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p:scale>
          <a:sx n="106" d="100"/>
          <a:sy n="106" d="100"/>
        </p:scale>
        <p:origin x="84" y="-1794"/>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14/03/2019</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‹Nº›</a:t>
            </a:fld>
            <a:endParaRPr lang="es-ES"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14/03/2019</a:t>
            </a:fld>
            <a:endParaRPr lang="es-ES" dirty="0"/>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‹Nº›</a:t>
            </a:fld>
            <a:endParaRPr lang="es-ES"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Después, introduzca el texto y las imágenes en los marcadores vacíos. Si necesita más marcadores para títulos, subtítulos o texto del cuerpo, copie cualquiera de los marcadores actuales y arrastre el nuevo hasta esa posición.</a:t>
            </a:r>
          </a:p>
          <a:p>
            <a:endParaRPr lang="es-ES" dirty="0"/>
          </a:p>
          <a:p>
            <a:r>
              <a:rPr lang="es-ES" dirty="0"/>
              <a:t>¿Se ha fijado en que hemos incluido las marcas por las que debe doblar? Son muy tenues, pero si no quiere que aparezcan en el folleto, selecciónelas y bórrelas antes de imprimir.</a:t>
            </a:r>
          </a:p>
          <a:p>
            <a:endParaRPr lang="es-ES" dirty="0"/>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1</a:t>
            </a:fld>
            <a:endParaRPr lang="es-ES" dirty="0"/>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2</a:t>
            </a:fld>
            <a:endParaRPr lang="es-ES" dirty="0"/>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39" name="Rectángul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1" name="Rectángul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2" name="Rectángul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Rectángul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4" name="Rectángul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Rectángul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0" name="Rectángul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3" name="Rectángul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Marcador de posición de texto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es-ES" sz="1200" i="1">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1" name="Marcador de posición de texto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5" name="Marcador de posición de imagen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
        <p:nvSpPr>
          <p:cNvPr id="48" name="Marcador de posición de imagen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
        <p:nvSpPr>
          <p:cNvPr id="49" name="Rectángul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1" name="Marcador de posición de imagen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
        <p:nvSpPr>
          <p:cNvPr id="52" name="Rectángul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5" name="Marcador de posición de texto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es-ES" sz="14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6" name="Marcador de posición de texto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es-ES" sz="1100" b="0" i="0">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7" name="Marcador de posición de texto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es-ES" sz="11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58" name="Marcador de posición de texto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es-ES" sz="2400" b="0" i="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78" name="Rectángul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9" name="Rectángul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6" name="Marcador de posición de imagen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
        <p:nvSpPr>
          <p:cNvPr id="72" name="Marcador de posición de texto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3" name="Marcador de posición de texto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74" name="Rectángul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5" name="Marcador de posición de texto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77" name="Rectángul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Rectángul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1" name="Marcador de posición de texto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1" name="Marcador de posición de texto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es-ES" sz="1100" b="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76" name="Rectángul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Rectángul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5" name="Rectángul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1" name="Marcador de posición de texto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es-ES" sz="1200" b="0" i="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3" name="Marcador de posición de texto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52" name="Marcador de posición de texto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es-ES" sz="1600" b="1">
                <a:solidFill>
                  <a:schemeClr val="bg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53" name="Marcador de posición de imagen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
        <p:nvSpPr>
          <p:cNvPr id="54" name="Marcador de posición de imagen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es-ES" sz="1400"/>
            </a:lvl1pPr>
          </a:lstStyle>
          <a:p>
            <a:endParaRPr lang="es-ES"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r>
              <a:rPr lang="es-ES" dirty="0" smtClean="0"/>
              <a:t>31/07/2013</a:t>
            </a:r>
            <a:endParaRPr lang="es-ES" dirty="0"/>
          </a:p>
        </p:txBody>
      </p:sp>
      <p:sp>
        <p:nvSpPr>
          <p:cNvPr id="5" name="Marcador de posición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dirty="0"/>
          </a:p>
        </p:txBody>
      </p:sp>
      <p:sp>
        <p:nvSpPr>
          <p:cNvPr id="6" name="Marcador de posición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‹Nº›</a:t>
            </a:fld>
            <a:endParaRPr lang="es-ES"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24 Marcador de texto"/>
          <p:cNvSpPr>
            <a:spLocks noGrp="1"/>
          </p:cNvSpPr>
          <p:nvPr>
            <p:ph type="body" sz="quarter" idx="19"/>
          </p:nvPr>
        </p:nvSpPr>
        <p:spPr>
          <a:xfrm>
            <a:off x="502919" y="3403600"/>
            <a:ext cx="2408231" cy="3693886"/>
          </a:xfrm>
        </p:spPr>
        <p:txBody>
          <a:bodyPr/>
          <a:lstStyle/>
          <a:p>
            <a:r>
              <a:rPr lang="es-ES" dirty="0" smtClean="0">
                <a:solidFill>
                  <a:srgbClr val="00B0F0"/>
                </a:solidFill>
              </a:rPr>
              <a:t>TRUE BLUE APARTMENT</a:t>
            </a:r>
            <a:endParaRPr lang="es-ES" dirty="0">
              <a:solidFill>
                <a:srgbClr val="00B0F0"/>
              </a:solidFill>
            </a:endParaRPr>
          </a:p>
          <a:p>
            <a:r>
              <a:rPr lang="es-ES" sz="1400" dirty="0" smtClean="0"/>
              <a:t>An apartament with balcony and </a:t>
            </a:r>
            <a:r>
              <a:rPr lang="es-ES" sz="1400" dirty="0" err="1" smtClean="0"/>
              <a:t>garden</a:t>
            </a:r>
            <a:r>
              <a:rPr lang="es-ES" sz="1400" dirty="0" smtClean="0"/>
              <a:t> </a:t>
            </a:r>
            <a:r>
              <a:rPr lang="es-ES" sz="1400" dirty="0" err="1" smtClean="0"/>
              <a:t>views</a:t>
            </a:r>
            <a:r>
              <a:rPr lang="es-ES" sz="1400" dirty="0" smtClean="0"/>
              <a:t>. </a:t>
            </a:r>
            <a:r>
              <a:rPr lang="es-ES" sz="1400" dirty="0" err="1" smtClean="0"/>
              <a:t>It</a:t>
            </a:r>
            <a:r>
              <a:rPr lang="es-ES" sz="1400" dirty="0" smtClean="0"/>
              <a:t>  </a:t>
            </a:r>
            <a:r>
              <a:rPr lang="es-ES" sz="1400" dirty="0" smtClean="0"/>
              <a:t>has air conditioning, a TV, a small kitchen, a bathroom</a:t>
            </a:r>
            <a:r>
              <a:rPr lang="es-ES" sz="1400" dirty="0"/>
              <a:t> </a:t>
            </a:r>
            <a:r>
              <a:rPr lang="es-ES" sz="1400" dirty="0" smtClean="0"/>
              <a:t>and a living room. Nikola airport </a:t>
            </a:r>
            <a:r>
              <a:rPr lang="es-ES" sz="1400" dirty="0" err="1" smtClean="0"/>
              <a:t>is</a:t>
            </a:r>
            <a:r>
              <a:rPr lang="es-ES" sz="1400" dirty="0" smtClean="0"/>
              <a:t> </a:t>
            </a:r>
            <a:r>
              <a:rPr lang="es-ES" sz="1400" dirty="0" smtClean="0"/>
              <a:t>15km </a:t>
            </a:r>
            <a:r>
              <a:rPr lang="es-ES" sz="1400" dirty="0" smtClean="0"/>
              <a:t>away.  </a:t>
            </a:r>
            <a:r>
              <a:rPr lang="es-ES" sz="1400" dirty="0" smtClean="0"/>
              <a:t>(</a:t>
            </a:r>
            <a:r>
              <a:rPr lang="es-ES" sz="1400" dirty="0" err="1" smtClean="0"/>
              <a:t>the</a:t>
            </a:r>
            <a:r>
              <a:rPr lang="es-ES" sz="1400" dirty="0" smtClean="0"/>
              <a:t> </a:t>
            </a:r>
            <a:r>
              <a:rPr lang="es-ES" sz="1400" dirty="0" err="1" smtClean="0"/>
              <a:t>cost</a:t>
            </a:r>
            <a:r>
              <a:rPr lang="es-ES" sz="1400" dirty="0" smtClean="0"/>
              <a:t> </a:t>
            </a:r>
            <a:r>
              <a:rPr lang="es-ES" sz="1400" dirty="0" err="1" smtClean="0"/>
              <a:t>for</a:t>
            </a:r>
            <a:r>
              <a:rPr lang="es-ES" sz="1400" dirty="0" smtClean="0"/>
              <a:t> </a:t>
            </a:r>
            <a:r>
              <a:rPr lang="es-ES" sz="1400" dirty="0" err="1" smtClean="0"/>
              <a:t>seven</a:t>
            </a:r>
            <a:r>
              <a:rPr lang="es-ES" sz="1400" dirty="0" smtClean="0"/>
              <a:t> </a:t>
            </a:r>
            <a:r>
              <a:rPr lang="es-ES" sz="1400" dirty="0" smtClean="0"/>
              <a:t>nights is 207€ )</a:t>
            </a:r>
          </a:p>
        </p:txBody>
      </p:sp>
      <p:sp>
        <p:nvSpPr>
          <p:cNvPr id="26" name="25 Marcador de texto"/>
          <p:cNvSpPr>
            <a:spLocks noGrp="1"/>
          </p:cNvSpPr>
          <p:nvPr>
            <p:ph type="body" sz="quarter" idx="20"/>
          </p:nvPr>
        </p:nvSpPr>
        <p:spPr>
          <a:xfrm>
            <a:off x="3657600" y="447869"/>
            <a:ext cx="2687216" cy="1175658"/>
          </a:xfrm>
        </p:spPr>
        <p:txBody>
          <a:bodyPr/>
          <a:lstStyle/>
          <a:p>
            <a:r>
              <a:rPr lang="es-ES" dirty="0" err="1" smtClean="0"/>
              <a:t>Your</a:t>
            </a:r>
            <a:r>
              <a:rPr lang="es-ES" dirty="0" smtClean="0"/>
              <a:t> </a:t>
            </a:r>
            <a:r>
              <a:rPr lang="es-ES" dirty="0" err="1" smtClean="0"/>
              <a:t>perfect</a:t>
            </a:r>
            <a:r>
              <a:rPr lang="es-ES" dirty="0" smtClean="0"/>
              <a:t>  </a:t>
            </a:r>
            <a:r>
              <a:rPr lang="es-ES" dirty="0" smtClean="0"/>
              <a:t>trip in Belgrade  from</a:t>
            </a:r>
          </a:p>
          <a:p>
            <a:r>
              <a:rPr lang="es-ES" dirty="0" err="1" smtClean="0"/>
              <a:t>April</a:t>
            </a:r>
            <a:r>
              <a:rPr lang="es-ES" dirty="0" smtClean="0"/>
              <a:t> </a:t>
            </a:r>
            <a:r>
              <a:rPr lang="es-ES" dirty="0" smtClean="0"/>
              <a:t>14th to 21st  </a:t>
            </a:r>
            <a:r>
              <a:rPr lang="es-ES" dirty="0" smtClean="0"/>
              <a:t>for 2 adults</a:t>
            </a:r>
          </a:p>
          <a:p>
            <a:endParaRPr lang="es-ES" dirty="0" smtClean="0"/>
          </a:p>
        </p:txBody>
      </p:sp>
      <p:pic>
        <p:nvPicPr>
          <p:cNvPr id="28" name="27 Marcador de posición de imagen"/>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l="18139" r="18139"/>
          <a:stretch>
            <a:fillRect/>
          </a:stretch>
        </p:blipFill>
        <p:spPr>
          <a:xfrm>
            <a:off x="228414" y="485192"/>
            <a:ext cx="2816352" cy="2687216"/>
          </a:xfrm>
        </p:spPr>
      </p:pic>
      <p:pic>
        <p:nvPicPr>
          <p:cNvPr id="7" name="6 Marcador de posición de imagen"/>
          <p:cNvPicPr>
            <a:picLocks noGrp="1" noChangeAspect="1"/>
          </p:cNvPicPr>
          <p:nvPr>
            <p:ph type="pic" sz="quarter" idx="30"/>
          </p:nvPr>
        </p:nvPicPr>
        <p:blipFill>
          <a:blip r:embed="rId4">
            <a:extLst>
              <a:ext uri="{28A0092B-C50C-407E-A947-70E740481C1C}">
                <a14:useLocalDpi xmlns:a14="http://schemas.microsoft.com/office/drawing/2010/main" val="0"/>
              </a:ext>
            </a:extLst>
          </a:blip>
          <a:srcRect l="32743" r="32743"/>
          <a:stretch>
            <a:fillRect/>
          </a:stretch>
        </p:blipFill>
        <p:spPr>
          <a:xfrm>
            <a:off x="3584634" y="1819468"/>
            <a:ext cx="2816352" cy="3741577"/>
          </a:xfrm>
        </p:spPr>
      </p:pic>
      <p:pic>
        <p:nvPicPr>
          <p:cNvPr id="5" name="4 Marcador de posición de imagen"/>
          <p:cNvPicPr>
            <a:picLocks noGrp="1" noChangeAspect="1"/>
          </p:cNvPicPr>
          <p:nvPr>
            <p:ph type="pic" sz="quarter" idx="31"/>
          </p:nvPr>
        </p:nvPicPr>
        <p:blipFill>
          <a:blip r:embed="rId5">
            <a:extLst>
              <a:ext uri="{28A0092B-C50C-407E-A947-70E740481C1C}">
                <a14:useLocalDpi xmlns:a14="http://schemas.microsoft.com/office/drawing/2010/main" val="0"/>
              </a:ext>
            </a:extLst>
          </a:blip>
          <a:srcRect l="30788" r="30788"/>
          <a:stretch>
            <a:fillRect/>
          </a:stretch>
        </p:blipFill>
        <p:spPr>
          <a:xfrm>
            <a:off x="6959471" y="569169"/>
            <a:ext cx="2841463" cy="4963884"/>
          </a:xfrm>
        </p:spPr>
      </p:pic>
      <p:sp>
        <p:nvSpPr>
          <p:cNvPr id="10" name="Marcador de posición de texto 9"/>
          <p:cNvSpPr>
            <a:spLocks noGrp="1"/>
          </p:cNvSpPr>
          <p:nvPr>
            <p:ph type="body" sz="quarter" idx="60"/>
          </p:nvPr>
        </p:nvSpPr>
        <p:spPr/>
        <p:txBody>
          <a:bodyPr/>
          <a:lstStyle/>
          <a:p>
            <a:endParaRPr lang="es-ES" dirty="0" smtClean="0"/>
          </a:p>
          <a:p>
            <a:endParaRPr lang="es-ES" dirty="0"/>
          </a:p>
        </p:txBody>
      </p:sp>
      <p:sp>
        <p:nvSpPr>
          <p:cNvPr id="8" name="7 Marcador de texto"/>
          <p:cNvSpPr>
            <a:spLocks noGrp="1"/>
          </p:cNvSpPr>
          <p:nvPr>
            <p:ph type="body" sz="quarter" idx="61"/>
          </p:nvPr>
        </p:nvSpPr>
        <p:spPr>
          <a:xfrm>
            <a:off x="3840479" y="5831633"/>
            <a:ext cx="2423160" cy="957311"/>
          </a:xfrm>
        </p:spPr>
        <p:txBody>
          <a:bodyPr/>
          <a:lstStyle/>
          <a:p>
            <a:r>
              <a:rPr lang="es-ES" sz="1600" dirty="0" smtClean="0"/>
              <a:t>Flight to Belgrade:</a:t>
            </a:r>
          </a:p>
          <a:p>
            <a:r>
              <a:rPr lang="es-ES" sz="1600" dirty="0" smtClean="0"/>
              <a:t>  7:oo – 19:05</a:t>
            </a:r>
          </a:p>
          <a:p>
            <a:r>
              <a:rPr lang="es-ES" sz="1600" dirty="0" smtClean="0"/>
              <a:t>  00:25 – 17:05</a:t>
            </a:r>
          </a:p>
        </p:txBody>
      </p:sp>
      <p:sp>
        <p:nvSpPr>
          <p:cNvPr id="12" name="Marcador de posición de texto 11"/>
          <p:cNvSpPr>
            <a:spLocks noGrp="1"/>
          </p:cNvSpPr>
          <p:nvPr>
            <p:ph type="body" sz="quarter" idx="62"/>
          </p:nvPr>
        </p:nvSpPr>
        <p:spPr/>
        <p:txBody>
          <a:bodyPr/>
          <a:lstStyle/>
          <a:p>
            <a:r>
              <a:rPr lang="es-ES" dirty="0" smtClean="0"/>
              <a:t>(the cost of the flight is 488 euros)</a:t>
            </a:r>
            <a:endParaRPr lang="es-ES" dirty="0"/>
          </a:p>
        </p:txBody>
      </p:sp>
      <p:sp>
        <p:nvSpPr>
          <p:cNvPr id="13" name="Marcador de posición de texto 12"/>
          <p:cNvSpPr>
            <a:spLocks noGrp="1"/>
          </p:cNvSpPr>
          <p:nvPr>
            <p:ph type="body" sz="quarter" idx="63"/>
          </p:nvPr>
        </p:nvSpPr>
        <p:spPr>
          <a:xfrm>
            <a:off x="7156068" y="5820182"/>
            <a:ext cx="2538437" cy="1280414"/>
          </a:xfrm>
          <a:solidFill>
            <a:srgbClr val="92D050"/>
          </a:solidFill>
        </p:spPr>
        <p:txBody>
          <a:bodyPr/>
          <a:lstStyle/>
          <a:p>
            <a:r>
              <a:rPr lang="es-ES" dirty="0" smtClean="0"/>
              <a:t>TRAVEL TO BELGRADE</a:t>
            </a:r>
          </a:p>
        </p:txBody>
      </p:sp>
      <p:cxnSp>
        <p:nvCxnSpPr>
          <p:cNvPr id="16" name="Conector directo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directo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arcador de posición de texto 22"/>
          <p:cNvSpPr>
            <a:spLocks noGrp="1"/>
          </p:cNvSpPr>
          <p:nvPr>
            <p:ph type="body" sz="quarter" idx="63"/>
          </p:nvPr>
        </p:nvSpPr>
        <p:spPr>
          <a:xfrm>
            <a:off x="7155180" y="5943600"/>
            <a:ext cx="2423158" cy="1041662"/>
          </a:xfrm>
        </p:spPr>
        <p:txBody>
          <a:bodyPr/>
          <a:lstStyle/>
          <a:p>
            <a:r>
              <a:rPr lang="es-ES" sz="1100" dirty="0" smtClean="0"/>
              <a:t> </a:t>
            </a:r>
            <a:r>
              <a:rPr lang="es-ES" sz="1100" dirty="0" err="1" smtClean="0"/>
              <a:t>Trip</a:t>
            </a:r>
            <a:r>
              <a:rPr lang="es-ES" sz="1100" smtClean="0"/>
              <a:t> Budget </a:t>
            </a:r>
            <a:r>
              <a:rPr lang="es-ES" sz="1100" dirty="0" smtClean="0"/>
              <a:t>of one thouusand </a:t>
            </a:r>
            <a:r>
              <a:rPr lang="en-US" sz="1100" dirty="0" smtClean="0"/>
              <a:t>euros, two hundred and five hundred euros to spend on what you want</a:t>
            </a:r>
            <a:r>
              <a:rPr lang="en-US" sz="1100" dirty="0" smtClean="0"/>
              <a:t>.</a:t>
            </a:r>
          </a:p>
          <a:p>
            <a:r>
              <a:rPr lang="en-US" sz="1100" dirty="0" smtClean="0"/>
              <a:t>NO ENTIENDO ESTO</a:t>
            </a:r>
            <a:endParaRPr lang="es-ES" sz="1100" dirty="0"/>
          </a:p>
        </p:txBody>
      </p:sp>
      <p:sp>
        <p:nvSpPr>
          <p:cNvPr id="24" name="Marcador de posición de texto 23"/>
          <p:cNvSpPr>
            <a:spLocks noGrp="1"/>
          </p:cNvSpPr>
          <p:nvPr>
            <p:ph type="body" sz="quarter" idx="64"/>
          </p:nvPr>
        </p:nvSpPr>
        <p:spPr>
          <a:xfrm>
            <a:off x="7155179" y="1622984"/>
            <a:ext cx="2585979" cy="1488472"/>
          </a:xfrm>
        </p:spPr>
        <p:txBody>
          <a:bodyPr/>
          <a:lstStyle/>
          <a:p>
            <a:pPr marL="0" indent="0">
              <a:buNone/>
            </a:pPr>
            <a:r>
              <a:rPr lang="es-ES" sz="1400" b="1" dirty="0" err="1" smtClean="0"/>
              <a:t>Activity</a:t>
            </a:r>
            <a:r>
              <a:rPr lang="es-ES" sz="1400" b="1" dirty="0" smtClean="0"/>
              <a:t> 3: </a:t>
            </a:r>
            <a:r>
              <a:rPr lang="es-ES" sz="1400" dirty="0" err="1" smtClean="0"/>
              <a:t>Visit</a:t>
            </a:r>
            <a:r>
              <a:rPr lang="es-ES" sz="1400" dirty="0" smtClean="0"/>
              <a:t> </a:t>
            </a:r>
            <a:r>
              <a:rPr lang="es-ES" sz="1400" dirty="0" smtClean="0"/>
              <a:t>the zoo of Belgrade with its animals (lions, the bengal tiger, wolves…) and </a:t>
            </a:r>
            <a:r>
              <a:rPr lang="es-ES" sz="1400" dirty="0" err="1" smtClean="0"/>
              <a:t>its</a:t>
            </a:r>
            <a:r>
              <a:rPr lang="es-ES" sz="1400" dirty="0" smtClean="0"/>
              <a:t> </a:t>
            </a:r>
            <a:r>
              <a:rPr lang="es-ES" sz="1400" dirty="0" err="1" smtClean="0"/>
              <a:t>fantastic</a:t>
            </a:r>
            <a:r>
              <a:rPr lang="es-ES" sz="1400" dirty="0" smtClean="0"/>
              <a:t> </a:t>
            </a:r>
            <a:r>
              <a:rPr lang="es-ES" sz="1400" dirty="0" err="1" smtClean="0"/>
              <a:t>gardens</a:t>
            </a:r>
            <a:r>
              <a:rPr lang="es-ES" sz="1400" dirty="0" smtClean="0"/>
              <a:t> and bridges.</a:t>
            </a:r>
            <a:endParaRPr lang="es-ES" sz="1400" dirty="0" smtClean="0"/>
          </a:p>
          <a:p>
            <a:pPr marL="0" indent="0">
              <a:buNone/>
            </a:pPr>
            <a:r>
              <a:rPr lang="es-ES" sz="1400" dirty="0" smtClean="0"/>
              <a:t>(</a:t>
            </a:r>
            <a:r>
              <a:rPr lang="es-ES" sz="1400" dirty="0" err="1" smtClean="0"/>
              <a:t>duration</a:t>
            </a:r>
            <a:r>
              <a:rPr lang="es-ES" sz="1400" dirty="0" smtClean="0"/>
              <a:t> </a:t>
            </a:r>
            <a:r>
              <a:rPr lang="es-ES" sz="1400" dirty="0" smtClean="0"/>
              <a:t>2h, </a:t>
            </a:r>
            <a:r>
              <a:rPr lang="es-ES" sz="1400" dirty="0" err="1" smtClean="0"/>
              <a:t>price</a:t>
            </a:r>
            <a:r>
              <a:rPr lang="es-ES" sz="1400" dirty="0" smtClean="0"/>
              <a:t> 20 </a:t>
            </a:r>
            <a:r>
              <a:rPr lang="es-ES" sz="1400" dirty="0" smtClean="0"/>
              <a:t>euros)</a:t>
            </a:r>
            <a:endParaRPr lang="es-ES" sz="1400" dirty="0"/>
          </a:p>
        </p:txBody>
      </p:sp>
      <p:sp>
        <p:nvSpPr>
          <p:cNvPr id="25" name="Marcador de posición de texto 24"/>
          <p:cNvSpPr>
            <a:spLocks noGrp="1"/>
          </p:cNvSpPr>
          <p:nvPr>
            <p:ph type="body" sz="quarter" idx="65"/>
          </p:nvPr>
        </p:nvSpPr>
        <p:spPr>
          <a:xfrm>
            <a:off x="7223760" y="429208"/>
            <a:ext cx="2286000" cy="821094"/>
          </a:xfrm>
        </p:spPr>
        <p:txBody>
          <a:bodyPr/>
          <a:lstStyle/>
          <a:p>
            <a:r>
              <a:rPr lang="es-ES" dirty="0" smtClean="0"/>
              <a:t>VISIT TO THE ZOO</a:t>
            </a:r>
            <a:endParaRPr lang="es-ES" dirty="0"/>
          </a:p>
        </p:txBody>
      </p:sp>
      <p:sp>
        <p:nvSpPr>
          <p:cNvPr id="7" name="Marcador de posición de texto 6"/>
          <p:cNvSpPr>
            <a:spLocks noGrp="1"/>
          </p:cNvSpPr>
          <p:nvPr>
            <p:ph type="body" sz="quarter" idx="61"/>
          </p:nvPr>
        </p:nvSpPr>
        <p:spPr>
          <a:xfrm>
            <a:off x="3696513" y="782135"/>
            <a:ext cx="2620311" cy="3286012"/>
          </a:xfrm>
        </p:spPr>
        <p:txBody>
          <a:bodyPr/>
          <a:lstStyle/>
          <a:p>
            <a:r>
              <a:rPr lang="es-ES" sz="1400" b="1" i="0" dirty="0" err="1" smtClean="0"/>
              <a:t>Activity</a:t>
            </a:r>
            <a:r>
              <a:rPr lang="es-ES" sz="1400" b="1" i="0" dirty="0" smtClean="0"/>
              <a:t> 2: </a:t>
            </a:r>
            <a:r>
              <a:rPr lang="es-ES" sz="1400" i="0" dirty="0" err="1" smtClean="0"/>
              <a:t>we</a:t>
            </a:r>
            <a:r>
              <a:rPr lang="es-ES" sz="1400" i="0" dirty="0" smtClean="0"/>
              <a:t> </a:t>
            </a:r>
            <a:r>
              <a:rPr lang="es-ES" sz="1400" i="0" dirty="0" err="1" smtClean="0"/>
              <a:t>will</a:t>
            </a:r>
            <a:r>
              <a:rPr lang="es-ES" sz="1400" i="0" dirty="0" smtClean="0"/>
              <a:t> </a:t>
            </a:r>
            <a:r>
              <a:rPr lang="es-ES" sz="1400" i="0" dirty="0" err="1" smtClean="0"/>
              <a:t>walk</a:t>
            </a:r>
            <a:r>
              <a:rPr lang="es-ES" sz="1400" i="0" dirty="0" smtClean="0"/>
              <a:t> </a:t>
            </a:r>
            <a:r>
              <a:rPr lang="es-ES" sz="1400" i="0" dirty="0" smtClean="0"/>
              <a:t>through the streets of Belgrade like Kalemegdan street and the temple </a:t>
            </a:r>
            <a:r>
              <a:rPr lang="en-US" sz="1400" i="0" dirty="0" smtClean="0"/>
              <a:t>of San Sava, with a guide to learn more about the city and enjoy the sunset views over the Sava River and the Danube. </a:t>
            </a:r>
          </a:p>
          <a:p>
            <a:r>
              <a:rPr lang="en-US" sz="1400" i="0" dirty="0" smtClean="0"/>
              <a:t>(duration </a:t>
            </a:r>
            <a:r>
              <a:rPr lang="en-US" sz="1400" i="0" dirty="0" smtClean="0"/>
              <a:t>5h, price 40 </a:t>
            </a:r>
            <a:r>
              <a:rPr lang="en-US" sz="1400" i="0" dirty="0" smtClean="0"/>
              <a:t>euros)</a:t>
            </a:r>
            <a:endParaRPr lang="es-ES" sz="1400" i="0" dirty="0"/>
          </a:p>
        </p:txBody>
      </p:sp>
      <p:sp>
        <p:nvSpPr>
          <p:cNvPr id="10" name="Marcador de posición de texto 9"/>
          <p:cNvSpPr>
            <a:spLocks noGrp="1"/>
          </p:cNvSpPr>
          <p:nvPr>
            <p:ph type="body" sz="quarter" idx="31"/>
          </p:nvPr>
        </p:nvSpPr>
        <p:spPr>
          <a:xfrm>
            <a:off x="404672" y="1604322"/>
            <a:ext cx="2581124" cy="2547800"/>
          </a:xfrm>
        </p:spPr>
        <p:txBody>
          <a:bodyPr/>
          <a:lstStyle/>
          <a:p>
            <a:pPr marL="0" indent="0">
              <a:buNone/>
            </a:pPr>
            <a:r>
              <a:rPr lang="es-ES" sz="1400" b="1" dirty="0" err="1" smtClean="0"/>
              <a:t>Activity</a:t>
            </a:r>
            <a:r>
              <a:rPr lang="es-ES" sz="1400" b="1" dirty="0" smtClean="0"/>
              <a:t> 1: </a:t>
            </a:r>
            <a:r>
              <a:rPr lang="es-ES" sz="1400" dirty="0" err="1" smtClean="0"/>
              <a:t>we</a:t>
            </a:r>
            <a:r>
              <a:rPr lang="es-ES" sz="1400" dirty="0" smtClean="0"/>
              <a:t> </a:t>
            </a:r>
            <a:r>
              <a:rPr lang="es-ES" sz="1400" dirty="0" err="1" smtClean="0"/>
              <a:t>will</a:t>
            </a:r>
            <a:r>
              <a:rPr lang="es-ES" sz="1400" dirty="0" smtClean="0"/>
              <a:t> </a:t>
            </a:r>
            <a:r>
              <a:rPr lang="es-ES" sz="1400" dirty="0" err="1" smtClean="0"/>
              <a:t>visit</a:t>
            </a:r>
            <a:r>
              <a:rPr lang="es-ES" sz="1400" dirty="0"/>
              <a:t> </a:t>
            </a:r>
            <a:r>
              <a:rPr lang="es-ES" sz="1400" dirty="0" err="1" smtClean="0"/>
              <a:t>Belgrade</a:t>
            </a:r>
            <a:r>
              <a:rPr lang="es-ES" sz="1400" dirty="0" smtClean="0"/>
              <a:t> </a:t>
            </a:r>
            <a:r>
              <a:rPr lang="es-ES" sz="1400" dirty="0" err="1" smtClean="0"/>
              <a:t>city</a:t>
            </a:r>
            <a:r>
              <a:rPr lang="es-ES" sz="1400" dirty="0" smtClean="0"/>
              <a:t> centre, </a:t>
            </a:r>
            <a:r>
              <a:rPr lang="es-ES" sz="1400" dirty="0" err="1" smtClean="0"/>
              <a:t>including</a:t>
            </a:r>
            <a:r>
              <a:rPr lang="es-ES" sz="1400" dirty="0"/>
              <a:t> </a:t>
            </a:r>
            <a:r>
              <a:rPr lang="es-ES" sz="1400" dirty="0" err="1"/>
              <a:t>Knez</a:t>
            </a:r>
            <a:r>
              <a:rPr lang="es-ES" sz="1400" dirty="0"/>
              <a:t> </a:t>
            </a:r>
            <a:r>
              <a:rPr lang="es-ES" sz="1400" dirty="0" err="1"/>
              <a:t>Mihailova</a:t>
            </a:r>
            <a:r>
              <a:rPr lang="es-ES" sz="1400" dirty="0"/>
              <a:t> </a:t>
            </a:r>
            <a:r>
              <a:rPr lang="es-ES" sz="1400" dirty="0" smtClean="0"/>
              <a:t> </a:t>
            </a:r>
            <a:r>
              <a:rPr lang="es-ES" sz="1400" dirty="0" err="1" smtClean="0"/>
              <a:t>street</a:t>
            </a:r>
            <a:r>
              <a:rPr lang="es-ES" sz="1400" dirty="0" smtClean="0"/>
              <a:t>, </a:t>
            </a:r>
            <a:r>
              <a:rPr lang="es-ES" sz="1400" dirty="0" err="1" smtClean="0"/>
              <a:t>the</a:t>
            </a:r>
            <a:r>
              <a:rPr lang="es-ES" sz="1400" dirty="0" smtClean="0"/>
              <a:t> </a:t>
            </a:r>
            <a:r>
              <a:rPr lang="es-ES" sz="1400" dirty="0" err="1" smtClean="0"/>
              <a:t>Serbian</a:t>
            </a:r>
            <a:r>
              <a:rPr lang="es-ES" sz="1400" dirty="0" smtClean="0"/>
              <a:t> </a:t>
            </a:r>
            <a:r>
              <a:rPr lang="es-ES" sz="1400" dirty="0" smtClean="0"/>
              <a:t>national </a:t>
            </a:r>
            <a:r>
              <a:rPr lang="es-ES" sz="1400" dirty="0" err="1" smtClean="0"/>
              <a:t>theater</a:t>
            </a:r>
            <a:r>
              <a:rPr lang="es-ES" sz="1400" dirty="0"/>
              <a:t>, </a:t>
            </a:r>
            <a:r>
              <a:rPr lang="es-ES" sz="1400" dirty="0" err="1"/>
              <a:t>Skadarlija</a:t>
            </a:r>
            <a:r>
              <a:rPr lang="es-ES" sz="1400" dirty="0"/>
              <a:t> </a:t>
            </a:r>
            <a:r>
              <a:rPr lang="es-ES" sz="1400" dirty="0" err="1"/>
              <a:t>street</a:t>
            </a:r>
            <a:r>
              <a:rPr lang="es-ES" sz="1400" dirty="0" smtClean="0"/>
              <a:t>, </a:t>
            </a:r>
            <a:r>
              <a:rPr lang="es-ES" sz="1400" dirty="0" err="1" smtClean="0"/>
              <a:t>the</a:t>
            </a:r>
            <a:r>
              <a:rPr lang="es-ES" sz="1400" dirty="0"/>
              <a:t> </a:t>
            </a:r>
            <a:r>
              <a:rPr lang="es-ES" sz="1400" dirty="0" err="1"/>
              <a:t>Kdemegdam</a:t>
            </a:r>
            <a:r>
              <a:rPr lang="es-ES" sz="1400" dirty="0"/>
              <a:t> </a:t>
            </a:r>
            <a:r>
              <a:rPr lang="es-ES" sz="1400" dirty="0" err="1" smtClean="0"/>
              <a:t>fortress</a:t>
            </a:r>
            <a:r>
              <a:rPr lang="es-ES" sz="1400" dirty="0" smtClean="0"/>
              <a:t> </a:t>
            </a:r>
            <a:r>
              <a:rPr lang="es-ES" sz="1400" dirty="0" smtClean="0"/>
              <a:t>and </a:t>
            </a:r>
            <a:r>
              <a:rPr lang="es-ES" sz="1400" dirty="0" smtClean="0"/>
              <a:t>the seafront of Belgrade.</a:t>
            </a:r>
          </a:p>
          <a:p>
            <a:pPr marL="0" indent="0">
              <a:buNone/>
            </a:pPr>
            <a:r>
              <a:rPr lang="es-ES" sz="1400" dirty="0" smtClean="0"/>
              <a:t>(</a:t>
            </a:r>
            <a:r>
              <a:rPr lang="es-ES" sz="1400" dirty="0" err="1" smtClean="0"/>
              <a:t>duration</a:t>
            </a:r>
            <a:r>
              <a:rPr lang="es-ES" sz="1400" dirty="0" smtClean="0"/>
              <a:t> </a:t>
            </a:r>
            <a:r>
              <a:rPr lang="es-ES" sz="1400" dirty="0" smtClean="0"/>
              <a:t>4h, </a:t>
            </a:r>
            <a:r>
              <a:rPr lang="es-ES" sz="1400" dirty="0" err="1"/>
              <a:t>p</a:t>
            </a:r>
            <a:r>
              <a:rPr lang="es-ES" sz="1400" dirty="0" err="1" smtClean="0"/>
              <a:t>rice</a:t>
            </a:r>
            <a:r>
              <a:rPr lang="es-ES" sz="1400" dirty="0" smtClean="0"/>
              <a:t> 30 </a:t>
            </a:r>
            <a:r>
              <a:rPr lang="es-ES" sz="1400" dirty="0" smtClean="0"/>
              <a:t>euros)</a:t>
            </a:r>
            <a:endParaRPr lang="es-ES" sz="1400" dirty="0"/>
          </a:p>
        </p:txBody>
      </p:sp>
      <p:sp>
        <p:nvSpPr>
          <p:cNvPr id="11" name="Marcador de posición de texto 10"/>
          <p:cNvSpPr>
            <a:spLocks noGrp="1"/>
          </p:cNvSpPr>
          <p:nvPr>
            <p:ph type="body" sz="quarter" idx="58"/>
          </p:nvPr>
        </p:nvSpPr>
        <p:spPr>
          <a:xfrm>
            <a:off x="432663" y="531844"/>
            <a:ext cx="2445174" cy="830425"/>
          </a:xfrm>
        </p:spPr>
        <p:txBody>
          <a:bodyPr/>
          <a:lstStyle/>
          <a:p>
            <a:r>
              <a:rPr lang="es-ES" dirty="0" smtClean="0"/>
              <a:t>WALK THROUGH THE STREETS </a:t>
            </a:r>
            <a:endParaRPr lang="es-ES" dirty="0"/>
          </a:p>
        </p:txBody>
      </p:sp>
      <p:cxnSp>
        <p:nvCxnSpPr>
          <p:cNvPr id="13" name="Conector recto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5" name="4 Marcador de posición de imagen"/>
          <p:cNvPicPr>
            <a:picLocks noGrp="1" noChangeAspect="1"/>
          </p:cNvPicPr>
          <p:nvPr>
            <p:ph type="pic" sz="quarter" idx="60"/>
          </p:nvPr>
        </p:nvPicPr>
        <p:blipFill>
          <a:blip r:embed="rId3">
            <a:extLst>
              <a:ext uri="{28A0092B-C50C-407E-A947-70E740481C1C}">
                <a14:useLocalDpi xmlns:a14="http://schemas.microsoft.com/office/drawing/2010/main" val="0"/>
              </a:ext>
            </a:extLst>
          </a:blip>
          <a:srcRect l="8800" r="8800"/>
          <a:stretch>
            <a:fillRect/>
          </a:stretch>
        </p:blipFill>
        <p:spPr>
          <a:xfrm>
            <a:off x="6967915" y="3265711"/>
            <a:ext cx="2816352" cy="2528599"/>
          </a:xfrm>
        </p:spPr>
      </p:pic>
      <p:pic>
        <p:nvPicPr>
          <p:cNvPr id="18" name="17 Marcador de posición de imagen"/>
          <p:cNvPicPr>
            <a:picLocks noGrp="1" noChangeAspect="1"/>
          </p:cNvPicPr>
          <p:nvPr>
            <p:ph type="pic" sz="quarter" idx="30"/>
          </p:nvPr>
        </p:nvPicPr>
        <p:blipFill>
          <a:blip r:embed="rId4">
            <a:extLst>
              <a:ext uri="{28A0092B-C50C-407E-A947-70E740481C1C}">
                <a14:useLocalDpi xmlns:a14="http://schemas.microsoft.com/office/drawing/2010/main" val="0"/>
              </a:ext>
            </a:extLst>
          </a:blip>
          <a:srcRect l="5135" r="5135"/>
          <a:stretch>
            <a:fillRect/>
          </a:stretch>
        </p:blipFill>
        <p:spPr>
          <a:xfrm>
            <a:off x="3575303" y="4208106"/>
            <a:ext cx="2816352" cy="3032448"/>
          </a:xfrm>
        </p:spPr>
      </p:pic>
      <p:pic>
        <p:nvPicPr>
          <p:cNvPr id="6" name="5 Marcador de posición de imagen"/>
          <p:cNvPicPr>
            <a:picLocks noGrp="1" noChangeAspect="1"/>
          </p:cNvPicPr>
          <p:nvPr>
            <p:ph type="pic" sz="quarter" idx="59"/>
          </p:nvPr>
        </p:nvPicPr>
        <p:blipFill>
          <a:blip r:embed="rId5" cstate="print">
            <a:extLst>
              <a:ext uri="{28A0092B-C50C-407E-A947-70E740481C1C}">
                <a14:useLocalDpi xmlns:a14="http://schemas.microsoft.com/office/drawing/2010/main" val="0"/>
              </a:ext>
            </a:extLst>
          </a:blip>
          <a:srcRect l="8598" r="8598"/>
          <a:stretch>
            <a:fillRect/>
          </a:stretch>
        </p:blipFill>
        <p:spPr>
          <a:xfrm>
            <a:off x="237744" y="4142792"/>
            <a:ext cx="2816352" cy="3088432"/>
          </a:xfrm>
        </p:spPr>
      </p:pic>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Folleto de invierno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DocumentoBibliotecaFormulario</Display>
  <Edit>DocumentoBibliotecaFormulario</Edit>
  <New>DocumentoBibliotecaFormulario</New>
</FormTemplates>
</file>

<file path=customXml/itemProps1.xml><?xml version="1.0" encoding="utf-8"?>
<ds:datastoreItem xmlns:ds="http://schemas.openxmlformats.org/officeDocument/2006/customXml" ds:itemID="{C37716A6-524D-44CC-B263-8C7BFC36308E}">
  <ds:schemaRefs>
    <ds:schemaRef ds:uri="http://purl.org/dc/elements/1.1/"/>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F64003C-4601-434A-89D5-9D79BD4916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360</Words>
  <Application>Microsoft Office PowerPoint</Application>
  <PresentationFormat>Personalizado</PresentationFormat>
  <Paragraphs>24</Paragraphs>
  <Slides>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Georgia</vt:lpstr>
      <vt:lpstr>Folleto de invierno 11 x 8,5</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4</cp:revision>
  <dcterms:created xsi:type="dcterms:W3CDTF">2012-09-19T20:49:24Z</dcterms:created>
  <dcterms:modified xsi:type="dcterms:W3CDTF">2019-03-14T17:25:48Z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