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</p:sldMasterIdLst>
  <p:notesMasterIdLst>
    <p:notesMasterId r:id="rId41"/>
  </p:notesMasterIdLst>
  <p:sldIdLst>
    <p:sldId id="278" r:id="rId9"/>
    <p:sldId id="277" r:id="rId10"/>
    <p:sldId id="282" r:id="rId11"/>
    <p:sldId id="283" r:id="rId12"/>
    <p:sldId id="284" r:id="rId13"/>
    <p:sldId id="285" r:id="rId14"/>
    <p:sldId id="286" r:id="rId15"/>
    <p:sldId id="290" r:id="rId16"/>
    <p:sldId id="291" r:id="rId17"/>
    <p:sldId id="293" r:id="rId18"/>
    <p:sldId id="294" r:id="rId19"/>
    <p:sldId id="295" r:id="rId20"/>
    <p:sldId id="314" r:id="rId21"/>
    <p:sldId id="315" r:id="rId22"/>
    <p:sldId id="316" r:id="rId23"/>
    <p:sldId id="305" r:id="rId24"/>
    <p:sldId id="317" r:id="rId25"/>
    <p:sldId id="318" r:id="rId26"/>
    <p:sldId id="319" r:id="rId27"/>
    <p:sldId id="310" r:id="rId28"/>
    <p:sldId id="320" r:id="rId29"/>
    <p:sldId id="308" r:id="rId30"/>
    <p:sldId id="306" r:id="rId31"/>
    <p:sldId id="307" r:id="rId32"/>
    <p:sldId id="309" r:id="rId33"/>
    <p:sldId id="303" r:id="rId34"/>
    <p:sldId id="304" r:id="rId35"/>
    <p:sldId id="275" r:id="rId36"/>
    <p:sldId id="276" r:id="rId37"/>
    <p:sldId id="279" r:id="rId38"/>
    <p:sldId id="280" r:id="rId39"/>
    <p:sldId id="28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6" autoAdjust="0"/>
    <p:restoredTop sz="66850" autoAdjust="0"/>
  </p:normalViewPr>
  <p:slideViewPr>
    <p:cSldViewPr>
      <p:cViewPr varScale="1">
        <p:scale>
          <a:sx n="60" d="100"/>
          <a:sy n="60" d="100"/>
        </p:scale>
        <p:origin x="29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B6D38-5A91-48DA-B641-091B7521F52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90D95E-47F3-48A2-90E0-2F643637D28C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600" dirty="0" smtClean="0"/>
            <a:t>ALUMNADO</a:t>
          </a:r>
        </a:p>
        <a:p>
          <a:r>
            <a:rPr lang="es-ES" sz="1600" dirty="0" smtClean="0"/>
            <a:t>PRIMARIA</a:t>
          </a:r>
          <a:endParaRPr lang="es-ES" sz="1600" dirty="0"/>
        </a:p>
      </dgm:t>
    </dgm:pt>
    <dgm:pt modelId="{89C4C2C8-111E-4593-99AD-3965555EE262}" type="parTrans" cxnId="{B7F3EB77-FA62-477B-9700-A29F7D36F8C6}">
      <dgm:prSet/>
      <dgm:spPr/>
      <dgm:t>
        <a:bodyPr/>
        <a:lstStyle/>
        <a:p>
          <a:endParaRPr lang="es-ES"/>
        </a:p>
      </dgm:t>
    </dgm:pt>
    <dgm:pt modelId="{70CDFF9C-2075-42EE-BD61-6F5790978969}" type="sibTrans" cxnId="{B7F3EB77-FA62-477B-9700-A29F7D36F8C6}">
      <dgm:prSet/>
      <dgm:spPr/>
      <dgm:t>
        <a:bodyPr/>
        <a:lstStyle/>
        <a:p>
          <a:endParaRPr lang="es-ES"/>
        </a:p>
      </dgm:t>
    </dgm:pt>
    <dgm:pt modelId="{CB305EAC-DC79-4B1B-BC07-465E7E931207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600" dirty="0" smtClean="0"/>
            <a:t>PROFESORADO</a:t>
          </a:r>
        </a:p>
        <a:p>
          <a:r>
            <a:rPr lang="es-ES" sz="1600" dirty="0" smtClean="0"/>
            <a:t>PRIMARIA</a:t>
          </a:r>
          <a:endParaRPr lang="es-ES" sz="1600" dirty="0"/>
        </a:p>
      </dgm:t>
    </dgm:pt>
    <dgm:pt modelId="{E2CBA145-4387-4300-996D-1A0384D81D51}" type="parTrans" cxnId="{C05DE9D9-FF06-4359-99E9-07C538F7BDB7}">
      <dgm:prSet/>
      <dgm:spPr/>
      <dgm:t>
        <a:bodyPr/>
        <a:lstStyle/>
        <a:p>
          <a:endParaRPr lang="es-ES"/>
        </a:p>
      </dgm:t>
    </dgm:pt>
    <dgm:pt modelId="{5707F77A-13C9-494C-BD8F-90FEEEB1C3FE}" type="sibTrans" cxnId="{C05DE9D9-FF06-4359-99E9-07C538F7BDB7}">
      <dgm:prSet/>
      <dgm:spPr/>
      <dgm:t>
        <a:bodyPr/>
        <a:lstStyle/>
        <a:p>
          <a:endParaRPr lang="es-ES"/>
        </a:p>
      </dgm:t>
    </dgm:pt>
    <dgm:pt modelId="{CBAD8527-68C1-4F31-8F63-14A651852D17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600" dirty="0" smtClean="0"/>
            <a:t>PROFESORADO</a:t>
          </a:r>
        </a:p>
        <a:p>
          <a:r>
            <a:rPr lang="es-ES" sz="1600" dirty="0" smtClean="0"/>
            <a:t>SECUNDARIA</a:t>
          </a:r>
          <a:endParaRPr lang="es-ES" sz="1600" dirty="0"/>
        </a:p>
      </dgm:t>
    </dgm:pt>
    <dgm:pt modelId="{2A12BBC2-FFB8-445F-B3AA-AFF2A7DBA842}" type="parTrans" cxnId="{0AA89215-B8D4-4447-A0F0-100057F9CD2B}">
      <dgm:prSet/>
      <dgm:spPr/>
      <dgm:t>
        <a:bodyPr/>
        <a:lstStyle/>
        <a:p>
          <a:endParaRPr lang="es-ES"/>
        </a:p>
      </dgm:t>
    </dgm:pt>
    <dgm:pt modelId="{1BEF7FFF-9F7A-489A-8EFF-4A97BEAC9C86}" type="sibTrans" cxnId="{0AA89215-B8D4-4447-A0F0-100057F9CD2B}">
      <dgm:prSet/>
      <dgm:spPr/>
      <dgm:t>
        <a:bodyPr/>
        <a:lstStyle/>
        <a:p>
          <a:endParaRPr lang="es-ES"/>
        </a:p>
      </dgm:t>
    </dgm:pt>
    <dgm:pt modelId="{ACDED67F-867C-4075-A2AD-65AA99733FDC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600" dirty="0" smtClean="0"/>
            <a:t>FAMILIA</a:t>
          </a:r>
          <a:endParaRPr lang="es-ES" sz="1600" dirty="0"/>
        </a:p>
      </dgm:t>
    </dgm:pt>
    <dgm:pt modelId="{A9DA9E6F-E6CF-4FC0-AC4A-2F853D989DC1}" type="parTrans" cxnId="{B1FFA0D4-2A21-4B00-AEDF-AF0599FDC452}">
      <dgm:prSet/>
      <dgm:spPr/>
      <dgm:t>
        <a:bodyPr/>
        <a:lstStyle/>
        <a:p>
          <a:endParaRPr lang="es-ES"/>
        </a:p>
      </dgm:t>
    </dgm:pt>
    <dgm:pt modelId="{D74A0EA8-75E0-4488-9547-3963876C9E07}" type="sibTrans" cxnId="{B1FFA0D4-2A21-4B00-AEDF-AF0599FDC452}">
      <dgm:prSet/>
      <dgm:spPr/>
      <dgm:t>
        <a:bodyPr/>
        <a:lstStyle/>
        <a:p>
          <a:endParaRPr lang="es-ES"/>
        </a:p>
      </dgm:t>
    </dgm:pt>
    <dgm:pt modelId="{1C94525C-5696-4C0C-A47C-5216B0BF497D}" type="pres">
      <dgm:prSet presAssocID="{6C2B6D38-5A91-48DA-B641-091B7521F5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68C2C3-187A-425D-89EC-48F94E9EE4FB}" type="pres">
      <dgm:prSet presAssocID="{1590D95E-47F3-48A2-90E0-2F643637D28C}" presName="node" presStyleLbl="node1" presStyleIdx="0" presStyleCnt="4" custScaleX="153099" custScaleY="1217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BACD37-DFF2-43AF-A386-7EA7B162A1BB}" type="pres">
      <dgm:prSet presAssocID="{70CDFF9C-2075-42EE-BD61-6F5790978969}" presName="sibTrans" presStyleLbl="sibTrans2D1" presStyleIdx="0" presStyleCnt="4" custScaleX="473052" custLinFactNeighborY="-11526"/>
      <dgm:spPr/>
      <dgm:t>
        <a:bodyPr/>
        <a:lstStyle/>
        <a:p>
          <a:endParaRPr lang="es-ES"/>
        </a:p>
      </dgm:t>
    </dgm:pt>
    <dgm:pt modelId="{EF57FBD2-E3FD-4C38-B203-1A784AD25B38}" type="pres">
      <dgm:prSet presAssocID="{70CDFF9C-2075-42EE-BD61-6F5790978969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85EEC735-3DC2-4641-AA83-2BBEBE5065D2}" type="pres">
      <dgm:prSet presAssocID="{CB305EAC-DC79-4B1B-BC07-465E7E931207}" presName="node" presStyleLbl="node1" presStyleIdx="1" presStyleCnt="4" custScaleX="153099" custScaleY="121789" custRadScaleRad="100029" custRadScaleInc="-3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C3454A-1012-4A70-B8B5-A597FB4A2AF4}" type="pres">
      <dgm:prSet presAssocID="{5707F77A-13C9-494C-BD8F-90FEEEB1C3FE}" presName="sibTrans" presStyleLbl="sibTrans2D1" presStyleIdx="1" presStyleCnt="4" custScaleX="473052"/>
      <dgm:spPr/>
      <dgm:t>
        <a:bodyPr/>
        <a:lstStyle/>
        <a:p>
          <a:endParaRPr lang="es-ES"/>
        </a:p>
      </dgm:t>
    </dgm:pt>
    <dgm:pt modelId="{DB2CBCF7-B7C0-416D-B1F2-4CBE99FE8763}" type="pres">
      <dgm:prSet presAssocID="{5707F77A-13C9-494C-BD8F-90FEEEB1C3FE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C5B61EEB-75FA-495D-A313-DF5212896C66}" type="pres">
      <dgm:prSet presAssocID="{CBAD8527-68C1-4F31-8F63-14A651852D17}" presName="node" presStyleLbl="node1" presStyleIdx="2" presStyleCnt="4" custScaleX="153099" custScaleY="1217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635151-1120-45EC-894F-D02DED4401DC}" type="pres">
      <dgm:prSet presAssocID="{1BEF7FFF-9F7A-489A-8EFF-4A97BEAC9C86}" presName="sibTrans" presStyleLbl="sibTrans2D1" presStyleIdx="2" presStyleCnt="4" custScaleX="473052"/>
      <dgm:spPr/>
      <dgm:t>
        <a:bodyPr/>
        <a:lstStyle/>
        <a:p>
          <a:endParaRPr lang="es-ES"/>
        </a:p>
      </dgm:t>
    </dgm:pt>
    <dgm:pt modelId="{28A773BF-3C47-4B9F-8CF9-4FDCF2EB2247}" type="pres">
      <dgm:prSet presAssocID="{1BEF7FFF-9F7A-489A-8EFF-4A97BEAC9C86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1453682F-F8AA-491E-B391-8F061DC2640A}" type="pres">
      <dgm:prSet presAssocID="{ACDED67F-867C-4075-A2AD-65AA99733FDC}" presName="node" presStyleLbl="node1" presStyleIdx="3" presStyleCnt="4" custScaleX="153099" custScaleY="1217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B3B70D-92D6-4E80-9FA5-9417BDD94FB8}" type="pres">
      <dgm:prSet presAssocID="{D74A0EA8-75E0-4488-9547-3963876C9E07}" presName="sibTrans" presStyleLbl="sibTrans2D1" presStyleIdx="3" presStyleCnt="4" custScaleX="473052"/>
      <dgm:spPr/>
      <dgm:t>
        <a:bodyPr/>
        <a:lstStyle/>
        <a:p>
          <a:endParaRPr lang="es-ES"/>
        </a:p>
      </dgm:t>
    </dgm:pt>
    <dgm:pt modelId="{C7EDC14C-FE1A-479B-BF50-392A720B3112}" type="pres">
      <dgm:prSet presAssocID="{D74A0EA8-75E0-4488-9547-3963876C9E07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7050FADC-51D0-495F-B912-8A2031007B8D}" type="presOf" srcId="{1590D95E-47F3-48A2-90E0-2F643637D28C}" destId="{3468C2C3-187A-425D-89EC-48F94E9EE4FB}" srcOrd="0" destOrd="0" presId="urn:microsoft.com/office/officeart/2005/8/layout/cycle2"/>
    <dgm:cxn modelId="{8AB2AB5E-C799-4A36-94C0-1668DA6CB076}" type="presOf" srcId="{CBAD8527-68C1-4F31-8F63-14A651852D17}" destId="{C5B61EEB-75FA-495D-A313-DF5212896C66}" srcOrd="0" destOrd="0" presId="urn:microsoft.com/office/officeart/2005/8/layout/cycle2"/>
    <dgm:cxn modelId="{C05DE9D9-FF06-4359-99E9-07C538F7BDB7}" srcId="{6C2B6D38-5A91-48DA-B641-091B7521F522}" destId="{CB305EAC-DC79-4B1B-BC07-465E7E931207}" srcOrd="1" destOrd="0" parTransId="{E2CBA145-4387-4300-996D-1A0384D81D51}" sibTransId="{5707F77A-13C9-494C-BD8F-90FEEEB1C3FE}"/>
    <dgm:cxn modelId="{A50DD2BE-F9FF-4E06-8E5D-383D8F5C1C2F}" type="presOf" srcId="{5707F77A-13C9-494C-BD8F-90FEEEB1C3FE}" destId="{BDC3454A-1012-4A70-B8B5-A597FB4A2AF4}" srcOrd="0" destOrd="0" presId="urn:microsoft.com/office/officeart/2005/8/layout/cycle2"/>
    <dgm:cxn modelId="{B1FFA0D4-2A21-4B00-AEDF-AF0599FDC452}" srcId="{6C2B6D38-5A91-48DA-B641-091B7521F522}" destId="{ACDED67F-867C-4075-A2AD-65AA99733FDC}" srcOrd="3" destOrd="0" parTransId="{A9DA9E6F-E6CF-4FC0-AC4A-2F853D989DC1}" sibTransId="{D74A0EA8-75E0-4488-9547-3963876C9E07}"/>
    <dgm:cxn modelId="{085845A4-F3ED-4FFE-9E83-3741C40DF907}" type="presOf" srcId="{1BEF7FFF-9F7A-489A-8EFF-4A97BEAC9C86}" destId="{E5635151-1120-45EC-894F-D02DED4401DC}" srcOrd="0" destOrd="0" presId="urn:microsoft.com/office/officeart/2005/8/layout/cycle2"/>
    <dgm:cxn modelId="{13BF56DB-E6DC-414A-AA63-07593D8767F4}" type="presOf" srcId="{70CDFF9C-2075-42EE-BD61-6F5790978969}" destId="{72BACD37-DFF2-43AF-A386-7EA7B162A1BB}" srcOrd="0" destOrd="0" presId="urn:microsoft.com/office/officeart/2005/8/layout/cycle2"/>
    <dgm:cxn modelId="{A2E37EE2-21E9-4B11-B7D9-52B905DF1116}" type="presOf" srcId="{D74A0EA8-75E0-4488-9547-3963876C9E07}" destId="{C7EDC14C-FE1A-479B-BF50-392A720B3112}" srcOrd="1" destOrd="0" presId="urn:microsoft.com/office/officeart/2005/8/layout/cycle2"/>
    <dgm:cxn modelId="{B7F3EB77-FA62-477B-9700-A29F7D36F8C6}" srcId="{6C2B6D38-5A91-48DA-B641-091B7521F522}" destId="{1590D95E-47F3-48A2-90E0-2F643637D28C}" srcOrd="0" destOrd="0" parTransId="{89C4C2C8-111E-4593-99AD-3965555EE262}" sibTransId="{70CDFF9C-2075-42EE-BD61-6F5790978969}"/>
    <dgm:cxn modelId="{8FAE4C12-A67F-4FFA-9ABD-42E3FC4C5233}" type="presOf" srcId="{70CDFF9C-2075-42EE-BD61-6F5790978969}" destId="{EF57FBD2-E3FD-4C38-B203-1A784AD25B38}" srcOrd="1" destOrd="0" presId="urn:microsoft.com/office/officeart/2005/8/layout/cycle2"/>
    <dgm:cxn modelId="{0AA89215-B8D4-4447-A0F0-100057F9CD2B}" srcId="{6C2B6D38-5A91-48DA-B641-091B7521F522}" destId="{CBAD8527-68C1-4F31-8F63-14A651852D17}" srcOrd="2" destOrd="0" parTransId="{2A12BBC2-FFB8-445F-B3AA-AFF2A7DBA842}" sibTransId="{1BEF7FFF-9F7A-489A-8EFF-4A97BEAC9C86}"/>
    <dgm:cxn modelId="{5EF4F8A6-71CF-4F78-AD26-5128F0D39397}" type="presOf" srcId="{1BEF7FFF-9F7A-489A-8EFF-4A97BEAC9C86}" destId="{28A773BF-3C47-4B9F-8CF9-4FDCF2EB2247}" srcOrd="1" destOrd="0" presId="urn:microsoft.com/office/officeart/2005/8/layout/cycle2"/>
    <dgm:cxn modelId="{0B706FBC-1E90-4428-8852-BF1DE06A0993}" type="presOf" srcId="{CB305EAC-DC79-4B1B-BC07-465E7E931207}" destId="{85EEC735-3DC2-4641-AA83-2BBEBE5065D2}" srcOrd="0" destOrd="0" presId="urn:microsoft.com/office/officeart/2005/8/layout/cycle2"/>
    <dgm:cxn modelId="{91821514-AFA9-4EA6-885D-2109538904DA}" type="presOf" srcId="{D74A0EA8-75E0-4488-9547-3963876C9E07}" destId="{18B3B70D-92D6-4E80-9FA5-9417BDD94FB8}" srcOrd="0" destOrd="0" presId="urn:microsoft.com/office/officeart/2005/8/layout/cycle2"/>
    <dgm:cxn modelId="{84A805D3-D8CE-4AA0-B4CD-A3CAFF36068A}" type="presOf" srcId="{ACDED67F-867C-4075-A2AD-65AA99733FDC}" destId="{1453682F-F8AA-491E-B391-8F061DC2640A}" srcOrd="0" destOrd="0" presId="urn:microsoft.com/office/officeart/2005/8/layout/cycle2"/>
    <dgm:cxn modelId="{4D00532A-58DC-4016-903D-50093BFCF275}" type="presOf" srcId="{6C2B6D38-5A91-48DA-B641-091B7521F522}" destId="{1C94525C-5696-4C0C-A47C-5216B0BF497D}" srcOrd="0" destOrd="0" presId="urn:microsoft.com/office/officeart/2005/8/layout/cycle2"/>
    <dgm:cxn modelId="{980C677B-7283-4D22-A374-5AA9EA42E41B}" type="presOf" srcId="{5707F77A-13C9-494C-BD8F-90FEEEB1C3FE}" destId="{DB2CBCF7-B7C0-416D-B1F2-4CBE99FE8763}" srcOrd="1" destOrd="0" presId="urn:microsoft.com/office/officeart/2005/8/layout/cycle2"/>
    <dgm:cxn modelId="{05EB78F7-C570-4D4D-BFCD-4033D5D6E834}" type="presParOf" srcId="{1C94525C-5696-4C0C-A47C-5216B0BF497D}" destId="{3468C2C3-187A-425D-89EC-48F94E9EE4FB}" srcOrd="0" destOrd="0" presId="urn:microsoft.com/office/officeart/2005/8/layout/cycle2"/>
    <dgm:cxn modelId="{171A7563-6295-4708-A9E3-9A6CF81FAA37}" type="presParOf" srcId="{1C94525C-5696-4C0C-A47C-5216B0BF497D}" destId="{72BACD37-DFF2-43AF-A386-7EA7B162A1BB}" srcOrd="1" destOrd="0" presId="urn:microsoft.com/office/officeart/2005/8/layout/cycle2"/>
    <dgm:cxn modelId="{D0A606E8-FFD4-422F-9C22-D26E513116CF}" type="presParOf" srcId="{72BACD37-DFF2-43AF-A386-7EA7B162A1BB}" destId="{EF57FBD2-E3FD-4C38-B203-1A784AD25B38}" srcOrd="0" destOrd="0" presId="urn:microsoft.com/office/officeart/2005/8/layout/cycle2"/>
    <dgm:cxn modelId="{B3C92F38-6019-4BA2-9672-89ED6F4E9856}" type="presParOf" srcId="{1C94525C-5696-4C0C-A47C-5216B0BF497D}" destId="{85EEC735-3DC2-4641-AA83-2BBEBE5065D2}" srcOrd="2" destOrd="0" presId="urn:microsoft.com/office/officeart/2005/8/layout/cycle2"/>
    <dgm:cxn modelId="{33EE8409-8756-4BDF-A553-B5A1F9FE5ADF}" type="presParOf" srcId="{1C94525C-5696-4C0C-A47C-5216B0BF497D}" destId="{BDC3454A-1012-4A70-B8B5-A597FB4A2AF4}" srcOrd="3" destOrd="0" presId="urn:microsoft.com/office/officeart/2005/8/layout/cycle2"/>
    <dgm:cxn modelId="{A24E7EB9-A0EF-461C-8079-2C131970D8C8}" type="presParOf" srcId="{BDC3454A-1012-4A70-B8B5-A597FB4A2AF4}" destId="{DB2CBCF7-B7C0-416D-B1F2-4CBE99FE8763}" srcOrd="0" destOrd="0" presId="urn:microsoft.com/office/officeart/2005/8/layout/cycle2"/>
    <dgm:cxn modelId="{407117D8-E05C-46AE-A8C8-BB258BB42C4E}" type="presParOf" srcId="{1C94525C-5696-4C0C-A47C-5216B0BF497D}" destId="{C5B61EEB-75FA-495D-A313-DF5212896C66}" srcOrd="4" destOrd="0" presId="urn:microsoft.com/office/officeart/2005/8/layout/cycle2"/>
    <dgm:cxn modelId="{A260DD78-9677-4FD1-8D43-6BD606A8FAC5}" type="presParOf" srcId="{1C94525C-5696-4C0C-A47C-5216B0BF497D}" destId="{E5635151-1120-45EC-894F-D02DED4401DC}" srcOrd="5" destOrd="0" presId="urn:microsoft.com/office/officeart/2005/8/layout/cycle2"/>
    <dgm:cxn modelId="{67A446DB-43BC-4720-8F86-CA7AB30AEC94}" type="presParOf" srcId="{E5635151-1120-45EC-894F-D02DED4401DC}" destId="{28A773BF-3C47-4B9F-8CF9-4FDCF2EB2247}" srcOrd="0" destOrd="0" presId="urn:microsoft.com/office/officeart/2005/8/layout/cycle2"/>
    <dgm:cxn modelId="{BD4D9A26-BC4F-43AE-9A83-8F79222E6872}" type="presParOf" srcId="{1C94525C-5696-4C0C-A47C-5216B0BF497D}" destId="{1453682F-F8AA-491E-B391-8F061DC2640A}" srcOrd="6" destOrd="0" presId="urn:microsoft.com/office/officeart/2005/8/layout/cycle2"/>
    <dgm:cxn modelId="{F05BEA0A-3480-4633-BDEC-930B3DDA5310}" type="presParOf" srcId="{1C94525C-5696-4C0C-A47C-5216B0BF497D}" destId="{18B3B70D-92D6-4E80-9FA5-9417BDD94FB8}" srcOrd="7" destOrd="0" presId="urn:microsoft.com/office/officeart/2005/8/layout/cycle2"/>
    <dgm:cxn modelId="{385434BC-F022-4181-B775-1ED6615A884A}" type="presParOf" srcId="{18B3B70D-92D6-4E80-9FA5-9417BDD94FB8}" destId="{C7EDC14C-FE1A-479B-BF50-392A720B311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8C2C3-187A-425D-89EC-48F94E9EE4FB}">
      <dsp:nvSpPr>
        <dsp:cNvPr id="0" name=""/>
        <dsp:cNvSpPr/>
      </dsp:nvSpPr>
      <dsp:spPr>
        <a:xfrm>
          <a:off x="1893917" y="-162017"/>
          <a:ext cx="2308164" cy="183612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ALUMNADO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PRIMARIA</a:t>
          </a:r>
          <a:endParaRPr lang="es-ES" sz="1600" kern="1200" dirty="0"/>
        </a:p>
      </dsp:txBody>
      <dsp:txXfrm>
        <a:off x="2231940" y="106877"/>
        <a:ext cx="1632118" cy="1298338"/>
      </dsp:txXfrm>
    </dsp:sp>
    <dsp:sp modelId="{72BACD37-DFF2-43AF-A386-7EA7B162A1BB}">
      <dsp:nvSpPr>
        <dsp:cNvPr id="0" name=""/>
        <dsp:cNvSpPr/>
      </dsp:nvSpPr>
      <dsp:spPr>
        <a:xfrm rot="2658382">
          <a:off x="3597464" y="1221768"/>
          <a:ext cx="496814" cy="508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3618657" y="1271480"/>
        <a:ext cx="347770" cy="305294"/>
      </dsp:txXfrm>
    </dsp:sp>
    <dsp:sp modelId="{85EEC735-3DC2-4641-AA83-2BBEBE5065D2}">
      <dsp:nvSpPr>
        <dsp:cNvPr id="0" name=""/>
        <dsp:cNvSpPr/>
      </dsp:nvSpPr>
      <dsp:spPr>
        <a:xfrm>
          <a:off x="3493914" y="1399701"/>
          <a:ext cx="2308164" cy="183612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PROFESORADO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PRIMARIA</a:t>
          </a:r>
          <a:endParaRPr lang="es-ES" sz="1600" kern="1200" dirty="0"/>
        </a:p>
      </dsp:txBody>
      <dsp:txXfrm>
        <a:off x="3831937" y="1668595"/>
        <a:ext cx="1632118" cy="1298338"/>
      </dsp:txXfrm>
    </dsp:sp>
    <dsp:sp modelId="{BDC3454A-1012-4A70-B8B5-A597FB4A2AF4}">
      <dsp:nvSpPr>
        <dsp:cNvPr id="0" name=""/>
        <dsp:cNvSpPr/>
      </dsp:nvSpPr>
      <dsp:spPr>
        <a:xfrm rot="8059379">
          <a:off x="3520800" y="2879658"/>
          <a:ext cx="659913" cy="508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0800000">
        <a:off x="3650451" y="2926820"/>
        <a:ext cx="507266" cy="305294"/>
      </dsp:txXfrm>
    </dsp:sp>
    <dsp:sp modelId="{C5B61EEB-75FA-495D-A313-DF5212896C66}">
      <dsp:nvSpPr>
        <dsp:cNvPr id="0" name=""/>
        <dsp:cNvSpPr/>
      </dsp:nvSpPr>
      <dsp:spPr>
        <a:xfrm>
          <a:off x="1893917" y="3037963"/>
          <a:ext cx="2308164" cy="183612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PROFESORADO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SECUNDARIA</a:t>
          </a:r>
          <a:endParaRPr lang="es-ES" sz="1600" kern="1200" dirty="0"/>
        </a:p>
      </dsp:txBody>
      <dsp:txXfrm>
        <a:off x="2231940" y="3306857"/>
        <a:ext cx="1632118" cy="1298338"/>
      </dsp:txXfrm>
    </dsp:sp>
    <dsp:sp modelId="{E5635151-1120-45EC-894F-D02DED4401DC}">
      <dsp:nvSpPr>
        <dsp:cNvPr id="0" name=""/>
        <dsp:cNvSpPr/>
      </dsp:nvSpPr>
      <dsp:spPr>
        <a:xfrm rot="13500000">
          <a:off x="1961366" y="2904065"/>
          <a:ext cx="578168" cy="508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0800000">
        <a:off x="2091658" y="3059799"/>
        <a:ext cx="425521" cy="305294"/>
      </dsp:txXfrm>
    </dsp:sp>
    <dsp:sp modelId="{1453682F-F8AA-491E-B391-8F061DC2640A}">
      <dsp:nvSpPr>
        <dsp:cNvPr id="0" name=""/>
        <dsp:cNvSpPr/>
      </dsp:nvSpPr>
      <dsp:spPr>
        <a:xfrm>
          <a:off x="293926" y="1437972"/>
          <a:ext cx="2308164" cy="183612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FAMILIA</a:t>
          </a:r>
          <a:endParaRPr lang="es-ES" sz="1600" kern="1200" dirty="0"/>
        </a:p>
      </dsp:txBody>
      <dsp:txXfrm>
        <a:off x="631949" y="1706866"/>
        <a:ext cx="1632118" cy="1298338"/>
      </dsp:txXfrm>
    </dsp:sp>
    <dsp:sp modelId="{18B3B70D-92D6-4E80-9FA5-9417BDD94FB8}">
      <dsp:nvSpPr>
        <dsp:cNvPr id="0" name=""/>
        <dsp:cNvSpPr/>
      </dsp:nvSpPr>
      <dsp:spPr>
        <a:xfrm rot="18900000">
          <a:off x="1956474" y="1304074"/>
          <a:ext cx="578168" cy="508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1978829" y="1459808"/>
        <a:ext cx="425521" cy="305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CC4B8-8C2E-4FF0-8105-78D41AED8E63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0B773-6C51-4622-8B2D-DCA4BF76422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06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C2DA-A00C-4C78-AA65-1737694C4C11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8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FE8C-00A6-4BFF-BA8D-E4CD30F22824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77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FE8C-00A6-4BFF-BA8D-E4CD30F22824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7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EXCEPCIONALMENTE,</a:t>
            </a:r>
            <a:r>
              <a:rPr lang="es-ES" b="1" baseline="0" dirty="0" smtClean="0"/>
              <a:t> SE CONTEMPLA UNA 3ª OPCIÓN, ALUMNO QUE  CURSADO 3º DE ESO, PUEDA REPATIRLO POR PMAR.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0B773-6C51-4622-8B2D-DCA4BF76422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5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71A25-89B7-4377-9D05-4E80E5D2F964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52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DESFASE</a:t>
            </a:r>
            <a:r>
              <a:rPr lang="es-ES" baseline="0" dirty="0" smtClean="0"/>
              <a:t> CURRICULAR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FE8C-00A6-4BFF-BA8D-E4CD30F22824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11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FE8C-00A6-4BFF-BA8D-E4CD30F22824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85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0B773-6C51-4622-8B2D-DCA4BF764227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03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C2DA-A00C-4C78-AA65-1737694C4C11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71A25-89B7-4377-9D05-4E80E5D2F964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5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71A25-89B7-4377-9D05-4E80E5D2F964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5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0B773-6C51-4622-8B2D-DCA4BF7642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49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0B773-6C51-4622-8B2D-DCA4BF7642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93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0B773-6C51-4622-8B2D-DCA4BF76422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87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0B773-6C51-4622-8B2D-DCA4BF76422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49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FE8C-00A6-4BFF-BA8D-E4CD30F22824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7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3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1/15/19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1/15/19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22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723-2A3B-4C2A-828F-017B7A15F624}" type="datetimeFigureOut">
              <a:rPr lang="es-ES" smtClean="0">
                <a:solidFill>
                  <a:prstClr val="white">
                    <a:tint val="95000"/>
                  </a:prstClr>
                </a:solidFill>
              </a:rPr>
              <a:pPr/>
              <a:t>15/1/19</a:t>
            </a:fld>
            <a:endParaRPr lang="es-E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200-B025-42A2-9841-9D378465B31B}" type="slidenum">
              <a:rPr lang="es-ES" smtClean="0">
                <a:solidFill>
                  <a:prstClr val="white">
                    <a:tint val="9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4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723-2A3B-4C2A-828F-017B7A15F624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15/1/19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200-B025-42A2-9841-9D378465B31B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37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723-2A3B-4C2A-828F-017B7A15F624}" type="datetimeFigureOut">
              <a:rPr lang="es-ES" smtClean="0">
                <a:solidFill>
                  <a:prstClr val="white">
                    <a:tint val="95000"/>
                  </a:prstClr>
                </a:solidFill>
              </a:rPr>
              <a:pPr/>
              <a:t>15/1/19</a:t>
            </a:fld>
            <a:endParaRPr lang="es-E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200-B025-42A2-9841-9D378465B31B}" type="slidenum">
              <a:rPr lang="es-ES" smtClean="0">
                <a:solidFill>
                  <a:prstClr val="white">
                    <a:tint val="9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56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723-2A3B-4C2A-828F-017B7A15F624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15/1/19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200-B025-42A2-9841-9D378465B31B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8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723-2A3B-4C2A-828F-017B7A15F624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15/1/19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200-B025-42A2-9841-9D378465B31B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3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723-2A3B-4C2A-828F-017B7A15F624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15/1/19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200-B025-42A2-9841-9D378465B31B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50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723-2A3B-4C2A-828F-017B7A15F624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15/1/19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200-B025-42A2-9841-9D378465B31B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84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723-2A3B-4C2A-828F-017B7A15F624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15/1/19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200-B025-42A2-9841-9D378465B31B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1/15/19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11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87BA723-2A3B-4C2A-828F-017B7A15F624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15/1/19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BE1200-B025-42A2-9841-9D378465B31B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84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723-2A3B-4C2A-828F-017B7A15F624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15/1/19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200-B025-42A2-9841-9D378465B31B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00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723-2A3B-4C2A-828F-017B7A15F624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15/1/19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200-B025-42A2-9841-9D378465B31B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6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6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40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4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53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54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11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1/15/19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43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73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84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63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56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99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5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12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43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46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9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1/15/19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71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33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77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6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7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70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48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79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36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87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1/15/19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30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6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87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288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36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4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02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81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211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42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1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1/15/19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77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18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77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710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51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75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236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669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91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747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3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1/15/19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978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24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001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6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318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389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45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9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097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480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1/15/19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469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070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51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24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156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339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228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028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74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8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1/15/19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87BA723-2A3B-4C2A-828F-017B7A15F624}" type="datetimeFigureOut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15/1/19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BE1200-B025-42A2-9841-9D378465B31B}" type="slidenum">
              <a:rPr lang="es-ES" smtClean="0">
                <a:solidFill>
                  <a:prstClr val="black">
                    <a:tint val="9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3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13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5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A7286C-7F5D-417D-9ED9-6C70C0FB2A2E}" type="datetimeFigureOut">
              <a:rPr lang="es-ES" smtClean="0">
                <a:solidFill>
                  <a:srgbClr val="073E87"/>
                </a:solidFill>
              </a:rPr>
              <a:pPr/>
              <a:t>15/1/19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2796670-42C3-49D8-B831-8CD57B7D6408}" type="slidenum">
              <a:rPr lang="es-ES" smtClean="0">
                <a:solidFill>
                  <a:srgbClr val="073E87"/>
                </a:solidFill>
              </a:rPr>
              <a:pPr/>
              <a:t>‹Nr.›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3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GLORI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" y="-77833"/>
            <a:ext cx="914334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79512" y="49188"/>
            <a:ext cx="8712968" cy="57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smtClean="0"/>
              <a:t>   PROGRAMAS                             DE TRÁNSITO</a:t>
            </a:r>
            <a:endParaRPr lang="es-ES" b="1" dirty="0"/>
          </a:p>
        </p:txBody>
      </p:sp>
      <p:grpSp>
        <p:nvGrpSpPr>
          <p:cNvPr id="6" name="5 Grupo"/>
          <p:cNvGrpSpPr/>
          <p:nvPr/>
        </p:nvGrpSpPr>
        <p:grpSpPr>
          <a:xfrm>
            <a:off x="35496" y="3494935"/>
            <a:ext cx="2448272" cy="3318441"/>
            <a:chOff x="-1476672" y="1556792"/>
            <a:chExt cx="2448272" cy="3318441"/>
          </a:xfrm>
        </p:grpSpPr>
        <p:pic>
          <p:nvPicPr>
            <p:cNvPr id="7" name="Picture 2" descr="Resultado de imagen de colegio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6672" y="1556792"/>
              <a:ext cx="2448272" cy="331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Rectángulo redondeado"/>
            <p:cNvSpPr/>
            <p:nvPr/>
          </p:nvSpPr>
          <p:spPr>
            <a:xfrm>
              <a:off x="-828600" y="2348880"/>
              <a:ext cx="1080120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/>
                <a:t>CEIP PONCE DE LEÓN</a:t>
              </a:r>
              <a:endParaRPr lang="es-ES" sz="1200" b="1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6660232" y="3494935"/>
            <a:ext cx="2448272" cy="3318441"/>
            <a:chOff x="6660232" y="1532910"/>
            <a:chExt cx="2448272" cy="3318441"/>
          </a:xfrm>
        </p:grpSpPr>
        <p:pic>
          <p:nvPicPr>
            <p:cNvPr id="10" name="Picture 2" descr="Resultado de imagen de colegio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32910"/>
              <a:ext cx="2448272" cy="331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Rectángulo redondeado"/>
            <p:cNvSpPr/>
            <p:nvPr/>
          </p:nvSpPr>
          <p:spPr>
            <a:xfrm>
              <a:off x="7316144" y="2348880"/>
              <a:ext cx="1080120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/>
                <a:t>CEIP AZORÍN</a:t>
              </a:r>
              <a:endParaRPr lang="es-ES" sz="1200" b="1" dirty="0"/>
            </a:p>
          </p:txBody>
        </p:sp>
      </p:grpSp>
      <p:pic>
        <p:nvPicPr>
          <p:cNvPr id="16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625"/>
            <a:ext cx="23167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4067944" y="908720"/>
            <a:ext cx="1080120" cy="349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IES ASTAROTH</a:t>
            </a:r>
            <a:endParaRPr lang="es-ES" sz="1200" b="1" dirty="0"/>
          </a:p>
        </p:txBody>
      </p:sp>
      <p:sp>
        <p:nvSpPr>
          <p:cNvPr id="4" name="3 Elipse"/>
          <p:cNvSpPr/>
          <p:nvPr/>
        </p:nvSpPr>
        <p:spPr>
          <a:xfrm>
            <a:off x="3911453" y="3638951"/>
            <a:ext cx="1812675" cy="144623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Elipse"/>
          <p:cNvSpPr/>
          <p:nvPr/>
        </p:nvSpPr>
        <p:spPr>
          <a:xfrm rot="20796743">
            <a:off x="729897" y="1625046"/>
            <a:ext cx="2664296" cy="17784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JOSÉ A. 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HERRERA LARA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MAESTRO</a:t>
            </a:r>
          </a:p>
        </p:txBody>
      </p:sp>
      <p:sp>
        <p:nvSpPr>
          <p:cNvPr id="23" name="22 Elipse"/>
          <p:cNvSpPr/>
          <p:nvPr/>
        </p:nvSpPr>
        <p:spPr>
          <a:xfrm rot="21267469">
            <a:off x="3449710" y="3668614"/>
            <a:ext cx="2664296" cy="10022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ROTA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ENERO, 2019</a:t>
            </a:r>
          </a:p>
        </p:txBody>
      </p:sp>
    </p:spTree>
    <p:extLst>
      <p:ext uri="{BB962C8B-B14F-4D97-AF65-F5344CB8AC3E}">
        <p14:creationId xmlns:p14="http://schemas.microsoft.com/office/powerpoint/2010/main" val="27550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FONDOS COL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52" y="-27384"/>
            <a:ext cx="921702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971600" y="285728"/>
            <a:ext cx="7200800" cy="11270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prstClr val="white"/>
                </a:solidFill>
                <a:latin typeface="Arial Narrow" pitchFamily="34" charset="0"/>
              </a:rPr>
              <a:t>EVALUACIÓN INICIAL SECUNDARIA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Capítulo III Orden 14 julio de 2016. Art. 19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4247964" y="3654391"/>
            <a:ext cx="648072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1473623" y="1556792"/>
            <a:ext cx="5978697" cy="209759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CENTROS DOCENTES DE SECUNDARIA RECOGERÁN EN EL PROYECTO EDUCATIVO ACTUACIONES A REALIZAR EN EL PROCESO DE LA EVALUACIÓN INICIAL DEL ALUMNAD0.</a:t>
            </a:r>
          </a:p>
          <a:p>
            <a:pPr algn="just"/>
            <a:r>
              <a:rPr lang="es-ES" b="1" dirty="0" smtClean="0"/>
              <a:t>DURANTE EL ÚLTIMO TRIMESTRE, SE MANTENDRÁN REUNIONES ENTRE LAS JEFATURAS DE ESTUDIO DE DICHOS CENTROS </a:t>
            </a:r>
            <a:endParaRPr lang="es-ES" b="1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645531" y="5805264"/>
            <a:ext cx="1656184" cy="72944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EL HISTORIAL ACADÉMICO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2833792" y="4139713"/>
            <a:ext cx="3466400" cy="123350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EL CENTRO DE SECUNDARIA EN EL QUE SE MATRICULE EL ALUMNO DE PRIMARIA SOLICITA</a:t>
            </a:r>
            <a:endParaRPr lang="es-ES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6948264" y="5877272"/>
            <a:ext cx="1656184" cy="72944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EL INFORME FINAL DE ETAPA</a:t>
            </a:r>
            <a:endParaRPr lang="es-ES" sz="1600" b="1" dirty="0"/>
          </a:p>
        </p:txBody>
      </p:sp>
      <p:sp>
        <p:nvSpPr>
          <p:cNvPr id="20" name="19 Flecha abajo"/>
          <p:cNvSpPr/>
          <p:nvPr/>
        </p:nvSpPr>
        <p:spPr>
          <a:xfrm>
            <a:off x="2483768" y="5589240"/>
            <a:ext cx="648072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bajo"/>
          <p:cNvSpPr/>
          <p:nvPr/>
        </p:nvSpPr>
        <p:spPr>
          <a:xfrm>
            <a:off x="6012160" y="5661248"/>
            <a:ext cx="648072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4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Resultado de imagen de FONDOS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52" y="-27384"/>
            <a:ext cx="921702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971600" y="285728"/>
            <a:ext cx="7200800" cy="11270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prstClr val="white"/>
                </a:solidFill>
                <a:latin typeface="Arial Narrow" pitchFamily="34" charset="0"/>
              </a:rPr>
              <a:t>EVALUACIÓN INICIAL SECUNDARIA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Capítulo III Orden 14 julio de 2016. Art. 19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7" name="26 Flecha abajo"/>
          <p:cNvSpPr/>
          <p:nvPr/>
        </p:nvSpPr>
        <p:spPr>
          <a:xfrm>
            <a:off x="4247964" y="3654391"/>
            <a:ext cx="648072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 redondeado"/>
          <p:cNvSpPr/>
          <p:nvPr/>
        </p:nvSpPr>
        <p:spPr>
          <a:xfrm>
            <a:off x="1619672" y="1556792"/>
            <a:ext cx="5904656" cy="209759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DURANTE EL PRIMER MES DE CURSO, EL PROFESORADO REALIZARÁ UNA EVALUACIÓN INICIAL DE SU ALUMNADO CON OBJETO DE VALORAR SU SITUACIÓN DE PARTIDA.</a:t>
            </a:r>
          </a:p>
          <a:p>
            <a:pPr algn="ctr"/>
            <a:r>
              <a:rPr lang="es-ES" b="1" dirty="0" smtClean="0"/>
              <a:t>EL TUTOR DE 1º DE ESO ANALIZARÁ EL INFORME FINAL DE ETAPA. EN LOS CURSOS 2º, 3º Y 4º DE ESO ANALIZARÁ EL CONSEJO ORIENTADOR.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645530" y="5805264"/>
            <a:ext cx="2162273" cy="72944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REALIZACIÓN DE LAS PROGRAMACIONES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2411760" y="4139713"/>
            <a:ext cx="4320480" cy="1089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EN LA SESIÓN DE EVALUACIÓN INICIAL ESTOS DATOS SE TOMARÁN EN CONSIDERACIÓN POR PARTE DEL EQUIPO DOCENTE PARA</a:t>
            </a:r>
            <a:endParaRPr lang="es-ES" b="1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6444208" y="5877272"/>
            <a:ext cx="2160240" cy="72944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DESARROLLO DEL CURRÍCULUM</a:t>
            </a:r>
            <a:endParaRPr lang="es-ES" b="1" dirty="0"/>
          </a:p>
        </p:txBody>
      </p:sp>
      <p:sp>
        <p:nvSpPr>
          <p:cNvPr id="32" name="31 Flecha abajo"/>
          <p:cNvSpPr/>
          <p:nvPr/>
        </p:nvSpPr>
        <p:spPr>
          <a:xfrm>
            <a:off x="1691680" y="5157192"/>
            <a:ext cx="648072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lecha abajo"/>
          <p:cNvSpPr/>
          <p:nvPr/>
        </p:nvSpPr>
        <p:spPr>
          <a:xfrm>
            <a:off x="6948264" y="5229200"/>
            <a:ext cx="648072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0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Resultado de imagen de FONDOS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52" y="-27384"/>
            <a:ext cx="9217024" cy="6885384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9" name="18 Rectángulo redondeado"/>
          <p:cNvSpPr/>
          <p:nvPr/>
        </p:nvSpPr>
        <p:spPr>
          <a:xfrm>
            <a:off x="971600" y="285728"/>
            <a:ext cx="7200800" cy="14870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prstClr val="white"/>
                </a:solidFill>
                <a:latin typeface="Arial Narrow" pitchFamily="34" charset="0"/>
              </a:rPr>
              <a:t>PROMOCIÓN ALUMNADO PRIMARIA Y SECUNDARIA</a:t>
            </a:r>
            <a:endParaRPr lang="es-ES" sz="2000" b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Capítulo III, Orden 4 noviembre de 2015. Art. 16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Capítulo III, Orden 14 julio de 2016, Art. 22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" name="19 Flecha abajo"/>
          <p:cNvSpPr/>
          <p:nvPr/>
        </p:nvSpPr>
        <p:spPr>
          <a:xfrm>
            <a:off x="4319972" y="1916832"/>
            <a:ext cx="468052" cy="47971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365610" y="1916832"/>
            <a:ext cx="1982254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PRIMARIA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659686" y="2924944"/>
            <a:ext cx="3384376" cy="166555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solidFill>
                  <a:prstClr val="white"/>
                </a:solidFill>
              </a:rPr>
              <a:t>AL FINALIZAR EL CICLO, SIEMPRE QUE HAYA LOGRADO EL DESARROLLO DE LAS COMPETENCIAS Y, EN SU CASO, LOS OBJETIVOS DE LA ETAPA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24" name="23 Flecha abajo"/>
          <p:cNvSpPr/>
          <p:nvPr/>
        </p:nvSpPr>
        <p:spPr>
          <a:xfrm>
            <a:off x="2015716" y="2420888"/>
            <a:ext cx="648072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25 Flecha abajo"/>
          <p:cNvSpPr/>
          <p:nvPr/>
        </p:nvSpPr>
        <p:spPr>
          <a:xfrm>
            <a:off x="6624228" y="2387552"/>
            <a:ext cx="648072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5940152" y="1916832"/>
            <a:ext cx="1982254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SECUNDARIA</a:t>
            </a:r>
          </a:p>
        </p:txBody>
      </p:sp>
      <p:sp>
        <p:nvSpPr>
          <p:cNvPr id="28" name="27 Elipse"/>
          <p:cNvSpPr/>
          <p:nvPr/>
        </p:nvSpPr>
        <p:spPr>
          <a:xfrm>
            <a:off x="1547664" y="5301208"/>
            <a:ext cx="1692188" cy="12687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SOLO 1 VEZ EN LA ETAPA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29" name="28 Flecha abajo"/>
          <p:cNvSpPr/>
          <p:nvPr/>
        </p:nvSpPr>
        <p:spPr>
          <a:xfrm>
            <a:off x="2027838" y="4765068"/>
            <a:ext cx="648072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5220072" y="2852936"/>
            <a:ext cx="3384376" cy="23762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solidFill>
                  <a:prstClr val="white"/>
                </a:solidFill>
              </a:rPr>
              <a:t>AL FINALIZAR EL CURSO, CUANDO SE HAYAN SUPERADO TODAS LAS MATERIAS O SE TENGA EVALUACIÓN NEGATIVA EN DOS COMO MÁXIMO. REPETIRÁ SI TIENE EVALUACIÓN NEGATIVA EN TRES O MÁS O EN LENGUA Y MATEMÁTICAS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1" name="30 Flecha abajo"/>
          <p:cNvSpPr/>
          <p:nvPr/>
        </p:nvSpPr>
        <p:spPr>
          <a:xfrm>
            <a:off x="6600346" y="5229200"/>
            <a:ext cx="648072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6120172" y="5616624"/>
            <a:ext cx="1692188" cy="12687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SOLO 2 VECES EN LA ETAPA</a:t>
            </a:r>
            <a:endParaRPr lang="es-E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560" y="9448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EVALUACIÓN/PROMOCIÓN </a:t>
            </a:r>
            <a:br>
              <a:rPr lang="es-ES" dirty="0" smtClean="0"/>
            </a:br>
            <a:r>
              <a:rPr lang="es-ES" dirty="0" smtClean="0"/>
              <a:t>ALUMNADO NEAE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5076056" y="1938536"/>
            <a:ext cx="31683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SECUNDARIA</a:t>
            </a:r>
          </a:p>
          <a:p>
            <a:pPr algn="ctr"/>
            <a:r>
              <a:rPr lang="es-ES" b="1" dirty="0" smtClean="0">
                <a:solidFill>
                  <a:prstClr val="white"/>
                </a:solidFill>
              </a:rPr>
              <a:t>ART. 21 ORDEN 14 JULIO 2016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33570" y="3356992"/>
            <a:ext cx="3409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ACS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r>
              <a:rPr lang="es-ES" b="1" dirty="0" smtClean="0">
                <a:solidFill>
                  <a:prstClr val="black"/>
                </a:solidFill>
              </a:rPr>
              <a:t>CRITERIOS DE LA ADAPTACIÓN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5797" y="3368114"/>
            <a:ext cx="3717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ACNS</a:t>
            </a:r>
          </a:p>
          <a:p>
            <a:endParaRPr lang="es-ES" b="1" dirty="0">
              <a:solidFill>
                <a:prstClr val="black"/>
              </a:solidFill>
            </a:endParaRPr>
          </a:p>
          <a:p>
            <a:r>
              <a:rPr lang="es-ES" b="1" dirty="0" smtClean="0">
                <a:solidFill>
                  <a:prstClr val="black"/>
                </a:solidFill>
              </a:rPr>
              <a:t>CRITERIOS DEL CURSO Y MATERIA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99592" y="1945408"/>
            <a:ext cx="31683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PRIMARIA</a:t>
            </a:r>
          </a:p>
          <a:p>
            <a:pPr algn="ctr"/>
            <a:r>
              <a:rPr lang="es-ES" b="1" dirty="0" smtClean="0">
                <a:solidFill>
                  <a:prstClr val="white"/>
                </a:solidFill>
              </a:rPr>
              <a:t>ART. 15 ORDEN 4 NOVIEMBRE 2015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3465" y="5241974"/>
            <a:ext cx="3797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PROMOCIÓN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r>
              <a:rPr lang="es-ES" b="1" dirty="0" smtClean="0">
                <a:solidFill>
                  <a:prstClr val="black"/>
                </a:solidFill>
              </a:rPr>
              <a:t>CRITERIOS PROMOCIÓN PRIMARIA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49929" y="5257776"/>
            <a:ext cx="4143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PROMOCIÓN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r>
              <a:rPr lang="es-ES" b="1" dirty="0" smtClean="0">
                <a:solidFill>
                  <a:prstClr val="black"/>
                </a:solidFill>
              </a:rPr>
              <a:t>CRITERIOS PROMOCIÓN SECUNDARIA</a:t>
            </a:r>
            <a:endParaRPr lang="es-E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560" y="94488"/>
            <a:ext cx="8229600" cy="1252728"/>
          </a:xfrm>
        </p:spPr>
        <p:txBody>
          <a:bodyPr/>
          <a:lstStyle/>
          <a:p>
            <a:pPr algn="ctr"/>
            <a:r>
              <a:rPr lang="es-ES" dirty="0" smtClean="0"/>
              <a:t>METODOLOGÍA PRIMARIA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3345"/>
            <a:ext cx="8229600" cy="2520280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Orden 17 de marzo, 2015. ARTÍCULO 4. ORIENTACIONES METODOLÓGICAS</a:t>
            </a:r>
          </a:p>
          <a:p>
            <a:pPr lvl="2"/>
            <a:r>
              <a:rPr lang="es-ES" sz="1800" dirty="0" smtClean="0"/>
              <a:t>TRABAJO EN EQUIPO</a:t>
            </a:r>
          </a:p>
          <a:p>
            <a:pPr lvl="2"/>
            <a:r>
              <a:rPr lang="es-ES" sz="1800" dirty="0" smtClean="0"/>
              <a:t>TRABAJO INDIVIDUAL Y COOPERATIVO</a:t>
            </a:r>
          </a:p>
          <a:p>
            <a:pPr lvl="2"/>
            <a:r>
              <a:rPr lang="es-ES" sz="1800" dirty="0" smtClean="0"/>
              <a:t>REFERENCIAS A LA VIDA COTIDIANA Y AL ENTORNO</a:t>
            </a:r>
          </a:p>
          <a:p>
            <a:pPr lvl="2"/>
            <a:r>
              <a:rPr lang="es-ES" sz="1800" dirty="0" smtClean="0"/>
              <a:t>NO ADQUIRIR DE FORMA AISLADA LOS CONTENIDOS DE LAS ÁREAS</a:t>
            </a:r>
          </a:p>
          <a:p>
            <a:pPr lvl="2"/>
            <a:r>
              <a:rPr lang="es-ES" sz="1800" dirty="0" smtClean="0"/>
              <a:t>ENFOQUE INTERDISCIPLICAR</a:t>
            </a:r>
          </a:p>
          <a:p>
            <a:pPr lvl="2"/>
            <a:r>
              <a:rPr lang="es-ES" sz="1800" dirty="0" err="1" smtClean="0"/>
              <a:t>TICs</a:t>
            </a:r>
            <a:r>
              <a:rPr lang="es-ES" sz="1800" dirty="0" smtClean="0"/>
              <a:t>  Y LA LECTURA</a:t>
            </a:r>
          </a:p>
          <a:p>
            <a:pPr marL="768096" lvl="2" indent="0">
              <a:buNone/>
            </a:pPr>
            <a:endParaRPr lang="es-ES" sz="1800" dirty="0" smtClean="0"/>
          </a:p>
          <a:p>
            <a:pPr marL="768096" lvl="2" indent="0">
              <a:buNone/>
              <a:tabLst>
                <a:tab pos="0" algn="l"/>
              </a:tabLst>
            </a:pPr>
            <a:endParaRPr lang="es-ES" sz="18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5235" y="3743215"/>
            <a:ext cx="8229600" cy="199004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0AD00"/>
              </a:buClr>
            </a:pPr>
            <a:r>
              <a:rPr lang="es-ES" sz="1800" b="1" dirty="0" smtClean="0">
                <a:solidFill>
                  <a:prstClr val="black"/>
                </a:solidFill>
              </a:rPr>
              <a:t>Orden 17 de marzo, 2015. ARTÍCULO 5.</a:t>
            </a:r>
          </a:p>
          <a:p>
            <a:pPr lvl="2">
              <a:buClr>
                <a:srgbClr val="E66C7D"/>
              </a:buClr>
            </a:pPr>
            <a:r>
              <a:rPr lang="es-ES" sz="1800" b="1" dirty="0" smtClean="0">
                <a:solidFill>
                  <a:prstClr val="black"/>
                </a:solidFill>
              </a:rPr>
              <a:t>UNIDADES DIDÁCTICAS INTEGRADAS. (U.D.I.)</a:t>
            </a:r>
          </a:p>
          <a:p>
            <a:pPr lvl="2">
              <a:buClr>
                <a:srgbClr val="E66C7D"/>
              </a:buClr>
            </a:pPr>
            <a:r>
              <a:rPr lang="es-ES" sz="1800" dirty="0" smtClean="0">
                <a:solidFill>
                  <a:prstClr val="black"/>
                </a:solidFill>
              </a:rPr>
              <a:t>INTEGRACIÓN DE ÁREAS EN ÁMBITOS DE CONOCIMIENTO Y EXPERIENCIAS.</a:t>
            </a:r>
          </a:p>
          <a:p>
            <a:pPr lvl="2">
              <a:buClr>
                <a:srgbClr val="E66C7D"/>
              </a:buClr>
            </a:pPr>
            <a:r>
              <a:rPr lang="es-ES" sz="1800" dirty="0" smtClean="0">
                <a:solidFill>
                  <a:prstClr val="black"/>
                </a:solidFill>
              </a:rPr>
              <a:t>ANEXOI, POR ÁREAS, IMPERA LA IDEA DE LA GLOBALIDAD EN LA ETAPA.</a:t>
            </a:r>
          </a:p>
          <a:p>
            <a:pPr marL="768096" lvl="2" indent="0">
              <a:buClr>
                <a:srgbClr val="E66C7D"/>
              </a:buClr>
              <a:buFont typeface="Arial"/>
              <a:buNone/>
            </a:pPr>
            <a:endParaRPr lang="es-ES" sz="1800" dirty="0" smtClean="0">
              <a:solidFill>
                <a:prstClr val="black"/>
              </a:solidFill>
            </a:endParaRPr>
          </a:p>
          <a:p>
            <a:pPr marL="768096" lvl="2" indent="0">
              <a:buClr>
                <a:srgbClr val="E66C7D"/>
              </a:buClr>
              <a:buFont typeface="Arial"/>
              <a:buNone/>
            </a:pPr>
            <a:endParaRPr lang="es-ES" sz="1800" dirty="0" smtClean="0">
              <a:solidFill>
                <a:prstClr val="black"/>
              </a:solidFill>
            </a:endParaRPr>
          </a:p>
          <a:p>
            <a:pPr marL="768096" lvl="2" indent="0">
              <a:buClr>
                <a:srgbClr val="E66C7D"/>
              </a:buClr>
              <a:buFont typeface="Arial"/>
              <a:buNone/>
              <a:tabLst>
                <a:tab pos="0" algn="l"/>
              </a:tabLst>
            </a:pPr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18864" y="5586947"/>
            <a:ext cx="8229600" cy="1271053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0AD00"/>
              </a:buClr>
            </a:pPr>
            <a:r>
              <a:rPr lang="es-ES" sz="1800" b="1" dirty="0" smtClean="0">
                <a:solidFill>
                  <a:prstClr val="black"/>
                </a:solidFill>
              </a:rPr>
              <a:t>Instrucciones de 8 de marzo de 2017. METODOLOGÍAS DIDÁCTICAS FAVORECEDORAS DE LA INCLUSIÓN.</a:t>
            </a:r>
          </a:p>
          <a:p>
            <a:pPr lvl="2">
              <a:buClr>
                <a:srgbClr val="E66C7D"/>
              </a:buClr>
            </a:pPr>
            <a:r>
              <a:rPr lang="es-ES" sz="1800" dirty="0" smtClean="0">
                <a:solidFill>
                  <a:prstClr val="black"/>
                </a:solidFill>
              </a:rPr>
              <a:t>APRENDIZAJE BASADO EN PROYECTOS</a:t>
            </a:r>
          </a:p>
          <a:p>
            <a:pPr lvl="2">
              <a:buClr>
                <a:srgbClr val="E66C7D"/>
              </a:buClr>
            </a:pPr>
            <a:r>
              <a:rPr lang="es-ES" sz="1800" dirty="0" smtClean="0">
                <a:solidFill>
                  <a:prstClr val="black"/>
                </a:solidFill>
              </a:rPr>
              <a:t>APRENDIZAJE COOPERATIVO</a:t>
            </a:r>
          </a:p>
          <a:p>
            <a:pPr marL="768096" lvl="2" indent="0">
              <a:buClr>
                <a:srgbClr val="E66C7D"/>
              </a:buClr>
              <a:buFont typeface="Arial"/>
              <a:buNone/>
            </a:pPr>
            <a:endParaRPr lang="es-ES" sz="1800" dirty="0" smtClean="0">
              <a:solidFill>
                <a:prstClr val="black"/>
              </a:solidFill>
            </a:endParaRPr>
          </a:p>
          <a:p>
            <a:pPr marL="768096" lvl="2" indent="0">
              <a:buClr>
                <a:srgbClr val="E66C7D"/>
              </a:buClr>
              <a:buFont typeface="Arial"/>
              <a:buNone/>
            </a:pPr>
            <a:endParaRPr lang="es-ES" sz="1800" dirty="0" smtClean="0">
              <a:solidFill>
                <a:prstClr val="black"/>
              </a:solidFill>
            </a:endParaRPr>
          </a:p>
          <a:p>
            <a:pPr marL="768096" lvl="2" indent="0">
              <a:buClr>
                <a:srgbClr val="E66C7D"/>
              </a:buClr>
              <a:buFont typeface="Arial"/>
              <a:buNone/>
              <a:tabLst>
                <a:tab pos="0" algn="l"/>
              </a:tabLst>
            </a:pPr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444208" y="5951021"/>
            <a:ext cx="177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PRIMARIA 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SECUNDARIA</a:t>
            </a:r>
            <a:endParaRPr lang="es-ES" b="1" dirty="0">
              <a:ln w="1905"/>
              <a:gradFill>
                <a:gsLst>
                  <a:gs pos="0">
                    <a:srgbClr val="C64847">
                      <a:shade val="20000"/>
                      <a:satMod val="200000"/>
                    </a:srgbClr>
                  </a:gs>
                  <a:gs pos="78000">
                    <a:srgbClr val="C64847">
                      <a:tint val="90000"/>
                      <a:shade val="89000"/>
                      <a:satMod val="220000"/>
                    </a:srgbClr>
                  </a:gs>
                  <a:gs pos="100000">
                    <a:srgbClr val="C648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9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560" y="94488"/>
            <a:ext cx="8229600" cy="1252728"/>
          </a:xfrm>
        </p:spPr>
        <p:txBody>
          <a:bodyPr/>
          <a:lstStyle/>
          <a:p>
            <a:pPr algn="ctr"/>
            <a:r>
              <a:rPr lang="es-ES" dirty="0" smtClean="0"/>
              <a:t>METODOLOGÍA SECUNDARIA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1872208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Orden 14 de julio, 2016. ARTÍCULO 2.6 sobre ELEMENTOS DEL CURRÍCULUM y ARTÍCULO 3 sobre elementos transversales</a:t>
            </a:r>
          </a:p>
          <a:p>
            <a:pPr lvl="2"/>
            <a:r>
              <a:rPr lang="es-ES" sz="2000" dirty="0" smtClean="0"/>
              <a:t>LOS DEPARTAMENTOS DIDÁCTICOS ESTABLECERÁN LA METODOLOGÍA DIDÁCTICA.</a:t>
            </a:r>
          </a:p>
          <a:p>
            <a:pPr lvl="2"/>
            <a:r>
              <a:rPr lang="es-ES" sz="2000" dirty="0" smtClean="0"/>
              <a:t>INCLUSIÓN DE ELEMENTOS TRANSVERSALES</a:t>
            </a:r>
          </a:p>
          <a:p>
            <a:pPr marL="768096" lvl="2" indent="0">
              <a:buNone/>
            </a:pPr>
            <a:endParaRPr lang="es-ES" sz="2000" dirty="0" smtClean="0"/>
          </a:p>
          <a:p>
            <a:pPr marL="768096" lvl="2" indent="0">
              <a:buNone/>
            </a:pPr>
            <a:endParaRPr lang="es-ES" sz="2000" dirty="0" smtClean="0"/>
          </a:p>
          <a:p>
            <a:pPr marL="768096" lvl="2" indent="0">
              <a:buNone/>
              <a:tabLst>
                <a:tab pos="0" algn="l"/>
              </a:tabLst>
            </a:pPr>
            <a:endParaRPr lang="es-ES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5235" y="5082891"/>
            <a:ext cx="8229600" cy="158646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0AD00"/>
              </a:buClr>
            </a:pPr>
            <a:r>
              <a:rPr lang="es-ES" sz="2000" b="1" dirty="0" smtClean="0">
                <a:solidFill>
                  <a:prstClr val="black"/>
                </a:solidFill>
              </a:rPr>
              <a:t>Instrucciones de 8 de marzo de 2017. METODOLOGÍAS DIDÁCTICAS FAVORECEDORAS DE LA INCLUSIÓN.</a:t>
            </a:r>
          </a:p>
          <a:p>
            <a:pPr lvl="2">
              <a:buClr>
                <a:srgbClr val="E66C7D"/>
              </a:buClr>
            </a:pPr>
            <a:r>
              <a:rPr lang="es-ES" sz="2000" dirty="0" smtClean="0">
                <a:solidFill>
                  <a:prstClr val="black"/>
                </a:solidFill>
              </a:rPr>
              <a:t>APRENDIZAJE BASADO EN PROYECTOS</a:t>
            </a:r>
          </a:p>
          <a:p>
            <a:pPr lvl="2">
              <a:buClr>
                <a:srgbClr val="E66C7D"/>
              </a:buClr>
            </a:pPr>
            <a:r>
              <a:rPr lang="es-ES" sz="2000" dirty="0" smtClean="0">
                <a:solidFill>
                  <a:prstClr val="black"/>
                </a:solidFill>
              </a:rPr>
              <a:t>APRENDIZAJE COOPERATIVO</a:t>
            </a:r>
          </a:p>
          <a:p>
            <a:pPr marL="768096" lvl="2" indent="0">
              <a:buClr>
                <a:srgbClr val="E66C7D"/>
              </a:buClr>
              <a:buFont typeface="Arial"/>
              <a:buNone/>
            </a:pPr>
            <a:endParaRPr lang="es-ES" sz="2000" dirty="0" smtClean="0">
              <a:solidFill>
                <a:prstClr val="black"/>
              </a:solidFill>
            </a:endParaRPr>
          </a:p>
          <a:p>
            <a:pPr marL="768096" lvl="2" indent="0">
              <a:buClr>
                <a:srgbClr val="E66C7D"/>
              </a:buClr>
              <a:buFont typeface="Arial"/>
              <a:buNone/>
            </a:pPr>
            <a:endParaRPr lang="es-ES" sz="2000" dirty="0" smtClean="0">
              <a:solidFill>
                <a:prstClr val="black"/>
              </a:solidFill>
            </a:endParaRPr>
          </a:p>
          <a:p>
            <a:pPr marL="768096" lvl="2" indent="0">
              <a:buClr>
                <a:srgbClr val="E66C7D"/>
              </a:buClr>
              <a:buFont typeface="Arial"/>
              <a:buNone/>
              <a:tabLst>
                <a:tab pos="0" algn="l"/>
              </a:tabLst>
            </a:pPr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0956" y="3251808"/>
            <a:ext cx="8229600" cy="1872208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0AD00"/>
              </a:buClr>
            </a:pPr>
            <a:r>
              <a:rPr lang="es-ES" sz="2000" b="1" dirty="0" smtClean="0">
                <a:solidFill>
                  <a:prstClr val="black"/>
                </a:solidFill>
              </a:rPr>
              <a:t>Orden 14 de julio, 2016. ARTÍCULO 4. sobre RECOMENDACIONES METODOLÓGICASS</a:t>
            </a:r>
          </a:p>
          <a:p>
            <a:pPr lvl="2">
              <a:buClr>
                <a:srgbClr val="E66C7D"/>
              </a:buClr>
            </a:pPr>
            <a:r>
              <a:rPr lang="es-ES" sz="2000" dirty="0" smtClean="0">
                <a:solidFill>
                  <a:prstClr val="black"/>
                </a:solidFill>
              </a:rPr>
              <a:t>PRÁCTICAS DE TRABAJO INDIVIDUAL Y COOPERATIVO</a:t>
            </a:r>
          </a:p>
          <a:p>
            <a:pPr lvl="2">
              <a:buClr>
                <a:srgbClr val="E66C7D"/>
              </a:buClr>
            </a:pPr>
            <a:r>
              <a:rPr lang="es-ES" sz="2000" dirty="0" smtClean="0">
                <a:solidFill>
                  <a:prstClr val="black"/>
                </a:solidFill>
              </a:rPr>
              <a:t>INCLUSIÓN DE ELEMENTOS TRANSVERSALES</a:t>
            </a:r>
          </a:p>
          <a:p>
            <a:pPr lvl="2">
              <a:buClr>
                <a:srgbClr val="E66C7D"/>
              </a:buClr>
            </a:pPr>
            <a:r>
              <a:rPr lang="es-ES" sz="2000" dirty="0" smtClean="0">
                <a:solidFill>
                  <a:prstClr val="black"/>
                </a:solidFill>
              </a:rPr>
              <a:t>METODOLOGÍAS ACTIVAS (CONTEXTO)</a:t>
            </a:r>
          </a:p>
          <a:p>
            <a:pPr lvl="2">
              <a:buClr>
                <a:srgbClr val="E66C7D"/>
              </a:buClr>
            </a:pPr>
            <a:r>
              <a:rPr lang="es-ES" sz="2000" dirty="0" smtClean="0">
                <a:solidFill>
                  <a:prstClr val="black"/>
                </a:solidFill>
              </a:rPr>
              <a:t>APRENDIZAJE POR PROYECTOS, CENTROS DE INTERÉS, ESTUDIO DE CASOS</a:t>
            </a:r>
          </a:p>
          <a:p>
            <a:pPr lvl="2">
              <a:buClr>
                <a:srgbClr val="E66C7D"/>
              </a:buClr>
            </a:pPr>
            <a:r>
              <a:rPr lang="es-ES" sz="2000" dirty="0" smtClean="0">
                <a:solidFill>
                  <a:prstClr val="black"/>
                </a:solidFill>
              </a:rPr>
              <a:t>ENFOQUE INTERDISCIPLINAR</a:t>
            </a:r>
          </a:p>
          <a:p>
            <a:pPr lvl="2">
              <a:buClr>
                <a:srgbClr val="E66C7D"/>
              </a:buClr>
            </a:pPr>
            <a:r>
              <a:rPr lang="es-ES" sz="2000" dirty="0" smtClean="0">
                <a:solidFill>
                  <a:prstClr val="black"/>
                </a:solidFill>
              </a:rPr>
              <a:t>ACTIVIDADES INTEGRADAS</a:t>
            </a:r>
          </a:p>
          <a:p>
            <a:pPr marL="768096" lvl="2" indent="0">
              <a:buClr>
                <a:srgbClr val="E66C7D"/>
              </a:buClr>
              <a:buFont typeface="Arial"/>
              <a:buNone/>
            </a:pPr>
            <a:endParaRPr lang="es-ES" sz="2000" dirty="0" smtClean="0">
              <a:solidFill>
                <a:prstClr val="black"/>
              </a:solidFill>
            </a:endParaRPr>
          </a:p>
          <a:p>
            <a:pPr marL="768096" lvl="2" indent="0">
              <a:buClr>
                <a:srgbClr val="E66C7D"/>
              </a:buClr>
              <a:buFont typeface="Arial"/>
              <a:buNone/>
              <a:tabLst>
                <a:tab pos="0" algn="l"/>
              </a:tabLst>
            </a:pPr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444208" y="5733256"/>
            <a:ext cx="177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PRIMARIA 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SECUNDARIA</a:t>
            </a:r>
            <a:endParaRPr lang="es-ES" b="1" dirty="0">
              <a:ln w="1905"/>
              <a:gradFill>
                <a:gsLst>
                  <a:gs pos="0">
                    <a:srgbClr val="C64847">
                      <a:shade val="20000"/>
                      <a:satMod val="200000"/>
                    </a:srgbClr>
                  </a:gs>
                  <a:gs pos="78000">
                    <a:srgbClr val="C64847">
                      <a:tint val="90000"/>
                      <a:shade val="89000"/>
                      <a:satMod val="220000"/>
                    </a:srgbClr>
                  </a:gs>
                  <a:gs pos="100000">
                    <a:srgbClr val="C648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8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ATENCIÓN A LA DIVERSIDAD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370444" y="1700808"/>
            <a:ext cx="25922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73E87">
                    <a:lumMod val="50000"/>
                  </a:srgbClr>
                </a:solidFill>
              </a:rPr>
              <a:t>CONCEPTO</a:t>
            </a:r>
            <a:endParaRPr lang="es-ES" sz="2400" b="1" dirty="0">
              <a:solidFill>
                <a:srgbClr val="073E87">
                  <a:lumMod val="50000"/>
                </a:srgbClr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355976" y="2420888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 rot="2081347">
            <a:off x="2076086" y="5388018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 rot="19696056">
            <a:off x="6399506" y="5378100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51520" y="5517232"/>
            <a:ext cx="1800200" cy="11521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white"/>
                </a:solidFill>
              </a:rPr>
              <a:t>ALUMNOS</a:t>
            </a:r>
          </a:p>
          <a:p>
            <a:pPr algn="ctr"/>
            <a:r>
              <a:rPr lang="es-ES" sz="1600" b="1" dirty="0" smtClean="0">
                <a:solidFill>
                  <a:prstClr val="white"/>
                </a:solidFill>
              </a:rPr>
              <a:t>SIN NEAE</a:t>
            </a:r>
            <a:endParaRPr lang="es-ES" sz="1600" b="1" dirty="0">
              <a:solidFill>
                <a:prstClr val="white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948264" y="5517232"/>
            <a:ext cx="1800200" cy="11521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white"/>
                </a:solidFill>
              </a:rPr>
              <a:t>ALUMNOS</a:t>
            </a:r>
          </a:p>
          <a:p>
            <a:pPr algn="ctr"/>
            <a:r>
              <a:rPr lang="es-ES" sz="1600" b="1" dirty="0" smtClean="0">
                <a:solidFill>
                  <a:prstClr val="white"/>
                </a:solidFill>
              </a:rPr>
              <a:t>CON NEAE</a:t>
            </a:r>
            <a:endParaRPr lang="es-ES" sz="1600" b="1" dirty="0">
              <a:solidFill>
                <a:prstClr val="white"/>
              </a:solidFill>
            </a:endParaRPr>
          </a:p>
        </p:txBody>
      </p:sp>
      <p:pic>
        <p:nvPicPr>
          <p:cNvPr id="1026" name="Picture 2" descr="Resultado de imagen de PROFES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01" y="4268386"/>
            <a:ext cx="1222779" cy="13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3419872" y="2852936"/>
            <a:ext cx="2592288" cy="48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73E87">
                    <a:lumMod val="50000"/>
                  </a:srgbClr>
                </a:solidFill>
              </a:rPr>
              <a:t>MEDIDAS</a:t>
            </a:r>
            <a:endParaRPr lang="es-ES" sz="2400" b="1" dirty="0">
              <a:solidFill>
                <a:srgbClr val="073E87">
                  <a:lumMod val="50000"/>
                </a:srgb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07504" y="3666314"/>
            <a:ext cx="2592288" cy="48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73E87">
                    <a:lumMod val="50000"/>
                  </a:srgbClr>
                </a:solidFill>
              </a:rPr>
              <a:t>ORGANIZATIVAS</a:t>
            </a:r>
            <a:endParaRPr lang="es-ES" sz="2400" b="1" dirty="0">
              <a:solidFill>
                <a:srgbClr val="073E87">
                  <a:lumMod val="50000"/>
                </a:srgbClr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419872" y="3666314"/>
            <a:ext cx="2592288" cy="48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73E87">
                    <a:lumMod val="50000"/>
                  </a:srgbClr>
                </a:solidFill>
              </a:rPr>
              <a:t>CURRICULARES</a:t>
            </a:r>
            <a:endParaRPr lang="es-ES" sz="2400" b="1" dirty="0">
              <a:solidFill>
                <a:srgbClr val="073E87">
                  <a:lumMod val="50000"/>
                </a:srgbClr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372200" y="3666314"/>
            <a:ext cx="2592288" cy="48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73E87">
                    <a:lumMod val="50000"/>
                  </a:srgbClr>
                </a:solidFill>
              </a:rPr>
              <a:t>DIDÁCTICAS</a:t>
            </a:r>
            <a:endParaRPr lang="es-ES" sz="2400" b="1" dirty="0">
              <a:solidFill>
                <a:srgbClr val="073E87">
                  <a:lumMod val="50000"/>
                </a:srgbClr>
              </a:solidFill>
            </a:endParaRPr>
          </a:p>
        </p:txBody>
      </p:sp>
      <p:sp>
        <p:nvSpPr>
          <p:cNvPr id="3" name="AutoShape 4" descr="Resultado de imagen de ESC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17" name="Picture 2" descr="Resultado de imagen de atención a la diversid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83471"/>
            <a:ext cx="4896544" cy="11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Flecha abajo"/>
          <p:cNvSpPr/>
          <p:nvPr/>
        </p:nvSpPr>
        <p:spPr>
          <a:xfrm>
            <a:off x="7596336" y="3191686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18 Flecha abajo"/>
          <p:cNvSpPr/>
          <p:nvPr/>
        </p:nvSpPr>
        <p:spPr>
          <a:xfrm>
            <a:off x="899592" y="3191686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19 Flecha abajo"/>
          <p:cNvSpPr/>
          <p:nvPr/>
        </p:nvSpPr>
        <p:spPr>
          <a:xfrm>
            <a:off x="4355976" y="3356992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23112" cy="70609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800" b="1" dirty="0" smtClean="0"/>
              <a:t>RESPUESTA EDUCATIVA A LA DIVERSIDAD</a:t>
            </a:r>
            <a:endParaRPr lang="es-ES" sz="28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331640" y="1268760"/>
            <a:ext cx="388843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prstClr val="black"/>
                </a:solidFill>
              </a:rPr>
              <a:t>ATENCIÓN EDUCATIVA ORDINARIA</a:t>
            </a:r>
            <a:endParaRPr lang="es-ES" sz="1800" b="1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297892" y="1268760"/>
            <a:ext cx="2880320" cy="50405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prstClr val="white"/>
                </a:solidFill>
              </a:rPr>
              <a:t>MEDIDAS GENERALES</a:t>
            </a:r>
          </a:p>
          <a:p>
            <a:r>
              <a:rPr lang="es-ES" sz="1800" b="1" dirty="0" smtClean="0">
                <a:solidFill>
                  <a:prstClr val="white"/>
                </a:solidFill>
              </a:rPr>
              <a:t>( A NIVEL DE CENTRO)</a:t>
            </a:r>
            <a:endParaRPr lang="es-ES" sz="1800" b="1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242088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Agrupamientos flexibles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281976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Desdoblamientos de grupos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520" y="321297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Agrupamiento de diferentes asignaturas en ámbitos (PRIMARIA Y 1º ESO)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1520" y="35637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Refuerzo del área de lengua castellana en lugar de segunda lengua extranjera (PRIMARIA) para alumnos con dificultades en CCL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1520" y="422108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Programación de actividades para horas de LD (PRIMER CICLO ESO)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457183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Oferta asignaturas libre configuración autonómica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51520" y="494116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Agrupación asignaturas opcionales (4º ESO)</a:t>
            </a:r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05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95120" cy="70609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800" b="1" dirty="0" smtClean="0"/>
              <a:t>RESPUESTA EDUCATIVA A LA DIVERSIDAD</a:t>
            </a:r>
            <a:endParaRPr lang="es-ES" sz="28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43608" y="1124744"/>
            <a:ext cx="388843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prstClr val="black"/>
                </a:solidFill>
              </a:rPr>
              <a:t>ATENCIÓN EDUCATIVA ORDINARIA</a:t>
            </a:r>
            <a:endParaRPr lang="es-ES" sz="1800" b="1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508104" y="1124744"/>
            <a:ext cx="2736304" cy="50405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prstClr val="white"/>
                </a:solidFill>
              </a:rPr>
              <a:t>MEDIDAS GENERALES</a:t>
            </a:r>
          </a:p>
          <a:p>
            <a:r>
              <a:rPr lang="es-ES" sz="1800" b="1" dirty="0" smtClean="0">
                <a:solidFill>
                  <a:prstClr val="white"/>
                </a:solidFill>
              </a:rPr>
              <a:t>( A NIVEL DE AULA)</a:t>
            </a:r>
            <a:endParaRPr lang="es-ES" sz="1800" b="1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177281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Aplicación de programas preventivos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21235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Criterios para la organización flexible de espacios, tiempos y recursos personales y materiales.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520" y="269962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Adecuación de la programaciones didácticas a las características y necesidades del alumnado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1520" y="328498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Uso de metodologías basadas en el trabajo cooperativo en grupos heterogéneos (tutoría entre iguales, aprendizaje por proyectos…)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1520" y="40050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La realización </a:t>
            </a:r>
            <a:r>
              <a:rPr lang="es-ES" b="1" dirty="0" smtClean="0">
                <a:solidFill>
                  <a:prstClr val="white"/>
                </a:solidFill>
              </a:rPr>
              <a:t>de actividades de </a:t>
            </a:r>
            <a:r>
              <a:rPr lang="es-ES" b="1" i="1" dirty="0" smtClean="0">
                <a:solidFill>
                  <a:srgbClr val="FF0000"/>
                </a:solidFill>
              </a:rPr>
              <a:t>refuerzo educativo</a:t>
            </a:r>
            <a:r>
              <a:rPr lang="es-ES" i="1" dirty="0" smtClean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prstClr val="white"/>
                </a:solidFill>
              </a:rPr>
              <a:t>para mejorar CC de un alumno o un grupo.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465313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▪ La realización de </a:t>
            </a:r>
            <a:r>
              <a:rPr lang="es-ES" b="1" dirty="0" smtClean="0">
                <a:solidFill>
                  <a:prstClr val="white"/>
                </a:solidFill>
              </a:rPr>
              <a:t>actividades de </a:t>
            </a:r>
            <a:r>
              <a:rPr lang="es-ES" b="1" i="1" dirty="0" smtClean="0">
                <a:solidFill>
                  <a:srgbClr val="FF0000"/>
                </a:solidFill>
              </a:rPr>
              <a:t>profundización</a:t>
            </a:r>
            <a:r>
              <a:rPr lang="es-ES" b="1" dirty="0" smtClean="0">
                <a:solidFill>
                  <a:prstClr val="white"/>
                </a:solidFill>
              </a:rPr>
              <a:t> </a:t>
            </a:r>
            <a:r>
              <a:rPr lang="es-ES" dirty="0" smtClean="0">
                <a:solidFill>
                  <a:prstClr val="white"/>
                </a:solidFill>
              </a:rPr>
              <a:t>para desarrollar al máximo la capacidad o motivación de un alumno o grupo.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36512" y="537321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6988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white"/>
                </a:solidFill>
              </a:rPr>
              <a:t>  La </a:t>
            </a:r>
            <a:r>
              <a:rPr lang="es-ES" dirty="0">
                <a:solidFill>
                  <a:prstClr val="white"/>
                </a:solidFill>
              </a:rPr>
              <a:t>organización de apoyos en grupos ordinarios mediante un segundo profesor o profesora dentro del aula para reforzar los aprendizajes instrumentales básicos del alumnado y la realización de acciones de seguimiento y acción tutorial, tanto a nivel individual como grupal, que favorezcan la participación del alumnado en un entorno seguro y acogedor. </a:t>
            </a:r>
          </a:p>
        </p:txBody>
      </p:sp>
    </p:spTree>
    <p:extLst>
      <p:ext uri="{BB962C8B-B14F-4D97-AF65-F5344CB8AC3E}">
        <p14:creationId xmlns:p14="http://schemas.microsoft.com/office/powerpoint/2010/main" val="1394553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23112" cy="70609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800" b="1" dirty="0" smtClean="0"/>
              <a:t>RESPUESTA EDUCATIVA A LA DIVERSIDAD</a:t>
            </a:r>
            <a:endParaRPr lang="es-ES" sz="28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43608" y="1124744"/>
            <a:ext cx="388843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prstClr val="black"/>
                </a:solidFill>
              </a:rPr>
              <a:t>ATENCIÓN EDUCATIVA ORDINARIA</a:t>
            </a:r>
            <a:endParaRPr lang="es-ES" sz="1800" b="1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508104" y="1124744"/>
            <a:ext cx="2736304" cy="50405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prstClr val="white"/>
                </a:solidFill>
              </a:rPr>
              <a:t>MEDIDAS GENERALES</a:t>
            </a:r>
          </a:p>
          <a:p>
            <a:r>
              <a:rPr lang="es-ES" sz="1800" b="1" dirty="0" smtClean="0">
                <a:solidFill>
                  <a:prstClr val="white"/>
                </a:solidFill>
              </a:rPr>
              <a:t>(PARA CADA ALUMNO)</a:t>
            </a:r>
            <a:endParaRPr lang="es-ES" sz="1800" b="1" dirty="0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1777092"/>
            <a:ext cx="85689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prstClr val="white"/>
                </a:solidFill>
              </a:rPr>
              <a:t>▪ Programas de refuerzo para la recuperación de aprendizajes no adquiridos. </a:t>
            </a:r>
            <a:endParaRPr lang="es-ES" b="1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endParaRPr lang="es-ES" b="1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prstClr val="white"/>
                </a:solidFill>
              </a:rPr>
              <a:t>▪ </a:t>
            </a:r>
            <a:r>
              <a:rPr lang="es-ES" b="1" dirty="0">
                <a:solidFill>
                  <a:prstClr val="white"/>
                </a:solidFill>
              </a:rPr>
              <a:t>Planes específicos personalizados para el alumnado que no promocione de curso. </a:t>
            </a:r>
            <a:endParaRPr lang="es-ES" b="1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endParaRPr lang="es-ES" b="1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prstClr val="white"/>
                </a:solidFill>
              </a:rPr>
              <a:t>▪ </a:t>
            </a:r>
            <a:r>
              <a:rPr lang="es-ES" b="1" dirty="0">
                <a:solidFill>
                  <a:prstClr val="white"/>
                </a:solidFill>
              </a:rPr>
              <a:t>Programas de refuerzo de materias troncales </a:t>
            </a:r>
            <a:r>
              <a:rPr lang="es-ES" b="1" dirty="0" smtClean="0">
                <a:solidFill>
                  <a:prstClr val="white"/>
                </a:solidFill>
              </a:rPr>
              <a:t>1º y 4º </a:t>
            </a:r>
            <a:r>
              <a:rPr lang="es-ES" b="1" dirty="0">
                <a:solidFill>
                  <a:prstClr val="white"/>
                </a:solidFill>
              </a:rPr>
              <a:t>de E.S.O. </a:t>
            </a:r>
            <a:endParaRPr lang="es-ES" b="1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endParaRPr lang="es-ES" b="1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prstClr val="white"/>
                </a:solidFill>
              </a:rPr>
              <a:t>▪ </a:t>
            </a:r>
            <a:r>
              <a:rPr lang="es-ES" b="1" dirty="0">
                <a:solidFill>
                  <a:srgbClr val="FF0000"/>
                </a:solidFill>
              </a:rPr>
              <a:t>Programas para la mejora del aprendizaje y el rendimiento (PMAR), en la etapa de educación secundaria obligatoria. </a:t>
            </a:r>
            <a:endParaRPr lang="es-ES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es-ES" b="1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prstClr val="white"/>
                </a:solidFill>
              </a:rPr>
              <a:t>▪ </a:t>
            </a:r>
            <a:r>
              <a:rPr lang="es-ES" b="1" dirty="0">
                <a:solidFill>
                  <a:prstClr val="white"/>
                </a:solidFill>
              </a:rPr>
              <a:t>La permanencia de un año más en el mismo curso, una vez agotadas el resto de medidas generales. </a:t>
            </a:r>
            <a:endParaRPr lang="es-ES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17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971600" y="285728"/>
            <a:ext cx="7200800" cy="9830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prstClr val="white"/>
                </a:solidFill>
                <a:latin typeface="Arial Narrow" pitchFamily="34" charset="0"/>
              </a:rPr>
              <a:t>OBJETIVOS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115616" y="3212976"/>
            <a:ext cx="7488832" cy="6372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FACILITAR TRANSICIÓN ALUMNADO DE PRIMARIA A SECUNDARIA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115616" y="4159910"/>
            <a:ext cx="7488832" cy="10801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FACILITAR ACOGIDA E INTEGRACIÓN EN EL INSTITUTO QUE PREVENGA SITUACIONES DE INADAPTACIÓN, ANSIEDAD, AISLAMIENTO O BAJO RENDIMIENTO ESCOLAR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115616" y="2132856"/>
            <a:ext cx="7488832" cy="6372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COORDINAR ACTUACIONES ENTRE CENTROS DE PRIMARIA Y EL CENTRO DE SECUNDARIA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115616" y="5672078"/>
            <a:ext cx="7488832" cy="6372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ADOPTAR MEDIDAS RÁPIDAS Y AJUSTADAS DE ATENCIÓN A LA DIVERSIDAD EN LA ETAPA SIGUIENTE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107504" y="1988840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1º.-</a:t>
            </a:r>
            <a:endParaRPr lang="es-ES" sz="2400" b="1" dirty="0"/>
          </a:p>
        </p:txBody>
      </p:sp>
      <p:sp>
        <p:nvSpPr>
          <p:cNvPr id="9" name="8 Elipse"/>
          <p:cNvSpPr/>
          <p:nvPr/>
        </p:nvSpPr>
        <p:spPr>
          <a:xfrm>
            <a:off x="107504" y="3090664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2º.-</a:t>
            </a:r>
            <a:endParaRPr lang="es-ES" sz="2400" b="1" dirty="0"/>
          </a:p>
        </p:txBody>
      </p:sp>
      <p:sp>
        <p:nvSpPr>
          <p:cNvPr id="10" name="9 Elipse"/>
          <p:cNvSpPr/>
          <p:nvPr/>
        </p:nvSpPr>
        <p:spPr>
          <a:xfrm>
            <a:off x="107504" y="4293096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3º.-</a:t>
            </a:r>
            <a:endParaRPr lang="es-ES" sz="2400" b="1" dirty="0"/>
          </a:p>
        </p:txBody>
      </p:sp>
      <p:sp>
        <p:nvSpPr>
          <p:cNvPr id="11" name="10 Elipse"/>
          <p:cNvSpPr/>
          <p:nvPr/>
        </p:nvSpPr>
        <p:spPr>
          <a:xfrm>
            <a:off x="107504" y="5538936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4º.-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9968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FONDOS COL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971600" y="0"/>
            <a:ext cx="7200800" cy="17728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white"/>
                </a:solidFill>
                <a:latin typeface="Arial Narrow" pitchFamily="34" charset="0"/>
              </a:rPr>
              <a:t>ATENCIÓN EDUCATIVA ORDINARIA:</a:t>
            </a:r>
          </a:p>
          <a:p>
            <a:pPr algn="ctr"/>
            <a:r>
              <a:rPr lang="es-ES" sz="2800" b="1" dirty="0" smtClean="0">
                <a:solidFill>
                  <a:prstClr val="white"/>
                </a:solidFill>
                <a:latin typeface="Arial Narrow" pitchFamily="34" charset="0"/>
              </a:rPr>
              <a:t>TODOS LOS ALUMNOS</a:t>
            </a:r>
          </a:p>
          <a:p>
            <a:pPr algn="ctr"/>
            <a:r>
              <a:rPr lang="es-ES" sz="2800" b="1" dirty="0" smtClean="0">
                <a:solidFill>
                  <a:prstClr val="white"/>
                </a:solidFill>
                <a:latin typeface="Arial Narrow" pitchFamily="34" charset="0"/>
              </a:rPr>
              <a:t>PMAR, SECUNDARIA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Capítulo IV, Orden 14 julio de 2016. Art. 39</a:t>
            </a:r>
          </a:p>
          <a:p>
            <a:pPr algn="ctr"/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11560" y="1916832"/>
            <a:ext cx="7778390" cy="5760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ALUMNOS: DA NO IMPUTABLES A FALTA DE ESTUDIO O ESFUERZO. 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11560" y="2780928"/>
            <a:ext cx="7778390" cy="5760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SE PUEDEN DESARROLLAR EN 2º Y 3º DE ESO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11560" y="3645024"/>
            <a:ext cx="7778390" cy="5760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SITUACIONES: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4509120"/>
            <a:ext cx="7778390" cy="10081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HABER REPETIDO AL MENOS 1 CURSO EN CUALQUIER ETAPA, HABER CURSADO 1º DE ESO Y NO ESTAR EN CONDICIONES DE PROMOCIONAR A 2º DE ESO…PMAR 2º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611560" y="5661248"/>
            <a:ext cx="7778390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HABER REPETIDO AL MENOS 1 CURSO EN CUALQUIER ETAPA Y NO ESTAR EN CONDICIONES DE PROMOCIONAR A 3º DE ESO…PMAR 3º</a:t>
            </a:r>
          </a:p>
        </p:txBody>
      </p:sp>
    </p:spTree>
    <p:extLst>
      <p:ext uri="{BB962C8B-B14F-4D97-AF65-F5344CB8AC3E}">
        <p14:creationId xmlns:p14="http://schemas.microsoft.com/office/powerpoint/2010/main" val="29678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560" y="94488"/>
            <a:ext cx="8229600" cy="1252728"/>
          </a:xfrm>
        </p:spPr>
        <p:txBody>
          <a:bodyPr/>
          <a:lstStyle/>
          <a:p>
            <a:pPr algn="ctr"/>
            <a:r>
              <a:rPr lang="es-ES" dirty="0" smtClean="0"/>
              <a:t>OPTATIVIDAD EN ESO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54960" y="160215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prstClr val="black"/>
                </a:solidFill>
              </a:rPr>
              <a:t>De </a:t>
            </a:r>
            <a:r>
              <a:rPr lang="es-ES" sz="2400" dirty="0">
                <a:solidFill>
                  <a:prstClr val="black"/>
                </a:solidFill>
              </a:rPr>
              <a:t>las materias incorporadas al bloque de asignaturas de libre configuración autonómica en función de lo establecido en el artículo 11.5 del Decreto 111/2016, de 14 de junio, serán de oferta obligatoria las siguientes</a:t>
            </a:r>
            <a:r>
              <a:rPr lang="es-ES" sz="2400" dirty="0" smtClean="0">
                <a:solidFill>
                  <a:prstClr val="black"/>
                </a:solidFill>
              </a:rPr>
              <a:t>:</a:t>
            </a:r>
          </a:p>
          <a:p>
            <a:pPr algn="just"/>
            <a:endParaRPr lang="es-ES" sz="2400" dirty="0" smtClean="0">
              <a:solidFill>
                <a:prstClr val="black"/>
              </a:solidFill>
            </a:endParaRPr>
          </a:p>
          <a:p>
            <a:pPr algn="just"/>
            <a:r>
              <a:rPr lang="es-ES" sz="2400" dirty="0" smtClean="0">
                <a:solidFill>
                  <a:prstClr val="black"/>
                </a:solidFill>
              </a:rPr>
              <a:t> </a:t>
            </a:r>
            <a:r>
              <a:rPr lang="es-ES" sz="2400" dirty="0">
                <a:solidFill>
                  <a:prstClr val="black"/>
                </a:solidFill>
              </a:rPr>
              <a:t>a) </a:t>
            </a:r>
            <a:r>
              <a:rPr lang="es-ES" sz="2400" dirty="0" smtClean="0">
                <a:solidFill>
                  <a:prstClr val="black"/>
                </a:solidFill>
              </a:rPr>
              <a:t>1º ESO: </a:t>
            </a:r>
            <a:r>
              <a:rPr lang="es-ES" sz="2400" b="1" dirty="0">
                <a:solidFill>
                  <a:prstClr val="black"/>
                </a:solidFill>
              </a:rPr>
              <a:t>Cambios Sociales y Género, Segunda Lengua Extranjera y Tecnología Aplicada</a:t>
            </a:r>
            <a:r>
              <a:rPr lang="es-ES" sz="2400" b="1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es-ES" sz="2400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r>
              <a:rPr lang="es-ES" sz="2400" dirty="0" smtClean="0">
                <a:solidFill>
                  <a:prstClr val="black"/>
                </a:solidFill>
              </a:rPr>
              <a:t>b</a:t>
            </a:r>
            <a:r>
              <a:rPr lang="es-ES" sz="2400" dirty="0">
                <a:solidFill>
                  <a:prstClr val="black"/>
                </a:solidFill>
              </a:rPr>
              <a:t>) </a:t>
            </a:r>
            <a:r>
              <a:rPr lang="es-ES" sz="2400" dirty="0" smtClean="0">
                <a:solidFill>
                  <a:prstClr val="black"/>
                </a:solidFill>
              </a:rPr>
              <a:t>2º ESO: </a:t>
            </a:r>
            <a:r>
              <a:rPr lang="es-ES" sz="2400" b="1" dirty="0">
                <a:solidFill>
                  <a:prstClr val="black"/>
                </a:solidFill>
              </a:rPr>
              <a:t>Cambios Sociales y Género y Segunda Lengua Extranjera</a:t>
            </a:r>
            <a:r>
              <a:rPr lang="es-ES" sz="2400" b="1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es-ES" sz="2400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r>
              <a:rPr lang="es-ES" sz="2400" dirty="0" smtClean="0">
                <a:solidFill>
                  <a:prstClr val="black"/>
                </a:solidFill>
              </a:rPr>
              <a:t>c</a:t>
            </a:r>
            <a:r>
              <a:rPr lang="es-ES" sz="2400" dirty="0">
                <a:solidFill>
                  <a:prstClr val="black"/>
                </a:solidFill>
              </a:rPr>
              <a:t>) </a:t>
            </a:r>
            <a:r>
              <a:rPr lang="es-ES" sz="2400" dirty="0" smtClean="0">
                <a:solidFill>
                  <a:prstClr val="black"/>
                </a:solidFill>
              </a:rPr>
              <a:t>3º ESO: </a:t>
            </a:r>
            <a:r>
              <a:rPr lang="es-ES" sz="2400" b="1" dirty="0">
                <a:solidFill>
                  <a:prstClr val="black"/>
                </a:solidFill>
              </a:rPr>
              <a:t>Cambios Sociales y Género, Cultura Clásica y Segunda Lengua </a:t>
            </a:r>
            <a:r>
              <a:rPr lang="es-ES" sz="2400" b="1" dirty="0" smtClean="0">
                <a:solidFill>
                  <a:prstClr val="black"/>
                </a:solidFill>
              </a:rPr>
              <a:t>Extranjera.</a:t>
            </a:r>
            <a:endParaRPr lang="es-E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755577" y="2636912"/>
            <a:ext cx="2016225" cy="1562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N.E.E.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979715" y="4725144"/>
            <a:ext cx="187220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DIA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148066" y="4725144"/>
            <a:ext cx="345638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endParaRPr lang="es-ES" sz="2400" b="1" dirty="0">
              <a:solidFill>
                <a:prstClr val="white"/>
              </a:solidFill>
            </a:endParaRP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A. C. COMPENSATORIO</a:t>
            </a:r>
          </a:p>
          <a:p>
            <a:pPr algn="ctr"/>
            <a:endParaRPr lang="es-ES" sz="2400" b="1" dirty="0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300193" y="2564904"/>
            <a:ext cx="2016225" cy="1539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AACCII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36985" y="2639014"/>
            <a:ext cx="3600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        AAC      </a:t>
            </a:r>
            <a:r>
              <a:rPr lang="es-E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ACS</a:t>
            </a:r>
            <a:r>
              <a:rPr lang="es-ES" b="1" dirty="0" smtClean="0">
                <a:solidFill>
                  <a:prstClr val="black"/>
                </a:solidFill>
              </a:rPr>
              <a:t>    </a:t>
            </a:r>
            <a:r>
              <a:rPr lang="es-E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ACNS</a:t>
            </a:r>
          </a:p>
          <a:p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smtClean="0">
                <a:solidFill>
                  <a:prstClr val="black"/>
                </a:solidFill>
              </a:rPr>
              <a:t>                       PE</a:t>
            </a:r>
          </a:p>
          <a:p>
            <a:endParaRPr lang="es-ES" b="1" dirty="0" smtClean="0">
              <a:solidFill>
                <a:prstClr val="black"/>
              </a:solidFill>
            </a:endParaRPr>
          </a:p>
          <a:p>
            <a:pPr algn="ctr"/>
            <a:r>
              <a:rPr lang="es-ES" b="1" dirty="0" smtClean="0">
                <a:solidFill>
                  <a:prstClr val="black"/>
                </a:solidFill>
              </a:rPr>
              <a:t>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11763" y="5723964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PE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540568" y="3553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FLEXIBILIZ. </a:t>
            </a:r>
            <a:r>
              <a:rPr lang="es-ES" b="1" dirty="0">
                <a:solidFill>
                  <a:srgbClr val="FF0000"/>
                </a:solidFill>
              </a:rPr>
              <a:t>L.E.</a:t>
            </a:r>
          </a:p>
          <a:p>
            <a:pPr algn="ctr"/>
            <a:r>
              <a:rPr lang="es-ES" b="1" dirty="0" smtClean="0">
                <a:solidFill>
                  <a:prstClr val="black"/>
                </a:solidFill>
              </a:rPr>
              <a:t>PERMA. </a:t>
            </a:r>
            <a:r>
              <a:rPr lang="es-ES" b="1" dirty="0">
                <a:solidFill>
                  <a:prstClr val="black"/>
                </a:solidFill>
              </a:rPr>
              <a:t>EXTRA.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211612" y="3458504"/>
            <a:ext cx="219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PE</a:t>
            </a:r>
            <a:endParaRPr lang="es-ES" b="1" dirty="0">
              <a:solidFill>
                <a:prstClr val="black"/>
              </a:solidFill>
            </a:endParaRPr>
          </a:p>
          <a:p>
            <a:pPr algn="ctr"/>
            <a:r>
              <a:rPr lang="es-E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FLEXIBILIZACIÓN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336704" y="2655383"/>
            <a:ext cx="1979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ACAI              PECAI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158652" y="4809991"/>
            <a:ext cx="3445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ACNS </a:t>
            </a:r>
            <a:r>
              <a:rPr lang="es-ES" b="1" dirty="0" smtClean="0">
                <a:solidFill>
                  <a:prstClr val="black"/>
                </a:solidFill>
              </a:rPr>
              <a:t>                                                PE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148064" y="572396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ESCOLARIZACIÓN AÑO &lt;       ATAL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47936" y="4763978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ACNS</a:t>
            </a:r>
          </a:p>
        </p:txBody>
      </p:sp>
      <p:sp>
        <p:nvSpPr>
          <p:cNvPr id="35" name="1 Título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275040" cy="1296144"/>
          </a:xfrm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sz="2800" b="1" dirty="0" smtClean="0"/>
              <a:t>ATENCIÓN EDUCATIVA DIFERENTE A LA ORDINARIA:</a:t>
            </a:r>
            <a:br>
              <a:rPr lang="es-ES" sz="2800" b="1" dirty="0" smtClean="0"/>
            </a:br>
            <a:r>
              <a:rPr lang="es-ES" sz="2800" b="1" dirty="0" smtClean="0"/>
              <a:t>ALUMNOS </a:t>
            </a:r>
            <a:r>
              <a:rPr lang="es-ES" sz="2800" b="1" dirty="0"/>
              <a:t>CON NEAE</a:t>
            </a:r>
          </a:p>
        </p:txBody>
      </p:sp>
      <p:cxnSp>
        <p:nvCxnSpPr>
          <p:cNvPr id="37" name="36 Conector angular"/>
          <p:cNvCxnSpPr>
            <a:stCxn id="35" idx="2"/>
            <a:endCxn id="6" idx="0"/>
          </p:cNvCxnSpPr>
          <p:nvPr/>
        </p:nvCxnSpPr>
        <p:spPr>
          <a:xfrm rot="5400000">
            <a:off x="2576365" y="600101"/>
            <a:ext cx="1224136" cy="2849486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angular"/>
          <p:cNvCxnSpPr/>
          <p:nvPr/>
        </p:nvCxnSpPr>
        <p:spPr>
          <a:xfrm rot="5400000">
            <a:off x="2071329" y="2121633"/>
            <a:ext cx="3375992" cy="1687016"/>
          </a:xfrm>
          <a:prstGeom prst="bentConnector3">
            <a:avLst>
              <a:gd name="adj1" fmla="val 52508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angular"/>
          <p:cNvCxnSpPr>
            <a:stCxn id="35" idx="2"/>
            <a:endCxn id="10" idx="0"/>
          </p:cNvCxnSpPr>
          <p:nvPr/>
        </p:nvCxnSpPr>
        <p:spPr>
          <a:xfrm rot="16200000" flipH="1">
            <a:off x="5384677" y="641275"/>
            <a:ext cx="1152128" cy="269513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angular"/>
          <p:cNvCxnSpPr>
            <a:stCxn id="35" idx="2"/>
          </p:cNvCxnSpPr>
          <p:nvPr/>
        </p:nvCxnSpPr>
        <p:spPr>
          <a:xfrm rot="16200000" flipH="1">
            <a:off x="3769668" y="2256284"/>
            <a:ext cx="3240360" cy="1553344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249289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prstClr val="white"/>
                </a:solidFill>
              </a:rPr>
              <a:t>Las ACNS suponen modificaciones </a:t>
            </a:r>
            <a:r>
              <a:rPr lang="es-ES" dirty="0" smtClean="0">
                <a:solidFill>
                  <a:prstClr val="white"/>
                </a:solidFill>
              </a:rPr>
              <a:t>en la </a:t>
            </a:r>
            <a:r>
              <a:rPr lang="es-ES" dirty="0">
                <a:solidFill>
                  <a:prstClr val="white"/>
                </a:solidFill>
              </a:rPr>
              <a:t>organización, temporalización y presentación de los contenidos, en los aspectos </a:t>
            </a:r>
            <a:r>
              <a:rPr lang="es-ES" dirty="0" smtClean="0">
                <a:solidFill>
                  <a:prstClr val="white"/>
                </a:solidFill>
              </a:rPr>
              <a:t>metodológicos, </a:t>
            </a:r>
            <a:r>
              <a:rPr lang="es-ES" dirty="0">
                <a:solidFill>
                  <a:prstClr val="white"/>
                </a:solidFill>
              </a:rPr>
              <a:t>así como en </a:t>
            </a:r>
            <a:r>
              <a:rPr lang="es-ES" dirty="0" smtClean="0">
                <a:solidFill>
                  <a:prstClr val="white"/>
                </a:solidFill>
              </a:rPr>
              <a:t>los procedimientos </a:t>
            </a:r>
            <a:r>
              <a:rPr lang="es-ES" dirty="0">
                <a:solidFill>
                  <a:prstClr val="white"/>
                </a:solidFill>
              </a:rPr>
              <a:t>e instrumentos de evaluación.</a:t>
            </a:r>
          </a:p>
          <a:p>
            <a:pPr algn="just"/>
            <a:r>
              <a:rPr lang="es-ES" dirty="0">
                <a:solidFill>
                  <a:prstClr val="white"/>
                </a:solidFill>
              </a:rPr>
              <a:t>Estas adaptaciones requerirán que el informe de evaluación psicopedagógica del alumno o alumna recoja la propuesta de aplicación de esta medida.</a:t>
            </a:r>
          </a:p>
          <a:p>
            <a:pPr algn="just"/>
            <a:r>
              <a:rPr lang="es-ES" dirty="0" smtClean="0">
                <a:solidFill>
                  <a:prstClr val="white"/>
                </a:solidFill>
              </a:rPr>
              <a:t>Las </a:t>
            </a:r>
            <a:r>
              <a:rPr lang="es-ES" dirty="0">
                <a:solidFill>
                  <a:prstClr val="white"/>
                </a:solidFill>
              </a:rPr>
              <a:t>decisiones sobre promoción y titulación del alumnado con ACNS tendrán como referente los criterios de promoción y de titulación establecidos </a:t>
            </a:r>
            <a:r>
              <a:rPr lang="es-ES" dirty="0" smtClean="0">
                <a:solidFill>
                  <a:prstClr val="white"/>
                </a:solidFill>
              </a:rPr>
              <a:t>en el </a:t>
            </a:r>
            <a:r>
              <a:rPr lang="es-ES" dirty="0">
                <a:solidFill>
                  <a:prstClr val="white"/>
                </a:solidFill>
              </a:rPr>
              <a:t>Proyecto Educativo del centro.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65312" y="274638"/>
            <a:ext cx="6275040" cy="70609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2800" b="1" dirty="0" smtClean="0"/>
              <a:t>RESPUESTA EDUCATIVA A LAS NEAE</a:t>
            </a:r>
            <a:endParaRPr lang="es-ES" sz="28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555776" y="1052736"/>
            <a:ext cx="3888432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rgbClr val="FF0000"/>
                </a:solidFill>
              </a:rPr>
              <a:t>ATENCIÓN EDUCATIVA DIFERENTE A LA ORDINARIA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3568" y="1772816"/>
            <a:ext cx="2340260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prstClr val="black"/>
                </a:solidFill>
              </a:rPr>
              <a:t>MEDIDAS ESPECÍFICAS</a:t>
            </a:r>
          </a:p>
          <a:p>
            <a:r>
              <a:rPr lang="es-ES" sz="1800" b="1" dirty="0" smtClean="0">
                <a:solidFill>
                  <a:prstClr val="black"/>
                </a:solidFill>
              </a:rPr>
              <a:t>EDUCATIVAS</a:t>
            </a:r>
            <a:endParaRPr lang="es-ES" sz="1800" b="1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904148" y="1772816"/>
            <a:ext cx="2340260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prstClr val="black"/>
                </a:solidFill>
              </a:rPr>
              <a:t>ACNS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1520" y="4837802"/>
            <a:ext cx="172027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prstClr val="white"/>
                </a:solidFill>
              </a:rPr>
              <a:t>DESTINATARIO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907703" y="4837802"/>
            <a:ext cx="308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prstClr val="white"/>
                </a:solidFill>
              </a:rPr>
              <a:t>Alumnado con </a:t>
            </a:r>
            <a:r>
              <a:rPr lang="es-ES" dirty="0" smtClean="0">
                <a:solidFill>
                  <a:prstClr val="white"/>
                </a:solidFill>
              </a:rPr>
              <a:t>NEAE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51520" y="5498648"/>
            <a:ext cx="1944216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prstClr val="white"/>
                </a:solidFill>
              </a:rPr>
              <a:t>QUIÉN ELABORA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1520" y="6362744"/>
            <a:ext cx="2324666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prstClr val="white"/>
                </a:solidFill>
              </a:rPr>
              <a:t>QUIÉN DESARROLLA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54158" y="6372036"/>
            <a:ext cx="7390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prstClr val="white"/>
                </a:solidFill>
              </a:rPr>
              <a:t>El profesorado del áreas con el asesoramiento EOE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086199" y="4693634"/>
            <a:ext cx="5022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Con </a:t>
            </a:r>
            <a:r>
              <a:rPr lang="es-ES" dirty="0">
                <a:solidFill>
                  <a:prstClr val="white"/>
                </a:solidFill>
              </a:rPr>
              <a:t>un desfase curricular de al </a:t>
            </a:r>
            <a:r>
              <a:rPr lang="es-ES" dirty="0" smtClean="0">
                <a:solidFill>
                  <a:prstClr val="white"/>
                </a:solidFill>
              </a:rPr>
              <a:t>menos </a:t>
            </a:r>
            <a:r>
              <a:rPr lang="es-ES" b="1" dirty="0" smtClean="0">
                <a:solidFill>
                  <a:prstClr val="white"/>
                </a:solidFill>
              </a:rPr>
              <a:t>1 curso</a:t>
            </a:r>
          </a:p>
          <a:p>
            <a:pPr algn="just"/>
            <a:r>
              <a:rPr lang="es-ES" dirty="0" smtClean="0">
                <a:solidFill>
                  <a:prstClr val="white"/>
                </a:solidFill>
              </a:rPr>
              <a:t>(2º CICLO INFANTIL, PRIMARIA Y  ESO)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195736" y="5301208"/>
            <a:ext cx="7571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prstClr val="white"/>
                </a:solidFill>
              </a:rPr>
              <a:t>S</a:t>
            </a:r>
            <a:r>
              <a:rPr lang="es-ES" dirty="0" smtClean="0">
                <a:solidFill>
                  <a:prstClr val="white"/>
                </a:solidFill>
              </a:rPr>
              <a:t>erá </a:t>
            </a:r>
            <a:r>
              <a:rPr lang="es-ES" dirty="0">
                <a:solidFill>
                  <a:prstClr val="white"/>
                </a:solidFill>
              </a:rPr>
              <a:t>coordinada por el tutor o </a:t>
            </a:r>
            <a:r>
              <a:rPr lang="es-ES" dirty="0" smtClean="0">
                <a:solidFill>
                  <a:prstClr val="white"/>
                </a:solidFill>
              </a:rPr>
              <a:t>tutora, </a:t>
            </a:r>
            <a:r>
              <a:rPr lang="es-ES" dirty="0">
                <a:solidFill>
                  <a:prstClr val="white"/>
                </a:solidFill>
              </a:rPr>
              <a:t>salvo el apartado de propuesta </a:t>
            </a:r>
            <a:endParaRPr lang="es-ES" dirty="0" smtClean="0">
              <a:solidFill>
                <a:prstClr val="white"/>
              </a:solidFill>
            </a:endParaRPr>
          </a:p>
          <a:p>
            <a:pPr algn="just"/>
            <a:r>
              <a:rPr lang="es-ES" dirty="0" smtClean="0">
                <a:solidFill>
                  <a:prstClr val="white"/>
                </a:solidFill>
              </a:rPr>
              <a:t>curricular</a:t>
            </a:r>
            <a:r>
              <a:rPr lang="es-ES" dirty="0">
                <a:solidFill>
                  <a:prstClr val="white"/>
                </a:solidFill>
              </a:rPr>
              <a:t>, que será cumplimentado por el profesorado del </a:t>
            </a:r>
            <a:r>
              <a:rPr lang="es-ES" dirty="0" smtClean="0">
                <a:solidFill>
                  <a:prstClr val="white"/>
                </a:solidFill>
              </a:rPr>
              <a:t>área </a:t>
            </a:r>
            <a:r>
              <a:rPr lang="es-ES" dirty="0">
                <a:solidFill>
                  <a:prstClr val="white"/>
                </a:solidFill>
              </a:rPr>
              <a:t>que </a:t>
            </a:r>
            <a:endParaRPr lang="es-ES" dirty="0" smtClean="0">
              <a:solidFill>
                <a:prstClr val="white"/>
              </a:solidFill>
            </a:endParaRPr>
          </a:p>
          <a:p>
            <a:pPr algn="just"/>
            <a:r>
              <a:rPr lang="es-ES" dirty="0" smtClean="0">
                <a:solidFill>
                  <a:prstClr val="white"/>
                </a:solidFill>
              </a:rPr>
              <a:t>se </a:t>
            </a:r>
            <a:r>
              <a:rPr lang="es-ES" dirty="0">
                <a:solidFill>
                  <a:prstClr val="white"/>
                </a:solidFill>
              </a:rPr>
              <a:t>vaya a </a:t>
            </a:r>
            <a:r>
              <a:rPr lang="es-ES" dirty="0" smtClean="0">
                <a:solidFill>
                  <a:prstClr val="white"/>
                </a:solidFill>
              </a:rPr>
              <a:t>adaptar</a:t>
            </a:r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9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65312" y="69647"/>
            <a:ext cx="6275040" cy="70609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2800" b="1" dirty="0" smtClean="0"/>
              <a:t>RESPUESTA EDUCATIVA A LAS NEAE</a:t>
            </a:r>
            <a:endParaRPr lang="es-ES" sz="28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555776" y="919753"/>
            <a:ext cx="3888432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rgbClr val="FF0000"/>
                </a:solidFill>
              </a:rPr>
              <a:t>ATENCIÓN EDUCATIVA DIFERENTE A LA ORDINARIA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37574" y="1567825"/>
            <a:ext cx="2340260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prstClr val="black"/>
                </a:solidFill>
              </a:rPr>
              <a:t>MEDIDAS ESPECÍFICAS</a:t>
            </a:r>
          </a:p>
          <a:p>
            <a:r>
              <a:rPr lang="es-ES" sz="1800" b="1" dirty="0" smtClean="0">
                <a:solidFill>
                  <a:prstClr val="black"/>
                </a:solidFill>
              </a:rPr>
              <a:t>EDUCATIVAS</a:t>
            </a:r>
            <a:endParaRPr lang="es-ES" sz="1800" b="1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904148" y="1567825"/>
            <a:ext cx="2340260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prstClr val="black"/>
                </a:solidFill>
              </a:rPr>
              <a:t>ACS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4293248"/>
            <a:ext cx="172027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prstClr val="white"/>
                </a:solidFill>
              </a:rPr>
              <a:t>DESTINATARIO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907704" y="4293248"/>
            <a:ext cx="2904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prstClr val="white"/>
                </a:solidFill>
              </a:rPr>
              <a:t>Alumnado con </a:t>
            </a:r>
            <a:r>
              <a:rPr lang="es-ES" dirty="0" smtClean="0">
                <a:solidFill>
                  <a:prstClr val="white"/>
                </a:solidFill>
              </a:rPr>
              <a:t>NEE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520" y="5282624"/>
            <a:ext cx="1944216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prstClr val="white"/>
                </a:solidFill>
              </a:rPr>
              <a:t>QUIÉN ELABORA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1520" y="6237312"/>
            <a:ext cx="2324666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prstClr val="white"/>
                </a:solidFill>
              </a:rPr>
              <a:t>QUIÉN DESARROLLA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653780" y="6021288"/>
            <a:ext cx="638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prstClr val="white"/>
                </a:solidFill>
              </a:rPr>
              <a:t>El profesorado del áreas con la colaboración del </a:t>
            </a:r>
            <a:r>
              <a:rPr lang="es-ES" dirty="0" err="1" smtClean="0">
                <a:solidFill>
                  <a:prstClr val="white"/>
                </a:solidFill>
              </a:rPr>
              <a:t>prf</a:t>
            </a:r>
            <a:r>
              <a:rPr lang="es-ES" dirty="0" smtClean="0">
                <a:solidFill>
                  <a:prstClr val="white"/>
                </a:solidFill>
              </a:rPr>
              <a:t>. EE y </a:t>
            </a:r>
          </a:p>
          <a:p>
            <a:r>
              <a:rPr lang="es-ES" dirty="0" smtClean="0">
                <a:solidFill>
                  <a:prstClr val="white"/>
                </a:solidFill>
              </a:rPr>
              <a:t>asesoramiento EOE/Dpto. Orientación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42183" y="4149080"/>
            <a:ext cx="5299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Con un desfase curricular de al menos </a:t>
            </a:r>
            <a:r>
              <a:rPr lang="es-ES" b="1" dirty="0" smtClean="0">
                <a:solidFill>
                  <a:prstClr val="white"/>
                </a:solidFill>
              </a:rPr>
              <a:t>2 cursos.</a:t>
            </a:r>
          </a:p>
          <a:p>
            <a:pPr algn="just"/>
            <a:r>
              <a:rPr lang="es-ES" dirty="0" smtClean="0">
                <a:solidFill>
                  <a:prstClr val="white"/>
                </a:solidFill>
              </a:rPr>
              <a:t>Limitaciones por discapacidad física, sensorial</a:t>
            </a:r>
          </a:p>
          <a:p>
            <a:pPr algn="just"/>
            <a:r>
              <a:rPr lang="es-ES" dirty="0" smtClean="0">
                <a:solidFill>
                  <a:prstClr val="white"/>
                </a:solidFill>
              </a:rPr>
              <a:t>(PRIMARIA, ESO)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195736" y="508518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prstClr val="white"/>
                </a:solidFill>
              </a:rPr>
              <a:t>Profesorado especialista en EE, colaboración profesor área y </a:t>
            </a:r>
          </a:p>
          <a:p>
            <a:pPr algn="just"/>
            <a:r>
              <a:rPr lang="es-ES" dirty="0" smtClean="0">
                <a:solidFill>
                  <a:prstClr val="white"/>
                </a:solidFill>
              </a:rPr>
              <a:t>orientación EOE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79512" y="2143889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prstClr val="white"/>
                </a:solidFill>
              </a:rPr>
              <a:t>Las ACS suponen modificaciones </a:t>
            </a:r>
            <a:r>
              <a:rPr lang="es-ES" dirty="0" smtClean="0">
                <a:solidFill>
                  <a:prstClr val="white"/>
                </a:solidFill>
              </a:rPr>
              <a:t>que </a:t>
            </a:r>
            <a:r>
              <a:rPr lang="es-ES" dirty="0">
                <a:solidFill>
                  <a:prstClr val="white"/>
                </a:solidFill>
              </a:rPr>
              <a:t>afectarán a la consecución de los objetivos y criterios de evaluación en </a:t>
            </a:r>
            <a:r>
              <a:rPr lang="es-ES" dirty="0" smtClean="0">
                <a:solidFill>
                  <a:prstClr val="white"/>
                </a:solidFill>
              </a:rPr>
              <a:t>el área. </a:t>
            </a:r>
          </a:p>
          <a:p>
            <a:pPr algn="just"/>
            <a:r>
              <a:rPr lang="es-ES" dirty="0" smtClean="0">
                <a:solidFill>
                  <a:prstClr val="white"/>
                </a:solidFill>
              </a:rPr>
              <a:t>Estas </a:t>
            </a:r>
            <a:r>
              <a:rPr lang="es-ES" dirty="0">
                <a:solidFill>
                  <a:prstClr val="white"/>
                </a:solidFill>
              </a:rPr>
              <a:t>adaptaciones requerirán que el informe de evaluación psicopedagógica del alumno o alumna recoja la propuesta de aplicación de esta </a:t>
            </a:r>
            <a:r>
              <a:rPr lang="es-ES" dirty="0" smtClean="0">
                <a:solidFill>
                  <a:prstClr val="white"/>
                </a:solidFill>
              </a:rPr>
              <a:t>medida. </a:t>
            </a:r>
          </a:p>
          <a:p>
            <a:pPr algn="just"/>
            <a:r>
              <a:rPr lang="es-ES" dirty="0" smtClean="0">
                <a:solidFill>
                  <a:prstClr val="white"/>
                </a:solidFill>
              </a:rPr>
              <a:t>El </a:t>
            </a:r>
            <a:r>
              <a:rPr lang="es-ES" dirty="0">
                <a:solidFill>
                  <a:prstClr val="white"/>
                </a:solidFill>
              </a:rPr>
              <a:t>alumno o alumna será evaluado en el área/materia/módulo adaptado de acuerdo con los objetivos y criterios de evaluación establecidos en su ACS</a:t>
            </a:r>
            <a:r>
              <a:rPr lang="es-ES" dirty="0" smtClean="0">
                <a:solidFill>
                  <a:prstClr val="white"/>
                </a:solidFill>
              </a:rPr>
              <a:t>.</a:t>
            </a:r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27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65312" y="274638"/>
            <a:ext cx="6275040" cy="70609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2800" b="1" dirty="0" smtClean="0"/>
              <a:t>RESPUESTA EDUCATIVA A LAS NEAE</a:t>
            </a:r>
            <a:endParaRPr lang="es-ES" sz="28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55776" y="1052736"/>
            <a:ext cx="3888432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rgbClr val="FF0000"/>
                </a:solidFill>
              </a:rPr>
              <a:t>ATENCIÓN EDUCATIVA DIFERENTE A LA ORDINARIA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700808"/>
            <a:ext cx="2340260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prstClr val="black"/>
                </a:solidFill>
              </a:rPr>
              <a:t>MEDIDAS ESPECÍFICAS</a:t>
            </a:r>
          </a:p>
          <a:p>
            <a:r>
              <a:rPr lang="es-ES" sz="1800" b="1" dirty="0" smtClean="0">
                <a:solidFill>
                  <a:prstClr val="black"/>
                </a:solidFill>
              </a:rPr>
              <a:t>EDUCATIVAS</a:t>
            </a:r>
            <a:endParaRPr lang="es-ES" sz="1800" b="1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779912" y="1700808"/>
            <a:ext cx="4968552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smtClean="0">
                <a:solidFill>
                  <a:prstClr val="black"/>
                </a:solidFill>
              </a:rPr>
              <a:t>Flexibilización periodo escolarización </a:t>
            </a:r>
          </a:p>
          <a:p>
            <a:r>
              <a:rPr lang="es-ES" sz="2000" b="1" dirty="0" smtClean="0">
                <a:solidFill>
                  <a:prstClr val="black"/>
                </a:solidFill>
              </a:rPr>
              <a:t>obligatoria o postobligatoria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36956" y="4445026"/>
            <a:ext cx="1768604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prstClr val="white"/>
                </a:solidFill>
              </a:rPr>
              <a:t>DESTINATARIO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12926" y="5211108"/>
            <a:ext cx="1998834" cy="4468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QUIÉN ELABORA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788" y="5880520"/>
            <a:ext cx="2389972" cy="4468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QUIÉN DESARROLLA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1520" y="235704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prstClr val="white"/>
                </a:solidFill>
              </a:rPr>
              <a:t>Bien </a:t>
            </a:r>
            <a:r>
              <a:rPr lang="es-ES" sz="2000" dirty="0">
                <a:solidFill>
                  <a:prstClr val="white"/>
                </a:solidFill>
              </a:rPr>
              <a:t>anticipando el comienzo de la escolaridad o bien reduciendo la duración de </a:t>
            </a:r>
            <a:r>
              <a:rPr lang="es-ES" sz="2000" dirty="0" smtClean="0">
                <a:solidFill>
                  <a:prstClr val="white"/>
                </a:solidFill>
              </a:rPr>
              <a:t>la misma. La </a:t>
            </a:r>
            <a:r>
              <a:rPr lang="es-ES" sz="2000" dirty="0">
                <a:solidFill>
                  <a:prstClr val="white"/>
                </a:solidFill>
              </a:rPr>
              <a:t>flexibilización se considerará una </a:t>
            </a:r>
            <a:r>
              <a:rPr lang="es-ES" sz="2000" b="1" dirty="0">
                <a:solidFill>
                  <a:prstClr val="white"/>
                </a:solidFill>
              </a:rPr>
              <a:t>medida específica de carácter excepcional</a:t>
            </a:r>
            <a:r>
              <a:rPr lang="es-ES" sz="2000" dirty="0">
                <a:solidFill>
                  <a:prstClr val="white"/>
                </a:solidFill>
              </a:rPr>
              <a:t> y será adoptada cuando las demás medidas tanto generales </a:t>
            </a:r>
            <a:r>
              <a:rPr lang="es-ES" sz="2000" dirty="0" smtClean="0">
                <a:solidFill>
                  <a:prstClr val="white"/>
                </a:solidFill>
              </a:rPr>
              <a:t>como específicas</a:t>
            </a:r>
            <a:r>
              <a:rPr lang="es-ES" sz="2000" dirty="0">
                <a:solidFill>
                  <a:prstClr val="white"/>
                </a:solidFill>
              </a:rPr>
              <a:t>, agotadas previamente, hayan resultado o resulten insuficientes para responder a las necesidades educativas específicas que presente </a:t>
            </a:r>
            <a:r>
              <a:rPr lang="es-ES" sz="2000" dirty="0" smtClean="0">
                <a:solidFill>
                  <a:prstClr val="white"/>
                </a:solidFill>
              </a:rPr>
              <a:t>el alumno </a:t>
            </a:r>
            <a:r>
              <a:rPr lang="es-ES" sz="2000" dirty="0">
                <a:solidFill>
                  <a:prstClr val="white"/>
                </a:solidFill>
              </a:rPr>
              <a:t>o alumna</a:t>
            </a:r>
            <a:r>
              <a:rPr lang="es-ES" sz="2000" dirty="0" smtClean="0">
                <a:solidFill>
                  <a:prstClr val="white"/>
                </a:solidFill>
              </a:rPr>
              <a:t>.</a:t>
            </a:r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483767" y="4337362"/>
            <a:ext cx="6552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prstClr val="white"/>
                </a:solidFill>
              </a:rPr>
              <a:t>Alumnado con NEAE por presentar altas capacidades </a:t>
            </a:r>
            <a:r>
              <a:rPr lang="es-ES" dirty="0" smtClean="0">
                <a:solidFill>
                  <a:prstClr val="white"/>
                </a:solidFill>
              </a:rPr>
              <a:t>intelectuales</a:t>
            </a:r>
          </a:p>
          <a:p>
            <a:r>
              <a:rPr lang="es-ES" dirty="0" smtClean="0">
                <a:solidFill>
                  <a:prstClr val="white"/>
                </a:solidFill>
              </a:rPr>
              <a:t>(PRIMARIA, ESO, BACHILLERATO)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411760" y="5050694"/>
            <a:ext cx="6660232" cy="1452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prstClr val="white"/>
                </a:solidFill>
              </a:rPr>
              <a:t>La dirección del centro realiza la solicitud de la propuesta de </a:t>
            </a:r>
            <a:r>
              <a:rPr lang="es-ES" dirty="0" smtClean="0">
                <a:solidFill>
                  <a:prstClr val="white"/>
                </a:solidFill>
              </a:rPr>
              <a:t>flexibilización.</a:t>
            </a:r>
            <a:r>
              <a:rPr lang="es-ES" dirty="0">
                <a:solidFill>
                  <a:prstClr val="white"/>
                </a:solidFill>
              </a:rPr>
              <a:t> </a:t>
            </a:r>
            <a:r>
              <a:rPr lang="es-ES" dirty="0" smtClean="0">
                <a:solidFill>
                  <a:prstClr val="white"/>
                </a:solidFill>
              </a:rPr>
              <a:t>Una </a:t>
            </a:r>
            <a:r>
              <a:rPr lang="es-ES" dirty="0">
                <a:solidFill>
                  <a:prstClr val="white"/>
                </a:solidFill>
              </a:rPr>
              <a:t>vez resuelta favorablemente, el alumno o alumna será escolarizado en el nivel para el que se ha solicitado dicha flexibilización y atendido por </a:t>
            </a:r>
            <a:r>
              <a:rPr lang="es-ES" dirty="0" smtClean="0">
                <a:solidFill>
                  <a:prstClr val="white"/>
                </a:solidFill>
              </a:rPr>
              <a:t>el equipo docente.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6444044"/>
            <a:ext cx="1768604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REDUCCIÓN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483767" y="6444044"/>
            <a:ext cx="6552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prstClr val="white"/>
                </a:solidFill>
              </a:rPr>
              <a:t>2 AÑOS PRIMARIA; 1 AÑO EN ESO Y 1 AÑO EN BACHILLERATO.</a:t>
            </a:r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5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PROGRAMA DE TRÃNS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4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755576" y="11374"/>
            <a:ext cx="3312368" cy="9857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NUESTRO</a:t>
            </a:r>
          </a:p>
          <a:p>
            <a:r>
              <a:rPr lang="es-ES" b="1" dirty="0" smtClean="0"/>
              <a:t>PROGRAMA DE </a:t>
            </a:r>
          </a:p>
          <a:p>
            <a:r>
              <a:rPr lang="es-ES" b="1" dirty="0" smtClean="0"/>
              <a:t>TRÁNSITO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725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FONDOS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8" y="-27384"/>
            <a:ext cx="916649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52332267"/>
              </p:ext>
            </p:extLst>
          </p:nvPr>
        </p:nvGraphicFramePr>
        <p:xfrm>
          <a:off x="251520" y="1813272"/>
          <a:ext cx="6096000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1475656" y="283022"/>
            <a:ext cx="6120680" cy="9857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INTERRELACIÓN DE MEDIDAS Y ACTIVIDADES</a:t>
            </a:r>
          </a:p>
        </p:txBody>
      </p:sp>
      <p:pic>
        <p:nvPicPr>
          <p:cNvPr id="11" name="Picture 2" descr="Resultado de imagen de GLORIE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230573" cy="167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errar llave"/>
          <p:cNvSpPr/>
          <p:nvPr/>
        </p:nvSpPr>
        <p:spPr>
          <a:xfrm>
            <a:off x="5868144" y="1628800"/>
            <a:ext cx="720080" cy="4968552"/>
          </a:xfrm>
          <a:prstGeom prst="rightBrace">
            <a:avLst>
              <a:gd name="adj1" fmla="val 52889"/>
              <a:gd name="adj2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5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de FONDOS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" y="3770"/>
            <a:ext cx="9068952" cy="688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446856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</a:rPr>
              <a:t>ACTIVIDADES CON EL ALUMNADO DE 6º DE PRIMARIA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2" name="Picture 2" descr="Resultado de imagen de ALUMNOS DE 6Âº DE PRIMARIA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9" y="2060848"/>
            <a:ext cx="3677925" cy="36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Flecha derecha"/>
          <p:cNvSpPr/>
          <p:nvPr/>
        </p:nvSpPr>
        <p:spPr>
          <a:xfrm>
            <a:off x="4176464" y="2160240"/>
            <a:ext cx="4572000" cy="158417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SESIONES INFORMATIVAS SOBRE LA ESTRUCTURA, MATERIAS, OPTATIVIDAD E ITINERARIOS DE LA ESO</a:t>
            </a:r>
            <a:endParaRPr lang="es-ES" b="1" dirty="0"/>
          </a:p>
        </p:txBody>
      </p:sp>
      <p:sp>
        <p:nvSpPr>
          <p:cNvPr id="14" name="13 Elipse"/>
          <p:cNvSpPr/>
          <p:nvPr/>
        </p:nvSpPr>
        <p:spPr>
          <a:xfrm>
            <a:off x="4176464" y="4105572"/>
            <a:ext cx="2142492" cy="141277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ORIENTADOR</a:t>
            </a:r>
          </a:p>
          <a:p>
            <a:pPr algn="ctr"/>
            <a:r>
              <a:rPr lang="es-ES" b="1" dirty="0" smtClean="0"/>
              <a:t>EOE</a:t>
            </a:r>
            <a:endParaRPr lang="es-ES" b="1" dirty="0"/>
          </a:p>
        </p:txBody>
      </p:sp>
      <p:sp>
        <p:nvSpPr>
          <p:cNvPr id="15" name="14 Elipse"/>
          <p:cNvSpPr/>
          <p:nvPr/>
        </p:nvSpPr>
        <p:spPr>
          <a:xfrm>
            <a:off x="6605972" y="4032448"/>
            <a:ext cx="2142492" cy="141277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D.O.</a:t>
            </a:r>
          </a:p>
          <a:p>
            <a:pPr algn="ctr"/>
            <a:r>
              <a:rPr lang="es-ES" b="1" dirty="0" smtClean="0"/>
              <a:t>IES</a:t>
            </a:r>
          </a:p>
        </p:txBody>
      </p:sp>
    </p:spTree>
    <p:extLst>
      <p:ext uri="{BB962C8B-B14F-4D97-AF65-F5344CB8AC3E}">
        <p14:creationId xmlns:p14="http://schemas.microsoft.com/office/powerpoint/2010/main" val="20480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Resultado de imagen de NIÃOS EN FI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5" name="Picture 2" descr="Resultado de imagen de FONDOS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" y="-28836"/>
            <a:ext cx="9068952" cy="688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ACTIVIDADES CON EL ALUMNADO DE 6º DE PRIMARIA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7" name="Picture 2" descr="Resultado de imagen de colegio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2448272" cy="33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n de colegio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2727"/>
            <a:ext cx="2448272" cy="33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 redondeado"/>
          <p:cNvSpPr/>
          <p:nvPr/>
        </p:nvSpPr>
        <p:spPr>
          <a:xfrm>
            <a:off x="683568" y="2348880"/>
            <a:ext cx="10801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CEIP PONCE DE LEÓN</a:t>
            </a:r>
            <a:endParaRPr lang="es-ES" sz="1200" b="1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7316144" y="2348880"/>
            <a:ext cx="10801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CEIP AZORÍN</a:t>
            </a:r>
            <a:endParaRPr lang="es-ES" sz="1200" b="1" dirty="0"/>
          </a:p>
        </p:txBody>
      </p:sp>
      <p:pic>
        <p:nvPicPr>
          <p:cNvPr id="21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540361" cy="396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Rectángulo redondeado"/>
          <p:cNvSpPr/>
          <p:nvPr/>
        </p:nvSpPr>
        <p:spPr>
          <a:xfrm>
            <a:off x="4067944" y="4293096"/>
            <a:ext cx="10801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IES ASTAROTH</a:t>
            </a:r>
            <a:endParaRPr lang="es-ES" sz="1200" b="1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2771800" y="1700808"/>
            <a:ext cx="3672408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VISITA AL IES DE REFERENCIA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571868" y="285728"/>
            <a:ext cx="2286016" cy="13573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LOMCE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LEY 8 / 2013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Texto consolidado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23-3-2018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357950" y="1052736"/>
            <a:ext cx="2286016" cy="8572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LEA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LEY 17 / 2007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23528" y="2143116"/>
            <a:ext cx="2286016" cy="857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REAL DECRETO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126 de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2014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393405" y="2308430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DECRETO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97 de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2015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393405" y="3433099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ORDEN 17 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de marzo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2015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750480" y="5786705"/>
            <a:ext cx="2286016" cy="8572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</a:rPr>
              <a:t>ORDEN 20 de Agosto de 2010 </a:t>
            </a:r>
          </a:p>
        </p:txBody>
      </p:sp>
      <p:cxnSp>
        <p:nvCxnSpPr>
          <p:cNvPr id="21" name="20 Forma"/>
          <p:cNvCxnSpPr/>
          <p:nvPr/>
        </p:nvCxnSpPr>
        <p:spPr>
          <a:xfrm>
            <a:off x="5857884" y="692696"/>
            <a:ext cx="1643074" cy="25003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stCxn id="4" idx="2"/>
            <a:endCxn id="9" idx="0"/>
          </p:cNvCxnSpPr>
          <p:nvPr/>
        </p:nvCxnSpPr>
        <p:spPr>
          <a:xfrm rot="5400000">
            <a:off x="2840673" y="268913"/>
            <a:ext cx="500066" cy="324834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 redondeado"/>
          <p:cNvSpPr/>
          <p:nvPr/>
        </p:nvSpPr>
        <p:spPr>
          <a:xfrm>
            <a:off x="6726682" y="4587968"/>
            <a:ext cx="2286016" cy="8572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DECRETO 328 / 2010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REGLA. ORGÁNICO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3851920" y="4725144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ORDEN 4 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de noviembre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2015 / </a:t>
            </a:r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Evaluación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557792" y="4227928"/>
            <a:ext cx="2286016" cy="1433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ORDEN  de 25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de julio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2008 / A. </a:t>
            </a:r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Diversidad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Texto consolidado 2016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6" name="25 Conector angular"/>
          <p:cNvCxnSpPr/>
          <p:nvPr/>
        </p:nvCxnSpPr>
        <p:spPr>
          <a:xfrm rot="5400000">
            <a:off x="6609122" y="1985951"/>
            <a:ext cx="428628" cy="28803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/>
          <p:nvPr/>
        </p:nvCxnSpPr>
        <p:spPr>
          <a:xfrm rot="16200000" flipH="1">
            <a:off x="4164166" y="3199760"/>
            <a:ext cx="314460" cy="14401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/>
          <p:nvPr/>
        </p:nvCxnSpPr>
        <p:spPr>
          <a:xfrm rot="16200000" flipH="1">
            <a:off x="5373541" y="4455968"/>
            <a:ext cx="325748" cy="14402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557792" y="5877272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INSTRUCCIONES   8 de marzo de 2017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2" name="21 Conector angular"/>
          <p:cNvCxnSpPr>
            <a:stCxn id="6" idx="3"/>
          </p:cNvCxnSpPr>
          <p:nvPr/>
        </p:nvCxnSpPr>
        <p:spPr>
          <a:xfrm flipH="1">
            <a:off x="8100392" y="1481364"/>
            <a:ext cx="543574" cy="3099764"/>
          </a:xfrm>
          <a:prstGeom prst="bentConnector4">
            <a:avLst>
              <a:gd name="adj1" fmla="val -42055"/>
              <a:gd name="adj2" fmla="val 5691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angular"/>
          <p:cNvCxnSpPr>
            <a:stCxn id="9" idx="3"/>
            <a:endCxn id="10" idx="1"/>
          </p:cNvCxnSpPr>
          <p:nvPr/>
        </p:nvCxnSpPr>
        <p:spPr>
          <a:xfrm>
            <a:off x="2609544" y="2571744"/>
            <a:ext cx="1783861" cy="165314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34" idx="1"/>
          </p:cNvCxnSpPr>
          <p:nvPr/>
        </p:nvCxnSpPr>
        <p:spPr>
          <a:xfrm rot="10800000" flipH="1" flipV="1">
            <a:off x="6726681" y="5016596"/>
            <a:ext cx="5557" cy="756158"/>
          </a:xfrm>
          <a:prstGeom prst="bentConnector4">
            <a:avLst>
              <a:gd name="adj1" fmla="val -4113730"/>
              <a:gd name="adj2" fmla="val 7834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endCxn id="38" idx="0"/>
          </p:cNvCxnSpPr>
          <p:nvPr/>
        </p:nvCxnSpPr>
        <p:spPr>
          <a:xfrm rot="10800000" flipV="1">
            <a:off x="1700801" y="3854886"/>
            <a:ext cx="2692607" cy="373041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38" idx="3"/>
            <a:endCxn id="20" idx="0"/>
          </p:cNvCxnSpPr>
          <p:nvPr/>
        </p:nvCxnSpPr>
        <p:spPr>
          <a:xfrm flipH="1">
            <a:off x="1700800" y="4944588"/>
            <a:ext cx="1143008" cy="932684"/>
          </a:xfrm>
          <a:prstGeom prst="bentConnector4">
            <a:avLst>
              <a:gd name="adj1" fmla="val -20000"/>
              <a:gd name="adj2" fmla="val 88419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Rectángulo redondeado"/>
          <p:cNvSpPr/>
          <p:nvPr/>
        </p:nvSpPr>
        <p:spPr>
          <a:xfrm>
            <a:off x="3222088" y="5877272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ORDEN ECD 65 /2015       CCC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45" name="44 Conector recto de flecha"/>
          <p:cNvCxnSpPr/>
          <p:nvPr/>
        </p:nvCxnSpPr>
        <p:spPr>
          <a:xfrm>
            <a:off x="2771800" y="630590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88803" y="404664"/>
            <a:ext cx="2282997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PRIMARIA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Resultado de imagen de NIÃOS EN FI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8" name="Picture 2" descr="Resultado de imagen de FONDOS COL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" y="-28836"/>
            <a:ext cx="9068952" cy="6886836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2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ACTIVIDADES CON EL PROFESORADO DE PRIMARIA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4355976" y="1938536"/>
            <a:ext cx="3888432" cy="569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COMPETE AL TUTOR</a:t>
            </a:r>
            <a:endParaRPr lang="es-ES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4355976" y="2747020"/>
            <a:ext cx="3888432" cy="56916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VALORACIÓN GLOBAL APRENDIZAJE</a:t>
            </a:r>
            <a:endParaRPr lang="es-ES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4355976" y="3539108"/>
            <a:ext cx="3888432" cy="569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NOTAS POR MATERIAS 1º A 6º Y MEDIAS, COMPETENCIAS</a:t>
            </a:r>
            <a:endParaRPr lang="es-ES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4355976" y="4331196"/>
            <a:ext cx="3888432" cy="569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MEDIDAS EDUCATIVAS COMPLEMENTARIAS</a:t>
            </a:r>
            <a:endParaRPr lang="es-ES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4355976" y="5123284"/>
            <a:ext cx="3888432" cy="56916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INFORMACIÓN RELEVANTE TRANSICIÓN ESO</a:t>
            </a:r>
            <a:endParaRPr lang="es-ES" b="1" dirty="0"/>
          </a:p>
        </p:txBody>
      </p:sp>
      <p:pic>
        <p:nvPicPr>
          <p:cNvPr id="41" name="Picture 2" descr="Resultado de imagen de INFOR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21311"/>
            <a:ext cx="3845185" cy="29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41 CuadroTexto"/>
          <p:cNvSpPr txBox="1"/>
          <p:nvPr/>
        </p:nvSpPr>
        <p:spPr>
          <a:xfrm rot="21258129">
            <a:off x="2338289" y="3255366"/>
            <a:ext cx="1477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EVALUACIÓN 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FINAL DE 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ETAPA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 rot="19938938">
            <a:off x="699033" y="2018200"/>
            <a:ext cx="163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B050"/>
                </a:solidFill>
              </a:rPr>
              <a:t>EVALUACIÓN </a:t>
            </a:r>
          </a:p>
          <a:p>
            <a:pPr algn="ctr"/>
            <a:r>
              <a:rPr lang="es-ES" sz="1400" b="1" dirty="0" smtClean="0">
                <a:solidFill>
                  <a:srgbClr val="00B050"/>
                </a:solidFill>
              </a:rPr>
              <a:t>PSICOPEDAGÓGICA</a:t>
            </a:r>
            <a:endParaRPr lang="es-ES" sz="1400" b="1" dirty="0">
              <a:solidFill>
                <a:srgbClr val="00B050"/>
              </a:solidFill>
            </a:endParaRPr>
          </a:p>
        </p:txBody>
      </p:sp>
      <p:pic>
        <p:nvPicPr>
          <p:cNvPr id="44" name="Picture 8" descr="Resultado de imagen de ILIB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598">
            <a:off x="387214" y="3717032"/>
            <a:ext cx="2127415" cy="29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44 CuadroTexto"/>
          <p:cNvSpPr txBox="1"/>
          <p:nvPr/>
        </p:nvSpPr>
        <p:spPr>
          <a:xfrm rot="20951251">
            <a:off x="439411" y="4255085"/>
            <a:ext cx="190310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B050"/>
                </a:solidFill>
              </a:rPr>
              <a:t>DICTAMEN</a:t>
            </a:r>
          </a:p>
          <a:p>
            <a:pPr algn="ctr"/>
            <a:r>
              <a:rPr lang="es-ES" sz="1600" b="1" dirty="0" smtClean="0">
                <a:solidFill>
                  <a:srgbClr val="00B050"/>
                </a:solidFill>
              </a:rPr>
              <a:t>ESCOLARIZACIÓN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3497506" y="2171691"/>
            <a:ext cx="1076521" cy="49269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Resultado de imagen de NIÃOS EN FI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4" name="Picture 2" descr="Resultado de imagen de FONDOS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" y="-1452"/>
            <a:ext cx="9068952" cy="688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ACTIVIDADES CON LA FAMILIA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323528" y="1881662"/>
            <a:ext cx="7135961" cy="1202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SESIONES INFORMATIVAS SOBRE LA ESTRUCTURA DE LA ESO Y ORGANIZACIÓN IES: ESTRUCTURA, CURSOS, MATERIAS, OPTATIVIDAD, ITINERARIOS, PMAR…</a:t>
            </a:r>
            <a:endParaRPr lang="es-ES" b="1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323528" y="3789040"/>
            <a:ext cx="713596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JORNADA RECEPCIÓN IES: RECEPCIÓN OFICIAL, VISITA GUIADA, TUTORÍA GRUPAL…MUY IMPORTANTE SENECA, PASEN PARA ESTAR CONECTADOS.</a:t>
            </a:r>
            <a:endParaRPr lang="es-ES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307976" y="5507413"/>
            <a:ext cx="715151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SESIONES CON LAS FAMILIAS ALUMNADO NEAE… MUY ESPECIALMENTE NEE</a:t>
            </a:r>
            <a:endParaRPr lang="es-ES" b="1" dirty="0"/>
          </a:p>
        </p:txBody>
      </p:sp>
      <p:pic>
        <p:nvPicPr>
          <p:cNvPr id="1026" name="Picture 2" descr="Resultado de imagen de FAMI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96" y="1772816"/>
            <a:ext cx="1470610" cy="14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7592753" y="3861048"/>
            <a:ext cx="1403853" cy="1008112"/>
            <a:chOff x="2843808" y="2780928"/>
            <a:chExt cx="3540361" cy="3962109"/>
          </a:xfrm>
        </p:grpSpPr>
        <p:pic>
          <p:nvPicPr>
            <p:cNvPr id="10" name="Picture 4" descr="Imagen relaciona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780928"/>
              <a:ext cx="3540361" cy="3962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Rectángulo redondeado"/>
            <p:cNvSpPr/>
            <p:nvPr/>
          </p:nvSpPr>
          <p:spPr>
            <a:xfrm>
              <a:off x="4067944" y="4293096"/>
              <a:ext cx="1080120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/>
                <a:t>IES </a:t>
              </a:r>
              <a:endParaRPr lang="es-ES" sz="1200" b="1" dirty="0"/>
            </a:p>
          </p:txBody>
        </p:sp>
      </p:grpSp>
      <p:pic>
        <p:nvPicPr>
          <p:cNvPr id="1028" name="Picture 4" descr="Resultado de imagen de NEA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53577"/>
            <a:ext cx="1440160" cy="12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Resultado de imagen de NIÃOS EN FI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1" name="Picture 2" descr="Resultado de imagen de FONDOS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" y="-28836"/>
            <a:ext cx="9068952" cy="688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ACTIVIDADES DE COORDINACIÓN ACADÉMICA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60376" y="1563688"/>
            <a:ext cx="7200800" cy="569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REUNIÓN ENTRE TUTORES 6º EP, ORIENTADOR EOE, ORIENTADOR IES PARA TRANSMISIÓN INFORMACIÓN CARACTERÍSTICAS ALUMNADO</a:t>
            </a:r>
            <a:endParaRPr lang="es-ES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467545" y="2255168"/>
            <a:ext cx="7200800" cy="569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REUNIÓN PT Y AL DE PRIMARIA Y ESO</a:t>
            </a:r>
            <a:endParaRPr lang="es-ES" b="1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467544" y="3003848"/>
            <a:ext cx="7200800" cy="79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REUNIÓN INTRACENTRO DEPARTAMENTOS DIDÁCTICOS IES… CONTENIDOS MÍNIMOS LENGUA, MATEMÁTICAS, 1ª LENGUA EXTRANJERA</a:t>
            </a:r>
            <a:endParaRPr lang="es-ES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467544" y="3925144"/>
            <a:ext cx="7200800" cy="569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REUNIÓN INTRACENTRO MAESTROS 3er. CICLO PRIMARIA… CONTENIDOS MÍNIMOS LENGUA, MATEMÁTICAS, 1ª LENGUA EXTRANJERA</a:t>
            </a:r>
            <a:endParaRPr lang="es-ES" b="1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467544" y="4789240"/>
            <a:ext cx="7200800" cy="569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REUNIÓN INTERCENTROS PARA CONSENSUAR NIVELES DE EXIGENCIA ALUMNADO Y LÍNEAS METODOLÓGICAS</a:t>
            </a:r>
            <a:endParaRPr lang="es-ES" b="1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467544" y="5581328"/>
            <a:ext cx="7200800" cy="569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INFORMACIÓN CENTROS DE PRIMARIA RESULTADOS EVALUACIÓN INICIAL 1º ESO PARA TOMA DE DECISIONES METODOLÓGICAS</a:t>
            </a:r>
            <a:endParaRPr lang="es-ES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467544" y="6316216"/>
            <a:ext cx="7200800" cy="569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REUNIÓN ORIENTADOR EOE CON ORIENTADOR IES PARA TRASLADO INFORMACIÓN Y DOCUMENTACIÓN ALUMNADO NEAE</a:t>
            </a:r>
            <a:endParaRPr lang="es-ES" b="1" dirty="0"/>
          </a:p>
        </p:txBody>
      </p:sp>
      <p:pic>
        <p:nvPicPr>
          <p:cNvPr id="2050" name="Picture 2" descr="Resultado de imagen de REUNIÃN PROFESORES Y ORIENTAD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59497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REUNIÃN PROFESORES PT Y 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1080120" cy="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REUNIÃN DE DEPARTAMEN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68" y="2905691"/>
            <a:ext cx="1513836" cy="16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REUNIÃN DE METODOLOGÃ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68" y="4869160"/>
            <a:ext cx="1463698" cy="10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de REUNIÃN PROFESORES PT Y 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29" y="6188224"/>
            <a:ext cx="1080120" cy="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571868" y="285728"/>
            <a:ext cx="2286016" cy="13573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LOMCE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LEY 8 / 2013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Texto consolidado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23-3-2018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357950" y="1052736"/>
            <a:ext cx="2286016" cy="8572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LEA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LEY 17 / 2007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23528" y="2143116"/>
            <a:ext cx="2286016" cy="857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REAL DECRETO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1105 </a:t>
            </a:r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de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2014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393405" y="2308430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DECRETO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111 </a:t>
            </a:r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de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2016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393405" y="3433099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ORDEN </a:t>
            </a:r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14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de </a:t>
            </a:r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julio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2016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750480" y="5786705"/>
            <a:ext cx="2286016" cy="8572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</a:rPr>
              <a:t>ORDEN 20 de Agosto de 2010 </a:t>
            </a:r>
          </a:p>
        </p:txBody>
      </p:sp>
      <p:cxnSp>
        <p:nvCxnSpPr>
          <p:cNvPr id="21" name="20 Forma"/>
          <p:cNvCxnSpPr/>
          <p:nvPr/>
        </p:nvCxnSpPr>
        <p:spPr>
          <a:xfrm>
            <a:off x="5857884" y="692696"/>
            <a:ext cx="1643074" cy="25003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stCxn id="4" idx="2"/>
            <a:endCxn id="9" idx="0"/>
          </p:cNvCxnSpPr>
          <p:nvPr/>
        </p:nvCxnSpPr>
        <p:spPr>
          <a:xfrm rot="5400000">
            <a:off x="2840673" y="268913"/>
            <a:ext cx="500066" cy="324834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 redondeado"/>
          <p:cNvSpPr/>
          <p:nvPr/>
        </p:nvSpPr>
        <p:spPr>
          <a:xfrm>
            <a:off x="6726682" y="4587968"/>
            <a:ext cx="2286016" cy="8572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DECRETO </a:t>
            </a:r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327 </a:t>
            </a:r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/ 2010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REGLA. ORGÁNICO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3851920" y="4797152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EVALUACIÓN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557792" y="4227928"/>
            <a:ext cx="2286016" cy="1433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ORDEN  de 25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de julio</a:t>
            </a:r>
          </a:p>
          <a:p>
            <a:pPr algn="ctr"/>
            <a:r>
              <a:rPr lang="es-ES" sz="2000" b="1" dirty="0">
                <a:solidFill>
                  <a:prstClr val="white"/>
                </a:solidFill>
                <a:latin typeface="Arial Narrow" pitchFamily="34" charset="0"/>
              </a:rPr>
              <a:t>2008 / A. </a:t>
            </a:r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Diversidad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Texto consolidado 2016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6" name="25 Conector angular"/>
          <p:cNvCxnSpPr/>
          <p:nvPr/>
        </p:nvCxnSpPr>
        <p:spPr>
          <a:xfrm rot="5400000">
            <a:off x="6609122" y="1985951"/>
            <a:ext cx="428628" cy="28803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/>
          <p:nvPr/>
        </p:nvCxnSpPr>
        <p:spPr>
          <a:xfrm rot="16200000" flipH="1">
            <a:off x="4164166" y="3199760"/>
            <a:ext cx="314460" cy="14401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/>
          <p:nvPr/>
        </p:nvCxnSpPr>
        <p:spPr>
          <a:xfrm rot="16200000" flipH="1">
            <a:off x="5320391" y="4509118"/>
            <a:ext cx="432048" cy="14402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557792" y="5877272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INSTRUCCIONES   8 de marzo de 2017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2" name="21 Conector angular"/>
          <p:cNvCxnSpPr>
            <a:stCxn id="6" idx="3"/>
          </p:cNvCxnSpPr>
          <p:nvPr/>
        </p:nvCxnSpPr>
        <p:spPr>
          <a:xfrm flipH="1">
            <a:off x="8100392" y="1481364"/>
            <a:ext cx="543574" cy="3099764"/>
          </a:xfrm>
          <a:prstGeom prst="bentConnector4">
            <a:avLst>
              <a:gd name="adj1" fmla="val -42055"/>
              <a:gd name="adj2" fmla="val 5691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angular"/>
          <p:cNvCxnSpPr>
            <a:stCxn id="9" idx="3"/>
            <a:endCxn id="10" idx="1"/>
          </p:cNvCxnSpPr>
          <p:nvPr/>
        </p:nvCxnSpPr>
        <p:spPr>
          <a:xfrm>
            <a:off x="2609544" y="2571744"/>
            <a:ext cx="1783861" cy="165314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34" idx="1"/>
          </p:cNvCxnSpPr>
          <p:nvPr/>
        </p:nvCxnSpPr>
        <p:spPr>
          <a:xfrm rot="10800000" flipH="1" flipV="1">
            <a:off x="6726681" y="5016596"/>
            <a:ext cx="5557" cy="756158"/>
          </a:xfrm>
          <a:prstGeom prst="bentConnector4">
            <a:avLst>
              <a:gd name="adj1" fmla="val -4113730"/>
              <a:gd name="adj2" fmla="val 7834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endCxn id="38" idx="0"/>
          </p:cNvCxnSpPr>
          <p:nvPr/>
        </p:nvCxnSpPr>
        <p:spPr>
          <a:xfrm rot="10800000" flipV="1">
            <a:off x="1700801" y="3854886"/>
            <a:ext cx="2692607" cy="373041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38" idx="3"/>
            <a:endCxn id="20" idx="0"/>
          </p:cNvCxnSpPr>
          <p:nvPr/>
        </p:nvCxnSpPr>
        <p:spPr>
          <a:xfrm flipH="1">
            <a:off x="1700800" y="4944588"/>
            <a:ext cx="1143008" cy="932684"/>
          </a:xfrm>
          <a:prstGeom prst="bentConnector4">
            <a:avLst>
              <a:gd name="adj1" fmla="val -20000"/>
              <a:gd name="adj2" fmla="val 88419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3059832" y="5877272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ORDEN ECD 65 /2015       CCC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609544" y="630590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251520" y="404664"/>
            <a:ext cx="2983509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SECUNDARIA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65312" y="418654"/>
            <a:ext cx="6275040" cy="706090"/>
          </a:xfrm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2800" b="1" dirty="0" smtClean="0"/>
              <a:t>EVALUACIÓN EN PRIMARIA</a:t>
            </a:r>
            <a:endParaRPr lang="es-ES" sz="280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652119" y="3522713"/>
            <a:ext cx="3024337" cy="1562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CRITERIAL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95536" y="3522712"/>
            <a:ext cx="3024337" cy="1562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CONTINUA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195736" y="1320420"/>
            <a:ext cx="4680520" cy="668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</a:rPr>
              <a:t>CARACTERÍSTICAS EVALUACIÓN EN PRIMARIA</a:t>
            </a:r>
            <a:endParaRPr lang="es-ES" sz="2400" b="1" dirty="0">
              <a:solidFill>
                <a:prstClr val="white"/>
              </a:solidFill>
            </a:endParaRPr>
          </a:p>
        </p:txBody>
      </p:sp>
      <p:cxnSp>
        <p:nvCxnSpPr>
          <p:cNvPr id="25" name="24 Conector angular"/>
          <p:cNvCxnSpPr>
            <a:stCxn id="21" idx="2"/>
            <a:endCxn id="20" idx="0"/>
          </p:cNvCxnSpPr>
          <p:nvPr/>
        </p:nvCxnSpPr>
        <p:spPr>
          <a:xfrm rot="5400000">
            <a:off x="2454915" y="1441631"/>
            <a:ext cx="1533872" cy="2628291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21" idx="2"/>
            <a:endCxn id="19" idx="0"/>
          </p:cNvCxnSpPr>
          <p:nvPr/>
        </p:nvCxnSpPr>
        <p:spPr>
          <a:xfrm rot="16200000" flipH="1">
            <a:off x="5083206" y="1441630"/>
            <a:ext cx="1533873" cy="2628292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1187624" y="5250905"/>
            <a:ext cx="3024337" cy="1562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GLOBAL</a:t>
            </a:r>
            <a:endParaRPr lang="es-ES" sz="3200" b="1" dirty="0">
              <a:solidFill>
                <a:srgbClr val="FF0000"/>
              </a:solidFill>
            </a:endParaRPr>
          </a:p>
        </p:txBody>
      </p:sp>
      <p:cxnSp>
        <p:nvCxnSpPr>
          <p:cNvPr id="6" name="5 Conector angular"/>
          <p:cNvCxnSpPr>
            <a:stCxn id="21" idx="2"/>
          </p:cNvCxnSpPr>
          <p:nvPr/>
        </p:nvCxnSpPr>
        <p:spPr>
          <a:xfrm rot="5400000">
            <a:off x="2490919" y="3205827"/>
            <a:ext cx="3262065" cy="828090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571999" y="5258697"/>
            <a:ext cx="3024337" cy="1562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FORMATIVA</a:t>
            </a:r>
            <a:endParaRPr lang="es-ES" sz="3200" b="1" dirty="0">
              <a:solidFill>
                <a:srgbClr val="FF0000"/>
              </a:solidFill>
            </a:endParaRPr>
          </a:p>
        </p:txBody>
      </p:sp>
      <p:cxnSp>
        <p:nvCxnSpPr>
          <p:cNvPr id="12" name="11 Conector angular"/>
          <p:cNvCxnSpPr/>
          <p:nvPr/>
        </p:nvCxnSpPr>
        <p:spPr>
          <a:xfrm rot="16200000" flipH="1">
            <a:off x="3538178" y="3458903"/>
            <a:ext cx="3262064" cy="321939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09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65312" y="418654"/>
            <a:ext cx="6275040" cy="706090"/>
          </a:xfrm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2800" b="1" dirty="0" smtClean="0"/>
              <a:t>EVALUACIÓN EN </a:t>
            </a:r>
            <a:r>
              <a:rPr lang="es-ES" sz="2800" dirty="0" smtClean="0"/>
              <a:t>SECUNDARIA</a:t>
            </a:r>
            <a:endParaRPr lang="es-ES" sz="280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652119" y="3522713"/>
            <a:ext cx="3024337" cy="1562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INTEGRAL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95536" y="3522712"/>
            <a:ext cx="3024337" cy="1562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CONTINUA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051720" y="1320420"/>
            <a:ext cx="4968552" cy="668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</a:rPr>
              <a:t>CARACTERÍSTICAS EVALUACIÓN EN SECUNDARIA</a:t>
            </a:r>
            <a:endParaRPr lang="es-ES" sz="2400" b="1" dirty="0">
              <a:solidFill>
                <a:prstClr val="white"/>
              </a:solidFill>
            </a:endParaRPr>
          </a:p>
        </p:txBody>
      </p:sp>
      <p:cxnSp>
        <p:nvCxnSpPr>
          <p:cNvPr id="25" name="24 Conector angular"/>
          <p:cNvCxnSpPr>
            <a:stCxn id="21" idx="2"/>
            <a:endCxn id="20" idx="0"/>
          </p:cNvCxnSpPr>
          <p:nvPr/>
        </p:nvCxnSpPr>
        <p:spPr>
          <a:xfrm rot="5400000">
            <a:off x="2454915" y="1441631"/>
            <a:ext cx="1533872" cy="2628291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21" idx="2"/>
            <a:endCxn id="19" idx="0"/>
          </p:cNvCxnSpPr>
          <p:nvPr/>
        </p:nvCxnSpPr>
        <p:spPr>
          <a:xfrm rot="16200000" flipH="1">
            <a:off x="5083206" y="1441630"/>
            <a:ext cx="1533873" cy="2628292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1187624" y="5250905"/>
            <a:ext cx="3024337" cy="1562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FORMATIVA</a:t>
            </a:r>
            <a:endParaRPr lang="es-ES" sz="3200" b="1" dirty="0">
              <a:solidFill>
                <a:srgbClr val="FF0000"/>
              </a:solidFill>
            </a:endParaRPr>
          </a:p>
        </p:txBody>
      </p:sp>
      <p:cxnSp>
        <p:nvCxnSpPr>
          <p:cNvPr id="6" name="5 Conector angular"/>
          <p:cNvCxnSpPr>
            <a:stCxn id="21" idx="2"/>
          </p:cNvCxnSpPr>
          <p:nvPr/>
        </p:nvCxnSpPr>
        <p:spPr>
          <a:xfrm rot="5400000">
            <a:off x="2418911" y="3133819"/>
            <a:ext cx="3262065" cy="972106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571999" y="5258697"/>
            <a:ext cx="3168353" cy="1562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DIFERENCIADA</a:t>
            </a:r>
            <a:endParaRPr lang="es-ES" sz="3200" b="1" dirty="0">
              <a:solidFill>
                <a:srgbClr val="FF0000"/>
              </a:solidFill>
            </a:endParaRPr>
          </a:p>
        </p:txBody>
      </p:sp>
      <p:cxnSp>
        <p:nvCxnSpPr>
          <p:cNvPr id="12" name="11 Conector angular"/>
          <p:cNvCxnSpPr/>
          <p:nvPr/>
        </p:nvCxnSpPr>
        <p:spPr>
          <a:xfrm rot="16200000" flipH="1">
            <a:off x="3538178" y="3458903"/>
            <a:ext cx="3262064" cy="321939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035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971600" y="285728"/>
            <a:ext cx="7200800" cy="13573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prstClr val="white"/>
                </a:solidFill>
                <a:latin typeface="Arial Narrow" pitchFamily="34" charset="0"/>
              </a:rPr>
              <a:t>DOCUMENTOS OFICIALES EVALUACIÓN PRIMARIA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Capítulo V Orden 4 noviembre de 2015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67544" y="2071678"/>
            <a:ext cx="4600532" cy="6372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 Narrow" pitchFamily="34" charset="0"/>
              </a:rPr>
              <a:t>EXPEDIENTE ACADÉMICO</a:t>
            </a:r>
            <a:endParaRPr lang="es-ES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67544" y="2863766"/>
            <a:ext cx="4600532" cy="6372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 Narrow" pitchFamily="34" charset="0"/>
              </a:rPr>
              <a:t>ACTAS DE EVALUACIÓN</a:t>
            </a:r>
            <a:endParaRPr lang="es-ES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87003" y="5301208"/>
            <a:ext cx="4600532" cy="63724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 Narrow" pitchFamily="34" charset="0"/>
              </a:rPr>
              <a:t>HISTORIAL ACADÉMICO</a:t>
            </a:r>
            <a:endParaRPr lang="es-ES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87003" y="4437112"/>
            <a:ext cx="4600532" cy="63724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 Narrow" pitchFamily="34" charset="0"/>
              </a:rPr>
              <a:t>INFORME NIVEL OBTENIDO EN  EVALUACIÓN FINAL DE ETAPA</a:t>
            </a:r>
            <a:endParaRPr lang="es-ES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67544" y="3645024"/>
            <a:ext cx="4600532" cy="6372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 Narrow" pitchFamily="34" charset="0"/>
              </a:rPr>
              <a:t>DOCUMENTO EVALUACIÓN FINAL DE ETAPA Y DE TERCER CURSO</a:t>
            </a:r>
            <a:endParaRPr lang="es-ES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67544" y="6104126"/>
            <a:ext cx="4600532" cy="6372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 Narrow" pitchFamily="34" charset="0"/>
              </a:rPr>
              <a:t>INFORME PERSONAL POR TRASLADO</a:t>
            </a:r>
            <a:endParaRPr lang="es-ES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372068" y="3501008"/>
            <a:ext cx="3664428" cy="9666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 smtClean="0">
                <a:solidFill>
                  <a:prstClr val="white"/>
                </a:solidFill>
                <a:latin typeface="Arial Narrow" pitchFamily="34" charset="0"/>
              </a:rPr>
              <a:t>INCLUIDOS EN EL ACTA DEL CURSO CORRESPONDIENTE Y SE TRASLADAN A EXPEDIENTE ACADÉMICO Y HISTORIAL ACADÉMICO</a:t>
            </a:r>
            <a:endParaRPr lang="es-ES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068076" y="3861048"/>
            <a:ext cx="303992" cy="31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27148" y="2204864"/>
            <a:ext cx="98103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Anexo I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5076056" y="2246283"/>
            <a:ext cx="303992" cy="31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940152" y="2956882"/>
            <a:ext cx="104996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Anexo </a:t>
            </a:r>
            <a:r>
              <a:rPr lang="es-ES" sz="2000" b="1" dirty="0">
                <a:solidFill>
                  <a:schemeClr val="bg1"/>
                </a:solidFill>
              </a:rPr>
              <a:t>I</a:t>
            </a:r>
            <a:r>
              <a:rPr lang="es-ES" sz="2000" b="1" dirty="0" smtClean="0">
                <a:solidFill>
                  <a:schemeClr val="bg1"/>
                </a:solidFill>
              </a:rPr>
              <a:t>I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821166" y="4572926"/>
            <a:ext cx="111889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Anexo III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790696" y="5451858"/>
            <a:ext cx="113332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Anexo IV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820380" y="6221486"/>
            <a:ext cx="106439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Anexo V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5132104" y="4581128"/>
            <a:ext cx="303992" cy="31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5123902" y="5470601"/>
            <a:ext cx="303992" cy="31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5132104" y="6278731"/>
            <a:ext cx="303992" cy="31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4" name="23 Flecha derecha"/>
          <p:cNvSpPr/>
          <p:nvPr/>
        </p:nvSpPr>
        <p:spPr>
          <a:xfrm>
            <a:off x="5076056" y="3038371"/>
            <a:ext cx="303992" cy="31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66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FONDOS TRANSPARENCIAS POWER 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8"/>
            <a:ext cx="9180512" cy="68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 redondeado"/>
          <p:cNvSpPr/>
          <p:nvPr/>
        </p:nvSpPr>
        <p:spPr>
          <a:xfrm>
            <a:off x="971600" y="285728"/>
            <a:ext cx="7200800" cy="1127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prstClr val="white"/>
                </a:solidFill>
                <a:latin typeface="Arial Narrow" pitchFamily="34" charset="0"/>
              </a:rPr>
              <a:t>INFORME FINAL DE ETAPA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Capítulo V Orden 4 noviembre de 2015. Art. 20. ANEXO III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5496" y="2730624"/>
            <a:ext cx="20162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IDENTIFICACIÓN DEL CENTRO Y DEL ALUMNO</a:t>
            </a:r>
            <a:endParaRPr lang="es-ES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610758" y="2514600"/>
            <a:ext cx="2100100" cy="134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NIVEL OBTENIDO EVA. INDIVIDUALIZADA FIN ETAPA</a:t>
            </a:r>
            <a:endParaRPr lang="es-ES" b="1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4860032" y="4890864"/>
            <a:ext cx="23042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MEDIDAS COMPLEMENTARIAS</a:t>
            </a:r>
            <a:endParaRPr lang="es-ES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6987022" y="2794483"/>
            <a:ext cx="2016224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VALORACIÓN GLOBAL DEL APRENDIZAJE</a:t>
            </a:r>
            <a:endParaRPr lang="es-ES" b="1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2378510" y="4890864"/>
            <a:ext cx="2016224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INFORMACIÓN RELEVANTE TRANSICIÓN ESO</a:t>
            </a:r>
            <a:endParaRPr lang="es-ES" b="1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2378510" y="2514600"/>
            <a:ext cx="2016224" cy="1318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NOTA MEDIA EN CADA UNA DE LAS ÁREAS POR CURSO</a:t>
            </a:r>
            <a:endParaRPr lang="es-ES" b="1" dirty="0"/>
          </a:p>
        </p:txBody>
      </p:sp>
      <p:cxnSp>
        <p:nvCxnSpPr>
          <p:cNvPr id="5" name="4 Conector angular"/>
          <p:cNvCxnSpPr>
            <a:stCxn id="18" idx="2"/>
          </p:cNvCxnSpPr>
          <p:nvPr/>
        </p:nvCxnSpPr>
        <p:spPr>
          <a:xfrm rot="5400000">
            <a:off x="3553036" y="1495636"/>
            <a:ext cx="1101824" cy="936104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angular"/>
          <p:cNvCxnSpPr>
            <a:stCxn id="18" idx="2"/>
            <a:endCxn id="21" idx="0"/>
          </p:cNvCxnSpPr>
          <p:nvPr/>
        </p:nvCxnSpPr>
        <p:spPr>
          <a:xfrm rot="16200000" flipH="1">
            <a:off x="4565492" y="1419284"/>
            <a:ext cx="1101824" cy="1088808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/>
          <p:nvPr/>
        </p:nvCxnSpPr>
        <p:spPr>
          <a:xfrm rot="16200000" flipH="1">
            <a:off x="5625963" y="392062"/>
            <a:ext cx="1381707" cy="3423134"/>
          </a:xfrm>
          <a:prstGeom prst="bentConnector3">
            <a:avLst>
              <a:gd name="adj1" fmla="val 40808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/>
          <p:nvPr/>
        </p:nvCxnSpPr>
        <p:spPr>
          <a:xfrm rot="5400000">
            <a:off x="2312275" y="398891"/>
            <a:ext cx="1317848" cy="3345618"/>
          </a:xfrm>
          <a:prstGeom prst="bentConnector3">
            <a:avLst>
              <a:gd name="adj1" fmla="val 4198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/>
          <p:nvPr/>
        </p:nvCxnSpPr>
        <p:spPr>
          <a:xfrm rot="5400000">
            <a:off x="1570491" y="2274547"/>
            <a:ext cx="3935288" cy="2211746"/>
          </a:xfrm>
          <a:prstGeom prst="bentConnector4">
            <a:avLst>
              <a:gd name="adj1" fmla="val 13834"/>
              <a:gd name="adj2" fmla="val 110336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2047 Conector angular"/>
          <p:cNvCxnSpPr/>
          <p:nvPr/>
        </p:nvCxnSpPr>
        <p:spPr>
          <a:xfrm rot="16200000" flipH="1">
            <a:off x="3997201" y="2082391"/>
            <a:ext cx="3478088" cy="2138858"/>
          </a:xfrm>
          <a:prstGeom prst="bentConnector3">
            <a:avLst>
              <a:gd name="adj1" fmla="val 16407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5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Resultado de imagen de FONDOS TRANSPARENCIAS POWER 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8"/>
            <a:ext cx="9180512" cy="68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 redondeado"/>
          <p:cNvSpPr/>
          <p:nvPr/>
        </p:nvSpPr>
        <p:spPr>
          <a:xfrm>
            <a:off x="971600" y="285728"/>
            <a:ext cx="7200800" cy="11270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prstClr val="white"/>
                </a:solidFill>
                <a:latin typeface="Arial Narrow" pitchFamily="34" charset="0"/>
              </a:rPr>
              <a:t>HISTORIAL ACADÉMICO</a:t>
            </a: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 Narrow" pitchFamily="34" charset="0"/>
              </a:rPr>
              <a:t>Capítulo V Orden 4 noviembre de 2015. Art. 21. ANEXO IV</a:t>
            </a:r>
            <a:endParaRPr lang="es-ES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3491880" y="1844824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VALOR ACREDITATIVO ESTUDIOS REALIZADOS</a:t>
            </a:r>
            <a:endParaRPr lang="es-ES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251520" y="5949279"/>
            <a:ext cx="1656184" cy="729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IDENTIFICACIÓN</a:t>
            </a:r>
            <a:endParaRPr lang="es-ES" sz="1600" b="1" dirty="0"/>
          </a:p>
        </p:txBody>
      </p:sp>
      <p:sp>
        <p:nvSpPr>
          <p:cNvPr id="38" name="37 Flecha abajo"/>
          <p:cNvSpPr/>
          <p:nvPr/>
        </p:nvSpPr>
        <p:spPr>
          <a:xfrm>
            <a:off x="4211960" y="1412776"/>
            <a:ext cx="648072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 redondeado"/>
          <p:cNvSpPr/>
          <p:nvPr/>
        </p:nvSpPr>
        <p:spPr>
          <a:xfrm>
            <a:off x="3491880" y="3933056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MUY SIMILAR AL EXPEDIENTE ACADÉMICO</a:t>
            </a:r>
            <a:endParaRPr lang="es-ES" b="1" dirty="0"/>
          </a:p>
        </p:txBody>
      </p:sp>
      <p:sp>
        <p:nvSpPr>
          <p:cNvPr id="42" name="41 Rectángulo redondeado"/>
          <p:cNvSpPr/>
          <p:nvPr/>
        </p:nvSpPr>
        <p:spPr>
          <a:xfrm>
            <a:off x="1979712" y="5949280"/>
            <a:ext cx="1656184" cy="729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RESULTADOS</a:t>
            </a:r>
            <a:endParaRPr lang="es-ES" sz="1600" b="1" dirty="0"/>
          </a:p>
        </p:txBody>
      </p:sp>
      <p:sp>
        <p:nvSpPr>
          <p:cNvPr id="43" name="42 Rectángulo redondeado"/>
          <p:cNvSpPr/>
          <p:nvPr/>
        </p:nvSpPr>
        <p:spPr>
          <a:xfrm>
            <a:off x="3707904" y="5949280"/>
            <a:ext cx="1656184" cy="729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PROMOCIÓN</a:t>
            </a:r>
            <a:endParaRPr lang="es-ES" sz="1600" b="1" dirty="0"/>
          </a:p>
        </p:txBody>
      </p:sp>
      <p:sp>
        <p:nvSpPr>
          <p:cNvPr id="44" name="43 Rectángulo redondeado"/>
          <p:cNvSpPr/>
          <p:nvPr/>
        </p:nvSpPr>
        <p:spPr>
          <a:xfrm>
            <a:off x="5436096" y="5949280"/>
            <a:ext cx="1656184" cy="729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COMPETENCIAS</a:t>
            </a:r>
            <a:endParaRPr lang="es-ES" sz="1600" b="1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7164288" y="5949280"/>
            <a:ext cx="1656184" cy="729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MEDIDAS</a:t>
            </a:r>
            <a:endParaRPr lang="es-ES" sz="1600" b="1" dirty="0"/>
          </a:p>
        </p:txBody>
      </p:sp>
      <p:sp>
        <p:nvSpPr>
          <p:cNvPr id="46" name="45 Flecha abajo"/>
          <p:cNvSpPr/>
          <p:nvPr/>
        </p:nvSpPr>
        <p:spPr>
          <a:xfrm>
            <a:off x="4211960" y="3212976"/>
            <a:ext cx="648072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Flecha abajo"/>
          <p:cNvSpPr/>
          <p:nvPr/>
        </p:nvSpPr>
        <p:spPr>
          <a:xfrm>
            <a:off x="4211960" y="5373216"/>
            <a:ext cx="648072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2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2243</Words>
  <Application>Microsoft Macintosh PowerPoint</Application>
  <PresentationFormat>Presentación en pantalla (4:3)</PresentationFormat>
  <Paragraphs>392</Paragraphs>
  <Slides>32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32</vt:i4>
      </vt:variant>
    </vt:vector>
  </HeadingPairs>
  <TitlesOfParts>
    <vt:vector size="49" baseType="lpstr">
      <vt:lpstr>Arial</vt:lpstr>
      <vt:lpstr>Arial Narrow</vt:lpstr>
      <vt:lpstr>Calibri</vt:lpstr>
      <vt:lpstr>Candara</vt:lpstr>
      <vt:lpstr>Corbel</vt:lpstr>
      <vt:lpstr>Symbol</vt:lpstr>
      <vt:lpstr>Wingdings</vt:lpstr>
      <vt:lpstr>Wingdings 2</vt:lpstr>
      <vt:lpstr>Wingdings 3</vt:lpstr>
      <vt:lpstr>Tema de Office</vt:lpstr>
      <vt:lpstr>Módulo</vt:lpstr>
      <vt:lpstr>2_Tema de Office</vt:lpstr>
      <vt:lpstr>3_Tema de Office</vt:lpstr>
      <vt:lpstr>1_Tema de Office</vt:lpstr>
      <vt:lpstr>Forma de onda</vt:lpstr>
      <vt:lpstr>1_Forma de onda</vt:lpstr>
      <vt:lpstr>2_Forma de onda</vt:lpstr>
      <vt:lpstr>Presentación de PowerPoint</vt:lpstr>
      <vt:lpstr>Presentación de PowerPoint</vt:lpstr>
      <vt:lpstr>Presentación de PowerPoint</vt:lpstr>
      <vt:lpstr>Presentación de PowerPoint</vt:lpstr>
      <vt:lpstr>EVALUACIÓN EN PRIMARIA</vt:lpstr>
      <vt:lpstr>EVALUACIÓN EN SECUNDARIA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EVALUACIÓN/PROMOCIÓN  ALUMNADO NEAE</vt:lpstr>
      <vt:lpstr>METODOLOGÍA PRIMARIA</vt:lpstr>
      <vt:lpstr>METODOLOGÍA SECUNDARIA</vt:lpstr>
      <vt:lpstr>ATENCIÓN A LA DIVERSIDAD</vt:lpstr>
      <vt:lpstr>RESPUESTA EDUCATIVA A LA DIVERSIDAD</vt:lpstr>
      <vt:lpstr>RESPUESTA EDUCATIVA A LA DIVERSIDAD</vt:lpstr>
      <vt:lpstr>RESPUESTA EDUCATIVA A LA DIVERSIDAD</vt:lpstr>
      <vt:lpstr>Presentación de PowerPoint</vt:lpstr>
      <vt:lpstr>OPTATIVIDAD EN ESO</vt:lpstr>
      <vt:lpstr>ATENCIÓN EDUCATIVA DIFERENTE A LA ORDINARIA: ALUMNOS CON NEAE</vt:lpstr>
      <vt:lpstr>RESPUESTA EDUCATIVA A LAS NEAE</vt:lpstr>
      <vt:lpstr>RESPUESTA EDUCATIVA A LAS NEAE</vt:lpstr>
      <vt:lpstr>RESPUESTA EDUCATIVA A LAS NEAE</vt:lpstr>
      <vt:lpstr>Presentación de PowerPoint</vt:lpstr>
      <vt:lpstr>Presentación de PowerPoint</vt:lpstr>
      <vt:lpstr>Presentación de PowerPoint</vt:lpstr>
      <vt:lpstr>ACTIVIDADES CON EL ALUMNADO DE 6º DE PRIMARIA</vt:lpstr>
      <vt:lpstr>ACTIVIDADES CON EL PROFESORADO DE PRIMARIA</vt:lpstr>
      <vt:lpstr>ACTIVIDADES CON LA FAMILIA</vt:lpstr>
      <vt:lpstr>ACTIVIDADES DE COORDINACIÓN ACADÉMICA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Antonio Herrera</dc:creator>
  <cp:lastModifiedBy>Usuario de Microsoft Office</cp:lastModifiedBy>
  <cp:revision>113</cp:revision>
  <dcterms:created xsi:type="dcterms:W3CDTF">2018-11-25T12:58:24Z</dcterms:created>
  <dcterms:modified xsi:type="dcterms:W3CDTF">2019-01-15T16:38:01Z</dcterms:modified>
</cp:coreProperties>
</file>