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1" r:id="rId6"/>
    <p:sldId id="271" r:id="rId7"/>
    <p:sldId id="270" r:id="rId8"/>
    <p:sldId id="266" r:id="rId9"/>
    <p:sldId id="263" r:id="rId10"/>
    <p:sldId id="269" r:id="rId11"/>
    <p:sldId id="265" r:id="rId12"/>
    <p:sldId id="273" r:id="rId13"/>
    <p:sldId id="272" r:id="rId14"/>
    <p:sldId id="274" r:id="rId15"/>
    <p:sldId id="275" r:id="rId16"/>
    <p:sldId id="268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5" r:id="rId27"/>
    <p:sldId id="286" r:id="rId28"/>
    <p:sldId id="288" r:id="rId29"/>
    <p:sldId id="287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D451E-33A5-4260-A789-BCCBB314440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BDB86F7-F721-416D-9B99-70ABF384396E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Palillos</a:t>
          </a:r>
          <a:endParaRPr lang="es-ES" dirty="0"/>
        </a:p>
      </dgm:t>
    </dgm:pt>
    <dgm:pt modelId="{8D9F7DA2-7275-4BCF-BF88-3B1DB64BE824}" type="parTrans" cxnId="{2C8D3180-4814-4ADC-9A1D-5017B9AA28AC}">
      <dgm:prSet/>
      <dgm:spPr/>
      <dgm:t>
        <a:bodyPr/>
        <a:lstStyle/>
        <a:p>
          <a:endParaRPr lang="es-ES"/>
        </a:p>
      </dgm:t>
    </dgm:pt>
    <dgm:pt modelId="{A7C4A58A-C929-4A9E-A057-B6150779DAB7}" type="sibTrans" cxnId="{2C8D3180-4814-4ADC-9A1D-5017B9AA28AC}">
      <dgm:prSet/>
      <dgm:spPr/>
      <dgm:t>
        <a:bodyPr/>
        <a:lstStyle/>
        <a:p>
          <a:endParaRPr lang="es-ES"/>
        </a:p>
      </dgm:t>
    </dgm:pt>
    <dgm:pt modelId="{06FEF4C2-6931-478D-849F-D9FECF0377AA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Pinzas</a:t>
          </a:r>
          <a:endParaRPr lang="es-ES" dirty="0"/>
        </a:p>
      </dgm:t>
    </dgm:pt>
    <dgm:pt modelId="{6E14F908-EBC0-4102-AA45-DA80DB3EBCBE}" type="parTrans" cxnId="{DB9001EA-8210-419F-82A2-64BD3D491A0B}">
      <dgm:prSet/>
      <dgm:spPr/>
      <dgm:t>
        <a:bodyPr/>
        <a:lstStyle/>
        <a:p>
          <a:endParaRPr lang="es-ES"/>
        </a:p>
      </dgm:t>
    </dgm:pt>
    <dgm:pt modelId="{5EF28EFF-36D8-441A-AE34-51D70292E66F}" type="sibTrans" cxnId="{DB9001EA-8210-419F-82A2-64BD3D491A0B}">
      <dgm:prSet/>
      <dgm:spPr/>
      <dgm:t>
        <a:bodyPr/>
        <a:lstStyle/>
        <a:p>
          <a:endParaRPr lang="es-ES"/>
        </a:p>
      </dgm:t>
    </dgm:pt>
    <dgm:pt modelId="{DF65C801-B359-4B2D-A6E4-3A9FDB43AD79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Botones …</a:t>
          </a:r>
          <a:endParaRPr lang="es-ES" dirty="0"/>
        </a:p>
      </dgm:t>
    </dgm:pt>
    <dgm:pt modelId="{FC5A7706-09FD-456F-92A4-F5D448B31E00}" type="parTrans" cxnId="{A1C5FD2A-DE1F-485D-B2A9-2BEDB519F99A}">
      <dgm:prSet/>
      <dgm:spPr/>
      <dgm:t>
        <a:bodyPr/>
        <a:lstStyle/>
        <a:p>
          <a:endParaRPr lang="es-ES"/>
        </a:p>
      </dgm:t>
    </dgm:pt>
    <dgm:pt modelId="{DB93AFE3-5EEA-4626-8A0A-61624261C3AF}" type="sibTrans" cxnId="{A1C5FD2A-DE1F-485D-B2A9-2BEDB519F99A}">
      <dgm:prSet/>
      <dgm:spPr/>
      <dgm:t>
        <a:bodyPr/>
        <a:lstStyle/>
        <a:p>
          <a:endParaRPr lang="es-ES"/>
        </a:p>
      </dgm:t>
    </dgm:pt>
    <dgm:pt modelId="{D5F21994-06E5-4E6F-9AC9-2F260C358F4C}" type="pres">
      <dgm:prSet presAssocID="{5CDD451E-33A5-4260-A789-BCCBB3144404}" presName="linearFlow" presStyleCnt="0">
        <dgm:presLayoutVars>
          <dgm:dir/>
          <dgm:resizeHandles val="exact"/>
        </dgm:presLayoutVars>
      </dgm:prSet>
      <dgm:spPr/>
    </dgm:pt>
    <dgm:pt modelId="{16AE3041-9C3A-4037-ACA3-3F1483FD89E7}" type="pres">
      <dgm:prSet presAssocID="{3BDB86F7-F721-416D-9B99-70ABF384396E}" presName="composite" presStyleCnt="0"/>
      <dgm:spPr/>
    </dgm:pt>
    <dgm:pt modelId="{7376E10A-E23D-4B87-96C8-1E1989DBB4E3}" type="pres">
      <dgm:prSet presAssocID="{3BDB86F7-F721-416D-9B99-70ABF384396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171DD4F-E134-42FD-9779-B4D8E6A8DD35}" type="pres">
      <dgm:prSet presAssocID="{3BDB86F7-F721-416D-9B99-70ABF384396E}" presName="txShp" presStyleLbl="node1" presStyleIdx="0" presStyleCnt="3" custLinFactNeighborX="391" custLinFactNeighborY="22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7575D1-D689-442E-9974-A2FF571DC7A3}" type="pres">
      <dgm:prSet presAssocID="{A7C4A58A-C929-4A9E-A057-B6150779DAB7}" presName="spacing" presStyleCnt="0"/>
      <dgm:spPr/>
    </dgm:pt>
    <dgm:pt modelId="{82306854-E854-4965-8958-745115C29854}" type="pres">
      <dgm:prSet presAssocID="{06FEF4C2-6931-478D-849F-D9FECF0377AA}" presName="composite" presStyleCnt="0"/>
      <dgm:spPr/>
    </dgm:pt>
    <dgm:pt modelId="{366BA495-A156-4598-B186-DB057597D68E}" type="pres">
      <dgm:prSet presAssocID="{06FEF4C2-6931-478D-849F-D9FECF0377A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AAC05D1-11BB-4512-B4BB-2C0D6A1D65F3}" type="pres">
      <dgm:prSet presAssocID="{06FEF4C2-6931-478D-849F-D9FECF0377A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A50EB-F2C0-4D10-9A18-992CDD1F388E}" type="pres">
      <dgm:prSet presAssocID="{5EF28EFF-36D8-441A-AE34-51D70292E66F}" presName="spacing" presStyleCnt="0"/>
      <dgm:spPr/>
    </dgm:pt>
    <dgm:pt modelId="{1D1F1B3C-C09E-4F7A-8778-5A32905B44BC}" type="pres">
      <dgm:prSet presAssocID="{DF65C801-B359-4B2D-A6E4-3A9FDB43AD79}" presName="composite" presStyleCnt="0"/>
      <dgm:spPr/>
    </dgm:pt>
    <dgm:pt modelId="{29502F11-2245-4EFA-8C08-5650E2726E1D}" type="pres">
      <dgm:prSet presAssocID="{DF65C801-B359-4B2D-A6E4-3A9FDB43AD79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2186945-AE86-447B-84FF-5AD4463EF229}" type="pres">
      <dgm:prSet presAssocID="{DF65C801-B359-4B2D-A6E4-3A9FDB43AD7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9001EA-8210-419F-82A2-64BD3D491A0B}" srcId="{5CDD451E-33A5-4260-A789-BCCBB3144404}" destId="{06FEF4C2-6931-478D-849F-D9FECF0377AA}" srcOrd="1" destOrd="0" parTransId="{6E14F908-EBC0-4102-AA45-DA80DB3EBCBE}" sibTransId="{5EF28EFF-36D8-441A-AE34-51D70292E66F}"/>
    <dgm:cxn modelId="{26421946-F648-43B1-A644-5F931832C6D8}" type="presOf" srcId="{06FEF4C2-6931-478D-849F-D9FECF0377AA}" destId="{5AAC05D1-11BB-4512-B4BB-2C0D6A1D65F3}" srcOrd="0" destOrd="0" presId="urn:microsoft.com/office/officeart/2005/8/layout/vList3"/>
    <dgm:cxn modelId="{71534279-212A-409C-B0CA-0B3C5D38620B}" type="presOf" srcId="{3BDB86F7-F721-416D-9B99-70ABF384396E}" destId="{9171DD4F-E134-42FD-9779-B4D8E6A8DD35}" srcOrd="0" destOrd="0" presId="urn:microsoft.com/office/officeart/2005/8/layout/vList3"/>
    <dgm:cxn modelId="{A1C5FD2A-DE1F-485D-B2A9-2BEDB519F99A}" srcId="{5CDD451E-33A5-4260-A789-BCCBB3144404}" destId="{DF65C801-B359-4B2D-A6E4-3A9FDB43AD79}" srcOrd="2" destOrd="0" parTransId="{FC5A7706-09FD-456F-92A4-F5D448B31E00}" sibTransId="{DB93AFE3-5EEA-4626-8A0A-61624261C3AF}"/>
    <dgm:cxn modelId="{A68DFF4D-CF70-4421-B245-15B03E4AD234}" type="presOf" srcId="{DF65C801-B359-4B2D-A6E4-3A9FDB43AD79}" destId="{E2186945-AE86-447B-84FF-5AD4463EF229}" srcOrd="0" destOrd="0" presId="urn:microsoft.com/office/officeart/2005/8/layout/vList3"/>
    <dgm:cxn modelId="{2C8D3180-4814-4ADC-9A1D-5017B9AA28AC}" srcId="{5CDD451E-33A5-4260-A789-BCCBB3144404}" destId="{3BDB86F7-F721-416D-9B99-70ABF384396E}" srcOrd="0" destOrd="0" parTransId="{8D9F7DA2-7275-4BCF-BF88-3B1DB64BE824}" sibTransId="{A7C4A58A-C929-4A9E-A057-B6150779DAB7}"/>
    <dgm:cxn modelId="{1FD10E6D-C8BA-4BC0-B6AD-5A37F6EBC764}" type="presOf" srcId="{5CDD451E-33A5-4260-A789-BCCBB3144404}" destId="{D5F21994-06E5-4E6F-9AC9-2F260C358F4C}" srcOrd="0" destOrd="0" presId="urn:microsoft.com/office/officeart/2005/8/layout/vList3"/>
    <dgm:cxn modelId="{9B787DAF-004F-42B8-AE2E-70F8286C26AF}" type="presParOf" srcId="{D5F21994-06E5-4E6F-9AC9-2F260C358F4C}" destId="{16AE3041-9C3A-4037-ACA3-3F1483FD89E7}" srcOrd="0" destOrd="0" presId="urn:microsoft.com/office/officeart/2005/8/layout/vList3"/>
    <dgm:cxn modelId="{DD473E9F-D009-4A9F-9FCD-B3529116607D}" type="presParOf" srcId="{16AE3041-9C3A-4037-ACA3-3F1483FD89E7}" destId="{7376E10A-E23D-4B87-96C8-1E1989DBB4E3}" srcOrd="0" destOrd="0" presId="urn:microsoft.com/office/officeart/2005/8/layout/vList3"/>
    <dgm:cxn modelId="{F54DE3A6-4099-4705-BD4E-C1C68B4D8B17}" type="presParOf" srcId="{16AE3041-9C3A-4037-ACA3-3F1483FD89E7}" destId="{9171DD4F-E134-42FD-9779-B4D8E6A8DD35}" srcOrd="1" destOrd="0" presId="urn:microsoft.com/office/officeart/2005/8/layout/vList3"/>
    <dgm:cxn modelId="{2F0044C3-4212-447D-B0A4-8EA5794CDEEA}" type="presParOf" srcId="{D5F21994-06E5-4E6F-9AC9-2F260C358F4C}" destId="{577575D1-D689-442E-9974-A2FF571DC7A3}" srcOrd="1" destOrd="0" presId="urn:microsoft.com/office/officeart/2005/8/layout/vList3"/>
    <dgm:cxn modelId="{0AC35C4D-B465-4C2B-AB59-9EE2133723E5}" type="presParOf" srcId="{D5F21994-06E5-4E6F-9AC9-2F260C358F4C}" destId="{82306854-E854-4965-8958-745115C29854}" srcOrd="2" destOrd="0" presId="urn:microsoft.com/office/officeart/2005/8/layout/vList3"/>
    <dgm:cxn modelId="{E417786F-1DE2-4020-80A6-480BF50D94D5}" type="presParOf" srcId="{82306854-E854-4965-8958-745115C29854}" destId="{366BA495-A156-4598-B186-DB057597D68E}" srcOrd="0" destOrd="0" presId="urn:microsoft.com/office/officeart/2005/8/layout/vList3"/>
    <dgm:cxn modelId="{3247CDF4-1CE0-4735-9383-8936FFE0AF28}" type="presParOf" srcId="{82306854-E854-4965-8958-745115C29854}" destId="{5AAC05D1-11BB-4512-B4BB-2C0D6A1D65F3}" srcOrd="1" destOrd="0" presId="urn:microsoft.com/office/officeart/2005/8/layout/vList3"/>
    <dgm:cxn modelId="{5D75B579-309E-44D8-9AAE-E87C82F23B5E}" type="presParOf" srcId="{D5F21994-06E5-4E6F-9AC9-2F260C358F4C}" destId="{CE3A50EB-F2C0-4D10-9A18-992CDD1F388E}" srcOrd="3" destOrd="0" presId="urn:microsoft.com/office/officeart/2005/8/layout/vList3"/>
    <dgm:cxn modelId="{E7B4D92D-6D71-4022-A2AB-AF5DFBF2F45D}" type="presParOf" srcId="{D5F21994-06E5-4E6F-9AC9-2F260C358F4C}" destId="{1D1F1B3C-C09E-4F7A-8778-5A32905B44BC}" srcOrd="4" destOrd="0" presId="urn:microsoft.com/office/officeart/2005/8/layout/vList3"/>
    <dgm:cxn modelId="{A5DEB11D-C618-4772-B0EA-3F70413D980A}" type="presParOf" srcId="{1D1F1B3C-C09E-4F7A-8778-5A32905B44BC}" destId="{29502F11-2245-4EFA-8C08-5650E2726E1D}" srcOrd="0" destOrd="0" presId="urn:microsoft.com/office/officeart/2005/8/layout/vList3"/>
    <dgm:cxn modelId="{7A8D440D-BAA9-4C9D-9EFD-FBD69FD3F3EA}" type="presParOf" srcId="{1D1F1B3C-C09E-4F7A-8778-5A32905B44BC}" destId="{E2186945-AE86-447B-84FF-5AD4463EF2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E7050-3CF4-46E6-87A1-54350E673F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98656B-E462-483D-85D1-06AF0226A8CA}">
      <dgm:prSet phldrT="[Texto]"/>
      <dgm:spPr>
        <a:solidFill>
          <a:schemeClr val="accent3"/>
        </a:solidFill>
      </dgm:spPr>
      <dgm:t>
        <a:bodyPr/>
        <a:lstStyle/>
        <a:p>
          <a:r>
            <a:rPr lang="es-ES" b="1" dirty="0" smtClean="0"/>
            <a:t>Carácter Abierto</a:t>
          </a:r>
          <a:endParaRPr lang="es-ES" b="1" dirty="0"/>
        </a:p>
      </dgm:t>
    </dgm:pt>
    <dgm:pt modelId="{770D7C54-E0A9-4BF6-8DDB-573ABB06C48C}" type="parTrans" cxnId="{01D4627E-9448-4EEE-B89C-563419F730BA}">
      <dgm:prSet/>
      <dgm:spPr/>
      <dgm:t>
        <a:bodyPr/>
        <a:lstStyle/>
        <a:p>
          <a:endParaRPr lang="es-ES"/>
        </a:p>
      </dgm:t>
    </dgm:pt>
    <dgm:pt modelId="{3EEC1DD4-AA6B-4735-A4ED-8F4077C49128}" type="sibTrans" cxnId="{01D4627E-9448-4EEE-B89C-563419F730BA}">
      <dgm:prSet/>
      <dgm:spPr/>
      <dgm:t>
        <a:bodyPr/>
        <a:lstStyle/>
        <a:p>
          <a:endParaRPr lang="es-ES"/>
        </a:p>
      </dgm:t>
    </dgm:pt>
    <dgm:pt modelId="{496424DA-AA32-4085-A64E-5C666E816D05}">
      <dgm:prSet phldrT="[Texto]"/>
      <dgm:spPr>
        <a:solidFill>
          <a:schemeClr val="accent2"/>
        </a:solidFill>
      </dgm:spPr>
      <dgm:t>
        <a:bodyPr/>
        <a:lstStyle/>
        <a:p>
          <a:r>
            <a:rPr lang="es-ES" b="1" dirty="0" smtClean="0"/>
            <a:t>Trabajar los números</a:t>
          </a:r>
          <a:endParaRPr lang="es-ES" b="1" dirty="0"/>
        </a:p>
      </dgm:t>
    </dgm:pt>
    <dgm:pt modelId="{8D76AEC8-2A64-4752-820D-5A7AC8E60B87}" type="parTrans" cxnId="{0BEE4519-7A89-4E8D-BB6C-0E21A3580DB0}">
      <dgm:prSet/>
      <dgm:spPr/>
      <dgm:t>
        <a:bodyPr/>
        <a:lstStyle/>
        <a:p>
          <a:endParaRPr lang="es-ES"/>
        </a:p>
      </dgm:t>
    </dgm:pt>
    <dgm:pt modelId="{45368761-8C1E-4F72-89E6-286404389AC1}" type="sibTrans" cxnId="{0BEE4519-7A89-4E8D-BB6C-0E21A3580DB0}">
      <dgm:prSet/>
      <dgm:spPr/>
      <dgm:t>
        <a:bodyPr/>
        <a:lstStyle/>
        <a:p>
          <a:endParaRPr lang="es-ES"/>
        </a:p>
      </dgm:t>
    </dgm:pt>
    <dgm:pt modelId="{72E14D7F-888E-4128-BDD4-22CB130B7E58}">
      <dgm:prSet phldrT="[Texto]"/>
      <dgm:spPr>
        <a:solidFill>
          <a:schemeClr val="accent3"/>
        </a:solidFill>
      </dgm:spPr>
      <dgm:t>
        <a:bodyPr/>
        <a:lstStyle/>
        <a:p>
          <a:r>
            <a:rPr lang="es-ES" b="1" dirty="0" smtClean="0"/>
            <a:t>No aplicar reglas predeterminadas</a:t>
          </a:r>
          <a:endParaRPr lang="es-ES" b="1" dirty="0"/>
        </a:p>
      </dgm:t>
    </dgm:pt>
    <dgm:pt modelId="{0497AA48-AF4E-41AF-9FA4-8C21D3BBEE85}" type="parTrans" cxnId="{E669A93C-3A04-43EF-89E5-C751D44CF65D}">
      <dgm:prSet/>
      <dgm:spPr/>
      <dgm:t>
        <a:bodyPr/>
        <a:lstStyle/>
        <a:p>
          <a:endParaRPr lang="es-ES"/>
        </a:p>
      </dgm:t>
    </dgm:pt>
    <dgm:pt modelId="{99964D9B-7412-4B86-AC16-F6AC80F67A14}" type="sibTrans" cxnId="{E669A93C-3A04-43EF-89E5-C751D44CF65D}">
      <dgm:prSet/>
      <dgm:spPr/>
      <dgm:t>
        <a:bodyPr/>
        <a:lstStyle/>
        <a:p>
          <a:endParaRPr lang="es-ES"/>
        </a:p>
      </dgm:t>
    </dgm:pt>
    <dgm:pt modelId="{031984D4-16D6-4155-B396-5FB9C1D7DD0A}">
      <dgm:prSet phldrT="[Texto]"/>
      <dgm:spPr>
        <a:solidFill>
          <a:schemeClr val="accent3"/>
        </a:solidFill>
      </dgm:spPr>
      <dgm:t>
        <a:bodyPr/>
        <a:lstStyle/>
        <a:p>
          <a:r>
            <a:rPr lang="es-ES" b="1" dirty="0" smtClean="0"/>
            <a:t>Carácter Manipulativo</a:t>
          </a:r>
          <a:endParaRPr lang="es-ES" b="1" dirty="0"/>
        </a:p>
      </dgm:t>
    </dgm:pt>
    <dgm:pt modelId="{EDFBA05A-9814-49B2-995A-BE1E00353CF7}" type="parTrans" cxnId="{B9DA03A0-2844-4526-9934-62ED6A5E8D4C}">
      <dgm:prSet/>
      <dgm:spPr/>
      <dgm:t>
        <a:bodyPr/>
        <a:lstStyle/>
        <a:p>
          <a:endParaRPr lang="es-ES"/>
        </a:p>
      </dgm:t>
    </dgm:pt>
    <dgm:pt modelId="{11F725C1-9CC2-4833-B9D4-FDAD484CFD36}" type="sibTrans" cxnId="{B9DA03A0-2844-4526-9934-62ED6A5E8D4C}">
      <dgm:prSet/>
      <dgm:spPr/>
      <dgm:t>
        <a:bodyPr/>
        <a:lstStyle/>
        <a:p>
          <a:endParaRPr lang="es-ES"/>
        </a:p>
      </dgm:t>
    </dgm:pt>
    <dgm:pt modelId="{1DF9136F-FB02-4223-938C-B1836646D38D}">
      <dgm:prSet phldrT="[Texto]"/>
      <dgm:spPr>
        <a:solidFill>
          <a:schemeClr val="accent3"/>
        </a:solidFill>
      </dgm:spPr>
      <dgm:t>
        <a:bodyPr/>
        <a:lstStyle/>
        <a:p>
          <a:r>
            <a:rPr lang="es-ES" b="1" dirty="0" smtClean="0"/>
            <a:t>Saber qué se está haciendo y por qué</a:t>
          </a:r>
          <a:endParaRPr lang="es-ES" b="1" dirty="0"/>
        </a:p>
      </dgm:t>
    </dgm:pt>
    <dgm:pt modelId="{1B95FF27-07F2-4F15-8B6F-08EE28F60A3A}" type="parTrans" cxnId="{1FF321E9-3039-4B16-805B-E3526F08A3C7}">
      <dgm:prSet/>
      <dgm:spPr/>
      <dgm:t>
        <a:bodyPr/>
        <a:lstStyle/>
        <a:p>
          <a:endParaRPr lang="es-ES"/>
        </a:p>
      </dgm:t>
    </dgm:pt>
    <dgm:pt modelId="{64669825-7ADE-445B-8FD6-143BCC72FA1A}" type="sibTrans" cxnId="{1FF321E9-3039-4B16-805B-E3526F08A3C7}">
      <dgm:prSet/>
      <dgm:spPr/>
      <dgm:t>
        <a:bodyPr/>
        <a:lstStyle/>
        <a:p>
          <a:endParaRPr lang="es-ES"/>
        </a:p>
      </dgm:t>
    </dgm:pt>
    <dgm:pt modelId="{B040647A-502B-470B-A4F5-D0EF68C15E3F}" type="pres">
      <dgm:prSet presAssocID="{808E7050-3CF4-46E6-87A1-54350E673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951E45-42C7-49C9-9922-16200142B870}" type="pres">
      <dgm:prSet presAssocID="{7C98656B-E462-483D-85D1-06AF0226A8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5FA14-26B1-44C4-AABC-EEE3D2247D46}" type="pres">
      <dgm:prSet presAssocID="{3EEC1DD4-AA6B-4735-A4ED-8F4077C49128}" presName="sibTrans" presStyleCnt="0"/>
      <dgm:spPr/>
    </dgm:pt>
    <dgm:pt modelId="{04F6B654-3AFD-4380-A949-7EB4254B4FFD}" type="pres">
      <dgm:prSet presAssocID="{496424DA-AA32-4085-A64E-5C666E816D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03ED92-60CD-454E-97CA-263188F6A6E7}" type="pres">
      <dgm:prSet presAssocID="{45368761-8C1E-4F72-89E6-286404389AC1}" presName="sibTrans" presStyleCnt="0"/>
      <dgm:spPr/>
    </dgm:pt>
    <dgm:pt modelId="{8284BF27-A4E5-4145-814A-53F437BECD5B}" type="pres">
      <dgm:prSet presAssocID="{72E14D7F-888E-4128-BDD4-22CB130B7E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DE2143-5B4A-47C2-B61F-6F6EB8014A31}" type="pres">
      <dgm:prSet presAssocID="{99964D9B-7412-4B86-AC16-F6AC80F67A14}" presName="sibTrans" presStyleCnt="0"/>
      <dgm:spPr/>
    </dgm:pt>
    <dgm:pt modelId="{518F76BB-9E4C-4138-BFFF-5E5A8A03396A}" type="pres">
      <dgm:prSet presAssocID="{031984D4-16D6-4155-B396-5FB9C1D7DD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D2AA1C-D57F-40A3-B897-483C2FFDD1BD}" type="pres">
      <dgm:prSet presAssocID="{11F725C1-9CC2-4833-B9D4-FDAD484CFD36}" presName="sibTrans" presStyleCnt="0"/>
      <dgm:spPr/>
    </dgm:pt>
    <dgm:pt modelId="{28AAFDB1-F7D5-408A-91B0-7DBA75A32BB7}" type="pres">
      <dgm:prSet presAssocID="{1DF9136F-FB02-4223-938C-B1836646D3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BE8DFC-64DF-48FC-B4A6-7D449212074E}" type="presOf" srcId="{496424DA-AA32-4085-A64E-5C666E816D05}" destId="{04F6B654-3AFD-4380-A949-7EB4254B4FFD}" srcOrd="0" destOrd="0" presId="urn:microsoft.com/office/officeart/2005/8/layout/default"/>
    <dgm:cxn modelId="{E6F8BBF4-CB70-4C94-ACC1-5AB031AF17B5}" type="presOf" srcId="{031984D4-16D6-4155-B396-5FB9C1D7DD0A}" destId="{518F76BB-9E4C-4138-BFFF-5E5A8A03396A}" srcOrd="0" destOrd="0" presId="urn:microsoft.com/office/officeart/2005/8/layout/default"/>
    <dgm:cxn modelId="{5331D482-5C8A-4BF3-9A01-6F3E12BF2EAF}" type="presOf" srcId="{1DF9136F-FB02-4223-938C-B1836646D38D}" destId="{28AAFDB1-F7D5-408A-91B0-7DBA75A32BB7}" srcOrd="0" destOrd="0" presId="urn:microsoft.com/office/officeart/2005/8/layout/default"/>
    <dgm:cxn modelId="{D5AAC30B-28A1-4D86-9733-2BF1764CB791}" type="presOf" srcId="{72E14D7F-888E-4128-BDD4-22CB130B7E58}" destId="{8284BF27-A4E5-4145-814A-53F437BECD5B}" srcOrd="0" destOrd="0" presId="urn:microsoft.com/office/officeart/2005/8/layout/default"/>
    <dgm:cxn modelId="{B9DA03A0-2844-4526-9934-62ED6A5E8D4C}" srcId="{808E7050-3CF4-46E6-87A1-54350E673F7E}" destId="{031984D4-16D6-4155-B396-5FB9C1D7DD0A}" srcOrd="3" destOrd="0" parTransId="{EDFBA05A-9814-49B2-995A-BE1E00353CF7}" sibTransId="{11F725C1-9CC2-4833-B9D4-FDAD484CFD36}"/>
    <dgm:cxn modelId="{0BEE4519-7A89-4E8D-BB6C-0E21A3580DB0}" srcId="{808E7050-3CF4-46E6-87A1-54350E673F7E}" destId="{496424DA-AA32-4085-A64E-5C666E816D05}" srcOrd="1" destOrd="0" parTransId="{8D76AEC8-2A64-4752-820D-5A7AC8E60B87}" sibTransId="{45368761-8C1E-4F72-89E6-286404389AC1}"/>
    <dgm:cxn modelId="{E669A93C-3A04-43EF-89E5-C751D44CF65D}" srcId="{808E7050-3CF4-46E6-87A1-54350E673F7E}" destId="{72E14D7F-888E-4128-BDD4-22CB130B7E58}" srcOrd="2" destOrd="0" parTransId="{0497AA48-AF4E-41AF-9FA4-8C21D3BBEE85}" sibTransId="{99964D9B-7412-4B86-AC16-F6AC80F67A14}"/>
    <dgm:cxn modelId="{848A150B-76F4-4CAC-B37A-2111C7855494}" type="presOf" srcId="{808E7050-3CF4-46E6-87A1-54350E673F7E}" destId="{B040647A-502B-470B-A4F5-D0EF68C15E3F}" srcOrd="0" destOrd="0" presId="urn:microsoft.com/office/officeart/2005/8/layout/default"/>
    <dgm:cxn modelId="{1FF321E9-3039-4B16-805B-E3526F08A3C7}" srcId="{808E7050-3CF4-46E6-87A1-54350E673F7E}" destId="{1DF9136F-FB02-4223-938C-B1836646D38D}" srcOrd="4" destOrd="0" parTransId="{1B95FF27-07F2-4F15-8B6F-08EE28F60A3A}" sibTransId="{64669825-7ADE-445B-8FD6-143BCC72FA1A}"/>
    <dgm:cxn modelId="{61B317E1-A8ED-4699-9E73-993DE5C98766}" type="presOf" srcId="{7C98656B-E462-483D-85D1-06AF0226A8CA}" destId="{58951E45-42C7-49C9-9922-16200142B870}" srcOrd="0" destOrd="0" presId="urn:microsoft.com/office/officeart/2005/8/layout/default"/>
    <dgm:cxn modelId="{01D4627E-9448-4EEE-B89C-563419F730BA}" srcId="{808E7050-3CF4-46E6-87A1-54350E673F7E}" destId="{7C98656B-E462-483D-85D1-06AF0226A8CA}" srcOrd="0" destOrd="0" parTransId="{770D7C54-E0A9-4BF6-8DDB-573ABB06C48C}" sibTransId="{3EEC1DD4-AA6B-4735-A4ED-8F4077C49128}"/>
    <dgm:cxn modelId="{724B83FB-7179-454D-BEE8-3CC0A20CCF5C}" type="presParOf" srcId="{B040647A-502B-470B-A4F5-D0EF68C15E3F}" destId="{58951E45-42C7-49C9-9922-16200142B870}" srcOrd="0" destOrd="0" presId="urn:microsoft.com/office/officeart/2005/8/layout/default"/>
    <dgm:cxn modelId="{F9AF9912-DD51-4A44-98B0-32601FC44BBC}" type="presParOf" srcId="{B040647A-502B-470B-A4F5-D0EF68C15E3F}" destId="{10E5FA14-26B1-44C4-AABC-EEE3D2247D46}" srcOrd="1" destOrd="0" presId="urn:microsoft.com/office/officeart/2005/8/layout/default"/>
    <dgm:cxn modelId="{4C456154-D97F-4691-9011-4932FAF67F18}" type="presParOf" srcId="{B040647A-502B-470B-A4F5-D0EF68C15E3F}" destId="{04F6B654-3AFD-4380-A949-7EB4254B4FFD}" srcOrd="2" destOrd="0" presId="urn:microsoft.com/office/officeart/2005/8/layout/default"/>
    <dgm:cxn modelId="{D254958A-4865-4960-AC4E-EDF0F6FEB88E}" type="presParOf" srcId="{B040647A-502B-470B-A4F5-D0EF68C15E3F}" destId="{BC03ED92-60CD-454E-97CA-263188F6A6E7}" srcOrd="3" destOrd="0" presId="urn:microsoft.com/office/officeart/2005/8/layout/default"/>
    <dgm:cxn modelId="{EA15BC2B-0732-45E8-8D10-180F4095C1DA}" type="presParOf" srcId="{B040647A-502B-470B-A4F5-D0EF68C15E3F}" destId="{8284BF27-A4E5-4145-814A-53F437BECD5B}" srcOrd="4" destOrd="0" presId="urn:microsoft.com/office/officeart/2005/8/layout/default"/>
    <dgm:cxn modelId="{BB0A7D43-E7C3-4A58-97DD-D0575A932509}" type="presParOf" srcId="{B040647A-502B-470B-A4F5-D0EF68C15E3F}" destId="{7ADE2143-5B4A-47C2-B61F-6F6EB8014A31}" srcOrd="5" destOrd="0" presId="urn:microsoft.com/office/officeart/2005/8/layout/default"/>
    <dgm:cxn modelId="{7796FE99-0C60-4B20-8D12-FE22B24CC021}" type="presParOf" srcId="{B040647A-502B-470B-A4F5-D0EF68C15E3F}" destId="{518F76BB-9E4C-4138-BFFF-5E5A8A03396A}" srcOrd="6" destOrd="0" presId="urn:microsoft.com/office/officeart/2005/8/layout/default"/>
    <dgm:cxn modelId="{E5E81421-D34B-4662-B828-3AE97B8147CF}" type="presParOf" srcId="{B040647A-502B-470B-A4F5-D0EF68C15E3F}" destId="{7CD2AA1C-D57F-40A3-B897-483C2FFDD1BD}" srcOrd="7" destOrd="0" presId="urn:microsoft.com/office/officeart/2005/8/layout/default"/>
    <dgm:cxn modelId="{FC6280CC-06FF-45E9-B7B6-6D10E639FC61}" type="presParOf" srcId="{B040647A-502B-470B-A4F5-D0EF68C15E3F}" destId="{28AAFDB1-F7D5-408A-91B0-7DBA75A32B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E7050-3CF4-46E6-87A1-54350E673F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98656B-E462-483D-85D1-06AF0226A8CA}">
      <dgm:prSet phldrT="[Texto]"/>
      <dgm:spPr>
        <a:solidFill>
          <a:schemeClr val="accent2"/>
        </a:solidFill>
      </dgm:spPr>
      <dgm:t>
        <a:bodyPr/>
        <a:lstStyle/>
        <a:p>
          <a:pPr algn="ctr"/>
          <a:r>
            <a:rPr lang="es-ES" b="1" dirty="0" smtClean="0"/>
            <a:t>Método Natural</a:t>
          </a:r>
          <a:endParaRPr lang="es-ES" b="1" dirty="0"/>
        </a:p>
      </dgm:t>
    </dgm:pt>
    <dgm:pt modelId="{770D7C54-E0A9-4BF6-8DDB-573ABB06C48C}" type="parTrans" cxnId="{01D4627E-9448-4EEE-B89C-563419F730BA}">
      <dgm:prSet/>
      <dgm:spPr/>
      <dgm:t>
        <a:bodyPr/>
        <a:lstStyle/>
        <a:p>
          <a:pPr algn="ctr"/>
          <a:endParaRPr lang="es-ES"/>
        </a:p>
      </dgm:t>
    </dgm:pt>
    <dgm:pt modelId="{3EEC1DD4-AA6B-4735-A4ED-8F4077C49128}" type="sibTrans" cxnId="{01D4627E-9448-4EEE-B89C-563419F730BA}">
      <dgm:prSet/>
      <dgm:spPr/>
      <dgm:t>
        <a:bodyPr/>
        <a:lstStyle/>
        <a:p>
          <a:pPr algn="ctr"/>
          <a:endParaRPr lang="es-ES"/>
        </a:p>
      </dgm:t>
    </dgm:pt>
    <dgm:pt modelId="{1DF9136F-FB02-4223-938C-B1836646D38D}">
      <dgm:prSet phldrT="[Texto]"/>
      <dgm:spPr>
        <a:solidFill>
          <a:schemeClr val="accent3"/>
        </a:solidFill>
      </dgm:spPr>
      <dgm:t>
        <a:bodyPr/>
        <a:lstStyle/>
        <a:p>
          <a:pPr algn="ctr"/>
          <a:r>
            <a:rPr lang="es-ES" b="1" dirty="0" smtClean="0"/>
            <a:t>Comprensión</a:t>
          </a:r>
          <a:endParaRPr lang="es-ES" b="1" dirty="0"/>
        </a:p>
      </dgm:t>
    </dgm:pt>
    <dgm:pt modelId="{1B95FF27-07F2-4F15-8B6F-08EE28F60A3A}" type="parTrans" cxnId="{1FF321E9-3039-4B16-805B-E3526F08A3C7}">
      <dgm:prSet/>
      <dgm:spPr/>
      <dgm:t>
        <a:bodyPr/>
        <a:lstStyle/>
        <a:p>
          <a:pPr algn="ctr"/>
          <a:endParaRPr lang="es-ES"/>
        </a:p>
      </dgm:t>
    </dgm:pt>
    <dgm:pt modelId="{64669825-7ADE-445B-8FD6-143BCC72FA1A}" type="sibTrans" cxnId="{1FF321E9-3039-4B16-805B-E3526F08A3C7}">
      <dgm:prSet/>
      <dgm:spPr/>
      <dgm:t>
        <a:bodyPr/>
        <a:lstStyle/>
        <a:p>
          <a:pPr algn="ctr"/>
          <a:endParaRPr lang="es-ES"/>
        </a:p>
      </dgm:t>
    </dgm:pt>
    <dgm:pt modelId="{B040647A-502B-470B-A4F5-D0EF68C15E3F}" type="pres">
      <dgm:prSet presAssocID="{808E7050-3CF4-46E6-87A1-54350E673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951E45-42C7-49C9-9922-16200142B870}" type="pres">
      <dgm:prSet presAssocID="{7C98656B-E462-483D-85D1-06AF0226A8C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5FA14-26B1-44C4-AABC-EEE3D2247D46}" type="pres">
      <dgm:prSet presAssocID="{3EEC1DD4-AA6B-4735-A4ED-8F4077C49128}" presName="sibTrans" presStyleCnt="0"/>
      <dgm:spPr/>
    </dgm:pt>
    <dgm:pt modelId="{28AAFDB1-F7D5-408A-91B0-7DBA75A32BB7}" type="pres">
      <dgm:prSet presAssocID="{1DF9136F-FB02-4223-938C-B1836646D38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F321E9-3039-4B16-805B-E3526F08A3C7}" srcId="{808E7050-3CF4-46E6-87A1-54350E673F7E}" destId="{1DF9136F-FB02-4223-938C-B1836646D38D}" srcOrd="1" destOrd="0" parTransId="{1B95FF27-07F2-4F15-8B6F-08EE28F60A3A}" sibTransId="{64669825-7ADE-445B-8FD6-143BCC72FA1A}"/>
    <dgm:cxn modelId="{EBCED3F5-873B-44BB-A485-5239B81D1619}" type="presOf" srcId="{7C98656B-E462-483D-85D1-06AF0226A8CA}" destId="{58951E45-42C7-49C9-9922-16200142B870}" srcOrd="0" destOrd="0" presId="urn:microsoft.com/office/officeart/2005/8/layout/default"/>
    <dgm:cxn modelId="{01D4627E-9448-4EEE-B89C-563419F730BA}" srcId="{808E7050-3CF4-46E6-87A1-54350E673F7E}" destId="{7C98656B-E462-483D-85D1-06AF0226A8CA}" srcOrd="0" destOrd="0" parTransId="{770D7C54-E0A9-4BF6-8DDB-573ABB06C48C}" sibTransId="{3EEC1DD4-AA6B-4735-A4ED-8F4077C49128}"/>
    <dgm:cxn modelId="{FA4D57C6-23BC-4C8D-9D09-CFE5DD1AE5E7}" type="presOf" srcId="{808E7050-3CF4-46E6-87A1-54350E673F7E}" destId="{B040647A-502B-470B-A4F5-D0EF68C15E3F}" srcOrd="0" destOrd="0" presId="urn:microsoft.com/office/officeart/2005/8/layout/default"/>
    <dgm:cxn modelId="{5B89A064-C6B4-4185-84C4-EB65FA5DCAC3}" type="presOf" srcId="{1DF9136F-FB02-4223-938C-B1836646D38D}" destId="{28AAFDB1-F7D5-408A-91B0-7DBA75A32BB7}" srcOrd="0" destOrd="0" presId="urn:microsoft.com/office/officeart/2005/8/layout/default"/>
    <dgm:cxn modelId="{1FFD509F-7354-4CF1-BF5F-03FD89E4C593}" type="presParOf" srcId="{B040647A-502B-470B-A4F5-D0EF68C15E3F}" destId="{58951E45-42C7-49C9-9922-16200142B870}" srcOrd="0" destOrd="0" presId="urn:microsoft.com/office/officeart/2005/8/layout/default"/>
    <dgm:cxn modelId="{493BABD5-6447-4DE3-BAB9-9B5C0AE0538C}" type="presParOf" srcId="{B040647A-502B-470B-A4F5-D0EF68C15E3F}" destId="{10E5FA14-26B1-44C4-AABC-EEE3D2247D46}" srcOrd="1" destOrd="0" presId="urn:microsoft.com/office/officeart/2005/8/layout/default"/>
    <dgm:cxn modelId="{AAEA0C0C-2A1F-43D2-BDFF-DC076AB2E082}" type="presParOf" srcId="{B040647A-502B-470B-A4F5-D0EF68C15E3F}" destId="{28AAFDB1-F7D5-408A-91B0-7DBA75A32BB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E7050-3CF4-46E6-87A1-54350E673F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98656B-E462-483D-85D1-06AF0226A8CA}">
      <dgm:prSet phldrT="[Texto]"/>
      <dgm:spPr>
        <a:solidFill>
          <a:schemeClr val="accent2"/>
        </a:solidFill>
      </dgm:spPr>
      <dgm:t>
        <a:bodyPr/>
        <a:lstStyle/>
        <a:p>
          <a:pPr algn="ctr"/>
          <a:r>
            <a:rPr lang="es-ES" b="1" dirty="0" smtClean="0"/>
            <a:t>Dominio en la numeración</a:t>
          </a:r>
          <a:endParaRPr lang="es-ES" b="1" dirty="0"/>
        </a:p>
      </dgm:t>
    </dgm:pt>
    <dgm:pt modelId="{770D7C54-E0A9-4BF6-8DDB-573ABB06C48C}" type="parTrans" cxnId="{01D4627E-9448-4EEE-B89C-563419F730BA}">
      <dgm:prSet/>
      <dgm:spPr/>
      <dgm:t>
        <a:bodyPr/>
        <a:lstStyle/>
        <a:p>
          <a:pPr algn="ctr"/>
          <a:endParaRPr lang="es-ES"/>
        </a:p>
      </dgm:t>
    </dgm:pt>
    <dgm:pt modelId="{3EEC1DD4-AA6B-4735-A4ED-8F4077C49128}" type="sibTrans" cxnId="{01D4627E-9448-4EEE-B89C-563419F730BA}">
      <dgm:prSet/>
      <dgm:spPr/>
      <dgm:t>
        <a:bodyPr/>
        <a:lstStyle/>
        <a:p>
          <a:pPr algn="ctr"/>
          <a:endParaRPr lang="es-ES"/>
        </a:p>
      </dgm:t>
    </dgm:pt>
    <dgm:pt modelId="{1DF9136F-FB02-4223-938C-B1836646D38D}">
      <dgm:prSet phldrT="[Texto]"/>
      <dgm:spPr>
        <a:solidFill>
          <a:schemeClr val="accent3"/>
        </a:solidFill>
      </dgm:spPr>
      <dgm:t>
        <a:bodyPr/>
        <a:lstStyle/>
        <a:p>
          <a:pPr algn="ctr"/>
          <a:r>
            <a:rPr lang="es-ES" b="1" dirty="0" smtClean="0"/>
            <a:t>Desconocimiento de las familias</a:t>
          </a:r>
          <a:endParaRPr lang="es-ES" b="1" dirty="0"/>
        </a:p>
      </dgm:t>
    </dgm:pt>
    <dgm:pt modelId="{1B95FF27-07F2-4F15-8B6F-08EE28F60A3A}" type="parTrans" cxnId="{1FF321E9-3039-4B16-805B-E3526F08A3C7}">
      <dgm:prSet/>
      <dgm:spPr/>
      <dgm:t>
        <a:bodyPr/>
        <a:lstStyle/>
        <a:p>
          <a:pPr algn="ctr"/>
          <a:endParaRPr lang="es-ES"/>
        </a:p>
      </dgm:t>
    </dgm:pt>
    <dgm:pt modelId="{64669825-7ADE-445B-8FD6-143BCC72FA1A}" type="sibTrans" cxnId="{1FF321E9-3039-4B16-805B-E3526F08A3C7}">
      <dgm:prSet/>
      <dgm:spPr/>
      <dgm:t>
        <a:bodyPr/>
        <a:lstStyle/>
        <a:p>
          <a:pPr algn="ctr"/>
          <a:endParaRPr lang="es-ES"/>
        </a:p>
      </dgm:t>
    </dgm:pt>
    <dgm:pt modelId="{C989C123-EEFE-4EF2-8A9B-3F8659EF5844}">
      <dgm:prSet phldrT="[Texto]"/>
      <dgm:spPr>
        <a:solidFill>
          <a:schemeClr val="accent2"/>
        </a:solidFill>
      </dgm:spPr>
      <dgm:t>
        <a:bodyPr/>
        <a:lstStyle/>
        <a:p>
          <a:pPr algn="ctr"/>
          <a:r>
            <a:rPr lang="es-ES" b="1" dirty="0" smtClean="0"/>
            <a:t>Alumnado menos avanzado</a:t>
          </a:r>
          <a:endParaRPr lang="es-ES" b="1" dirty="0"/>
        </a:p>
      </dgm:t>
    </dgm:pt>
    <dgm:pt modelId="{608E89DF-54B8-499B-8506-F585EF6AF22B}" type="parTrans" cxnId="{F041EAEC-2506-44E1-93C7-806207B1A3B2}">
      <dgm:prSet/>
      <dgm:spPr/>
      <dgm:t>
        <a:bodyPr/>
        <a:lstStyle/>
        <a:p>
          <a:endParaRPr lang="es-ES"/>
        </a:p>
      </dgm:t>
    </dgm:pt>
    <dgm:pt modelId="{738B5D12-F307-4892-9910-D3ED1FE2A10D}" type="sibTrans" cxnId="{F041EAEC-2506-44E1-93C7-806207B1A3B2}">
      <dgm:prSet/>
      <dgm:spPr/>
      <dgm:t>
        <a:bodyPr/>
        <a:lstStyle/>
        <a:p>
          <a:endParaRPr lang="es-ES"/>
        </a:p>
      </dgm:t>
    </dgm:pt>
    <dgm:pt modelId="{B040647A-502B-470B-A4F5-D0EF68C15E3F}" type="pres">
      <dgm:prSet presAssocID="{808E7050-3CF4-46E6-87A1-54350E673F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951E45-42C7-49C9-9922-16200142B870}" type="pres">
      <dgm:prSet presAssocID="{7C98656B-E462-483D-85D1-06AF0226A8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5FA14-26B1-44C4-AABC-EEE3D2247D46}" type="pres">
      <dgm:prSet presAssocID="{3EEC1DD4-AA6B-4735-A4ED-8F4077C49128}" presName="sibTrans" presStyleCnt="0"/>
      <dgm:spPr/>
    </dgm:pt>
    <dgm:pt modelId="{28AAFDB1-F7D5-408A-91B0-7DBA75A32BB7}" type="pres">
      <dgm:prSet presAssocID="{1DF9136F-FB02-4223-938C-B1836646D3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E99C7E-54A2-42C6-A25D-DF13A957AC66}" type="pres">
      <dgm:prSet presAssocID="{64669825-7ADE-445B-8FD6-143BCC72FA1A}" presName="sibTrans" presStyleCnt="0"/>
      <dgm:spPr/>
    </dgm:pt>
    <dgm:pt modelId="{65B4D8C9-8183-4C10-B82E-A5614BFF4E24}" type="pres">
      <dgm:prSet presAssocID="{C989C123-EEFE-4EF2-8A9B-3F8659EF58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0AC2B1-EBF8-4909-867D-5140BC443538}" type="presOf" srcId="{1DF9136F-FB02-4223-938C-B1836646D38D}" destId="{28AAFDB1-F7D5-408A-91B0-7DBA75A32BB7}" srcOrd="0" destOrd="0" presId="urn:microsoft.com/office/officeart/2005/8/layout/default"/>
    <dgm:cxn modelId="{1FF321E9-3039-4B16-805B-E3526F08A3C7}" srcId="{808E7050-3CF4-46E6-87A1-54350E673F7E}" destId="{1DF9136F-FB02-4223-938C-B1836646D38D}" srcOrd="1" destOrd="0" parTransId="{1B95FF27-07F2-4F15-8B6F-08EE28F60A3A}" sibTransId="{64669825-7ADE-445B-8FD6-143BCC72FA1A}"/>
    <dgm:cxn modelId="{1986088C-5BA0-4038-9807-7016D63B6374}" type="presOf" srcId="{7C98656B-E462-483D-85D1-06AF0226A8CA}" destId="{58951E45-42C7-49C9-9922-16200142B870}" srcOrd="0" destOrd="0" presId="urn:microsoft.com/office/officeart/2005/8/layout/default"/>
    <dgm:cxn modelId="{F041EAEC-2506-44E1-93C7-806207B1A3B2}" srcId="{808E7050-3CF4-46E6-87A1-54350E673F7E}" destId="{C989C123-EEFE-4EF2-8A9B-3F8659EF5844}" srcOrd="2" destOrd="0" parTransId="{608E89DF-54B8-499B-8506-F585EF6AF22B}" sibTransId="{738B5D12-F307-4892-9910-D3ED1FE2A10D}"/>
    <dgm:cxn modelId="{9BF3E76F-2AC3-49A0-AF3F-5C7F5FF35D50}" type="presOf" srcId="{808E7050-3CF4-46E6-87A1-54350E673F7E}" destId="{B040647A-502B-470B-A4F5-D0EF68C15E3F}" srcOrd="0" destOrd="0" presId="urn:microsoft.com/office/officeart/2005/8/layout/default"/>
    <dgm:cxn modelId="{1BB03031-FC3D-47CF-80EE-DE41826C9B7E}" type="presOf" srcId="{C989C123-EEFE-4EF2-8A9B-3F8659EF5844}" destId="{65B4D8C9-8183-4C10-B82E-A5614BFF4E24}" srcOrd="0" destOrd="0" presId="urn:microsoft.com/office/officeart/2005/8/layout/default"/>
    <dgm:cxn modelId="{01D4627E-9448-4EEE-B89C-563419F730BA}" srcId="{808E7050-3CF4-46E6-87A1-54350E673F7E}" destId="{7C98656B-E462-483D-85D1-06AF0226A8CA}" srcOrd="0" destOrd="0" parTransId="{770D7C54-E0A9-4BF6-8DDB-573ABB06C48C}" sibTransId="{3EEC1DD4-AA6B-4735-A4ED-8F4077C49128}"/>
    <dgm:cxn modelId="{E7E177F7-9B1B-4348-8A2A-6E4C79B288FE}" type="presParOf" srcId="{B040647A-502B-470B-A4F5-D0EF68C15E3F}" destId="{58951E45-42C7-49C9-9922-16200142B870}" srcOrd="0" destOrd="0" presId="urn:microsoft.com/office/officeart/2005/8/layout/default"/>
    <dgm:cxn modelId="{EF4D2CFE-7CA2-4D60-89C4-F5F5AAE2016E}" type="presParOf" srcId="{B040647A-502B-470B-A4F5-D0EF68C15E3F}" destId="{10E5FA14-26B1-44C4-AABC-EEE3D2247D46}" srcOrd="1" destOrd="0" presId="urn:microsoft.com/office/officeart/2005/8/layout/default"/>
    <dgm:cxn modelId="{83AB9009-FEE5-4499-ABD5-3D356E375B58}" type="presParOf" srcId="{B040647A-502B-470B-A4F5-D0EF68C15E3F}" destId="{28AAFDB1-F7D5-408A-91B0-7DBA75A32BB7}" srcOrd="2" destOrd="0" presId="urn:microsoft.com/office/officeart/2005/8/layout/default"/>
    <dgm:cxn modelId="{159B4829-1FCC-46C6-850D-6D558FE459DB}" type="presParOf" srcId="{B040647A-502B-470B-A4F5-D0EF68C15E3F}" destId="{1EE99C7E-54A2-42C6-A25D-DF13A957AC66}" srcOrd="3" destOrd="0" presId="urn:microsoft.com/office/officeart/2005/8/layout/default"/>
    <dgm:cxn modelId="{63EC1966-A3DA-457D-9303-D9C36901EA00}" type="presParOf" srcId="{B040647A-502B-470B-A4F5-D0EF68C15E3F}" destId="{65B4D8C9-8183-4C10-B82E-A5614BFF4E2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DD4F-E134-42FD-9779-B4D8E6A8DD35}">
      <dsp:nvSpPr>
        <dsp:cNvPr id="0" name=""/>
        <dsp:cNvSpPr/>
      </dsp:nvSpPr>
      <dsp:spPr>
        <a:xfrm rot="10800000">
          <a:off x="806752" y="13167"/>
          <a:ext cx="2597559" cy="569293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43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Palillos</a:t>
          </a:r>
          <a:endParaRPr lang="es-ES" sz="2700" kern="1200" dirty="0"/>
        </a:p>
      </dsp:txBody>
      <dsp:txXfrm rot="10800000">
        <a:off x="949075" y="13167"/>
        <a:ext cx="2455236" cy="569293"/>
      </dsp:txXfrm>
    </dsp:sp>
    <dsp:sp modelId="{7376E10A-E23D-4B87-96C8-1E1989DBB4E3}">
      <dsp:nvSpPr>
        <dsp:cNvPr id="0" name=""/>
        <dsp:cNvSpPr/>
      </dsp:nvSpPr>
      <dsp:spPr>
        <a:xfrm>
          <a:off x="511949" y="204"/>
          <a:ext cx="569293" cy="5692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C05D1-11BB-4512-B4BB-2C0D6A1D65F3}">
      <dsp:nvSpPr>
        <dsp:cNvPr id="0" name=""/>
        <dsp:cNvSpPr/>
      </dsp:nvSpPr>
      <dsp:spPr>
        <a:xfrm rot="10800000">
          <a:off x="796596" y="739437"/>
          <a:ext cx="2597559" cy="569293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43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Pinzas</a:t>
          </a:r>
          <a:endParaRPr lang="es-ES" sz="2700" kern="1200" dirty="0"/>
        </a:p>
      </dsp:txBody>
      <dsp:txXfrm rot="10800000">
        <a:off x="938919" y="739437"/>
        <a:ext cx="2455236" cy="569293"/>
      </dsp:txXfrm>
    </dsp:sp>
    <dsp:sp modelId="{366BA495-A156-4598-B186-DB057597D68E}">
      <dsp:nvSpPr>
        <dsp:cNvPr id="0" name=""/>
        <dsp:cNvSpPr/>
      </dsp:nvSpPr>
      <dsp:spPr>
        <a:xfrm>
          <a:off x="511949" y="739437"/>
          <a:ext cx="569293" cy="56929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86945-AE86-447B-84FF-5AD4463EF229}">
      <dsp:nvSpPr>
        <dsp:cNvPr id="0" name=""/>
        <dsp:cNvSpPr/>
      </dsp:nvSpPr>
      <dsp:spPr>
        <a:xfrm rot="10800000">
          <a:off x="796596" y="1478669"/>
          <a:ext cx="2597559" cy="569293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43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Botones …</a:t>
          </a:r>
          <a:endParaRPr lang="es-ES" sz="2700" kern="1200" dirty="0"/>
        </a:p>
      </dsp:txBody>
      <dsp:txXfrm rot="10800000">
        <a:off x="938919" y="1478669"/>
        <a:ext cx="2455236" cy="569293"/>
      </dsp:txXfrm>
    </dsp:sp>
    <dsp:sp modelId="{29502F11-2245-4EFA-8C08-5650E2726E1D}">
      <dsp:nvSpPr>
        <dsp:cNvPr id="0" name=""/>
        <dsp:cNvSpPr/>
      </dsp:nvSpPr>
      <dsp:spPr>
        <a:xfrm>
          <a:off x="511949" y="1478669"/>
          <a:ext cx="569293" cy="56929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1E45-42C7-49C9-9922-16200142B870}">
      <dsp:nvSpPr>
        <dsp:cNvPr id="0" name=""/>
        <dsp:cNvSpPr/>
      </dsp:nvSpPr>
      <dsp:spPr>
        <a:xfrm>
          <a:off x="0" y="458756"/>
          <a:ext cx="1965112" cy="117906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Carácter Abierto</a:t>
          </a:r>
          <a:endParaRPr lang="es-ES" sz="1900" b="1" kern="1200" dirty="0"/>
        </a:p>
      </dsp:txBody>
      <dsp:txXfrm>
        <a:off x="0" y="458756"/>
        <a:ext cx="1965112" cy="1179067"/>
      </dsp:txXfrm>
    </dsp:sp>
    <dsp:sp modelId="{04F6B654-3AFD-4380-A949-7EB4254B4FFD}">
      <dsp:nvSpPr>
        <dsp:cNvPr id="0" name=""/>
        <dsp:cNvSpPr/>
      </dsp:nvSpPr>
      <dsp:spPr>
        <a:xfrm>
          <a:off x="2161623" y="458756"/>
          <a:ext cx="1965112" cy="117906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Trabajar los números</a:t>
          </a:r>
          <a:endParaRPr lang="es-ES" sz="1900" b="1" kern="1200" dirty="0"/>
        </a:p>
      </dsp:txBody>
      <dsp:txXfrm>
        <a:off x="2161623" y="458756"/>
        <a:ext cx="1965112" cy="1179067"/>
      </dsp:txXfrm>
    </dsp:sp>
    <dsp:sp modelId="{8284BF27-A4E5-4145-814A-53F437BECD5B}">
      <dsp:nvSpPr>
        <dsp:cNvPr id="0" name=""/>
        <dsp:cNvSpPr/>
      </dsp:nvSpPr>
      <dsp:spPr>
        <a:xfrm>
          <a:off x="4323247" y="458756"/>
          <a:ext cx="1965112" cy="117906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No aplicar reglas predeterminadas</a:t>
          </a:r>
          <a:endParaRPr lang="es-ES" sz="1900" b="1" kern="1200" dirty="0"/>
        </a:p>
      </dsp:txBody>
      <dsp:txXfrm>
        <a:off x="4323247" y="458756"/>
        <a:ext cx="1965112" cy="1179067"/>
      </dsp:txXfrm>
    </dsp:sp>
    <dsp:sp modelId="{518F76BB-9E4C-4138-BFFF-5E5A8A03396A}">
      <dsp:nvSpPr>
        <dsp:cNvPr id="0" name=""/>
        <dsp:cNvSpPr/>
      </dsp:nvSpPr>
      <dsp:spPr>
        <a:xfrm>
          <a:off x="1080811" y="1834335"/>
          <a:ext cx="1965112" cy="117906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Carácter Manipulativo</a:t>
          </a:r>
          <a:endParaRPr lang="es-ES" sz="1900" b="1" kern="1200" dirty="0"/>
        </a:p>
      </dsp:txBody>
      <dsp:txXfrm>
        <a:off x="1080811" y="1834335"/>
        <a:ext cx="1965112" cy="1179067"/>
      </dsp:txXfrm>
    </dsp:sp>
    <dsp:sp modelId="{28AAFDB1-F7D5-408A-91B0-7DBA75A32BB7}">
      <dsp:nvSpPr>
        <dsp:cNvPr id="0" name=""/>
        <dsp:cNvSpPr/>
      </dsp:nvSpPr>
      <dsp:spPr>
        <a:xfrm>
          <a:off x="3242435" y="1834335"/>
          <a:ext cx="1965112" cy="117906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Saber qué se está haciendo y por qué</a:t>
          </a:r>
          <a:endParaRPr lang="es-ES" sz="1900" b="1" kern="1200" dirty="0"/>
        </a:p>
      </dsp:txBody>
      <dsp:txXfrm>
        <a:off x="3242435" y="1834335"/>
        <a:ext cx="1965112" cy="1179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1E45-42C7-49C9-9922-16200142B870}">
      <dsp:nvSpPr>
        <dsp:cNvPr id="0" name=""/>
        <dsp:cNvSpPr/>
      </dsp:nvSpPr>
      <dsp:spPr>
        <a:xfrm>
          <a:off x="543" y="264571"/>
          <a:ext cx="2118428" cy="127105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Método Natural</a:t>
          </a:r>
          <a:endParaRPr lang="es-ES" sz="2600" b="1" kern="1200" dirty="0"/>
        </a:p>
      </dsp:txBody>
      <dsp:txXfrm>
        <a:off x="543" y="264571"/>
        <a:ext cx="2118428" cy="1271057"/>
      </dsp:txXfrm>
    </dsp:sp>
    <dsp:sp modelId="{28AAFDB1-F7D5-408A-91B0-7DBA75A32BB7}">
      <dsp:nvSpPr>
        <dsp:cNvPr id="0" name=""/>
        <dsp:cNvSpPr/>
      </dsp:nvSpPr>
      <dsp:spPr>
        <a:xfrm>
          <a:off x="2330814" y="264571"/>
          <a:ext cx="2118428" cy="127105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Comprensión</a:t>
          </a:r>
          <a:endParaRPr lang="es-ES" sz="2600" b="1" kern="1200" dirty="0"/>
        </a:p>
      </dsp:txBody>
      <dsp:txXfrm>
        <a:off x="2330814" y="264571"/>
        <a:ext cx="2118428" cy="1271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51E45-42C7-49C9-9922-16200142B870}">
      <dsp:nvSpPr>
        <dsp:cNvPr id="0" name=""/>
        <dsp:cNvSpPr/>
      </dsp:nvSpPr>
      <dsp:spPr>
        <a:xfrm>
          <a:off x="0" y="482932"/>
          <a:ext cx="1390558" cy="83433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Dominio en la numeración</a:t>
          </a:r>
          <a:endParaRPr lang="es-ES" sz="1300" b="1" kern="1200" dirty="0"/>
        </a:p>
      </dsp:txBody>
      <dsp:txXfrm>
        <a:off x="0" y="482932"/>
        <a:ext cx="1390558" cy="834334"/>
      </dsp:txXfrm>
    </dsp:sp>
    <dsp:sp modelId="{28AAFDB1-F7D5-408A-91B0-7DBA75A32BB7}">
      <dsp:nvSpPr>
        <dsp:cNvPr id="0" name=""/>
        <dsp:cNvSpPr/>
      </dsp:nvSpPr>
      <dsp:spPr>
        <a:xfrm>
          <a:off x="1529613" y="482932"/>
          <a:ext cx="1390558" cy="83433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Desconocimiento de las familias</a:t>
          </a:r>
          <a:endParaRPr lang="es-ES" sz="1300" b="1" kern="1200" dirty="0"/>
        </a:p>
      </dsp:txBody>
      <dsp:txXfrm>
        <a:off x="1529613" y="482932"/>
        <a:ext cx="1390558" cy="834334"/>
      </dsp:txXfrm>
    </dsp:sp>
    <dsp:sp modelId="{65B4D8C9-8183-4C10-B82E-A5614BFF4E24}">
      <dsp:nvSpPr>
        <dsp:cNvPr id="0" name=""/>
        <dsp:cNvSpPr/>
      </dsp:nvSpPr>
      <dsp:spPr>
        <a:xfrm>
          <a:off x="3059227" y="482932"/>
          <a:ext cx="1390558" cy="83433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Alumnado menos avanzado</a:t>
          </a:r>
          <a:endParaRPr lang="es-ES" sz="1300" b="1" kern="1200" dirty="0"/>
        </a:p>
      </dsp:txBody>
      <dsp:txXfrm>
        <a:off x="3059227" y="482932"/>
        <a:ext cx="1390558" cy="83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6F64DF-F4F3-4ED4-A980-F7624A48C7A3}" type="datetimeFigureOut">
              <a:rPr lang="es-ES" smtClean="0"/>
              <a:t>01/12/2017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271B33C-8669-4515-B983-2AEEA9B2196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709917" cy="1224136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s-ES" sz="4800" dirty="0" smtClean="0">
                <a:solidFill>
                  <a:schemeClr val="tx2"/>
                </a:solidFill>
              </a:rPr>
              <a:t>Investigamos el Método ABN</a:t>
            </a:r>
            <a:br>
              <a:rPr lang="es-ES" sz="4800" dirty="0" smtClean="0">
                <a:solidFill>
                  <a:schemeClr val="tx2"/>
                </a:solidFill>
              </a:rPr>
            </a:br>
            <a:r>
              <a:rPr lang="es-ES" sz="4800" dirty="0" smtClean="0">
                <a:solidFill>
                  <a:schemeClr val="tx2"/>
                </a:solidFill>
              </a:rPr>
              <a:t>en educación infantil</a:t>
            </a:r>
            <a:endParaRPr lang="es-ES" sz="4800" dirty="0">
              <a:solidFill>
                <a:schemeClr val="tx2"/>
              </a:solidFill>
            </a:endParaRPr>
          </a:p>
        </p:txBody>
      </p:sp>
      <p:sp>
        <p:nvSpPr>
          <p:cNvPr id="5" name="3 Subtítulo"/>
          <p:cNvSpPr>
            <a:spLocks noGrp="1"/>
          </p:cNvSpPr>
          <p:nvPr>
            <p:ph type="subTitle" idx="1"/>
          </p:nvPr>
        </p:nvSpPr>
        <p:spPr>
          <a:xfrm>
            <a:off x="182563" y="549275"/>
            <a:ext cx="7772400" cy="776288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s-ES" sz="1600" dirty="0" smtClean="0">
                <a:solidFill>
                  <a:schemeClr val="tx2"/>
                </a:solidFill>
              </a:rPr>
              <a:t>CEIP  Nª Señora de la estrella </a:t>
            </a:r>
            <a:endParaRPr lang="es-ES" sz="1600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86200"/>
            <a:ext cx="6408712" cy="3845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80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0967" y="2348880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5" y="796896"/>
            <a:ext cx="8478018" cy="4000256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El objetivo del método ABN es que el alumno adquiera el concepto del número, </a:t>
            </a:r>
            <a:r>
              <a:rPr lang="es-ES" altLang="es-ES" sz="1800" b="1" kern="0" dirty="0" err="1" smtClean="0">
                <a:solidFill>
                  <a:schemeClr val="accent3"/>
                </a:solidFill>
              </a:rPr>
              <a:t>asi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 como sus usos y aplicaciones. Esto conlleva: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Establecer </a:t>
            </a:r>
            <a:r>
              <a:rPr lang="es-ES" altLang="es-ES" sz="1800" b="1" kern="0" dirty="0" err="1" smtClean="0">
                <a:solidFill>
                  <a:schemeClr val="accent3"/>
                </a:solidFill>
              </a:rPr>
              <a:t>numeralidad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 y </a:t>
            </a:r>
            <a:r>
              <a:rPr lang="es-ES" altLang="es-ES" sz="1800" b="1" kern="0" dirty="0" err="1" smtClean="0">
                <a:solidFill>
                  <a:schemeClr val="accent3"/>
                </a:solidFill>
              </a:rPr>
              <a:t>cardinalidad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 del conjunto 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Descubrir la estructura de los números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Comparar conjuntos y colecciones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Iniciarse en las transformaciones de conjunto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5. Objetivos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3" y="1486944"/>
            <a:ext cx="513437" cy="16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2776"/>
            <a:ext cx="76649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08641"/>
            <a:ext cx="5445990" cy="14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2" y="2636912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5" y="796896"/>
            <a:ext cx="8478018" cy="1047928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El método no limita hasta donde llegará el niño, pero se debe tener en cuenta que la normativa establece unos contenidos mínimos a impartir, por lo que no se establece una secuenciación fija y estable, sino que se trata de una secuencia orientativa.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>
                <a:solidFill>
                  <a:schemeClr val="accent3"/>
                </a:solidFill>
              </a:rPr>
              <a:t>6</a:t>
            </a:r>
            <a:r>
              <a:rPr lang="es-ES" altLang="es-ES" sz="2000" dirty="0" smtClean="0">
                <a:solidFill>
                  <a:schemeClr val="accent3"/>
                </a:solidFill>
              </a:rPr>
              <a:t>. Contenidos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05000"/>
            <a:ext cx="8239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>
                <a:solidFill>
                  <a:schemeClr val="accent3"/>
                </a:solidFill>
              </a:rPr>
              <a:t>6</a:t>
            </a:r>
            <a:r>
              <a:rPr lang="es-ES" altLang="es-ES" sz="2000" dirty="0" smtClean="0">
                <a:solidFill>
                  <a:schemeClr val="accent3"/>
                </a:solidFill>
              </a:rPr>
              <a:t>. Contenidos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091952"/>
            <a:ext cx="825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248650" cy="485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4554"/>
            <a:ext cx="8248650" cy="1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>
                <a:solidFill>
                  <a:schemeClr val="accent3"/>
                </a:solidFill>
              </a:rPr>
              <a:t>6</a:t>
            </a:r>
            <a:r>
              <a:rPr lang="es-ES" altLang="es-ES" sz="2000" dirty="0" smtClean="0">
                <a:solidFill>
                  <a:schemeClr val="accent3"/>
                </a:solidFill>
              </a:rPr>
              <a:t>. Contenidos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68760"/>
            <a:ext cx="8258175" cy="13144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2744"/>
            <a:ext cx="8233544" cy="15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2995613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99" y="892240"/>
            <a:ext cx="3907725" cy="289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7. Recursos y actividades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283895" y="908720"/>
            <a:ext cx="79208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kern="0" dirty="0">
                <a:solidFill>
                  <a:schemeClr val="accent3"/>
                </a:solidFill>
              </a:rPr>
              <a:t>La relación básica de materiales necesarios son: </a:t>
            </a:r>
            <a:endParaRPr lang="es-ES" b="1" kern="0" dirty="0" smtClean="0">
              <a:solidFill>
                <a:schemeClr val="accent3"/>
              </a:solidFill>
            </a:endParaRPr>
          </a:p>
          <a:p>
            <a:endParaRPr lang="es-ES" b="1" kern="0" dirty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b="1" kern="0" dirty="0" smtClean="0">
                <a:solidFill>
                  <a:schemeClr val="accent3"/>
                </a:solidFill>
              </a:rPr>
              <a:t>Tarjetas </a:t>
            </a:r>
            <a:r>
              <a:rPr lang="es-ES" sz="1400" b="1" kern="0" dirty="0">
                <a:solidFill>
                  <a:schemeClr val="accent3"/>
                </a:solidFill>
              </a:rPr>
              <a:t>con los números. </a:t>
            </a:r>
            <a:endParaRPr lang="es-ES" sz="1400" b="1" kern="0" dirty="0" smtClean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400" b="1" kern="0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kern="0" dirty="0">
                <a:solidFill>
                  <a:schemeClr val="accent3"/>
                </a:solidFill>
              </a:rPr>
              <a:t>Pinzas. </a:t>
            </a:r>
            <a:endParaRPr lang="es-ES" sz="1400" b="1" kern="0" dirty="0" smtClean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b="1" kern="0" dirty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b="1" kern="0" dirty="0">
                <a:solidFill>
                  <a:schemeClr val="accent3"/>
                </a:solidFill>
              </a:rPr>
              <a:t>Palillos. </a:t>
            </a:r>
            <a:endParaRPr lang="es-ES" sz="1400" b="1" kern="0" dirty="0" smtClean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400" b="1" kern="0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kern="0" dirty="0">
                <a:solidFill>
                  <a:schemeClr val="accent3"/>
                </a:solidFill>
              </a:rPr>
              <a:t>Gomas elásticas, para agrupar las decenas. </a:t>
            </a:r>
            <a:endParaRPr lang="es-ES" sz="1400" b="1" kern="0" dirty="0" smtClean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b="1" kern="0" dirty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b="1" kern="0" dirty="0">
                <a:solidFill>
                  <a:schemeClr val="accent3"/>
                </a:solidFill>
              </a:rPr>
              <a:t>Tapones de botellas. </a:t>
            </a:r>
            <a:endParaRPr lang="es-ES" sz="1400" b="1" kern="0" dirty="0" smtClean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400" b="1" kern="0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kern="0" dirty="0">
                <a:solidFill>
                  <a:schemeClr val="accent3"/>
                </a:solidFill>
              </a:rPr>
              <a:t>Recta numérica o cuadrícula, según el curso en el que nos encontremos.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b="1" kern="0" dirty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400" b="1" kern="0" dirty="0">
                <a:solidFill>
                  <a:schemeClr val="accent3"/>
                </a:solidFill>
              </a:rPr>
              <a:t>Láminas con imágenes de </a:t>
            </a:r>
            <a:r>
              <a:rPr lang="es-ES" sz="1400" b="1" kern="0" dirty="0" err="1">
                <a:solidFill>
                  <a:schemeClr val="accent3"/>
                </a:solidFill>
              </a:rPr>
              <a:t>subitización</a:t>
            </a:r>
            <a:r>
              <a:rPr lang="es-ES" sz="1400" b="1" kern="0" dirty="0">
                <a:solidFill>
                  <a:schemeClr val="accent3"/>
                </a:solidFill>
              </a:rPr>
              <a:t>, que se utilizarán para más actividades. </a:t>
            </a:r>
            <a:endParaRPr lang="es-ES" sz="1400" b="1" kern="0" dirty="0" smtClean="0">
              <a:solidFill>
                <a:schemeClr val="accent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sz="1400" b="1" kern="0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kern="0" dirty="0">
                <a:solidFill>
                  <a:schemeClr val="accent3"/>
                </a:solidFill>
              </a:rPr>
              <a:t>Y todo el material más que nuestra imaginación necesite para estas actividades. </a:t>
            </a:r>
          </a:p>
        </p:txBody>
      </p:sp>
    </p:spTree>
    <p:extLst>
      <p:ext uri="{BB962C8B-B14F-4D97-AF65-F5344CB8AC3E}">
        <p14:creationId xmlns:p14="http://schemas.microsoft.com/office/powerpoint/2010/main" val="30080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7. Recursos y actividades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23528" y="908720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kern="0" dirty="0" smtClean="0">
                <a:solidFill>
                  <a:schemeClr val="accent3"/>
                </a:solidFill>
              </a:rPr>
              <a:t>Ejemplos de actividades</a:t>
            </a:r>
          </a:p>
          <a:p>
            <a:endParaRPr lang="es-ES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Actividad 1</a:t>
            </a:r>
            <a:endParaRPr lang="es-ES" sz="1400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     	Establecimiento </a:t>
            </a:r>
            <a:r>
              <a:rPr lang="es-ES" sz="1400" b="1" kern="0" dirty="0">
                <a:solidFill>
                  <a:schemeClr val="accent3"/>
                </a:solidFill>
              </a:rPr>
              <a:t>de un patrón físico.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Objetivo</a:t>
            </a: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	Buscar </a:t>
            </a:r>
            <a:r>
              <a:rPr lang="es-ES" sz="1400" b="1" kern="0" dirty="0">
                <a:solidFill>
                  <a:schemeClr val="accent3"/>
                </a:solidFill>
              </a:rPr>
              <a:t>un patrón físico que represente </a:t>
            </a:r>
            <a:r>
              <a:rPr lang="es-ES" sz="1400" b="1" kern="0" dirty="0" smtClean="0">
                <a:solidFill>
                  <a:schemeClr val="accent3"/>
                </a:solidFill>
              </a:rPr>
              <a:t>cualquier </a:t>
            </a:r>
            <a:r>
              <a:rPr lang="es-ES" sz="1400" b="1" kern="0" dirty="0">
                <a:solidFill>
                  <a:schemeClr val="accent3"/>
                </a:solidFill>
              </a:rPr>
              <a:t>conjunto de un número </a:t>
            </a:r>
            <a:r>
              <a:rPr lang="es-ES" sz="1400" b="1" kern="0" dirty="0" smtClean="0">
                <a:solidFill>
                  <a:schemeClr val="accent3"/>
                </a:solidFill>
              </a:rPr>
              <a:t> determinado</a:t>
            </a:r>
            <a:r>
              <a:rPr lang="es-ES" sz="1400" b="1" kern="0" dirty="0">
                <a:solidFill>
                  <a:schemeClr val="accent3"/>
                </a:solidFill>
              </a:rPr>
              <a:t>.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Materiales</a:t>
            </a: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	Carteles </a:t>
            </a:r>
            <a:r>
              <a:rPr lang="es-ES" sz="1400" b="1" kern="0" dirty="0">
                <a:solidFill>
                  <a:schemeClr val="accent3"/>
                </a:solidFill>
              </a:rPr>
              <a:t>de los números con </a:t>
            </a:r>
            <a:r>
              <a:rPr lang="es-ES" sz="1400" b="1" kern="0" dirty="0" smtClean="0">
                <a:solidFill>
                  <a:schemeClr val="accent3"/>
                </a:solidFill>
              </a:rPr>
              <a:t>cuerda, Pinzas </a:t>
            </a:r>
            <a:r>
              <a:rPr lang="es-ES" sz="1400" b="1" kern="0" dirty="0">
                <a:solidFill>
                  <a:schemeClr val="accent3"/>
                </a:solidFill>
              </a:rPr>
              <a:t>de tender. </a:t>
            </a:r>
          </a:p>
          <a:p>
            <a:endParaRPr lang="es-ES" b="1" kern="0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528392" cy="1755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7. Recursos y actividades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23528" y="908720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kern="0" dirty="0" smtClean="0">
                <a:solidFill>
                  <a:schemeClr val="accent3"/>
                </a:solidFill>
              </a:rPr>
              <a:t>Desarrollo de la actividad: </a:t>
            </a: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En </a:t>
            </a:r>
            <a:r>
              <a:rPr lang="es-ES" sz="1400" b="1" kern="0" dirty="0">
                <a:solidFill>
                  <a:schemeClr val="accent3"/>
                </a:solidFill>
              </a:rPr>
              <a:t>esta actividad hay dos variantes, que son: </a:t>
            </a:r>
          </a:p>
          <a:p>
            <a:endParaRPr lang="es-ES" sz="1400" b="1" kern="0" dirty="0" smtClean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En </a:t>
            </a:r>
            <a:r>
              <a:rPr lang="es-ES" sz="1400" b="1" kern="0" dirty="0">
                <a:solidFill>
                  <a:schemeClr val="accent3"/>
                </a:solidFill>
              </a:rPr>
              <a:t>la primera, el alumno crea un conjunto y debe de tratar de sustituirlo </a:t>
            </a:r>
            <a:r>
              <a:rPr lang="es-ES" sz="1400" b="1" kern="0" dirty="0" smtClean="0">
                <a:solidFill>
                  <a:schemeClr val="accent3"/>
                </a:solidFill>
              </a:rPr>
              <a:t>por cualquier </a:t>
            </a:r>
            <a:r>
              <a:rPr lang="es-ES" sz="1400" b="1" kern="0" dirty="0">
                <a:solidFill>
                  <a:schemeClr val="accent3"/>
                </a:solidFill>
              </a:rPr>
              <a:t>conjunto externo con significado, por ejemplo: “</a:t>
            </a:r>
            <a:r>
              <a:rPr lang="es-ES" sz="1400" b="1" kern="0" dirty="0" smtClean="0">
                <a:solidFill>
                  <a:schemeClr val="accent3"/>
                </a:solidFill>
              </a:rPr>
              <a:t>3 ventanas </a:t>
            </a:r>
            <a:r>
              <a:rPr lang="es-ES" sz="1400" b="1" kern="0" dirty="0">
                <a:solidFill>
                  <a:schemeClr val="accent3"/>
                </a:solidFill>
              </a:rPr>
              <a:t>tiene la clase”, “4 lámparas hay en el techo”, etc. Si no se tiene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un modelo claro, se utilizan el número de dedos. </a:t>
            </a:r>
            <a:r>
              <a:rPr lang="es-ES" sz="1400" b="1" kern="0" dirty="0" smtClean="0">
                <a:solidFill>
                  <a:schemeClr val="accent3"/>
                </a:solidFill>
              </a:rPr>
              <a:t> Este </a:t>
            </a:r>
            <a:r>
              <a:rPr lang="es-ES" sz="1400" b="1" kern="0" dirty="0">
                <a:solidFill>
                  <a:schemeClr val="accent3"/>
                </a:solidFill>
              </a:rPr>
              <a:t>ejercicio se habrá asimilado, cuando el alumno no necesite el </a:t>
            </a:r>
            <a:r>
              <a:rPr lang="es-ES" sz="1400" b="1" kern="0" dirty="0" smtClean="0">
                <a:solidFill>
                  <a:schemeClr val="accent3"/>
                </a:solidFill>
              </a:rPr>
              <a:t>referente  físico </a:t>
            </a:r>
            <a:r>
              <a:rPr lang="es-ES" sz="1400" b="1" kern="0" dirty="0">
                <a:solidFill>
                  <a:schemeClr val="accent3"/>
                </a:solidFill>
              </a:rPr>
              <a:t>para hacer la equivalencia. </a:t>
            </a:r>
          </a:p>
          <a:p>
            <a:endParaRPr lang="es-ES" sz="1400" b="1" kern="0" dirty="0" smtClean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En </a:t>
            </a:r>
            <a:r>
              <a:rPr lang="es-ES" sz="1400" b="1" kern="0" dirty="0">
                <a:solidFill>
                  <a:schemeClr val="accent3"/>
                </a:solidFill>
              </a:rPr>
              <a:t>la segunda variación, se trata de crear un patrón físico de referencia </a:t>
            </a:r>
            <a:r>
              <a:rPr lang="es-ES" sz="1400" b="1" kern="0" dirty="0" smtClean="0">
                <a:solidFill>
                  <a:schemeClr val="accent3"/>
                </a:solidFill>
              </a:rPr>
              <a:t>a cualquier </a:t>
            </a:r>
            <a:r>
              <a:rPr lang="es-ES" sz="1400" b="1" kern="0" dirty="0">
                <a:solidFill>
                  <a:schemeClr val="accent3"/>
                </a:solidFill>
              </a:rPr>
              <a:t>conjunto, sin estar sujeto a una realidad concreta. De esta </a:t>
            </a:r>
            <a:r>
              <a:rPr lang="es-ES" sz="1400" b="1" kern="0" dirty="0" smtClean="0">
                <a:solidFill>
                  <a:schemeClr val="accent3"/>
                </a:solidFill>
              </a:rPr>
              <a:t>manera</a:t>
            </a:r>
            <a:r>
              <a:rPr lang="es-ES" sz="1400" b="1" kern="0" dirty="0">
                <a:solidFill>
                  <a:schemeClr val="accent3"/>
                </a:solidFill>
              </a:rPr>
              <a:t>, se colocará en la clase los carteles con los números agarrados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de </a:t>
            </a:r>
            <a:r>
              <a:rPr lang="es-ES" sz="1400" b="1" kern="0" dirty="0" smtClean="0">
                <a:solidFill>
                  <a:schemeClr val="accent3"/>
                </a:solidFill>
              </a:rPr>
              <a:t>una </a:t>
            </a:r>
            <a:r>
              <a:rPr lang="es-ES" sz="1400" b="1" kern="0" dirty="0">
                <a:solidFill>
                  <a:schemeClr val="accent3"/>
                </a:solidFill>
              </a:rPr>
              <a:t>cuerda. En esa cuerda el alumno tendrá que colocar tantas </a:t>
            </a:r>
            <a:r>
              <a:rPr lang="es-ES" sz="1400" b="1" kern="0" dirty="0" smtClean="0">
                <a:solidFill>
                  <a:schemeClr val="accent3"/>
                </a:solidFill>
              </a:rPr>
              <a:t>pinzas como </a:t>
            </a:r>
            <a:r>
              <a:rPr lang="es-ES" sz="1400" b="1" kern="0" dirty="0">
                <a:solidFill>
                  <a:schemeClr val="accent3"/>
                </a:solidFill>
              </a:rPr>
              <a:t>indique el número del cartel. </a:t>
            </a:r>
          </a:p>
          <a:p>
            <a:endParaRPr lang="es-ES" b="1" kern="0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55" y="3456673"/>
            <a:ext cx="2839305" cy="1412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Recursos y 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908720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7. Recursos y actividades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23528" y="90872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kern="0" dirty="0" smtClean="0">
                <a:solidFill>
                  <a:schemeClr val="accent3"/>
                </a:solidFill>
              </a:rPr>
              <a:t>Ejemplos de actividades</a:t>
            </a:r>
          </a:p>
          <a:p>
            <a:endParaRPr lang="es-ES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Actividad 2</a:t>
            </a:r>
            <a:endParaRPr lang="es-ES" sz="1400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     	</a:t>
            </a:r>
            <a:r>
              <a:rPr lang="es-ES" sz="1400" b="1" kern="0" dirty="0">
                <a:solidFill>
                  <a:schemeClr val="accent3"/>
                </a:solidFill>
              </a:rPr>
              <a:t>Ordenar pero no contar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Objetivo</a:t>
            </a: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	</a:t>
            </a:r>
            <a:r>
              <a:rPr lang="es-ES" sz="1400" b="1" kern="0" dirty="0">
                <a:solidFill>
                  <a:schemeClr val="accent3"/>
                </a:solidFill>
              </a:rPr>
              <a:t>Diferenciar entre contar un conjunto y ordenar un conjunto.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Materiales</a:t>
            </a: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	</a:t>
            </a:r>
            <a:r>
              <a:rPr lang="es-ES" sz="1400" b="1" kern="0" dirty="0">
                <a:solidFill>
                  <a:schemeClr val="accent3"/>
                </a:solidFill>
              </a:rPr>
              <a:t>Tarjetas con números, Piezas de construcción.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75" y="3140968"/>
            <a:ext cx="4086225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7. Recursos y actividades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23528" y="90872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kern="0" dirty="0" smtClean="0">
                <a:solidFill>
                  <a:schemeClr val="accent3"/>
                </a:solidFill>
              </a:rPr>
              <a:t>Desarrollo de la actividad: </a:t>
            </a:r>
          </a:p>
          <a:p>
            <a:endParaRPr lang="es-ES" sz="1400" b="1" kern="0" dirty="0" smtClean="0">
              <a:solidFill>
                <a:schemeClr val="accent3"/>
              </a:solidFill>
            </a:endParaRPr>
          </a:p>
          <a:p>
            <a:r>
              <a:rPr lang="es-ES" sz="1400" b="1" kern="0" dirty="0">
                <a:solidFill>
                  <a:schemeClr val="accent3"/>
                </a:solidFill>
              </a:rPr>
              <a:t>Se dispone una fila de 10 piezas de construcciones frente a los niños, y </a:t>
            </a:r>
            <a:r>
              <a:rPr lang="es-ES" sz="1400" b="1" kern="0" dirty="0" smtClean="0">
                <a:solidFill>
                  <a:schemeClr val="accent3"/>
                </a:solidFill>
              </a:rPr>
              <a:t>le </a:t>
            </a:r>
            <a:r>
              <a:rPr lang="es-ES" sz="1400" b="1" kern="0" dirty="0">
                <a:solidFill>
                  <a:schemeClr val="accent3"/>
                </a:solidFill>
              </a:rPr>
              <a:t>pedimos a un alumno que las cuente. </a:t>
            </a:r>
            <a:r>
              <a:rPr lang="es-ES" sz="1400" b="1" kern="0" dirty="0" smtClean="0">
                <a:solidFill>
                  <a:schemeClr val="accent3"/>
                </a:solidFill>
              </a:rPr>
              <a:t> A </a:t>
            </a:r>
            <a:r>
              <a:rPr lang="es-ES" sz="1400" b="1" kern="0" dirty="0">
                <a:solidFill>
                  <a:schemeClr val="accent3"/>
                </a:solidFill>
              </a:rPr>
              <a:t>continuación, pondremos una fila de 10 conjuntos de piezas de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construcciones. Cada </a:t>
            </a:r>
            <a:r>
              <a:rPr lang="es-ES" sz="1400" b="1" kern="0" dirty="0" smtClean="0">
                <a:solidFill>
                  <a:schemeClr val="accent3"/>
                </a:solidFill>
              </a:rPr>
              <a:t>conjunto </a:t>
            </a:r>
            <a:r>
              <a:rPr lang="es-ES" sz="1400" b="1" kern="0" dirty="0">
                <a:solidFill>
                  <a:schemeClr val="accent3"/>
                </a:solidFill>
              </a:rPr>
              <a:t>será diferente, el </a:t>
            </a:r>
            <a:r>
              <a:rPr lang="es-ES" sz="1400" b="1" kern="0" dirty="0" smtClean="0">
                <a:solidFill>
                  <a:schemeClr val="accent3"/>
                </a:solidFill>
              </a:rPr>
              <a:t>primero de </a:t>
            </a:r>
            <a:r>
              <a:rPr lang="es-ES" sz="1400" b="1" kern="0" dirty="0">
                <a:solidFill>
                  <a:schemeClr val="accent3"/>
                </a:solidFill>
              </a:rPr>
              <a:t>1 pieza, </a:t>
            </a:r>
            <a:r>
              <a:rPr lang="es-ES" sz="1400" b="1" kern="0" dirty="0" smtClean="0">
                <a:solidFill>
                  <a:schemeClr val="accent3"/>
                </a:solidFill>
              </a:rPr>
              <a:t>el segundo </a:t>
            </a:r>
            <a:r>
              <a:rPr lang="es-ES" sz="1400" b="1" kern="0" dirty="0">
                <a:solidFill>
                  <a:schemeClr val="accent3"/>
                </a:solidFill>
              </a:rPr>
              <a:t>de 2 piezas encajadas, el tercero de 3 piezas, y así </a:t>
            </a:r>
            <a:r>
              <a:rPr lang="es-ES" sz="1400" b="1" kern="0" dirty="0" smtClean="0">
                <a:solidFill>
                  <a:schemeClr val="accent3"/>
                </a:solidFill>
              </a:rPr>
              <a:t> sucesivamente </a:t>
            </a:r>
            <a:r>
              <a:rPr lang="es-ES" sz="1400" b="1" kern="0" dirty="0">
                <a:solidFill>
                  <a:schemeClr val="accent3"/>
                </a:solidFill>
              </a:rPr>
              <a:t>hasta 10. Le pediremos a un alumno que cuente la fila,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que también será 10, al igual que la </a:t>
            </a:r>
            <a:r>
              <a:rPr lang="es-ES" sz="1400" b="1" kern="0" dirty="0" smtClean="0">
                <a:solidFill>
                  <a:schemeClr val="accent3"/>
                </a:solidFill>
              </a:rPr>
              <a:t>fila </a:t>
            </a:r>
            <a:r>
              <a:rPr lang="es-ES" sz="1400" b="1" kern="0" dirty="0">
                <a:solidFill>
                  <a:schemeClr val="accent3"/>
                </a:solidFill>
              </a:rPr>
              <a:t>de piezas</a:t>
            </a:r>
            <a:r>
              <a:rPr lang="es-ES" sz="1400" b="1" kern="0" dirty="0" smtClean="0">
                <a:solidFill>
                  <a:schemeClr val="accent3"/>
                </a:solidFill>
              </a:rPr>
              <a:t>.  </a:t>
            </a:r>
            <a:endParaRPr lang="es-ES" sz="1400" b="1" kern="0" dirty="0">
              <a:solidFill>
                <a:schemeClr val="accent3"/>
              </a:solidFill>
            </a:endParaRPr>
          </a:p>
          <a:p>
            <a:r>
              <a:rPr lang="es-ES" sz="1400" b="1" kern="0" dirty="0">
                <a:solidFill>
                  <a:schemeClr val="accent3"/>
                </a:solidFill>
              </a:rPr>
              <a:t>Les haremos ver la </a:t>
            </a:r>
            <a:r>
              <a:rPr lang="es-ES" sz="1400" b="1" kern="0" dirty="0" smtClean="0">
                <a:solidFill>
                  <a:schemeClr val="accent3"/>
                </a:solidFill>
              </a:rPr>
              <a:t>diferencia que </a:t>
            </a:r>
            <a:r>
              <a:rPr lang="es-ES" sz="1400" b="1" kern="0" dirty="0">
                <a:solidFill>
                  <a:schemeClr val="accent3"/>
                </a:solidFill>
              </a:rPr>
              <a:t>hay entre la fila de piezas y la fila de </a:t>
            </a:r>
            <a:r>
              <a:rPr lang="es-ES" sz="1400" b="1" kern="0" dirty="0" smtClean="0">
                <a:solidFill>
                  <a:schemeClr val="accent3"/>
                </a:solidFill>
              </a:rPr>
              <a:t> conjuntos </a:t>
            </a:r>
            <a:r>
              <a:rPr lang="es-ES" sz="1400" b="1" kern="0" dirty="0">
                <a:solidFill>
                  <a:schemeClr val="accent3"/>
                </a:solidFill>
              </a:rPr>
              <a:t>de piezas, para que reflexionen. Y por último introduciremos </a:t>
            </a:r>
            <a:r>
              <a:rPr lang="es-ES" sz="1400" b="1" kern="0" dirty="0" smtClean="0">
                <a:solidFill>
                  <a:schemeClr val="accent3"/>
                </a:solidFill>
              </a:rPr>
              <a:t> la </a:t>
            </a:r>
            <a:r>
              <a:rPr lang="es-ES" sz="1400" b="1" kern="0" dirty="0">
                <a:solidFill>
                  <a:schemeClr val="accent3"/>
                </a:solidFill>
              </a:rPr>
              <a:t>actividad de ordenar, que para ellos es una novedad.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Tendrán que contar las piezas que tiene cada conjunto y colocar a </a:t>
            </a:r>
            <a:r>
              <a:rPr lang="es-ES" sz="1400" b="1" kern="0" dirty="0" smtClean="0">
                <a:solidFill>
                  <a:schemeClr val="accent3"/>
                </a:solidFill>
              </a:rPr>
              <a:t>su lado </a:t>
            </a:r>
            <a:r>
              <a:rPr lang="es-ES" sz="1400" b="1" kern="0" dirty="0">
                <a:solidFill>
                  <a:schemeClr val="accent3"/>
                </a:solidFill>
              </a:rPr>
              <a:t>la </a:t>
            </a:r>
            <a:r>
              <a:rPr lang="es-ES" sz="1400" b="1" kern="0" dirty="0" smtClean="0">
                <a:solidFill>
                  <a:schemeClr val="accent3"/>
                </a:solidFill>
              </a:rPr>
              <a:t>tarjeta </a:t>
            </a:r>
            <a:r>
              <a:rPr lang="es-ES" sz="1400" b="1" kern="0" dirty="0">
                <a:solidFill>
                  <a:schemeClr val="accent3"/>
                </a:solidFill>
              </a:rPr>
              <a:t>con el número que le corresponde</a:t>
            </a:r>
          </a:p>
          <a:p>
            <a:endParaRPr lang="es-ES" sz="1400" b="1" kern="0" dirty="0"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49607"/>
            <a:ext cx="3528391" cy="1447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7. Recursos y actividades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23528" y="908720"/>
            <a:ext cx="849694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kern="0" dirty="0" smtClean="0">
                <a:solidFill>
                  <a:schemeClr val="accent3"/>
                </a:solidFill>
              </a:rPr>
              <a:t>Ejemplos de actividades</a:t>
            </a:r>
          </a:p>
          <a:p>
            <a:endParaRPr lang="es-ES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Actividad  3</a:t>
            </a:r>
            <a:endParaRPr lang="es-ES" sz="1400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     	</a:t>
            </a:r>
            <a:r>
              <a:rPr lang="es-ES" sz="1400" b="1" kern="0" dirty="0">
                <a:solidFill>
                  <a:schemeClr val="accent3"/>
                </a:solidFill>
              </a:rPr>
              <a:t>Cadena numérica, inicio al conteo</a:t>
            </a: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Objetivo</a:t>
            </a:r>
            <a:endParaRPr lang="es-ES" sz="1400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	</a:t>
            </a:r>
            <a:r>
              <a:rPr lang="es-ES" sz="1400" b="1" kern="0" dirty="0">
                <a:solidFill>
                  <a:schemeClr val="accent3"/>
                </a:solidFill>
              </a:rPr>
              <a:t>Iniciarse en el conteo, haciendo corresponder a cada elemento </a:t>
            </a:r>
            <a:r>
              <a:rPr lang="es-ES" sz="1400" b="1" kern="0" dirty="0" smtClean="0">
                <a:solidFill>
                  <a:schemeClr val="accent3"/>
                </a:solidFill>
              </a:rPr>
              <a:t>un número</a:t>
            </a:r>
            <a:endParaRPr lang="es-ES" sz="1400" b="1" kern="0" dirty="0">
              <a:solidFill>
                <a:schemeClr val="accent3"/>
              </a:solidFill>
            </a:endParaRPr>
          </a:p>
          <a:p>
            <a:r>
              <a:rPr lang="es-ES" sz="1400" b="1" kern="0" dirty="0" smtClean="0">
                <a:solidFill>
                  <a:schemeClr val="accent3"/>
                </a:solidFill>
              </a:rPr>
              <a:t>Materiales </a:t>
            </a:r>
            <a:endParaRPr lang="es-ES" sz="1400" b="1" kern="0" dirty="0">
              <a:solidFill>
                <a:schemeClr val="accent3"/>
              </a:solidFill>
            </a:endParaRPr>
          </a:p>
          <a:p>
            <a:r>
              <a:rPr lang="es-ES" sz="1400" b="1" kern="0" dirty="0">
                <a:solidFill>
                  <a:schemeClr val="accent3"/>
                </a:solidFill>
              </a:rPr>
              <a:t>	Recta numérica grande en el </a:t>
            </a:r>
            <a:r>
              <a:rPr lang="es-ES" sz="1400" b="1" kern="0" dirty="0" smtClean="0">
                <a:solidFill>
                  <a:schemeClr val="accent3"/>
                </a:solidFill>
              </a:rPr>
              <a:t>suelo, Objetos </a:t>
            </a:r>
            <a:r>
              <a:rPr lang="es-ES" sz="1400" b="1" kern="0" dirty="0">
                <a:solidFill>
                  <a:schemeClr val="accent3"/>
                </a:solidFill>
              </a:rPr>
              <a:t>para contar, a libre elección</a:t>
            </a:r>
            <a:r>
              <a:rPr lang="es-ES" sz="1400" b="1" kern="0" dirty="0" smtClean="0">
                <a:solidFill>
                  <a:schemeClr val="accent3"/>
                </a:solidFill>
              </a:rPr>
              <a:t>. Carteles </a:t>
            </a:r>
            <a:r>
              <a:rPr lang="es-ES" sz="1400" b="1" kern="0" dirty="0">
                <a:solidFill>
                  <a:schemeClr val="accent3"/>
                </a:solidFill>
              </a:rPr>
              <a:t>con los </a:t>
            </a:r>
            <a:r>
              <a:rPr lang="es-ES" sz="1400" b="1" kern="0" dirty="0" smtClean="0">
                <a:solidFill>
                  <a:schemeClr val="accent3"/>
                </a:solidFill>
              </a:rPr>
              <a:t>	números</a:t>
            </a:r>
            <a:r>
              <a:rPr lang="es-ES" sz="1400" b="1" kern="0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07" y="3318322"/>
            <a:ext cx="5408597" cy="1334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7. Recursos y actividades 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23528" y="90872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kern="0" dirty="0" smtClean="0">
                <a:solidFill>
                  <a:schemeClr val="accent3"/>
                </a:solidFill>
              </a:rPr>
              <a:t>Desarrollo de la actividad: </a:t>
            </a:r>
          </a:p>
          <a:p>
            <a:endParaRPr lang="es-ES" sz="1400" b="1" kern="0" dirty="0" smtClean="0">
              <a:solidFill>
                <a:schemeClr val="accent3"/>
              </a:solidFill>
            </a:endParaRPr>
          </a:p>
          <a:p>
            <a:r>
              <a:rPr lang="es-ES" sz="1400" b="1" kern="0" dirty="0">
                <a:solidFill>
                  <a:schemeClr val="accent3"/>
                </a:solidFill>
              </a:rPr>
              <a:t>Para el inicio en el </a:t>
            </a:r>
            <a:r>
              <a:rPr lang="es-ES" sz="1400" b="1" kern="0" dirty="0" smtClean="0">
                <a:solidFill>
                  <a:schemeClr val="accent3"/>
                </a:solidFill>
              </a:rPr>
              <a:t>conteo</a:t>
            </a:r>
            <a:r>
              <a:rPr lang="es-ES" sz="1400" b="1" kern="0" dirty="0">
                <a:solidFill>
                  <a:schemeClr val="accent3"/>
                </a:solidFill>
              </a:rPr>
              <a:t>, se proponen dos tipos de actividades: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Para comenzar, en la recta numérica grande colocada en el suelo de </a:t>
            </a:r>
            <a:r>
              <a:rPr lang="es-ES" sz="1400" b="1" kern="0" dirty="0" smtClean="0">
                <a:solidFill>
                  <a:schemeClr val="accent3"/>
                </a:solidFill>
              </a:rPr>
              <a:t>la clase</a:t>
            </a:r>
            <a:r>
              <a:rPr lang="es-ES" sz="1400" b="1" kern="0" dirty="0">
                <a:solidFill>
                  <a:schemeClr val="accent3"/>
                </a:solidFill>
              </a:rPr>
              <a:t>, el alumno tendrá que contar desde el 1 hasta el 10, al mismo </a:t>
            </a:r>
            <a:r>
              <a:rPr lang="es-ES" sz="1400" b="1" kern="0" dirty="0" smtClean="0">
                <a:solidFill>
                  <a:schemeClr val="accent3"/>
                </a:solidFill>
              </a:rPr>
              <a:t> tiempo </a:t>
            </a:r>
            <a:r>
              <a:rPr lang="es-ES" sz="1400" b="1" kern="0" dirty="0">
                <a:solidFill>
                  <a:schemeClr val="accent3"/>
                </a:solidFill>
              </a:rPr>
              <a:t>que va pasando de un número a otro con un salto.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Posteriormente </a:t>
            </a:r>
            <a:r>
              <a:rPr lang="es-ES" sz="1400" b="1" kern="0" dirty="0" smtClean="0">
                <a:solidFill>
                  <a:schemeClr val="accent3"/>
                </a:solidFill>
              </a:rPr>
              <a:t>comenzará </a:t>
            </a:r>
            <a:r>
              <a:rPr lang="es-ES" sz="1400" b="1" kern="0" dirty="0">
                <a:solidFill>
                  <a:schemeClr val="accent3"/>
                </a:solidFill>
              </a:rPr>
              <a:t>a contar objetos. En un principio tendrá que </a:t>
            </a:r>
            <a:r>
              <a:rPr lang="es-ES" sz="1400" b="1" kern="0" dirty="0" smtClean="0">
                <a:solidFill>
                  <a:schemeClr val="accent3"/>
                </a:solidFill>
              </a:rPr>
              <a:t> colocarle </a:t>
            </a:r>
            <a:r>
              <a:rPr lang="es-ES" sz="1400" b="1" kern="0" dirty="0">
                <a:solidFill>
                  <a:schemeClr val="accent3"/>
                </a:solidFill>
              </a:rPr>
              <a:t>la etiqueta con el número que hace corresponder a cada objeto </a:t>
            </a:r>
            <a:r>
              <a:rPr lang="es-ES" sz="1400" b="1" kern="0" dirty="0" smtClean="0">
                <a:solidFill>
                  <a:schemeClr val="accent3"/>
                </a:solidFill>
              </a:rPr>
              <a:t> que </a:t>
            </a:r>
            <a:r>
              <a:rPr lang="es-ES" sz="1400" b="1" kern="0" dirty="0">
                <a:solidFill>
                  <a:schemeClr val="accent3"/>
                </a:solidFill>
              </a:rPr>
              <a:t>cuenta, y aprenderá que el último número que coloca es el que </a:t>
            </a:r>
          </a:p>
          <a:p>
            <a:r>
              <a:rPr lang="es-ES" sz="1400" b="1" kern="0" dirty="0">
                <a:solidFill>
                  <a:schemeClr val="accent3"/>
                </a:solidFill>
              </a:rPr>
              <a:t>indica cuántos objetos hay en ese conjunto</a:t>
            </a:r>
            <a:r>
              <a:rPr lang="es-ES" sz="1400" b="1" kern="0" dirty="0" smtClean="0">
                <a:solidFill>
                  <a:schemeClr val="accent3"/>
                </a:solidFill>
              </a:rPr>
              <a:t>. Y </a:t>
            </a:r>
            <a:r>
              <a:rPr lang="es-ES" sz="1400" b="1" kern="0" dirty="0">
                <a:solidFill>
                  <a:schemeClr val="accent3"/>
                </a:solidFill>
              </a:rPr>
              <a:t>después ya podrá </a:t>
            </a:r>
            <a:r>
              <a:rPr lang="es-ES" sz="1400" b="1" kern="0" dirty="0" smtClean="0">
                <a:solidFill>
                  <a:schemeClr val="accent3"/>
                </a:solidFill>
              </a:rPr>
              <a:t>contar </a:t>
            </a:r>
            <a:r>
              <a:rPr lang="es-ES" sz="1400" b="1" kern="0" dirty="0">
                <a:solidFill>
                  <a:schemeClr val="accent3"/>
                </a:solidFill>
              </a:rPr>
              <a:t>sin necesidad del apoyo de las etiquetas con </a:t>
            </a:r>
            <a:r>
              <a:rPr lang="es-ES" sz="1400" b="1" kern="0" dirty="0" smtClean="0">
                <a:solidFill>
                  <a:schemeClr val="accent3"/>
                </a:solidFill>
              </a:rPr>
              <a:t> los </a:t>
            </a:r>
            <a:r>
              <a:rPr lang="es-ES" sz="1400" b="1" kern="0" dirty="0">
                <a:solidFill>
                  <a:schemeClr val="accent3"/>
                </a:solidFill>
              </a:rPr>
              <a:t>números</a:t>
            </a:r>
          </a:p>
          <a:p>
            <a:endParaRPr lang="es-ES" sz="1400" b="1" kern="0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07" y="3318322"/>
            <a:ext cx="5408597" cy="1334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8700" y="3371850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5" y="796896"/>
            <a:ext cx="8478018" cy="615880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Las ventajas principales son: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8. Ventajas</a:t>
            </a:r>
            <a:endParaRPr lang="es-E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70257149"/>
              </p:ext>
            </p:extLst>
          </p:nvPr>
        </p:nvGraphicFramePr>
        <p:xfrm>
          <a:off x="2339752" y="1196752"/>
          <a:ext cx="444978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129 Flecha abajo"/>
          <p:cNvSpPr>
            <a:spLocks noChangeArrowheads="1"/>
          </p:cNvSpPr>
          <p:nvPr/>
        </p:nvSpPr>
        <p:spPr bwMode="auto">
          <a:xfrm rot="1571809">
            <a:off x="2814028" y="2826110"/>
            <a:ext cx="660690" cy="557708"/>
          </a:xfrm>
          <a:prstGeom prst="downArrow">
            <a:avLst>
              <a:gd name="adj1" fmla="val 50000"/>
              <a:gd name="adj2" fmla="val 5013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129 Flecha abajo"/>
          <p:cNvSpPr>
            <a:spLocks noChangeArrowheads="1"/>
          </p:cNvSpPr>
          <p:nvPr/>
        </p:nvSpPr>
        <p:spPr bwMode="auto">
          <a:xfrm rot="20081384">
            <a:off x="5696013" y="2823381"/>
            <a:ext cx="660690" cy="557708"/>
          </a:xfrm>
          <a:prstGeom prst="downArrow">
            <a:avLst>
              <a:gd name="adj1" fmla="val 50000"/>
              <a:gd name="adj2" fmla="val 50135"/>
            </a:avLst>
          </a:prstGeom>
          <a:solidFill>
            <a:schemeClr val="accent3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1713" y="3645024"/>
            <a:ext cx="3354223" cy="1224136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Tiene en cuenta la forma espontanea e intuitiva del procesamiento cerebral de las matemáticas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92080" y="3717032"/>
            <a:ext cx="3354223" cy="1224136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Se deja atrás la memorización sin comprensión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8806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3274" y="3717032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5" y="796896"/>
            <a:ext cx="8478018" cy="615880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Las desventajas principales son: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9. Desventajas</a:t>
            </a:r>
            <a:endParaRPr lang="es-E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58100265"/>
              </p:ext>
            </p:extLst>
          </p:nvPr>
        </p:nvGraphicFramePr>
        <p:xfrm>
          <a:off x="2210446" y="1078179"/>
          <a:ext cx="444978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129 Flecha abajo"/>
          <p:cNvSpPr>
            <a:spLocks noChangeArrowheads="1"/>
          </p:cNvSpPr>
          <p:nvPr/>
        </p:nvSpPr>
        <p:spPr bwMode="auto">
          <a:xfrm rot="1571809">
            <a:off x="1805916" y="2466070"/>
            <a:ext cx="660690" cy="557708"/>
          </a:xfrm>
          <a:prstGeom prst="downArrow">
            <a:avLst>
              <a:gd name="adj1" fmla="val 50000"/>
              <a:gd name="adj2" fmla="val 5013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129 Flecha abajo"/>
          <p:cNvSpPr>
            <a:spLocks noChangeArrowheads="1"/>
          </p:cNvSpPr>
          <p:nvPr/>
        </p:nvSpPr>
        <p:spPr bwMode="auto">
          <a:xfrm rot="20081384">
            <a:off x="6272077" y="2468799"/>
            <a:ext cx="660690" cy="557708"/>
          </a:xfrm>
          <a:prstGeom prst="downArrow">
            <a:avLst>
              <a:gd name="adj1" fmla="val 50000"/>
              <a:gd name="adj2" fmla="val 50135"/>
            </a:avLst>
          </a:prstGeom>
          <a:solidFill>
            <a:schemeClr val="accent2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5649" y="3068960"/>
            <a:ext cx="3354223" cy="1224136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400" b="1" kern="0" dirty="0" smtClean="0">
                <a:solidFill>
                  <a:schemeClr val="accent3"/>
                </a:solidFill>
              </a:rPr>
              <a:t>El alumnado a menudo llega a primaria con deficiencias en este aspecto. A veces se debe a la deficiente metodología empleada en los libros de texto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4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12" name="129 Flecha abajo"/>
          <p:cNvSpPr>
            <a:spLocks noChangeArrowheads="1"/>
          </p:cNvSpPr>
          <p:nvPr/>
        </p:nvSpPr>
        <p:spPr bwMode="auto">
          <a:xfrm>
            <a:off x="4066646" y="2564904"/>
            <a:ext cx="649370" cy="1054726"/>
          </a:xfrm>
          <a:prstGeom prst="downArrow">
            <a:avLst>
              <a:gd name="adj1" fmla="val 50000"/>
              <a:gd name="adj2" fmla="val 50135"/>
            </a:avLst>
          </a:prstGeom>
          <a:solidFill>
            <a:schemeClr val="accent3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873961" y="3861048"/>
            <a:ext cx="3354223" cy="720080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400" b="1" kern="0" dirty="0" smtClean="0">
                <a:solidFill>
                  <a:schemeClr val="accent3"/>
                </a:solidFill>
              </a:rPr>
              <a:t>Cuando no conocen el método, no lo apoyan. 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4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529778" y="3068960"/>
            <a:ext cx="3354223" cy="1224136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400" b="1" kern="0" dirty="0" smtClean="0">
                <a:solidFill>
                  <a:schemeClr val="accent3"/>
                </a:solidFill>
              </a:rPr>
              <a:t>Tienden a esforzarse por alcanzar los estados de cálculo de otros compañeros, prescindiendo del uso de los palillos.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28934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4146" y="4077072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de dibujo niño subiendo escale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" y="1124744"/>
            <a:ext cx="4286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10. Evaluación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283895" y="105273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kern="0" dirty="0">
                <a:solidFill>
                  <a:schemeClr val="accent3"/>
                </a:solidFill>
              </a:rPr>
              <a:t>La </a:t>
            </a:r>
            <a:r>
              <a:rPr lang="es-ES" b="1" kern="0" dirty="0" smtClean="0">
                <a:solidFill>
                  <a:schemeClr val="accent3"/>
                </a:solidFill>
              </a:rPr>
              <a:t>evaluación ha de ser global, continua y formativa.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97997" y="1484784"/>
            <a:ext cx="5533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kern="0" dirty="0" smtClean="0">
              <a:solidFill>
                <a:schemeClr val="accent3"/>
              </a:solidFill>
            </a:endParaRPr>
          </a:p>
          <a:p>
            <a:r>
              <a:rPr lang="es-ES" b="1" kern="0" dirty="0" smtClean="0">
                <a:solidFill>
                  <a:schemeClr val="accent3"/>
                </a:solidFill>
              </a:rPr>
              <a:t>Se parte de los conocimientos previos, valorando el proceso de aprendizaje y no el resultado final. </a:t>
            </a:r>
          </a:p>
        </p:txBody>
      </p:sp>
    </p:spTree>
    <p:extLst>
      <p:ext uri="{BB962C8B-B14F-4D97-AF65-F5344CB8AC3E}">
        <p14:creationId xmlns:p14="http://schemas.microsoft.com/office/powerpoint/2010/main" val="31782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8763" y="796896"/>
            <a:ext cx="8686800" cy="5472112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El algoritmo basado en números (ABN) fomenta el cálculo mental a través de objetos cotidianos….</a:t>
            </a: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1. Introducción.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41078774"/>
              </p:ext>
            </p:extLst>
          </p:nvPr>
        </p:nvGraphicFramePr>
        <p:xfrm>
          <a:off x="2466095" y="1484784"/>
          <a:ext cx="3906105" cy="204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83568" y="3789040"/>
            <a:ext cx="7823081" cy="1368152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/>
            </a:pPr>
            <a:r>
              <a:rPr lang="es-ES" sz="1800" kern="0" dirty="0">
                <a:solidFill>
                  <a:schemeClr val="accent3"/>
                </a:solidFill>
              </a:rPr>
              <a:t>Años atrás se aprendían operaciones básicas de cálculo aplicando reglas tradicionales. Se plantea la necesidad de aplicar nuevos modelos alternativos</a:t>
            </a:r>
            <a:r>
              <a:rPr lang="es-ES" sz="1800" kern="0" dirty="0" smtClean="0">
                <a:solidFill>
                  <a:schemeClr val="accent3"/>
                </a:solidFill>
              </a:rPr>
              <a:t>. El autor del método que estamos investigando es Jaime Martín Montero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/>
            </a:pPr>
            <a:endParaRPr lang="es-ES" sz="1800" kern="0" dirty="0">
              <a:solidFill>
                <a:schemeClr val="accent3"/>
              </a:solidFill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/>
            </a:pPr>
            <a:endParaRPr lang="es-ES" sz="1800" kern="0" dirty="0">
              <a:solidFill>
                <a:schemeClr val="accent3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1268760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66875" y="1268760"/>
            <a:ext cx="7481589" cy="2880320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algn="ctr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El enfoque tradicional tiene una visión estática. Esto implica:</a:t>
            </a:r>
          </a:p>
          <a:p>
            <a:pPr marL="631825" lvl="2" indent="-285750"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631825" lvl="2" indent="-285750"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 No </a:t>
            </a:r>
            <a:r>
              <a:rPr lang="es-ES" altLang="es-ES" sz="1800" b="1" kern="0" dirty="0">
                <a:solidFill>
                  <a:schemeClr val="accent3"/>
                </a:solidFill>
              </a:rPr>
              <a:t>hay que inventar, ni experimentar</a:t>
            </a:r>
          </a:p>
          <a:p>
            <a:pPr marL="631825" lvl="2" indent="-285750"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Aprender números, reglas de escritura y normas de algoritmo</a:t>
            </a:r>
          </a:p>
          <a:p>
            <a:pPr marL="631825" lvl="2" indent="-285750"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Memorización</a:t>
            </a:r>
          </a:p>
          <a:p>
            <a:pPr marL="631825" lvl="2" indent="-285750"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Números </a:t>
            </a:r>
            <a:r>
              <a:rPr lang="es-ES" altLang="es-ES" sz="1800" b="1" kern="0" dirty="0">
                <a:solidFill>
                  <a:schemeClr val="accent3"/>
                </a:solidFill>
              </a:rPr>
              <a:t>=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Grafía</a:t>
            </a: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n-US" sz="2000" dirty="0" smtClean="0">
                <a:solidFill>
                  <a:schemeClr val="accent3"/>
                </a:solidFill>
              </a:rPr>
              <a:t>2. Efectos </a:t>
            </a:r>
            <a:r>
              <a:rPr lang="es-ES_tradnl" altLang="en-US" sz="2000" dirty="0">
                <a:solidFill>
                  <a:schemeClr val="accent3"/>
                </a:solidFill>
              </a:rPr>
              <a:t>del Enfoque Tradicional</a:t>
            </a:r>
          </a:p>
          <a:p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22430"/>
            <a:ext cx="1728192" cy="1122394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323528" y="1113160"/>
            <a:ext cx="2736304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n-US" sz="2000" dirty="0" smtClean="0">
                <a:solidFill>
                  <a:schemeClr val="accent3"/>
                </a:solidFill>
              </a:rPr>
              <a:t>Enfoque </a:t>
            </a:r>
            <a:r>
              <a:rPr lang="es-ES_tradnl" altLang="en-US" sz="2000" dirty="0">
                <a:solidFill>
                  <a:schemeClr val="accent3"/>
                </a:solidFill>
              </a:rPr>
              <a:t>Tradicional</a:t>
            </a:r>
          </a:p>
          <a:p>
            <a:endParaRPr lang="es-ES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11163" y="4293096"/>
            <a:ext cx="18669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n-US" sz="2000" dirty="0" smtClean="0">
                <a:solidFill>
                  <a:schemeClr val="accent3"/>
                </a:solidFill>
              </a:rPr>
              <a:t>Método ABN</a:t>
            </a:r>
            <a:endParaRPr lang="es-ES_tradnl" altLang="en-US" sz="2000" dirty="0">
              <a:solidFill>
                <a:schemeClr val="accent3"/>
              </a:solidFill>
            </a:endParaRPr>
          </a:p>
          <a:p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83142"/>
            <a:ext cx="1515789" cy="1186018"/>
          </a:xfrm>
          <a:prstGeom prst="rect">
            <a:avLst/>
          </a:prstGeom>
        </p:spPr>
      </p:pic>
      <p:sp>
        <p:nvSpPr>
          <p:cNvPr id="10" name="129 Flecha abajo"/>
          <p:cNvSpPr>
            <a:spLocks noChangeArrowheads="1"/>
          </p:cNvSpPr>
          <p:nvPr/>
        </p:nvSpPr>
        <p:spPr bwMode="auto">
          <a:xfrm rot="16200000">
            <a:off x="3042159" y="794837"/>
            <a:ext cx="347580" cy="1032313"/>
          </a:xfrm>
          <a:prstGeom prst="downArrow">
            <a:avLst>
              <a:gd name="adj1" fmla="val 50000"/>
              <a:gd name="adj2" fmla="val 53197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" name="129 Flecha abajo"/>
          <p:cNvSpPr>
            <a:spLocks noChangeArrowheads="1"/>
          </p:cNvSpPr>
          <p:nvPr/>
        </p:nvSpPr>
        <p:spPr bwMode="auto">
          <a:xfrm rot="16200000">
            <a:off x="2831293" y="3811876"/>
            <a:ext cx="347582" cy="1454038"/>
          </a:xfrm>
          <a:prstGeom prst="downArrow">
            <a:avLst>
              <a:gd name="adj1" fmla="val 50000"/>
              <a:gd name="adj2" fmla="val 53197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28" y="1628800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8763" y="796896"/>
            <a:ext cx="8686800" cy="5472112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>
                <a:solidFill>
                  <a:schemeClr val="accent3"/>
                </a:solidFill>
              </a:rPr>
              <a:t>3. Claves del Método ABN</a:t>
            </a:r>
            <a:endParaRPr lang="es-E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78715512"/>
              </p:ext>
            </p:extLst>
          </p:nvPr>
        </p:nvGraphicFramePr>
        <p:xfrm>
          <a:off x="1259632" y="1685032"/>
          <a:ext cx="628836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2 Elipse"/>
          <p:cNvSpPr/>
          <p:nvPr/>
        </p:nvSpPr>
        <p:spPr>
          <a:xfrm>
            <a:off x="3494162" y="908720"/>
            <a:ext cx="1797918" cy="914400"/>
          </a:xfrm>
          <a:prstGeom prst="ellipse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 L A V E S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6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altLang="en-US" sz="22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INDICE</a:t>
            </a:r>
            <a:endParaRPr lang="es-ES" sz="22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Introducción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_tradnl" altLang="en-US" sz="2000" dirty="0">
                <a:solidFill>
                  <a:schemeClr val="accent3"/>
                </a:solidFill>
              </a:rPr>
              <a:t>Efectos del Enfoque </a:t>
            </a:r>
            <a:r>
              <a:rPr lang="es-ES_tradnl" altLang="en-US" sz="2000" dirty="0" smtClean="0">
                <a:solidFill>
                  <a:schemeClr val="accent3"/>
                </a:solidFill>
              </a:rPr>
              <a:t>Tradicional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AutoNum type="arabicPeriod"/>
              <a:defRPr/>
            </a:pPr>
            <a:r>
              <a:rPr lang="es-ES" altLang="en-US" sz="2000" dirty="0" smtClean="0">
                <a:solidFill>
                  <a:schemeClr val="accent3"/>
                </a:solidFill>
              </a:rPr>
              <a:t>Claves del Método ABN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Metodología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Objetivos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Contenidos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>
                <a:solidFill>
                  <a:schemeClr val="accent3"/>
                </a:solidFill>
              </a:rPr>
              <a:t>Recursos y </a:t>
            </a:r>
            <a:r>
              <a:rPr lang="es-ES" sz="2000" dirty="0" smtClean="0">
                <a:solidFill>
                  <a:schemeClr val="accent3"/>
                </a:solidFill>
              </a:rPr>
              <a:t>actividades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_tradnl" altLang="en-US" sz="2000" dirty="0" smtClean="0">
                <a:solidFill>
                  <a:schemeClr val="accent3"/>
                </a:solidFill>
              </a:rPr>
              <a:t>Desventajas</a:t>
            </a:r>
          </a:p>
          <a:p>
            <a:pPr marL="457200" indent="-457200">
              <a:lnSpc>
                <a:spcPct val="50000"/>
              </a:lnSpc>
              <a:spcBef>
                <a:spcPct val="80000"/>
              </a:spcBef>
              <a:buFont typeface="Arial" pitchFamily="34" charset="0"/>
              <a:buAutoNum type="arabicPeriod"/>
              <a:defRPr/>
            </a:pPr>
            <a:r>
              <a:rPr lang="es-ES" sz="2000" dirty="0" smtClean="0">
                <a:solidFill>
                  <a:schemeClr val="accent3"/>
                </a:solidFill>
              </a:rPr>
              <a:t>Evaluación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4679" y="1989768"/>
            <a:ext cx="5037137" cy="43338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Imagen 4" descr="j030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19890"/>
          <a:stretch>
            <a:fillRect/>
          </a:stretch>
        </p:blipFill>
        <p:spPr bwMode="auto">
          <a:xfrm>
            <a:off x="7239000" y="331837"/>
            <a:ext cx="14636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0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0446" y="796896"/>
            <a:ext cx="8478018" cy="4144272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La metodología a emplear en educación infantil para el éxito del aprendizaje a través del método ABN ha de cumplir los siguientes requisitos: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Ser Abierta y Flexible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Respetar el ritmo individual 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Representar situaciones cercanas y 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   manipulativas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 Implicar a las familias 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Ambiente que despierte la curiosidad para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>
                <a:solidFill>
                  <a:schemeClr val="accent3"/>
                </a:solidFill>
              </a:rPr>
              <a:t> </a:t>
            </a:r>
            <a:r>
              <a:rPr lang="es-ES" altLang="es-ES" sz="1800" b="1" kern="0" dirty="0" smtClean="0">
                <a:solidFill>
                  <a:schemeClr val="accent3"/>
                </a:solidFill>
              </a:rPr>
              <a:t>   resolver actividades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8763" y="260648"/>
            <a:ext cx="7772400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accent3"/>
                </a:solidFill>
              </a:rPr>
              <a:t>4. Metodología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692696"/>
            <a:ext cx="82809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129 Flecha abajo"/>
          <p:cNvSpPr>
            <a:spLocks noChangeArrowheads="1"/>
          </p:cNvSpPr>
          <p:nvPr/>
        </p:nvSpPr>
        <p:spPr bwMode="auto">
          <a:xfrm rot="20081384">
            <a:off x="5696013" y="2823381"/>
            <a:ext cx="660690" cy="557708"/>
          </a:xfrm>
          <a:prstGeom prst="downArrow">
            <a:avLst>
              <a:gd name="adj1" fmla="val 50000"/>
              <a:gd name="adj2" fmla="val 50135"/>
            </a:avLst>
          </a:prstGeom>
          <a:solidFill>
            <a:schemeClr val="accent3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117475" indent="-117475">
              <a:buClr>
                <a:schemeClr val="tx1"/>
              </a:buClr>
              <a:buFont typeface="Wingdings" pitchFamily="2" charset="2"/>
              <a:buChar char="§"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92080" y="3717032"/>
            <a:ext cx="3354223" cy="1224136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000099"/>
              </a:buClr>
              <a:buNone/>
              <a:defRPr/>
            </a:pPr>
            <a:r>
              <a:rPr lang="es-ES" altLang="es-ES" sz="1800" b="1" kern="0" dirty="0" smtClean="0">
                <a:solidFill>
                  <a:schemeClr val="accent3"/>
                </a:solidFill>
              </a:rPr>
              <a:t>Se deja atrás la memorización sin comprensión</a:t>
            </a: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>
              <a:solidFill>
                <a:schemeClr val="accent3"/>
              </a:solidFill>
            </a:endParaRPr>
          </a:p>
          <a:p>
            <a:pPr marL="0" indent="0" eaLnBrk="1" hangingPunct="1">
              <a:buClr>
                <a:srgbClr val="000099"/>
              </a:buClr>
              <a:buNone/>
              <a:defRPr/>
            </a:pPr>
            <a:endParaRPr lang="es-ES" altLang="es-ES" sz="1800" b="1" kern="0" dirty="0" smtClean="0">
              <a:solidFill>
                <a:schemeClr val="accent3"/>
              </a:solidFill>
            </a:endParaRPr>
          </a:p>
          <a:p>
            <a:pPr marL="346075" lvl="1" indent="0" eaLnBrk="1" hangingPunct="1">
              <a:buClr>
                <a:srgbClr val="000099"/>
              </a:buClr>
              <a:buNone/>
              <a:defRPr/>
            </a:pPr>
            <a:endParaRPr lang="es-ES" altLang="es-ES" sz="1400" kern="0" dirty="0" smtClean="0"/>
          </a:p>
          <a:p>
            <a:pPr marL="346075" lvl="1" indent="0" eaLnBrk="1" hangingPunct="1">
              <a:buClr>
                <a:srgbClr val="000099"/>
              </a:buClr>
              <a:buFont typeface="Arial" pitchFamily="34" charset="0"/>
              <a:buNone/>
              <a:defRPr/>
            </a:pPr>
            <a:r>
              <a:rPr lang="es-ES" altLang="en-US" sz="1400" kern="0" dirty="0" smtClean="0"/>
              <a:t> </a:t>
            </a:r>
            <a:endParaRPr lang="es-ES" altLang="es-ES" sz="1400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37" y="1635762"/>
            <a:ext cx="3948286" cy="31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228</TotalTime>
  <Words>1218</Words>
  <Application>Microsoft Office PowerPoint</Application>
  <PresentationFormat>Presentación en pantalla (4:3)</PresentationFormat>
  <Paragraphs>308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Ángulos</vt:lpstr>
      <vt:lpstr>Investigamos el Método ABN en educación infantil</vt:lpstr>
      <vt:lpstr>INDICE</vt:lpstr>
      <vt:lpstr>Presentación de PowerPoint</vt:lpstr>
      <vt:lpstr>INDICE</vt:lpstr>
      <vt:lpstr>Presentación de PowerPoint</vt:lpstr>
      <vt:lpstr>INDICE</vt:lpstr>
      <vt:lpstr>Presentación de PowerPoint</vt:lpstr>
      <vt:lpstr>INDICE</vt:lpstr>
      <vt:lpstr>Presentación de PowerPoint</vt:lpstr>
      <vt:lpstr>INDICE</vt:lpstr>
      <vt:lpstr>Presentación de PowerPoint</vt:lpstr>
      <vt:lpstr>INDICE</vt:lpstr>
      <vt:lpstr>Presentación de PowerPoint</vt:lpstr>
      <vt:lpstr>Presentación de PowerPoint</vt:lpstr>
      <vt:lpstr>Presentación de PowerPoint</vt:lpstr>
      <vt:lpstr>INDICE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INDICE</vt:lpstr>
      <vt:lpstr>Presentación de PowerPoint</vt:lpstr>
      <vt:lpstr>INDICE</vt:lpstr>
      <vt:lpstr>Presentación de PowerPoint</vt:lpstr>
      <vt:lpstr>INDICE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Investigamos el Método ABN</dc:title>
  <dc:creator>DEFAULT</dc:creator>
  <cp:lastModifiedBy>DEFAULT</cp:lastModifiedBy>
  <cp:revision>25</cp:revision>
  <dcterms:created xsi:type="dcterms:W3CDTF">2017-11-29T20:51:33Z</dcterms:created>
  <dcterms:modified xsi:type="dcterms:W3CDTF">2017-12-01T08:30:33Z</dcterms:modified>
</cp:coreProperties>
</file>