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71" r:id="rId5"/>
    <p:sldId id="259" r:id="rId6"/>
    <p:sldId id="262" r:id="rId7"/>
    <p:sldId id="263" r:id="rId8"/>
    <p:sldId id="264" r:id="rId9"/>
    <p:sldId id="260" r:id="rId10"/>
    <p:sldId id="265" r:id="rId11"/>
    <p:sldId id="266" r:id="rId12"/>
    <p:sldId id="268" r:id="rId13"/>
    <p:sldId id="267" r:id="rId14"/>
    <p:sldId id="269" r:id="rId15"/>
    <p:sldId id="270" r:id="rId1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68374D-44B5-4DAC-97F4-B11673D00D83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940EEA0-729A-43DC-A4D5-F51C1480BA1A}">
      <dgm:prSet phldrT="[Texto]"/>
      <dgm:spPr/>
      <dgm:t>
        <a:bodyPr/>
        <a:lstStyle/>
        <a:p>
          <a:r>
            <a:rPr lang="es-ES" dirty="0" err="1" smtClean="0"/>
            <a:t>abn</a:t>
          </a:r>
          <a:endParaRPr lang="es-ES" dirty="0"/>
        </a:p>
      </dgm:t>
    </dgm:pt>
    <dgm:pt modelId="{D89208D9-ABA9-4DBE-A8CA-ED69DA8A26C6}" type="parTrans" cxnId="{E0FBF033-50ED-49F4-BE4B-DB1FAF3272AA}">
      <dgm:prSet/>
      <dgm:spPr/>
      <dgm:t>
        <a:bodyPr/>
        <a:lstStyle/>
        <a:p>
          <a:endParaRPr lang="es-ES"/>
        </a:p>
      </dgm:t>
    </dgm:pt>
    <dgm:pt modelId="{94ABEB89-2E38-4832-B2FC-B317CA0D98A5}" type="sibTrans" cxnId="{E0FBF033-50ED-49F4-BE4B-DB1FAF3272AA}">
      <dgm:prSet/>
      <dgm:spPr/>
      <dgm:t>
        <a:bodyPr/>
        <a:lstStyle/>
        <a:p>
          <a:endParaRPr lang="es-ES"/>
        </a:p>
      </dgm:t>
    </dgm:pt>
    <dgm:pt modelId="{62EBF122-5936-4E9D-B91C-C299C2A86DE8}">
      <dgm:prSet phldrT="[Texto]"/>
      <dgm:spPr/>
      <dgm:t>
        <a:bodyPr/>
        <a:lstStyle/>
        <a:p>
          <a:r>
            <a:rPr lang="es-ES" dirty="0" smtClean="0"/>
            <a:t>Partir y trabajar con materiales manipulables</a:t>
          </a:r>
          <a:endParaRPr lang="es-ES" dirty="0"/>
        </a:p>
      </dgm:t>
    </dgm:pt>
    <dgm:pt modelId="{640904AA-7347-4B40-B4FF-62DB3F296911}" type="parTrans" cxnId="{BB7F9339-5632-4BD1-8411-28CF8C19AB8B}">
      <dgm:prSet/>
      <dgm:spPr/>
      <dgm:t>
        <a:bodyPr/>
        <a:lstStyle/>
        <a:p>
          <a:endParaRPr lang="es-ES"/>
        </a:p>
      </dgm:t>
    </dgm:pt>
    <dgm:pt modelId="{DD16F06A-BA9C-4C9E-8930-A5A9586FCAC8}" type="sibTrans" cxnId="{BB7F9339-5632-4BD1-8411-28CF8C19AB8B}">
      <dgm:prSet/>
      <dgm:spPr/>
      <dgm:t>
        <a:bodyPr/>
        <a:lstStyle/>
        <a:p>
          <a:endParaRPr lang="es-ES"/>
        </a:p>
      </dgm:t>
    </dgm:pt>
    <dgm:pt modelId="{26988357-F834-4754-B835-0C6DC7B20EC6}">
      <dgm:prSet phldrT="[Texto]"/>
      <dgm:spPr/>
      <dgm:t>
        <a:bodyPr/>
        <a:lstStyle/>
        <a:p>
          <a:r>
            <a:rPr lang="es-ES" dirty="0" smtClean="0"/>
            <a:t>Para que los niños/as entiendan lo que hacen</a:t>
          </a:r>
          <a:endParaRPr lang="es-ES" dirty="0"/>
        </a:p>
      </dgm:t>
    </dgm:pt>
    <dgm:pt modelId="{2722B9C9-0E47-4245-8347-C5FDDC4E763D}" type="parTrans" cxnId="{246B5B70-A0F6-420C-A5BC-33DB60852B8A}">
      <dgm:prSet/>
      <dgm:spPr/>
      <dgm:t>
        <a:bodyPr/>
        <a:lstStyle/>
        <a:p>
          <a:endParaRPr lang="es-ES"/>
        </a:p>
      </dgm:t>
    </dgm:pt>
    <dgm:pt modelId="{BBDEF6CE-4865-4E0B-A9CC-EA6FF20F14DC}" type="sibTrans" cxnId="{246B5B70-A0F6-420C-A5BC-33DB60852B8A}">
      <dgm:prSet/>
      <dgm:spPr/>
      <dgm:t>
        <a:bodyPr/>
        <a:lstStyle/>
        <a:p>
          <a:endParaRPr lang="es-ES"/>
        </a:p>
      </dgm:t>
    </dgm:pt>
    <dgm:pt modelId="{8F0D946A-7A09-4FF5-89E8-78D5C03AD886}">
      <dgm:prSet phldrT="[Texto]"/>
      <dgm:spPr/>
      <dgm:t>
        <a:bodyPr/>
        <a:lstStyle/>
        <a:p>
          <a:r>
            <a:rPr lang="es-ES" dirty="0" smtClean="0"/>
            <a:t>Siguiendo su ritmo de progreso y alcanzando mayor nivel de abstracción</a:t>
          </a:r>
          <a:endParaRPr lang="es-ES" dirty="0"/>
        </a:p>
      </dgm:t>
    </dgm:pt>
    <dgm:pt modelId="{2C462BFE-996A-49D0-A958-0E83673C494C}" type="parTrans" cxnId="{D043AA45-A9A5-4A32-80B4-CD0539F132F5}">
      <dgm:prSet/>
      <dgm:spPr/>
      <dgm:t>
        <a:bodyPr/>
        <a:lstStyle/>
        <a:p>
          <a:endParaRPr lang="es-ES"/>
        </a:p>
      </dgm:t>
    </dgm:pt>
    <dgm:pt modelId="{47F8B840-839E-45D0-89C7-070AA05C4BA1}" type="sibTrans" cxnId="{D043AA45-A9A5-4A32-80B4-CD0539F132F5}">
      <dgm:prSet/>
      <dgm:spPr/>
      <dgm:t>
        <a:bodyPr/>
        <a:lstStyle/>
        <a:p>
          <a:endParaRPr lang="es-ES"/>
        </a:p>
      </dgm:t>
    </dgm:pt>
    <dgm:pt modelId="{D02AB258-00D7-4B72-9617-E3A652DF5608}">
      <dgm:prSet phldrT="[Texto]"/>
      <dgm:spPr/>
      <dgm:t>
        <a:bodyPr/>
        <a:lstStyle/>
        <a:p>
          <a:r>
            <a:rPr lang="es-ES" dirty="0" smtClean="0"/>
            <a:t>No hay un único proceso para llegar a la solución</a:t>
          </a:r>
          <a:endParaRPr lang="es-ES" dirty="0"/>
        </a:p>
      </dgm:t>
    </dgm:pt>
    <dgm:pt modelId="{D6302334-2D82-43FE-8CF2-A3BF5844AE6A}" type="parTrans" cxnId="{1629F8AE-B371-4B4A-BC9F-4267145179D9}">
      <dgm:prSet/>
      <dgm:spPr/>
      <dgm:t>
        <a:bodyPr/>
        <a:lstStyle/>
        <a:p>
          <a:endParaRPr lang="es-ES"/>
        </a:p>
      </dgm:t>
    </dgm:pt>
    <dgm:pt modelId="{5015FD49-9D94-4292-BAEE-64848CD79E62}" type="sibTrans" cxnId="{1629F8AE-B371-4B4A-BC9F-4267145179D9}">
      <dgm:prSet/>
      <dgm:spPr/>
      <dgm:t>
        <a:bodyPr/>
        <a:lstStyle/>
        <a:p>
          <a:endParaRPr lang="es-ES"/>
        </a:p>
      </dgm:t>
    </dgm:pt>
    <dgm:pt modelId="{E767A5CA-F8F8-4195-9D6D-8CDD97CA2B57}" type="pres">
      <dgm:prSet presAssocID="{D368374D-44B5-4DAC-97F4-B11673D00D8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04F8AED-57D6-45E1-B272-271919DDACFC}" type="pres">
      <dgm:prSet presAssocID="{2940EEA0-729A-43DC-A4D5-F51C1480BA1A}" presName="centerShape" presStyleLbl="node0" presStyleIdx="0" presStyleCnt="1" custScaleX="74297" custScaleY="77365"/>
      <dgm:spPr/>
      <dgm:t>
        <a:bodyPr/>
        <a:lstStyle/>
        <a:p>
          <a:endParaRPr lang="es-ES"/>
        </a:p>
      </dgm:t>
    </dgm:pt>
    <dgm:pt modelId="{6154187A-BBEE-49D6-928B-1449A77317AB}" type="pres">
      <dgm:prSet presAssocID="{62EBF122-5936-4E9D-B91C-C299C2A86DE8}" presName="node" presStyleLbl="node1" presStyleIdx="0" presStyleCnt="4" custScaleX="18417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4D44A18-6E93-4808-B0F1-370E9CB0F613}" type="pres">
      <dgm:prSet presAssocID="{62EBF122-5936-4E9D-B91C-C299C2A86DE8}" presName="dummy" presStyleCnt="0"/>
      <dgm:spPr/>
    </dgm:pt>
    <dgm:pt modelId="{3BD53033-9D38-4BE0-812C-556113FAA9D0}" type="pres">
      <dgm:prSet presAssocID="{DD16F06A-BA9C-4C9E-8930-A5A9586FCAC8}" presName="sibTrans" presStyleLbl="sibTrans2D1" presStyleIdx="0" presStyleCnt="4"/>
      <dgm:spPr/>
      <dgm:t>
        <a:bodyPr/>
        <a:lstStyle/>
        <a:p>
          <a:endParaRPr lang="es-ES"/>
        </a:p>
      </dgm:t>
    </dgm:pt>
    <dgm:pt modelId="{680C656E-71D7-406D-A4A9-C728AE4D6A29}" type="pres">
      <dgm:prSet presAssocID="{26988357-F834-4754-B835-0C6DC7B20EC6}" presName="node" presStyleLbl="node1" presStyleIdx="1" presStyleCnt="4" custScaleX="17199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477B400-0368-41BA-9983-4153C3025232}" type="pres">
      <dgm:prSet presAssocID="{26988357-F834-4754-B835-0C6DC7B20EC6}" presName="dummy" presStyleCnt="0"/>
      <dgm:spPr/>
    </dgm:pt>
    <dgm:pt modelId="{AA9DBF88-2AAE-4367-A7AA-95B6A392BF99}" type="pres">
      <dgm:prSet presAssocID="{BBDEF6CE-4865-4E0B-A9CC-EA6FF20F14DC}" presName="sibTrans" presStyleLbl="sibTrans2D1" presStyleIdx="1" presStyleCnt="4"/>
      <dgm:spPr/>
      <dgm:t>
        <a:bodyPr/>
        <a:lstStyle/>
        <a:p>
          <a:endParaRPr lang="es-ES"/>
        </a:p>
      </dgm:t>
    </dgm:pt>
    <dgm:pt modelId="{78C6D8C3-4F9A-4931-BA1F-76A827D80775}" type="pres">
      <dgm:prSet presAssocID="{8F0D946A-7A09-4FF5-89E8-78D5C03AD886}" presName="node" presStyleLbl="node1" presStyleIdx="2" presStyleCnt="4" custScaleX="1952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F915BFD-A697-4E56-8EDC-723C4BABFACA}" type="pres">
      <dgm:prSet presAssocID="{8F0D946A-7A09-4FF5-89E8-78D5C03AD886}" presName="dummy" presStyleCnt="0"/>
      <dgm:spPr/>
    </dgm:pt>
    <dgm:pt modelId="{255FA6AB-7D91-4B94-A568-B1A4B53BFFFC}" type="pres">
      <dgm:prSet presAssocID="{47F8B840-839E-45D0-89C7-070AA05C4BA1}" presName="sibTrans" presStyleLbl="sibTrans2D1" presStyleIdx="2" presStyleCnt="4"/>
      <dgm:spPr/>
      <dgm:t>
        <a:bodyPr/>
        <a:lstStyle/>
        <a:p>
          <a:endParaRPr lang="es-ES"/>
        </a:p>
      </dgm:t>
    </dgm:pt>
    <dgm:pt modelId="{CDBF4278-0711-40D8-9BA9-0DCDFE05D3FE}" type="pres">
      <dgm:prSet presAssocID="{D02AB258-00D7-4B72-9617-E3A652DF5608}" presName="node" presStyleLbl="node1" presStyleIdx="3" presStyleCnt="4" custScaleX="18555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8F7C81D-6075-4620-A03C-CA4B36CBC175}" type="pres">
      <dgm:prSet presAssocID="{D02AB258-00D7-4B72-9617-E3A652DF5608}" presName="dummy" presStyleCnt="0"/>
      <dgm:spPr/>
    </dgm:pt>
    <dgm:pt modelId="{AC398BB2-3BDE-44AA-8250-375A42D08CBB}" type="pres">
      <dgm:prSet presAssocID="{5015FD49-9D94-4292-BAEE-64848CD79E62}" presName="sibTrans" presStyleLbl="sibTrans2D1" presStyleIdx="3" presStyleCnt="4"/>
      <dgm:spPr/>
      <dgm:t>
        <a:bodyPr/>
        <a:lstStyle/>
        <a:p>
          <a:endParaRPr lang="es-ES"/>
        </a:p>
      </dgm:t>
    </dgm:pt>
  </dgm:ptLst>
  <dgm:cxnLst>
    <dgm:cxn modelId="{29B42FDE-093C-4988-AF23-A0C7879CA68E}" type="presOf" srcId="{47F8B840-839E-45D0-89C7-070AA05C4BA1}" destId="{255FA6AB-7D91-4B94-A568-B1A4B53BFFFC}" srcOrd="0" destOrd="0" presId="urn:microsoft.com/office/officeart/2005/8/layout/radial6"/>
    <dgm:cxn modelId="{473D6AC7-5A15-4B22-8B29-70975BAA1666}" type="presOf" srcId="{DD16F06A-BA9C-4C9E-8930-A5A9586FCAC8}" destId="{3BD53033-9D38-4BE0-812C-556113FAA9D0}" srcOrd="0" destOrd="0" presId="urn:microsoft.com/office/officeart/2005/8/layout/radial6"/>
    <dgm:cxn modelId="{436D0CD9-1F72-4A6A-84DB-7D057768C766}" type="presOf" srcId="{BBDEF6CE-4865-4E0B-A9CC-EA6FF20F14DC}" destId="{AA9DBF88-2AAE-4367-A7AA-95B6A392BF99}" srcOrd="0" destOrd="0" presId="urn:microsoft.com/office/officeart/2005/8/layout/radial6"/>
    <dgm:cxn modelId="{CBC6E101-CFC4-4C90-9F73-5B633FA9266E}" type="presOf" srcId="{2940EEA0-729A-43DC-A4D5-F51C1480BA1A}" destId="{E04F8AED-57D6-45E1-B272-271919DDACFC}" srcOrd="0" destOrd="0" presId="urn:microsoft.com/office/officeart/2005/8/layout/radial6"/>
    <dgm:cxn modelId="{D043AA45-A9A5-4A32-80B4-CD0539F132F5}" srcId="{2940EEA0-729A-43DC-A4D5-F51C1480BA1A}" destId="{8F0D946A-7A09-4FF5-89E8-78D5C03AD886}" srcOrd="2" destOrd="0" parTransId="{2C462BFE-996A-49D0-A958-0E83673C494C}" sibTransId="{47F8B840-839E-45D0-89C7-070AA05C4BA1}"/>
    <dgm:cxn modelId="{1629F8AE-B371-4B4A-BC9F-4267145179D9}" srcId="{2940EEA0-729A-43DC-A4D5-F51C1480BA1A}" destId="{D02AB258-00D7-4B72-9617-E3A652DF5608}" srcOrd="3" destOrd="0" parTransId="{D6302334-2D82-43FE-8CF2-A3BF5844AE6A}" sibTransId="{5015FD49-9D94-4292-BAEE-64848CD79E62}"/>
    <dgm:cxn modelId="{078D5139-C3CF-446F-B7D8-D42D3E4A5042}" type="presOf" srcId="{D368374D-44B5-4DAC-97F4-B11673D00D83}" destId="{E767A5CA-F8F8-4195-9D6D-8CDD97CA2B57}" srcOrd="0" destOrd="0" presId="urn:microsoft.com/office/officeart/2005/8/layout/radial6"/>
    <dgm:cxn modelId="{43A04CC3-5044-4EC4-A5F2-24A6A1C5CA45}" type="presOf" srcId="{8F0D946A-7A09-4FF5-89E8-78D5C03AD886}" destId="{78C6D8C3-4F9A-4931-BA1F-76A827D80775}" srcOrd="0" destOrd="0" presId="urn:microsoft.com/office/officeart/2005/8/layout/radial6"/>
    <dgm:cxn modelId="{2ADCC704-40F8-4EBF-B35B-1E286339181B}" type="presOf" srcId="{D02AB258-00D7-4B72-9617-E3A652DF5608}" destId="{CDBF4278-0711-40D8-9BA9-0DCDFE05D3FE}" srcOrd="0" destOrd="0" presId="urn:microsoft.com/office/officeart/2005/8/layout/radial6"/>
    <dgm:cxn modelId="{BB7F9339-5632-4BD1-8411-28CF8C19AB8B}" srcId="{2940EEA0-729A-43DC-A4D5-F51C1480BA1A}" destId="{62EBF122-5936-4E9D-B91C-C299C2A86DE8}" srcOrd="0" destOrd="0" parTransId="{640904AA-7347-4B40-B4FF-62DB3F296911}" sibTransId="{DD16F06A-BA9C-4C9E-8930-A5A9586FCAC8}"/>
    <dgm:cxn modelId="{246B5B70-A0F6-420C-A5BC-33DB60852B8A}" srcId="{2940EEA0-729A-43DC-A4D5-F51C1480BA1A}" destId="{26988357-F834-4754-B835-0C6DC7B20EC6}" srcOrd="1" destOrd="0" parTransId="{2722B9C9-0E47-4245-8347-C5FDDC4E763D}" sibTransId="{BBDEF6CE-4865-4E0B-A9CC-EA6FF20F14DC}"/>
    <dgm:cxn modelId="{E5805086-CED3-4B01-962E-3E0AF103DA78}" type="presOf" srcId="{26988357-F834-4754-B835-0C6DC7B20EC6}" destId="{680C656E-71D7-406D-A4A9-C728AE4D6A29}" srcOrd="0" destOrd="0" presId="urn:microsoft.com/office/officeart/2005/8/layout/radial6"/>
    <dgm:cxn modelId="{E0FBF033-50ED-49F4-BE4B-DB1FAF3272AA}" srcId="{D368374D-44B5-4DAC-97F4-B11673D00D83}" destId="{2940EEA0-729A-43DC-A4D5-F51C1480BA1A}" srcOrd="0" destOrd="0" parTransId="{D89208D9-ABA9-4DBE-A8CA-ED69DA8A26C6}" sibTransId="{94ABEB89-2E38-4832-B2FC-B317CA0D98A5}"/>
    <dgm:cxn modelId="{36B2E52B-4AB6-4BFF-B1EA-99E27C3418B5}" type="presOf" srcId="{62EBF122-5936-4E9D-B91C-C299C2A86DE8}" destId="{6154187A-BBEE-49D6-928B-1449A77317AB}" srcOrd="0" destOrd="0" presId="urn:microsoft.com/office/officeart/2005/8/layout/radial6"/>
    <dgm:cxn modelId="{F2C75ECE-2603-4995-A03D-361EEEE7E850}" type="presOf" srcId="{5015FD49-9D94-4292-BAEE-64848CD79E62}" destId="{AC398BB2-3BDE-44AA-8250-375A42D08CBB}" srcOrd="0" destOrd="0" presId="urn:microsoft.com/office/officeart/2005/8/layout/radial6"/>
    <dgm:cxn modelId="{71463327-4FC9-4B20-8D4D-B1FFD191CCD4}" type="presParOf" srcId="{E767A5CA-F8F8-4195-9D6D-8CDD97CA2B57}" destId="{E04F8AED-57D6-45E1-B272-271919DDACFC}" srcOrd="0" destOrd="0" presId="urn:microsoft.com/office/officeart/2005/8/layout/radial6"/>
    <dgm:cxn modelId="{304F0D8D-0FF6-412C-8887-8A173EA7BFC6}" type="presParOf" srcId="{E767A5CA-F8F8-4195-9D6D-8CDD97CA2B57}" destId="{6154187A-BBEE-49D6-928B-1449A77317AB}" srcOrd="1" destOrd="0" presId="urn:microsoft.com/office/officeart/2005/8/layout/radial6"/>
    <dgm:cxn modelId="{61061B13-9863-40A4-AC25-30E0AB916BD2}" type="presParOf" srcId="{E767A5CA-F8F8-4195-9D6D-8CDD97CA2B57}" destId="{34D44A18-6E93-4808-B0F1-370E9CB0F613}" srcOrd="2" destOrd="0" presId="urn:microsoft.com/office/officeart/2005/8/layout/radial6"/>
    <dgm:cxn modelId="{E3562526-C8FB-46C1-AF77-B2699BBEA896}" type="presParOf" srcId="{E767A5CA-F8F8-4195-9D6D-8CDD97CA2B57}" destId="{3BD53033-9D38-4BE0-812C-556113FAA9D0}" srcOrd="3" destOrd="0" presId="urn:microsoft.com/office/officeart/2005/8/layout/radial6"/>
    <dgm:cxn modelId="{7B23E67F-2663-4D78-8180-A196684DD967}" type="presParOf" srcId="{E767A5CA-F8F8-4195-9D6D-8CDD97CA2B57}" destId="{680C656E-71D7-406D-A4A9-C728AE4D6A29}" srcOrd="4" destOrd="0" presId="urn:microsoft.com/office/officeart/2005/8/layout/radial6"/>
    <dgm:cxn modelId="{7525825E-83B2-4826-B624-E24AEDAB0507}" type="presParOf" srcId="{E767A5CA-F8F8-4195-9D6D-8CDD97CA2B57}" destId="{E477B400-0368-41BA-9983-4153C3025232}" srcOrd="5" destOrd="0" presId="urn:microsoft.com/office/officeart/2005/8/layout/radial6"/>
    <dgm:cxn modelId="{BDE4D462-7101-4BF0-8C50-D4A03C9D5F50}" type="presParOf" srcId="{E767A5CA-F8F8-4195-9D6D-8CDD97CA2B57}" destId="{AA9DBF88-2AAE-4367-A7AA-95B6A392BF99}" srcOrd="6" destOrd="0" presId="urn:microsoft.com/office/officeart/2005/8/layout/radial6"/>
    <dgm:cxn modelId="{7C04058F-B69E-48DD-A243-9F52F75F8A14}" type="presParOf" srcId="{E767A5CA-F8F8-4195-9D6D-8CDD97CA2B57}" destId="{78C6D8C3-4F9A-4931-BA1F-76A827D80775}" srcOrd="7" destOrd="0" presId="urn:microsoft.com/office/officeart/2005/8/layout/radial6"/>
    <dgm:cxn modelId="{DC20291A-DED7-489F-A24B-D3F670440F4D}" type="presParOf" srcId="{E767A5CA-F8F8-4195-9D6D-8CDD97CA2B57}" destId="{4F915BFD-A697-4E56-8EDC-723C4BABFACA}" srcOrd="8" destOrd="0" presId="urn:microsoft.com/office/officeart/2005/8/layout/radial6"/>
    <dgm:cxn modelId="{CD37B39C-ADB7-4F88-9B00-977B6ADC2977}" type="presParOf" srcId="{E767A5CA-F8F8-4195-9D6D-8CDD97CA2B57}" destId="{255FA6AB-7D91-4B94-A568-B1A4B53BFFFC}" srcOrd="9" destOrd="0" presId="urn:microsoft.com/office/officeart/2005/8/layout/radial6"/>
    <dgm:cxn modelId="{27629328-E034-4C71-A471-A4ADFF264E69}" type="presParOf" srcId="{E767A5CA-F8F8-4195-9D6D-8CDD97CA2B57}" destId="{CDBF4278-0711-40D8-9BA9-0DCDFE05D3FE}" srcOrd="10" destOrd="0" presId="urn:microsoft.com/office/officeart/2005/8/layout/radial6"/>
    <dgm:cxn modelId="{BCED3BFB-C63D-48E1-B90B-CED5903FE046}" type="presParOf" srcId="{E767A5CA-F8F8-4195-9D6D-8CDD97CA2B57}" destId="{A8F7C81D-6075-4620-A03C-CA4B36CBC175}" srcOrd="11" destOrd="0" presId="urn:microsoft.com/office/officeart/2005/8/layout/radial6"/>
    <dgm:cxn modelId="{17A32E19-C8DD-40F8-9EAA-706511FA5C1C}" type="presParOf" srcId="{E767A5CA-F8F8-4195-9D6D-8CDD97CA2B57}" destId="{AC398BB2-3BDE-44AA-8250-375A42D08CBB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398BB2-3BDE-44AA-8250-375A42D08CBB}">
      <dsp:nvSpPr>
        <dsp:cNvPr id="0" name=""/>
        <dsp:cNvSpPr/>
      </dsp:nvSpPr>
      <dsp:spPr>
        <a:xfrm>
          <a:off x="3337718" y="587416"/>
          <a:ext cx="3925922" cy="3925922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5FA6AB-7D91-4B94-A568-B1A4B53BFFFC}">
      <dsp:nvSpPr>
        <dsp:cNvPr id="0" name=""/>
        <dsp:cNvSpPr/>
      </dsp:nvSpPr>
      <dsp:spPr>
        <a:xfrm>
          <a:off x="3337718" y="587416"/>
          <a:ext cx="3925922" cy="3925922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9DBF88-2AAE-4367-A7AA-95B6A392BF99}">
      <dsp:nvSpPr>
        <dsp:cNvPr id="0" name=""/>
        <dsp:cNvSpPr/>
      </dsp:nvSpPr>
      <dsp:spPr>
        <a:xfrm>
          <a:off x="3337718" y="587416"/>
          <a:ext cx="3925922" cy="3925922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D53033-9D38-4BE0-812C-556113FAA9D0}">
      <dsp:nvSpPr>
        <dsp:cNvPr id="0" name=""/>
        <dsp:cNvSpPr/>
      </dsp:nvSpPr>
      <dsp:spPr>
        <a:xfrm>
          <a:off x="3337718" y="587416"/>
          <a:ext cx="3925922" cy="3925922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4F8AED-57D6-45E1-B272-271919DDACFC}">
      <dsp:nvSpPr>
        <dsp:cNvPr id="0" name=""/>
        <dsp:cNvSpPr/>
      </dsp:nvSpPr>
      <dsp:spPr>
        <a:xfrm>
          <a:off x="4629268" y="1851242"/>
          <a:ext cx="1342820" cy="13982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300" kern="1200" dirty="0" err="1" smtClean="0"/>
            <a:t>abn</a:t>
          </a:r>
          <a:endParaRPr lang="es-ES" sz="4300" kern="1200" dirty="0"/>
        </a:p>
      </dsp:txBody>
      <dsp:txXfrm>
        <a:off x="4825919" y="2056014"/>
        <a:ext cx="949518" cy="988726"/>
      </dsp:txXfrm>
    </dsp:sp>
    <dsp:sp modelId="{6154187A-BBEE-49D6-928B-1449A77317AB}">
      <dsp:nvSpPr>
        <dsp:cNvPr id="0" name=""/>
        <dsp:cNvSpPr/>
      </dsp:nvSpPr>
      <dsp:spPr>
        <a:xfrm>
          <a:off x="4135645" y="383"/>
          <a:ext cx="2330067" cy="12651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Partir y trabajar con materiales manipulables</a:t>
          </a:r>
          <a:endParaRPr lang="es-ES" sz="1500" kern="1200" dirty="0"/>
        </a:p>
      </dsp:txBody>
      <dsp:txXfrm>
        <a:off x="4476875" y="185661"/>
        <a:ext cx="1647607" cy="894602"/>
      </dsp:txXfrm>
    </dsp:sp>
    <dsp:sp modelId="{680C656E-71D7-406D-A4A9-C728AE4D6A29}">
      <dsp:nvSpPr>
        <dsp:cNvPr id="0" name=""/>
        <dsp:cNvSpPr/>
      </dsp:nvSpPr>
      <dsp:spPr>
        <a:xfrm>
          <a:off x="6130096" y="1917798"/>
          <a:ext cx="2175996" cy="12651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Para que los niños/as entiendan lo que hacen</a:t>
          </a:r>
          <a:endParaRPr lang="es-ES" sz="1500" kern="1200" dirty="0"/>
        </a:p>
      </dsp:txBody>
      <dsp:txXfrm>
        <a:off x="6448763" y="2103076"/>
        <a:ext cx="1538662" cy="894602"/>
      </dsp:txXfrm>
    </dsp:sp>
    <dsp:sp modelId="{78C6D8C3-4F9A-4931-BA1F-76A827D80775}">
      <dsp:nvSpPr>
        <dsp:cNvPr id="0" name=""/>
        <dsp:cNvSpPr/>
      </dsp:nvSpPr>
      <dsp:spPr>
        <a:xfrm>
          <a:off x="4065821" y="3835214"/>
          <a:ext cx="2469715" cy="12651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Siguiendo su ritmo de progreso y alcanzando mayor nivel de abstracción</a:t>
          </a:r>
          <a:endParaRPr lang="es-ES" sz="1500" kern="1200" dirty="0"/>
        </a:p>
      </dsp:txBody>
      <dsp:txXfrm>
        <a:off x="4427502" y="4020492"/>
        <a:ext cx="1746353" cy="894602"/>
      </dsp:txXfrm>
    </dsp:sp>
    <dsp:sp modelId="{CDBF4278-0711-40D8-9BA9-0DCDFE05D3FE}">
      <dsp:nvSpPr>
        <dsp:cNvPr id="0" name=""/>
        <dsp:cNvSpPr/>
      </dsp:nvSpPr>
      <dsp:spPr>
        <a:xfrm>
          <a:off x="2209507" y="1917798"/>
          <a:ext cx="2347513" cy="12651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No hay un único proceso para llegar a la solución</a:t>
          </a:r>
          <a:endParaRPr lang="es-ES" sz="1500" kern="1200" dirty="0"/>
        </a:p>
      </dsp:txBody>
      <dsp:txXfrm>
        <a:off x="2553292" y="2103076"/>
        <a:ext cx="1659943" cy="8946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2A11C-296C-4553-AAFF-B3CE3D102A7B}" type="datetimeFigureOut">
              <a:rPr lang="es-ES" smtClean="0"/>
              <a:t>11/11/2018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88551-06E2-4E0B-933D-CE46C309F3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5778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88551-06E2-4E0B-933D-CE46C309F3F3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295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88551-06E2-4E0B-933D-CE46C309F3F3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1408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1D00A-DCE1-44B3-9AEF-78BE4129C3D0}" type="datetime1">
              <a:rPr lang="es-ES" smtClean="0"/>
              <a:t>11/11/2018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Tere Argente y Rosa Gómez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B12DC-D768-4C20-84ED-D78FD21A92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316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CED7-6005-4351-BB6A-3226D3546755}" type="datetime1">
              <a:rPr lang="es-ES" smtClean="0"/>
              <a:t>11/11/2018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Tere Argente y Rosa Gómez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B12DC-D768-4C20-84ED-D78FD21A92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7925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4DA8-D062-41CC-B15F-A0C5086EE9EA}" type="datetime1">
              <a:rPr lang="es-ES" smtClean="0"/>
              <a:t>11/11/2018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Tere Argente y Rosa Gómez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B12DC-D768-4C20-84ED-D78FD21A92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1852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8B85-B589-4410-AE6A-95D52743FF1F}" type="datetime1">
              <a:rPr lang="es-ES" smtClean="0"/>
              <a:t>11/11/2018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Tere Argente y Rosa Gómez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B12DC-D768-4C20-84ED-D78FD21A92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6282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8048-63BC-44CE-AD3D-C87B0DEB6418}" type="datetime1">
              <a:rPr lang="es-ES" smtClean="0"/>
              <a:t>11/11/2018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Tere Argente y Rosa Gómez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B12DC-D768-4C20-84ED-D78FD21A92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691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2DC4-DA75-424E-973D-66D18C8DB00E}" type="datetime1">
              <a:rPr lang="es-ES" smtClean="0"/>
              <a:t>11/11/2018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Tere Argente y Rosa Gómez</a:t>
            </a: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B12DC-D768-4C20-84ED-D78FD21A92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4876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B91E-589C-4D10-94DA-58CEA6EEEE3E}" type="datetime1">
              <a:rPr lang="es-ES" smtClean="0"/>
              <a:t>11/11/2018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Tere Argente y Rosa Gómez</a:t>
            </a:r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B12DC-D768-4C20-84ED-D78FD21A92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5842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1BCE-CFC1-4A03-9397-6B9601E409AE}" type="datetime1">
              <a:rPr lang="es-ES" smtClean="0"/>
              <a:t>11/11/2018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Tere Argente y Rosa Gómez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B12DC-D768-4C20-84ED-D78FD21A92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553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0976-F363-4586-85E9-16FE300CB525}" type="datetime1">
              <a:rPr lang="es-ES" smtClean="0"/>
              <a:t>11/11/2018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Tere Argente y Rosa Gómez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B12DC-D768-4C20-84ED-D78FD21A92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886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C524-A4BD-4A54-8025-599C960724A3}" type="datetime1">
              <a:rPr lang="es-ES" smtClean="0"/>
              <a:t>11/11/2018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Tere Argente y Rosa Gómez</a:t>
            </a: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B12DC-D768-4C20-84ED-D78FD21A92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0070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FA83-5ED2-4038-8B82-8D10017AFB43}" type="datetime1">
              <a:rPr lang="es-ES" smtClean="0"/>
              <a:t>11/11/2018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Tere Argente y Rosa Gómez</a:t>
            </a: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B12DC-D768-4C20-84ED-D78FD21A92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2218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5000">
              <a:schemeClr val="accent1">
                <a:lumMod val="5000"/>
                <a:lumOff val="95000"/>
              </a:schemeClr>
            </a:gs>
            <a:gs pos="44000">
              <a:schemeClr val="accent1">
                <a:lumMod val="45000"/>
                <a:lumOff val="55000"/>
              </a:schemeClr>
            </a:gs>
            <a:gs pos="64000">
              <a:schemeClr val="accent1">
                <a:lumMod val="45000"/>
                <a:lumOff val="55000"/>
              </a:schemeClr>
            </a:gs>
            <a:gs pos="84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5AE6-DACE-4C36-B254-2BD90AC52F60}" type="datetime1">
              <a:rPr lang="es-ES" smtClean="0"/>
              <a:t>11/11/2018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Tere Argente y Rosa Gómez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B12DC-D768-4C20-84ED-D78FD21A92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7682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F36_fyRN4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0vqaXeorUA" TargetMode="External"/><Relationship Id="rId7" Type="http://schemas.openxmlformats.org/officeDocument/2006/relationships/hyperlink" Target="https://www.youtube.com/watch?v=BHFj474YGq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bGetqbqDVaA" TargetMode="External"/><Relationship Id="rId5" Type="http://schemas.openxmlformats.org/officeDocument/2006/relationships/hyperlink" Target="https://www.youtube.com/watch?v=DP56a8qe1Oo&amp;t=20s" TargetMode="External"/><Relationship Id="rId4" Type="http://schemas.openxmlformats.org/officeDocument/2006/relationships/hyperlink" Target="https://www.youtube.com/watch?v=D8n0glFIy5w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es/url?sa=i&amp;rct=j&amp;q=&amp;esrc=s&amp;frm=1&amp;source=images&amp;cd=&amp;cad=rja&amp;uact=8&amp;ved=0CAcQjRxqFQoTCOvl-rfqv8gCFUJ-GgodotQApg&amp;url=https://www.elcorteingles.es/libros/libro/competencias-basicas-en-matematicas-9788471979063&amp;psig=AFQjCNGanI1BQC-GXnariW93IyqUIQdFzw&amp;ust=1444838884491760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s://www.google.es/url?sa=i&amp;rct=j&amp;q=&amp;esrc=s&amp;frm=1&amp;source=images&amp;cd=&amp;cad=rja&amp;uact=8&amp;ved=0CAcQjRxqFQoTCNSs39jqv8gCFUJEGgod4_UBDA&amp;url=https://m02lecar.wordpress.com/introduccion/jaime-martinez-montero/&amp;psig=AFQjCNGanI1BQC-GXnariW93IyqUIQdFzw&amp;ust=144483888449176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es/url?sa=i&amp;rct=j&amp;q=&amp;esrc=s&amp;frm=1&amp;source=images&amp;cd=&amp;cad=rja&amp;uact=8&amp;ved=0CAcQjRw&amp;url=http://algoritmosabn.blogspot.com/&amp;ei=GNCnVKnHD4Kqacy6gagG&amp;bvm=bv.82001339,d.d2s&amp;psig=AFQjCNFtRgQgLmPFrhDY4EsqXCeaMClv4Q&amp;ust=1420370222205092" TargetMode="External"/><Relationship Id="rId5" Type="http://schemas.openxmlformats.org/officeDocument/2006/relationships/image" Target="../media/image4.jpeg"/><Relationship Id="rId10" Type="http://schemas.openxmlformats.org/officeDocument/2006/relationships/image" Target="../media/image7.jpeg"/><Relationship Id="rId4" Type="http://schemas.openxmlformats.org/officeDocument/2006/relationships/hyperlink" Target="http://www.google.es/url?sa=i&amp;rct=j&amp;q=&amp;esrc=s&amp;frm=1&amp;source=images&amp;cd=&amp;cad=rja&amp;uact=8&amp;ved=0CAcQjRw&amp;url=http://algoritmosabn.blogspot.com/&amp;ei=7c-nVMDBNIOuabLtgcAG&amp;bvm=bv.82001339,d.d2s&amp;psig=AFQjCNFtRgQgLmPFrhDY4EsqXCeaMClv4Q&amp;ust=1420370222205092" TargetMode="External"/><Relationship Id="rId9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fGiHlsZta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4800" dirty="0" smtClean="0">
                <a:solidFill>
                  <a:schemeClr val="tx2"/>
                </a:solidFill>
                <a:latin typeface="+mn-lt"/>
              </a:rPr>
              <a:t>El método </a:t>
            </a:r>
            <a:r>
              <a:rPr lang="es-ES" sz="4800" dirty="0" err="1" smtClean="0">
                <a:solidFill>
                  <a:schemeClr val="tx2"/>
                </a:solidFill>
                <a:latin typeface="+mn-lt"/>
              </a:rPr>
              <a:t>abn</a:t>
            </a:r>
            <a:r>
              <a:rPr lang="es-ES" sz="4800" dirty="0" smtClean="0">
                <a:solidFill>
                  <a:schemeClr val="tx2"/>
                </a:solidFill>
                <a:latin typeface="+mn-lt"/>
              </a:rPr>
              <a:t> como facilitador de aprendizajes.</a:t>
            </a:r>
            <a:endParaRPr lang="es-ES" sz="4800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342" y="1861703"/>
            <a:ext cx="5453149" cy="3109308"/>
          </a:xfrm>
        </p:spPr>
      </p:pic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>
          <a:xfrm>
            <a:off x="3174076" y="6273223"/>
            <a:ext cx="4114800" cy="365125"/>
          </a:xfrm>
        </p:spPr>
        <p:txBody>
          <a:bodyPr/>
          <a:lstStyle/>
          <a:p>
            <a:r>
              <a:rPr lang="es-ES" sz="1400" smtClean="0"/>
              <a:t>Tere Argente y Rosa Gómez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193485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1000">
              <a:schemeClr val="accent1">
                <a:lumMod val="5000"/>
                <a:lumOff val="95000"/>
              </a:schemeClr>
            </a:gs>
            <a:gs pos="4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94000">
              <a:schemeClr val="accent1">
                <a:lumMod val="30000"/>
                <a:lumOff val="7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365759" y="365125"/>
            <a:ext cx="11438313" cy="1325563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chemeClr val="tx2"/>
                </a:solidFill>
              </a:rPr>
              <a:t>Diferencias entre le método tradicional y el método </a:t>
            </a:r>
            <a:r>
              <a:rPr lang="es-ES" b="1" dirty="0" err="1" smtClean="0">
                <a:solidFill>
                  <a:schemeClr val="tx2"/>
                </a:solidFill>
              </a:rPr>
              <a:t>abn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sz="half" idx="1"/>
          </p:nvPr>
        </p:nvSpPr>
        <p:spPr>
          <a:xfrm>
            <a:off x="365760" y="1825625"/>
            <a:ext cx="5654040" cy="4351338"/>
          </a:xfrm>
        </p:spPr>
        <p:txBody>
          <a:bodyPr/>
          <a:lstStyle/>
          <a:p>
            <a:r>
              <a:rPr lang="es-ES" dirty="0" smtClean="0">
                <a:solidFill>
                  <a:schemeClr val="tx2"/>
                </a:solidFill>
              </a:rPr>
              <a:t>Finalidad: aprender a hacer cuentas</a:t>
            </a:r>
          </a:p>
          <a:p>
            <a:pPr marL="0" indent="0">
              <a:buNone/>
            </a:pPr>
            <a:endParaRPr lang="es-ES" dirty="0">
              <a:solidFill>
                <a:schemeClr val="tx2"/>
              </a:solidFill>
            </a:endParaRPr>
          </a:p>
          <a:p>
            <a:r>
              <a:rPr lang="es-ES" dirty="0" smtClean="0">
                <a:solidFill>
                  <a:schemeClr val="tx2"/>
                </a:solidFill>
              </a:rPr>
              <a:t>Cálculo a partir de cifras descontextualizadas: operaciones de derecha a izquierda.</a:t>
            </a:r>
          </a:p>
          <a:p>
            <a:endParaRPr lang="es-ES" dirty="0">
              <a:solidFill>
                <a:schemeClr val="tx2"/>
              </a:solidFill>
            </a:endParaRPr>
          </a:p>
          <a:p>
            <a:r>
              <a:rPr lang="es-ES" dirty="0" smtClean="0">
                <a:solidFill>
                  <a:schemeClr val="tx2"/>
                </a:solidFill>
              </a:rPr>
              <a:t>Rigidez de la materia: las operaciones se hacen así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631872" cy="4351338"/>
          </a:xfrm>
        </p:spPr>
        <p:txBody>
          <a:bodyPr/>
          <a:lstStyle/>
          <a:p>
            <a:r>
              <a:rPr lang="es-ES" dirty="0" smtClean="0">
                <a:solidFill>
                  <a:schemeClr val="tx2"/>
                </a:solidFill>
              </a:rPr>
              <a:t>Las herramientas que se utilizan para el cálculo ayudan a la formación del pensamiento</a:t>
            </a:r>
          </a:p>
          <a:p>
            <a:r>
              <a:rPr lang="es-ES" dirty="0" smtClean="0">
                <a:solidFill>
                  <a:schemeClr val="tx2"/>
                </a:solidFill>
              </a:rPr>
              <a:t>Cálculo como planteamiento global: se trabaja con números completos y con sentido</a:t>
            </a:r>
          </a:p>
          <a:p>
            <a:endParaRPr lang="es-ES" dirty="0">
              <a:solidFill>
                <a:schemeClr val="tx2"/>
              </a:solidFill>
            </a:endParaRPr>
          </a:p>
          <a:p>
            <a:r>
              <a:rPr lang="es-ES" dirty="0" smtClean="0">
                <a:solidFill>
                  <a:schemeClr val="tx2"/>
                </a:solidFill>
              </a:rPr>
              <a:t>Los algoritmos se adaptan a las posibilidades y capacidades de cada sujeto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Tere Argente y Rosa Gómez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2640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5000">
              <a:schemeClr val="accent1">
                <a:lumMod val="5000"/>
                <a:lumOff val="95000"/>
              </a:schemeClr>
            </a:gs>
            <a:gs pos="43000">
              <a:schemeClr val="accent1">
                <a:lumMod val="45000"/>
                <a:lumOff val="55000"/>
              </a:schemeClr>
            </a:gs>
            <a:gs pos="81000">
              <a:schemeClr val="accent1">
                <a:lumMod val="45000"/>
                <a:lumOff val="55000"/>
              </a:schemeClr>
            </a:gs>
            <a:gs pos="98000">
              <a:schemeClr val="accent1">
                <a:lumMod val="30000"/>
                <a:lumOff val="7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5635" y="365125"/>
            <a:ext cx="11388437" cy="1325563"/>
          </a:xfrm>
        </p:spPr>
        <p:txBody>
          <a:bodyPr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Diferencias entre le método tradicional y el método </a:t>
            </a:r>
            <a:r>
              <a:rPr lang="es-ES" b="1" dirty="0" err="1">
                <a:solidFill>
                  <a:schemeClr val="tx2"/>
                </a:solidFill>
              </a:rPr>
              <a:t>abn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15636" y="1825625"/>
            <a:ext cx="5604164" cy="4351338"/>
          </a:xfrm>
        </p:spPr>
        <p:txBody>
          <a:bodyPr/>
          <a:lstStyle/>
          <a:p>
            <a:r>
              <a:rPr lang="es-ES" dirty="0" smtClean="0">
                <a:solidFill>
                  <a:schemeClr val="tx2"/>
                </a:solidFill>
              </a:rPr>
              <a:t>Se trabajan con entes abstractos</a:t>
            </a:r>
          </a:p>
          <a:p>
            <a:endParaRPr lang="es-ES" dirty="0">
              <a:solidFill>
                <a:schemeClr val="tx2"/>
              </a:solidFill>
            </a:endParaRPr>
          </a:p>
          <a:p>
            <a:r>
              <a:rPr lang="es-ES" dirty="0" smtClean="0">
                <a:solidFill>
                  <a:schemeClr val="tx2"/>
                </a:solidFill>
              </a:rPr>
              <a:t>Matemáticas alejadas de la realidad o </a:t>
            </a:r>
            <a:r>
              <a:rPr lang="es-ES" dirty="0" err="1" smtClean="0">
                <a:solidFill>
                  <a:schemeClr val="tx2"/>
                </a:solidFill>
              </a:rPr>
              <a:t>arreferenciales</a:t>
            </a:r>
            <a:endParaRPr lang="es-ES" dirty="0" smtClean="0">
              <a:solidFill>
                <a:schemeClr val="tx2"/>
              </a:solidFill>
            </a:endParaRPr>
          </a:p>
          <a:p>
            <a:r>
              <a:rPr lang="es-ES" dirty="0" smtClean="0">
                <a:solidFill>
                  <a:schemeClr val="tx2"/>
                </a:solidFill>
              </a:rPr>
              <a:t>Se promueve sobre todo, aprendizajes procedimentales: hacer cuentas</a:t>
            </a:r>
          </a:p>
          <a:p>
            <a:r>
              <a:rPr lang="es-ES" dirty="0" smtClean="0">
                <a:solidFill>
                  <a:schemeClr val="tx2"/>
                </a:solidFill>
              </a:rPr>
              <a:t>Materia difícil, árida, temida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631872" cy="4351338"/>
          </a:xfrm>
        </p:spPr>
        <p:txBody>
          <a:bodyPr/>
          <a:lstStyle/>
          <a:p>
            <a:r>
              <a:rPr lang="es-ES" dirty="0" smtClean="0">
                <a:solidFill>
                  <a:schemeClr val="tx2"/>
                </a:solidFill>
              </a:rPr>
              <a:t>Se trabaja de lo concreto a lo abstracto</a:t>
            </a:r>
          </a:p>
          <a:p>
            <a:r>
              <a:rPr lang="es-ES" dirty="0" smtClean="0">
                <a:solidFill>
                  <a:schemeClr val="tx2"/>
                </a:solidFill>
              </a:rPr>
              <a:t>Matemáticas manipulativas, muy ancladas a la vida del alumnado</a:t>
            </a:r>
          </a:p>
          <a:p>
            <a:r>
              <a:rPr lang="es-ES" dirty="0" smtClean="0">
                <a:solidFill>
                  <a:schemeClr val="tx2"/>
                </a:solidFill>
              </a:rPr>
              <a:t>Se promueven aprendizajes conceptuales y procedimentales. Se entiende lo que se hace; explican.</a:t>
            </a:r>
          </a:p>
          <a:p>
            <a:r>
              <a:rPr lang="es-ES" dirty="0" smtClean="0">
                <a:solidFill>
                  <a:schemeClr val="tx2"/>
                </a:solidFill>
              </a:rPr>
              <a:t>Materia de fácil comprensión, con un desarrollo de las actividades motivador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Tere Argente y Rosa Gómez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458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16000">
              <a:srgbClr val="D6E6F5"/>
            </a:gs>
            <a:gs pos="100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87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6003"/>
          </a:xfrm>
        </p:spPr>
        <p:txBody>
          <a:bodyPr>
            <a:normAutofit/>
          </a:bodyPr>
          <a:lstStyle/>
          <a:p>
            <a:pPr algn="ctr"/>
            <a:r>
              <a:rPr lang="es-ES" b="1" dirty="0" smtClean="0">
                <a:solidFill>
                  <a:schemeClr val="tx2"/>
                </a:solidFill>
              </a:rPr>
              <a:t>¿Qué implica trabajar con el método </a:t>
            </a:r>
            <a:r>
              <a:rPr lang="es-ES" b="1" dirty="0" err="1" smtClean="0">
                <a:solidFill>
                  <a:schemeClr val="tx2"/>
                </a:solidFill>
              </a:rPr>
              <a:t>abn</a:t>
            </a:r>
            <a:r>
              <a:rPr lang="es-ES" b="1" dirty="0" smtClean="0">
                <a:solidFill>
                  <a:schemeClr val="tx2"/>
                </a:solidFill>
              </a:rPr>
              <a:t>?</a:t>
            </a:r>
            <a:endParaRPr lang="es-ES" b="1" dirty="0">
              <a:solidFill>
                <a:schemeClr val="tx2"/>
              </a:solidFill>
            </a:endParaRPr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7254123"/>
              </p:ext>
            </p:extLst>
          </p:nvPr>
        </p:nvGraphicFramePr>
        <p:xfrm>
          <a:off x="838200" y="1255594"/>
          <a:ext cx="10515600" cy="51007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Tere Argente y Rosa Gómez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11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chemeClr val="accent1">
                <a:lumMod val="5000"/>
                <a:lumOff val="95000"/>
              </a:schemeClr>
            </a:gs>
            <a:gs pos="16000">
              <a:schemeClr val="accent1">
                <a:lumMod val="45000"/>
                <a:lumOff val="55000"/>
              </a:schemeClr>
            </a:gs>
            <a:gs pos="60000">
              <a:schemeClr val="accent1">
                <a:lumMod val="45000"/>
                <a:lumOff val="55000"/>
              </a:schemeClr>
            </a:gs>
            <a:gs pos="81000">
              <a:schemeClr val="accent1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77672" y="365126"/>
            <a:ext cx="11273050" cy="822230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chemeClr val="tx2"/>
                </a:solidFill>
              </a:rPr>
              <a:t>Ventajas del método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477672" y="1337482"/>
            <a:ext cx="11273050" cy="4839482"/>
          </a:xfrm>
        </p:spPr>
        <p:txBody>
          <a:bodyPr/>
          <a:lstStyle/>
          <a:p>
            <a:r>
              <a:rPr lang="es-ES" dirty="0" smtClean="0">
                <a:solidFill>
                  <a:schemeClr val="tx2"/>
                </a:solidFill>
              </a:rPr>
              <a:t>Totalmente inclusivo: cada cual llega al resultado utilizando estrategias diferentes; estrategias que dominan.</a:t>
            </a:r>
          </a:p>
          <a:p>
            <a:r>
              <a:rPr lang="es-ES" dirty="0" smtClean="0">
                <a:solidFill>
                  <a:schemeClr val="tx2"/>
                </a:solidFill>
              </a:rPr>
              <a:t>Alto nivel de motivación.</a:t>
            </a:r>
          </a:p>
          <a:p>
            <a:r>
              <a:rPr lang="es-ES" dirty="0" smtClean="0">
                <a:solidFill>
                  <a:schemeClr val="tx2"/>
                </a:solidFill>
              </a:rPr>
              <a:t>Metodología activa y participativa.</a:t>
            </a:r>
          </a:p>
          <a:p>
            <a:r>
              <a:rPr lang="es-ES" dirty="0" smtClean="0">
                <a:solidFill>
                  <a:schemeClr val="tx2"/>
                </a:solidFill>
              </a:rPr>
              <a:t>Respeto a los ritmos de trabajo y a las capacidades individuales.</a:t>
            </a:r>
          </a:p>
          <a:p>
            <a:r>
              <a:rPr lang="es-ES" dirty="0" smtClean="0">
                <a:solidFill>
                  <a:schemeClr val="tx2"/>
                </a:solidFill>
              </a:rPr>
              <a:t>Resultados favorables desde las primeras sesiones.</a:t>
            </a:r>
          </a:p>
          <a:p>
            <a:r>
              <a:rPr lang="es-ES" dirty="0" smtClean="0">
                <a:solidFill>
                  <a:schemeClr val="tx2"/>
                </a:solidFill>
              </a:rPr>
              <a:t>Fácil evaluación del proceso (enseñanza).</a:t>
            </a:r>
          </a:p>
          <a:p>
            <a:r>
              <a:rPr lang="es-ES" dirty="0" smtClean="0">
                <a:solidFill>
                  <a:schemeClr val="tx2"/>
                </a:solidFill>
              </a:rPr>
              <a:t>Actitud positiva hacia el aprendizaje por parte de los alumnos/as y del docente.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Tere Argente y Rosa Gómez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587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5000">
              <a:schemeClr val="accent1">
                <a:lumMod val="5000"/>
                <a:lumOff val="95000"/>
              </a:schemeClr>
            </a:gs>
            <a:gs pos="17000">
              <a:schemeClr val="accent1">
                <a:lumMod val="45000"/>
                <a:lumOff val="55000"/>
              </a:schemeClr>
            </a:gs>
            <a:gs pos="69000">
              <a:schemeClr val="accent1">
                <a:lumMod val="45000"/>
                <a:lumOff val="55000"/>
              </a:schemeClr>
            </a:gs>
            <a:gs pos="91000">
              <a:schemeClr val="accent1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785" y="365126"/>
            <a:ext cx="11327642" cy="849526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chemeClr val="tx2"/>
                </a:solidFill>
              </a:rPr>
              <a:t>Resultados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0598" y="1214652"/>
            <a:ext cx="11142829" cy="4935015"/>
          </a:xfrm>
        </p:spPr>
        <p:txBody>
          <a:bodyPr/>
          <a:lstStyle/>
          <a:p>
            <a:r>
              <a:rPr lang="es-ES" dirty="0">
                <a:solidFill>
                  <a:schemeClr val="tx2"/>
                </a:solidFill>
              </a:rPr>
              <a:t>Al entender lo que hacen, al poder explicarlo, los alumnos/as aprenden mejor, aprenden más, aprenden antes y tardan más en olvidar</a:t>
            </a:r>
            <a:r>
              <a:rPr lang="es-ES" dirty="0" smtClean="0">
                <a:solidFill>
                  <a:schemeClr val="tx2"/>
                </a:solidFill>
              </a:rPr>
              <a:t>.</a:t>
            </a:r>
          </a:p>
          <a:p>
            <a:r>
              <a:rPr lang="es-ES" dirty="0">
                <a:solidFill>
                  <a:schemeClr val="tx2"/>
                </a:solidFill>
              </a:rPr>
              <a:t>Alto nivel en cálculo mental: rapidez y dominio</a:t>
            </a:r>
            <a:r>
              <a:rPr lang="es-ES" dirty="0" smtClean="0">
                <a:solidFill>
                  <a:schemeClr val="tx2"/>
                </a:solidFill>
              </a:rPr>
              <a:t>.</a:t>
            </a:r>
          </a:p>
          <a:p>
            <a:r>
              <a:rPr lang="es-ES" dirty="0">
                <a:solidFill>
                  <a:schemeClr val="tx2"/>
                </a:solidFill>
              </a:rPr>
              <a:t>Mayor facilidad para resolver problemas matemáticos y de razonamiento </a:t>
            </a:r>
            <a:r>
              <a:rPr lang="es-ES" dirty="0" smtClean="0">
                <a:solidFill>
                  <a:schemeClr val="tx2"/>
                </a:solidFill>
              </a:rPr>
              <a:t>deductivo.</a:t>
            </a:r>
          </a:p>
          <a:p>
            <a:r>
              <a:rPr lang="es-ES" dirty="0">
                <a:solidFill>
                  <a:schemeClr val="tx2"/>
                </a:solidFill>
              </a:rPr>
              <a:t>Cambio en la actitud de los alumnos/as hacia la materia</a:t>
            </a:r>
          </a:p>
          <a:p>
            <a:endParaRPr lang="es-ES" dirty="0">
              <a:solidFill>
                <a:schemeClr val="tx2"/>
              </a:solidFill>
            </a:endParaRPr>
          </a:p>
          <a:p>
            <a:r>
              <a:rPr lang="es-ES" dirty="0">
                <a:solidFill>
                  <a:schemeClr val="tx2"/>
                </a:solidFill>
                <a:hlinkClick r:id="rId2"/>
              </a:rPr>
              <a:t>https://</a:t>
            </a:r>
            <a:r>
              <a:rPr lang="es-ES" dirty="0" smtClean="0">
                <a:solidFill>
                  <a:schemeClr val="tx2"/>
                </a:solidFill>
                <a:hlinkClick r:id="rId2"/>
              </a:rPr>
              <a:t>www.youtube.com/watch?v=QF36_fyRN4M</a:t>
            </a:r>
            <a:r>
              <a:rPr lang="es-ES" dirty="0" smtClean="0">
                <a:solidFill>
                  <a:schemeClr val="tx2"/>
                </a:solidFill>
              </a:rPr>
              <a:t> </a:t>
            </a:r>
            <a:endParaRPr lang="es-ES" dirty="0">
              <a:solidFill>
                <a:schemeClr val="tx2"/>
              </a:solidFill>
            </a:endParaRPr>
          </a:p>
          <a:p>
            <a:endParaRPr lang="es-ES" dirty="0">
              <a:solidFill>
                <a:schemeClr val="tx2"/>
              </a:solidFill>
            </a:endParaRPr>
          </a:p>
          <a:p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Tere Argente y Rosa Gómez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482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32000">
              <a:schemeClr val="accent1">
                <a:lumMod val="45000"/>
                <a:lumOff val="55000"/>
              </a:schemeClr>
            </a:gs>
            <a:gs pos="58000">
              <a:schemeClr val="accent1">
                <a:lumMod val="45000"/>
                <a:lumOff val="55000"/>
              </a:schemeClr>
            </a:gs>
            <a:gs pos="80000">
              <a:schemeClr val="accent1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504967" y="365126"/>
            <a:ext cx="11423176" cy="849526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chemeClr val="tx2"/>
                </a:solidFill>
              </a:rPr>
              <a:t>El </a:t>
            </a:r>
            <a:r>
              <a:rPr lang="es-ES" b="1" dirty="0" err="1" smtClean="0">
                <a:solidFill>
                  <a:schemeClr val="tx2"/>
                </a:solidFill>
              </a:rPr>
              <a:t>abn</a:t>
            </a:r>
            <a:r>
              <a:rPr lang="es-ES" b="1" dirty="0" smtClean="0">
                <a:solidFill>
                  <a:schemeClr val="tx2"/>
                </a:solidFill>
              </a:rPr>
              <a:t> como método interdisciplinar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395785" y="1214652"/>
            <a:ext cx="11300346" cy="4962311"/>
          </a:xfrm>
        </p:spPr>
        <p:txBody>
          <a:bodyPr>
            <a:normAutofit lnSpcReduction="10000"/>
          </a:bodyPr>
          <a:lstStyle/>
          <a:p>
            <a:r>
              <a:rPr lang="es-ES" dirty="0" smtClean="0">
                <a:solidFill>
                  <a:schemeClr val="tx2"/>
                </a:solidFill>
              </a:rPr>
              <a:t>A partir de cuentos…</a:t>
            </a:r>
          </a:p>
          <a:p>
            <a:r>
              <a:rPr lang="es-ES" dirty="0">
                <a:solidFill>
                  <a:schemeClr val="tx2"/>
                </a:solidFill>
                <a:hlinkClick r:id="rId3"/>
              </a:rPr>
              <a:t>https://</a:t>
            </a:r>
            <a:r>
              <a:rPr lang="es-ES" dirty="0" smtClean="0">
                <a:solidFill>
                  <a:schemeClr val="tx2"/>
                </a:solidFill>
                <a:hlinkClick r:id="rId3"/>
              </a:rPr>
              <a:t>www.youtube.com/watch?v=M0vqaXeorUA</a:t>
            </a:r>
            <a:endParaRPr lang="es-ES" dirty="0" smtClean="0">
              <a:solidFill>
                <a:schemeClr val="tx2"/>
              </a:solidFill>
            </a:endParaRPr>
          </a:p>
          <a:p>
            <a:r>
              <a:rPr lang="es-ES" dirty="0" smtClean="0">
                <a:solidFill>
                  <a:schemeClr val="tx2"/>
                </a:solidFill>
              </a:rPr>
              <a:t>En todos los niveles…, manipulativamente</a:t>
            </a:r>
          </a:p>
          <a:p>
            <a:r>
              <a:rPr lang="es-ES" dirty="0">
                <a:solidFill>
                  <a:schemeClr val="tx2"/>
                </a:solidFill>
                <a:hlinkClick r:id="rId4"/>
              </a:rPr>
              <a:t>https://</a:t>
            </a:r>
            <a:r>
              <a:rPr lang="es-ES" dirty="0" smtClean="0">
                <a:solidFill>
                  <a:schemeClr val="tx2"/>
                </a:solidFill>
                <a:hlinkClick r:id="rId4"/>
              </a:rPr>
              <a:t>www.youtube.com/watch?v=D8n0glFIy5w</a:t>
            </a:r>
            <a:r>
              <a:rPr lang="es-ES" dirty="0" smtClean="0">
                <a:solidFill>
                  <a:schemeClr val="tx2"/>
                </a:solidFill>
              </a:rPr>
              <a:t> </a:t>
            </a:r>
          </a:p>
          <a:p>
            <a:r>
              <a:rPr lang="es-ES" dirty="0" smtClean="0">
                <a:solidFill>
                  <a:schemeClr val="tx2"/>
                </a:solidFill>
              </a:rPr>
              <a:t>En clase de música</a:t>
            </a:r>
            <a:r>
              <a:rPr lang="es-ES" dirty="0" smtClean="0">
                <a:solidFill>
                  <a:schemeClr val="tx2"/>
                </a:solidFill>
              </a:rPr>
              <a:t>…</a:t>
            </a:r>
          </a:p>
          <a:p>
            <a:r>
              <a:rPr lang="es-ES" dirty="0">
                <a:solidFill>
                  <a:schemeClr val="tx2"/>
                </a:solidFill>
                <a:hlinkClick r:id="rId5"/>
              </a:rPr>
              <a:t>https://</a:t>
            </a:r>
            <a:r>
              <a:rPr lang="es-ES" dirty="0" smtClean="0">
                <a:solidFill>
                  <a:schemeClr val="tx2"/>
                </a:solidFill>
                <a:hlinkClick r:id="rId5"/>
              </a:rPr>
              <a:t>www.youtube.com/watch?v=DP56a8qe1Oo&amp;t=20s</a:t>
            </a:r>
            <a:r>
              <a:rPr lang="es-ES" dirty="0" smtClean="0">
                <a:solidFill>
                  <a:schemeClr val="tx2"/>
                </a:solidFill>
              </a:rPr>
              <a:t> </a:t>
            </a:r>
            <a:endParaRPr lang="es-ES" dirty="0" smtClean="0">
              <a:solidFill>
                <a:schemeClr val="tx2"/>
              </a:solidFill>
            </a:endParaRPr>
          </a:p>
          <a:p>
            <a:r>
              <a:rPr lang="es-ES" dirty="0" smtClean="0">
                <a:solidFill>
                  <a:schemeClr val="tx2"/>
                </a:solidFill>
              </a:rPr>
              <a:t>En </a:t>
            </a:r>
            <a:r>
              <a:rPr lang="es-ES" dirty="0" smtClean="0">
                <a:solidFill>
                  <a:schemeClr val="tx2"/>
                </a:solidFill>
              </a:rPr>
              <a:t>clase de inglés…</a:t>
            </a:r>
          </a:p>
          <a:p>
            <a:r>
              <a:rPr lang="es-ES" dirty="0" smtClean="0">
                <a:solidFill>
                  <a:schemeClr val="tx2"/>
                </a:solidFill>
                <a:hlinkClick r:id="rId6"/>
              </a:rPr>
              <a:t>https</a:t>
            </a:r>
            <a:r>
              <a:rPr lang="es-ES" dirty="0">
                <a:solidFill>
                  <a:schemeClr val="tx2"/>
                </a:solidFill>
                <a:hlinkClick r:id="rId6"/>
              </a:rPr>
              <a:t>://</a:t>
            </a:r>
            <a:r>
              <a:rPr lang="es-ES" dirty="0" smtClean="0">
                <a:solidFill>
                  <a:schemeClr val="tx2"/>
                </a:solidFill>
                <a:hlinkClick r:id="rId6"/>
              </a:rPr>
              <a:t>www.youtube.com/watch?v=bGetqbqDVaA</a:t>
            </a:r>
            <a:r>
              <a:rPr lang="es-ES" dirty="0" smtClean="0">
                <a:solidFill>
                  <a:schemeClr val="tx2"/>
                </a:solidFill>
              </a:rPr>
              <a:t> </a:t>
            </a:r>
          </a:p>
          <a:p>
            <a:r>
              <a:rPr lang="es-ES" dirty="0" smtClean="0">
                <a:solidFill>
                  <a:schemeClr val="tx2"/>
                </a:solidFill>
              </a:rPr>
              <a:t>En clase de E. Física…</a:t>
            </a:r>
          </a:p>
          <a:p>
            <a:r>
              <a:rPr lang="es-ES" dirty="0">
                <a:hlinkClick r:id="rId7"/>
              </a:rPr>
              <a:t>https://</a:t>
            </a:r>
            <a:r>
              <a:rPr lang="es-ES" dirty="0" smtClean="0">
                <a:hlinkClick r:id="rId7"/>
              </a:rPr>
              <a:t>www.youtube.com/watch?v=BHFj474YGqs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Tere Argente y Rosa Gómez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588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5000">
              <a:schemeClr val="accent1">
                <a:lumMod val="5000"/>
                <a:lumOff val="95000"/>
              </a:schemeClr>
            </a:gs>
            <a:gs pos="21000">
              <a:schemeClr val="accent1">
                <a:lumMod val="45000"/>
                <a:lumOff val="55000"/>
              </a:schemeClr>
            </a:gs>
            <a:gs pos="76000">
              <a:schemeClr val="accent1">
                <a:lumMod val="45000"/>
                <a:lumOff val="55000"/>
              </a:schemeClr>
            </a:gs>
            <a:gs pos="98000">
              <a:schemeClr val="accent1">
                <a:lumMod val="30000"/>
                <a:lumOff val="70000"/>
              </a:schemeClr>
            </a:gs>
          </a:gsLst>
          <a:lin ang="14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Tere Argente y Rosa Gómez</a:t>
            </a:r>
            <a:endParaRPr lang="es-ES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81253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8000">
                <a:schemeClr val="accent1">
                  <a:lumMod val="45000"/>
                  <a:lumOff val="55000"/>
                  <a:alpha val="38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4" name="Rectángulo 3"/>
          <p:cNvSpPr/>
          <p:nvPr/>
        </p:nvSpPr>
        <p:spPr>
          <a:xfrm>
            <a:off x="2926080" y="2177936"/>
            <a:ext cx="621792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2800" b="1" i="1" cap="none" dirty="0" smtClean="0">
                <a:latin typeface="Lucida Calligraphy" panose="03010101010101010101" pitchFamily="66" charset="0"/>
              </a:rPr>
              <a:t>“</a:t>
            </a:r>
            <a:r>
              <a:rPr lang="es-ES" sz="2800" b="1" i="1" cap="none" dirty="0" smtClean="0">
                <a:solidFill>
                  <a:schemeClr val="tx2"/>
                </a:solidFill>
              </a:rPr>
              <a:t>Si un niño no puede aprender de la manera que enseñamos, quizás debemos enseñarles como ellos aprenden”.</a:t>
            </a:r>
            <a:br>
              <a:rPr lang="es-ES" sz="2800" b="1" i="1" cap="none" dirty="0" smtClean="0">
                <a:solidFill>
                  <a:schemeClr val="tx2"/>
                </a:solidFill>
              </a:rPr>
            </a:br>
            <a:r>
              <a:rPr lang="es-ES" sz="2800" b="1" i="1" dirty="0" smtClean="0">
                <a:solidFill>
                  <a:schemeClr val="tx2"/>
                </a:solidFill>
              </a:rPr>
              <a:t/>
            </a:r>
            <a:br>
              <a:rPr lang="es-ES" sz="2800" b="1" i="1" dirty="0" smtClean="0">
                <a:solidFill>
                  <a:schemeClr val="tx2"/>
                </a:solidFill>
              </a:rPr>
            </a:br>
            <a:r>
              <a:rPr lang="es-ES" sz="2800" b="1" i="1" dirty="0" smtClean="0">
                <a:solidFill>
                  <a:schemeClr val="tx2"/>
                </a:solidFill>
              </a:rPr>
              <a:t> Ignacio Estrada </a:t>
            </a:r>
            <a:r>
              <a:rPr lang="es-ES" sz="1400" i="1" dirty="0" smtClean="0"/>
              <a:t/>
            </a:r>
            <a:br>
              <a:rPr lang="es-ES" sz="1400" i="1" dirty="0" smtClean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9554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5000">
              <a:schemeClr val="accent1">
                <a:lumMod val="5000"/>
                <a:lumOff val="95000"/>
              </a:schemeClr>
            </a:gs>
            <a:gs pos="80000">
              <a:schemeClr val="accent1">
                <a:lumMod val="45000"/>
                <a:lumOff val="55000"/>
              </a:schemeClr>
            </a:gs>
            <a:gs pos="25000">
              <a:schemeClr val="accent1">
                <a:lumMod val="45000"/>
                <a:lumOff val="55000"/>
              </a:schemeClr>
            </a:gs>
            <a:gs pos="3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solidFill>
                  <a:schemeClr val="tx2"/>
                </a:solidFill>
              </a:rPr>
              <a:t>Jaime Martínez Montero: el creador del método </a:t>
            </a:r>
            <a:r>
              <a:rPr lang="es-ES" b="1" dirty="0" err="1" smtClean="0">
                <a:solidFill>
                  <a:schemeClr val="tx2"/>
                </a:solidFill>
              </a:rPr>
              <a:t>abn</a:t>
            </a:r>
            <a:r>
              <a:rPr lang="es-ES" b="1" dirty="0" smtClean="0">
                <a:solidFill>
                  <a:schemeClr val="tx2"/>
                </a:solidFill>
              </a:rPr>
              <a:t> 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Tere Argente y Rosa Gómez</a:t>
            </a:r>
            <a:endParaRPr lang="es-ES"/>
          </a:p>
        </p:txBody>
      </p:sp>
      <p:pic>
        <p:nvPicPr>
          <p:cNvPr id="5" name="Picture 4" descr="https://m02lecar.files.wordpress.com/2012/05/j-martinez-montero1.jpg?w=593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531" y="2202574"/>
            <a:ext cx="2810705" cy="357161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</p:pic>
      <p:pic>
        <p:nvPicPr>
          <p:cNvPr id="7" name="Picture 4" descr="http://image.casadellibro.com/libros/0/resolucion-de-problemas-y-metodo-abn-9788499870816.jpg">
            <a:hlinkClick r:id="rId4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6209555" y="2973317"/>
            <a:ext cx="1485781" cy="2100404"/>
          </a:xfrm>
          <a:prstGeom prst="rect">
            <a:avLst/>
          </a:prstGeom>
          <a:noFill/>
          <a:ln w="38103">
            <a:solidFill>
              <a:srgbClr val="000000"/>
            </a:solidFill>
            <a:prstDash val="solid"/>
            <a:miter/>
          </a:ln>
          <a:effectLst>
            <a:outerShdw dist="38096" dir="2700000" algn="tl">
              <a:srgbClr val="000000">
                <a:alpha val="43000"/>
              </a:srgbClr>
            </a:outerShdw>
          </a:effectLst>
        </p:spPr>
      </p:pic>
      <p:pic>
        <p:nvPicPr>
          <p:cNvPr id="8" name="Picture 6" descr="http://image.casadellibro.com/libros/0/ensenar-matematicas-a-alumnos-con-necesidades-educativas-especial-es-2-ed-9788471979605.jpg">
            <a:hlinkClick r:id="rId6"/>
          </p:cNvPr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>
            <a:off x="8153400" y="3730926"/>
            <a:ext cx="1440161" cy="2043263"/>
          </a:xfrm>
          <a:prstGeom prst="rect">
            <a:avLst/>
          </a:prstGeom>
          <a:noFill/>
          <a:ln w="38103">
            <a:solidFill>
              <a:srgbClr val="000000"/>
            </a:solidFill>
            <a:prstDash val="solid"/>
            <a:miter/>
          </a:ln>
          <a:effectLst>
            <a:outerShdw dist="38096" dir="2700000" algn="tl">
              <a:srgbClr val="000000">
                <a:alpha val="43000"/>
              </a:srgbClr>
            </a:outerShdw>
          </a:effectLst>
        </p:spPr>
      </p:pic>
      <p:pic>
        <p:nvPicPr>
          <p:cNvPr id="9" name="Picture 2" descr="https://sgfm.elcorteingles.es/SGFM/dctm/MEDIA02/CONTENIDOS/201406/26/00106532954911____2__1000x1000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031997" y="4143221"/>
            <a:ext cx="1655093" cy="223115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1026" name="Picture 2" descr="https://pictures.abebooks.com/isbn/9788499871820-es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354" y="2156346"/>
            <a:ext cx="1647513" cy="232044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979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lumMod val="5000"/>
                <a:lumOff val="95000"/>
              </a:schemeClr>
            </a:gs>
            <a:gs pos="40000">
              <a:schemeClr val="accent1">
                <a:lumMod val="45000"/>
                <a:lumOff val="55000"/>
              </a:schemeClr>
            </a:gs>
            <a:gs pos="64000">
              <a:schemeClr val="accent1">
                <a:lumMod val="45000"/>
                <a:lumOff val="55000"/>
              </a:schemeClr>
            </a:gs>
            <a:gs pos="81000">
              <a:schemeClr val="accent1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36728" y="365126"/>
            <a:ext cx="11313994" cy="835878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8100000" scaled="1"/>
            <a:tileRect/>
          </a:gradFill>
        </p:spPr>
        <p:txBody>
          <a:bodyPr/>
          <a:lstStyle/>
          <a:p>
            <a:pPr algn="ctr"/>
            <a:r>
              <a:rPr lang="es-ES" b="1" dirty="0" smtClean="0">
                <a:solidFill>
                  <a:schemeClr val="tx2"/>
                </a:solidFill>
              </a:rPr>
              <a:t>Jaime Martínez Montero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436728" y="1337481"/>
            <a:ext cx="11313994" cy="4839482"/>
          </a:xfrm>
        </p:spPr>
        <p:txBody>
          <a:bodyPr>
            <a:normAutofit lnSpcReduction="10000"/>
          </a:bodyPr>
          <a:lstStyle/>
          <a:p>
            <a:r>
              <a:rPr lang="es-ES" sz="2400" dirty="0">
                <a:solidFill>
                  <a:schemeClr val="tx2"/>
                </a:solidFill>
                <a:latin typeface="+mj-lt"/>
              </a:rPr>
              <a:t>Jaime Martínez Montero es Doctor en Filosofía y Ciencias de la Educación e Inspector de Educación. Profesor Asociado de la Facultad de Ciencias de la Educación de la Universidad de Cádiz en el curso 1988-1989 y desde el curso 1997-1998 hasta la fecha, ha impartido diversos cursos de Doctorado en los programas correspondientes a los Departamentos de Psicología (1999-2000 y 2000-2001) y de Didáctica (2001-2002). Ha impartido también numerosos cursos de formación de profesores en Asturias, Extremadura, Madrid, Sevilla, Granada y Cádiz. Fuera de España ha dirigido dos cursos en Suiza. Ha sido también Director de los Equipos de Orientación y de los de Atención Temprana, Inspector-Jefe provincial. Inspector Central del Ministerio de Educación y Agregado de Educación en la Embajada de España en Suiza. Es miembro del Comité Científico de la Agencia Andaluza de Evaluación Educativa. Es autor de numerosas publicaciones y está en posesión del Premio Nacional para obras de Pedagogía y del Primer Premio de Investigación Educativa Matemática. Es también miembro de la Orden de Alfonso X el </a:t>
            </a:r>
            <a:r>
              <a:rPr lang="es-ES" sz="2400" dirty="0" smtClean="0">
                <a:solidFill>
                  <a:schemeClr val="tx2"/>
                </a:solidFill>
                <a:latin typeface="+mj-lt"/>
              </a:rPr>
              <a:t>Sabio.</a:t>
            </a:r>
            <a:endParaRPr lang="es-ES" sz="2400" dirty="0" smtClean="0">
              <a:solidFill>
                <a:schemeClr val="tx2"/>
              </a:solidFill>
              <a:latin typeface="+mj-lt"/>
              <a:hlinkClick r:id="rId2"/>
            </a:endParaRPr>
          </a:p>
          <a:p>
            <a:r>
              <a:rPr lang="es-ES" dirty="0" smtClean="0">
                <a:hlinkClick r:id="rId2"/>
              </a:rPr>
              <a:t>https</a:t>
            </a:r>
            <a:r>
              <a:rPr lang="es-ES" dirty="0">
                <a:hlinkClick r:id="rId2"/>
              </a:rPr>
              <a:t>://</a:t>
            </a:r>
            <a:r>
              <a:rPr lang="es-ES" dirty="0" smtClean="0">
                <a:hlinkClick r:id="rId2"/>
              </a:rPr>
              <a:t>www.youtube.com/watch?v=nfGiHlsZtaM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Tere Argente y Rosa Gómez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701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800" b="1" dirty="0" smtClean="0">
                <a:solidFill>
                  <a:schemeClr val="tx2"/>
                </a:solidFill>
              </a:rPr>
              <a:t>¿Qué es la matemática?</a:t>
            </a:r>
            <a:endParaRPr lang="es-ES" sz="4800" b="1" dirty="0">
              <a:solidFill>
                <a:schemeClr val="tx2"/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/>
                </a:solidFill>
              </a:rPr>
              <a:t>La matemática es la </a:t>
            </a:r>
            <a:r>
              <a:rPr lang="es-ES" b="1" dirty="0" smtClean="0">
                <a:solidFill>
                  <a:schemeClr val="tx2"/>
                </a:solidFill>
              </a:rPr>
              <a:t>ciencia deductiva </a:t>
            </a:r>
            <a:r>
              <a:rPr lang="es-ES" dirty="0" smtClean="0">
                <a:solidFill>
                  <a:schemeClr val="tx2"/>
                </a:solidFill>
              </a:rPr>
              <a:t>que se dedica al estudio de las propiedades de los </a:t>
            </a:r>
            <a:r>
              <a:rPr lang="es-ES" sz="3600" b="1" dirty="0" smtClean="0">
                <a:solidFill>
                  <a:schemeClr val="tx2"/>
                </a:solidFill>
              </a:rPr>
              <a:t>entes abstractos </a:t>
            </a:r>
            <a:r>
              <a:rPr lang="es-ES" dirty="0" smtClean="0">
                <a:solidFill>
                  <a:schemeClr val="tx2"/>
                </a:solidFill>
              </a:rPr>
              <a:t>y sus relaciones. Esto quiere decir que las matemáticas trabajan con números, símbolos, figuras geométricas, etc.</a:t>
            </a:r>
          </a:p>
          <a:p>
            <a:r>
              <a:rPr lang="es-ES" dirty="0" smtClean="0">
                <a:solidFill>
                  <a:schemeClr val="tx2"/>
                </a:solidFill>
              </a:rPr>
              <a:t>A partir de axiomas y siguiendo </a:t>
            </a:r>
            <a:r>
              <a:rPr lang="es-ES" i="1" dirty="0" smtClean="0">
                <a:solidFill>
                  <a:schemeClr val="tx2"/>
                </a:solidFill>
              </a:rPr>
              <a:t>razonamientos lógicos</a:t>
            </a:r>
            <a:r>
              <a:rPr lang="es-ES" dirty="0" smtClean="0">
                <a:solidFill>
                  <a:schemeClr val="tx2"/>
                </a:solidFill>
              </a:rPr>
              <a:t>, las matemáticas </a:t>
            </a:r>
            <a:r>
              <a:rPr lang="es-ES" b="1" dirty="0" smtClean="0">
                <a:solidFill>
                  <a:schemeClr val="tx2"/>
                </a:solidFill>
              </a:rPr>
              <a:t>analizan estructuras, magnitudes y vínculos de los entes abstractos</a:t>
            </a:r>
            <a:r>
              <a:rPr lang="es-ES" dirty="0" smtClean="0">
                <a:solidFill>
                  <a:schemeClr val="tx2"/>
                </a:solidFill>
              </a:rPr>
              <a:t>. Esto permite, </a:t>
            </a:r>
            <a:r>
              <a:rPr lang="es-ES" sz="3600" b="1" dirty="0" smtClean="0">
                <a:solidFill>
                  <a:schemeClr val="tx2"/>
                </a:solidFill>
              </a:rPr>
              <a:t>una vez detectados ciertos patrones</a:t>
            </a:r>
            <a:r>
              <a:rPr lang="es-ES" dirty="0" smtClean="0">
                <a:solidFill>
                  <a:schemeClr val="tx2"/>
                </a:solidFill>
              </a:rPr>
              <a:t>, formular conjeturas y establecer definiciones a las que se llegan por deducción.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Tere Argente y Rosa Gómez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7292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76250">
              <a:srgbClr val="C8DEF2"/>
            </a:gs>
            <a:gs pos="73500">
              <a:srgbClr val="CADFF2"/>
            </a:gs>
            <a:gs pos="79000">
              <a:srgbClr val="C6DCF1"/>
            </a:gs>
            <a:gs pos="41000">
              <a:srgbClr val="C3DBF0"/>
            </a:gs>
            <a:gs pos="29000">
              <a:srgbClr val="D6E6F5"/>
            </a:gs>
            <a:gs pos="1600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55000">
              <a:schemeClr val="accent1">
                <a:lumMod val="45000"/>
                <a:lumOff val="55000"/>
              </a:schemeClr>
            </a:gs>
            <a:gs pos="68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b="1" dirty="0" smtClean="0">
                <a:solidFill>
                  <a:schemeClr val="tx2"/>
                </a:solidFill>
              </a:rPr>
              <a:t>Dificultades en el aprendizaje de las matemáticas</a:t>
            </a:r>
            <a:endParaRPr lang="es-ES" sz="4000" b="1" dirty="0">
              <a:solidFill>
                <a:schemeClr val="tx2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Tere Argente y Rosa Gómez</a:t>
            </a:r>
            <a:endParaRPr lang="es-ES"/>
          </a:p>
        </p:txBody>
      </p:sp>
      <p:sp>
        <p:nvSpPr>
          <p:cNvPr id="6" name="Hexágono 5"/>
          <p:cNvSpPr/>
          <p:nvPr/>
        </p:nvSpPr>
        <p:spPr>
          <a:xfrm>
            <a:off x="1486058" y="1719462"/>
            <a:ext cx="1924334" cy="158477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Pensamiento desvinculado: las mates en el día a día</a:t>
            </a:r>
            <a:endParaRPr lang="es-ES" sz="1400" dirty="0"/>
          </a:p>
        </p:txBody>
      </p:sp>
      <p:sp>
        <p:nvSpPr>
          <p:cNvPr id="8" name="Hexágono 7"/>
          <p:cNvSpPr/>
          <p:nvPr/>
        </p:nvSpPr>
        <p:spPr>
          <a:xfrm>
            <a:off x="4852704" y="3384395"/>
            <a:ext cx="1715796" cy="158477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Carácter lógico</a:t>
            </a:r>
            <a:endParaRPr lang="es-ES" sz="1400" dirty="0"/>
          </a:p>
        </p:txBody>
      </p:sp>
      <p:sp>
        <p:nvSpPr>
          <p:cNvPr id="9" name="Hexágono 8"/>
          <p:cNvSpPr/>
          <p:nvPr/>
        </p:nvSpPr>
        <p:spPr>
          <a:xfrm>
            <a:off x="7069540" y="1690688"/>
            <a:ext cx="1841704" cy="160074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Complejidad de sus conceptos</a:t>
            </a:r>
            <a:endParaRPr lang="es-ES" sz="1400" dirty="0"/>
          </a:p>
        </p:txBody>
      </p:sp>
      <p:sp>
        <p:nvSpPr>
          <p:cNvPr id="10" name="Hexágono 9"/>
          <p:cNvSpPr/>
          <p:nvPr/>
        </p:nvSpPr>
        <p:spPr>
          <a:xfrm>
            <a:off x="8785336" y="4494937"/>
            <a:ext cx="1834075" cy="1584774"/>
          </a:xfrm>
          <a:prstGeom prst="hexagon">
            <a:avLst>
              <a:gd name="adj" fmla="val 27583"/>
              <a:gd name="vf" fmla="val 1154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Elevado nivel de concreción</a:t>
            </a:r>
            <a:endParaRPr lang="es-ES" sz="1400" dirty="0"/>
          </a:p>
        </p:txBody>
      </p:sp>
      <p:sp>
        <p:nvSpPr>
          <p:cNvPr id="12" name="Hexágono 11"/>
          <p:cNvSpPr/>
          <p:nvPr/>
        </p:nvSpPr>
        <p:spPr>
          <a:xfrm>
            <a:off x="2847874" y="4330523"/>
            <a:ext cx="1920513" cy="174918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Conocimientos dependientes cuya estructura es jerárquica: carácter acumulativo</a:t>
            </a:r>
            <a:endParaRPr lang="es-ES" sz="1400" dirty="0"/>
          </a:p>
        </p:txBody>
      </p:sp>
      <p:sp>
        <p:nvSpPr>
          <p:cNvPr id="13" name="Hexágono 12"/>
          <p:cNvSpPr/>
          <p:nvPr/>
        </p:nvSpPr>
        <p:spPr>
          <a:xfrm>
            <a:off x="6586348" y="4135270"/>
            <a:ext cx="1904682" cy="1667801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Características del lenguaje matemático</a:t>
            </a:r>
            <a:endParaRPr lang="es-ES" sz="1400" dirty="0"/>
          </a:p>
        </p:txBody>
      </p:sp>
      <p:sp>
        <p:nvSpPr>
          <p:cNvPr id="14" name="Hexágono 13"/>
          <p:cNvSpPr/>
          <p:nvPr/>
        </p:nvSpPr>
        <p:spPr>
          <a:xfrm>
            <a:off x="9076114" y="2360815"/>
            <a:ext cx="1913312" cy="162493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Interpretación incorrecta del lenguaje</a:t>
            </a:r>
            <a:endParaRPr lang="es-ES" sz="1400" dirty="0"/>
          </a:p>
        </p:txBody>
      </p:sp>
      <p:sp>
        <p:nvSpPr>
          <p:cNvPr id="15" name="Hexágono 14"/>
          <p:cNvSpPr/>
          <p:nvPr/>
        </p:nvSpPr>
        <p:spPr>
          <a:xfrm>
            <a:off x="519372" y="3690851"/>
            <a:ext cx="2007698" cy="1753263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Dificultades para mantener la atención</a:t>
            </a:r>
            <a:endParaRPr lang="es-ES" dirty="0"/>
          </a:p>
        </p:txBody>
      </p:sp>
      <p:sp>
        <p:nvSpPr>
          <p:cNvPr id="17" name="Hexágono 16"/>
          <p:cNvSpPr/>
          <p:nvPr/>
        </p:nvSpPr>
        <p:spPr>
          <a:xfrm>
            <a:off x="3808131" y="1496291"/>
            <a:ext cx="1894400" cy="1676991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Necesidad de un maestro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0464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5000">
              <a:schemeClr val="accent1">
                <a:lumMod val="5000"/>
                <a:lumOff val="95000"/>
              </a:schemeClr>
            </a:gs>
            <a:gs pos="21000">
              <a:schemeClr val="accent1">
                <a:lumMod val="45000"/>
                <a:lumOff val="55000"/>
              </a:schemeClr>
            </a:gs>
            <a:gs pos="76000">
              <a:schemeClr val="accent1">
                <a:lumMod val="45000"/>
                <a:lumOff val="55000"/>
              </a:schemeClr>
            </a:gs>
            <a:gs pos="98000">
              <a:schemeClr val="accent1">
                <a:lumMod val="30000"/>
                <a:lumOff val="70000"/>
              </a:schemeClr>
            </a:gs>
          </a:gsLst>
          <a:lin ang="14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65265" y="365125"/>
            <a:ext cx="11022677" cy="1325563"/>
          </a:xfrm>
        </p:spPr>
        <p:txBody>
          <a:bodyPr/>
          <a:lstStyle/>
          <a:p>
            <a:r>
              <a:rPr lang="es-ES" b="1" dirty="0" smtClean="0">
                <a:solidFill>
                  <a:schemeClr val="tx2"/>
                </a:solidFill>
              </a:rPr>
              <a:t>Dificultades en la enseñanza de las matemáticas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Tere Argente y Rosa Gómez</a:t>
            </a:r>
            <a:endParaRPr lang="es-ES"/>
          </a:p>
        </p:txBody>
      </p:sp>
      <p:sp>
        <p:nvSpPr>
          <p:cNvPr id="5" name="Hexágono 4"/>
          <p:cNvSpPr/>
          <p:nvPr/>
        </p:nvSpPr>
        <p:spPr>
          <a:xfrm>
            <a:off x="953110" y="1968525"/>
            <a:ext cx="1951583" cy="1694839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Didácticos: estrategias de enseñanza</a:t>
            </a:r>
            <a:endParaRPr lang="es-ES" sz="1600" dirty="0"/>
          </a:p>
        </p:txBody>
      </p:sp>
      <p:sp>
        <p:nvSpPr>
          <p:cNvPr id="6" name="Hexágono 5"/>
          <p:cNvSpPr/>
          <p:nvPr/>
        </p:nvSpPr>
        <p:spPr>
          <a:xfrm>
            <a:off x="2439257" y="3445020"/>
            <a:ext cx="1916083" cy="1650059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Cognitivos: capacidades del alumnado</a:t>
            </a:r>
            <a:endParaRPr lang="es-ES" sz="1600" dirty="0"/>
          </a:p>
        </p:txBody>
      </p:sp>
      <p:sp>
        <p:nvSpPr>
          <p:cNvPr id="7" name="Hexágono 6"/>
          <p:cNvSpPr/>
          <p:nvPr/>
        </p:nvSpPr>
        <p:spPr>
          <a:xfrm>
            <a:off x="4420807" y="2385393"/>
            <a:ext cx="1919201" cy="1785651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Dificultades referidos a la dificultad intrínseca de la materia</a:t>
            </a:r>
            <a:endParaRPr lang="es-ES" sz="1600" dirty="0"/>
          </a:p>
        </p:txBody>
      </p:sp>
      <p:sp>
        <p:nvSpPr>
          <p:cNvPr id="8" name="Hexágono 7"/>
          <p:cNvSpPr/>
          <p:nvPr/>
        </p:nvSpPr>
        <p:spPr>
          <a:xfrm>
            <a:off x="6266293" y="3613635"/>
            <a:ext cx="2071081" cy="1650061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Desconexión con la realidad: el conocimiento no se relaciona con la realidad</a:t>
            </a:r>
            <a:endParaRPr lang="es-ES" sz="1600" dirty="0"/>
          </a:p>
        </p:txBody>
      </p:sp>
      <p:sp>
        <p:nvSpPr>
          <p:cNvPr id="9" name="Hexágono 8"/>
          <p:cNvSpPr/>
          <p:nvPr/>
        </p:nvSpPr>
        <p:spPr>
          <a:xfrm>
            <a:off x="8020883" y="1864262"/>
            <a:ext cx="2300543" cy="1812173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Falta de ajuste entre los contenidos enseñados y los conocimientos previos</a:t>
            </a:r>
            <a:endParaRPr lang="es-ES" sz="1600" dirty="0"/>
          </a:p>
        </p:txBody>
      </p:sp>
      <p:sp>
        <p:nvSpPr>
          <p:cNvPr id="10" name="Hexágono 9"/>
          <p:cNvSpPr/>
          <p:nvPr/>
        </p:nvSpPr>
        <p:spPr>
          <a:xfrm>
            <a:off x="8050935" y="4793158"/>
            <a:ext cx="1828801" cy="141316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Contenidos poco funcionales</a:t>
            </a:r>
            <a:endParaRPr lang="es-ES" sz="1600" dirty="0"/>
          </a:p>
        </p:txBody>
      </p:sp>
      <p:sp>
        <p:nvSpPr>
          <p:cNvPr id="11" name="Hexágono 10"/>
          <p:cNvSpPr/>
          <p:nvPr/>
        </p:nvSpPr>
        <p:spPr>
          <a:xfrm>
            <a:off x="442040" y="4397773"/>
            <a:ext cx="2065030" cy="161666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Falta de adecuación entre ritmo de enseñanza y de aprendizaje</a:t>
            </a:r>
            <a:endParaRPr lang="es-ES" sz="1600" dirty="0"/>
          </a:p>
        </p:txBody>
      </p:sp>
      <p:sp>
        <p:nvSpPr>
          <p:cNvPr id="12" name="Hexágono 11"/>
          <p:cNvSpPr/>
          <p:nvPr/>
        </p:nvSpPr>
        <p:spPr>
          <a:xfrm>
            <a:off x="4212472" y="4511210"/>
            <a:ext cx="1992977" cy="163367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Planteamiento inadecuado de los ejercicios</a:t>
            </a:r>
            <a:endParaRPr lang="es-ES" sz="1600" dirty="0"/>
          </a:p>
        </p:txBody>
      </p:sp>
      <p:sp>
        <p:nvSpPr>
          <p:cNvPr id="13" name="Hexágono 12"/>
          <p:cNvSpPr/>
          <p:nvPr/>
        </p:nvSpPr>
        <p:spPr>
          <a:xfrm>
            <a:off x="2866508" y="1432568"/>
            <a:ext cx="1818410" cy="15522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Cálculo ciego y memorístico</a:t>
            </a:r>
            <a:endParaRPr lang="es-ES" sz="1600" dirty="0"/>
          </a:p>
        </p:txBody>
      </p:sp>
      <p:sp>
        <p:nvSpPr>
          <p:cNvPr id="14" name="Hexágono 13"/>
          <p:cNvSpPr/>
          <p:nvPr/>
        </p:nvSpPr>
        <p:spPr>
          <a:xfrm>
            <a:off x="6117265" y="1521995"/>
            <a:ext cx="1842774" cy="137342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Carencia de flexibilidad</a:t>
            </a:r>
            <a:endParaRPr lang="es-ES" sz="1600" dirty="0"/>
          </a:p>
        </p:txBody>
      </p:sp>
      <p:sp>
        <p:nvSpPr>
          <p:cNvPr id="15" name="Hexágono 14"/>
          <p:cNvSpPr/>
          <p:nvPr/>
        </p:nvSpPr>
        <p:spPr>
          <a:xfrm>
            <a:off x="9577291" y="3533009"/>
            <a:ext cx="1987074" cy="1730687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Escasa atención a </a:t>
            </a:r>
            <a:r>
              <a:rPr lang="es-ES" dirty="0" smtClean="0"/>
              <a:t>las</a:t>
            </a:r>
            <a:r>
              <a:rPr lang="es-ES" sz="2800" dirty="0" smtClean="0"/>
              <a:t> </a:t>
            </a:r>
            <a:r>
              <a:rPr lang="es-ES" sz="1600" dirty="0" smtClean="0"/>
              <a:t>posibilidades de numeración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1200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4000">
              <a:schemeClr val="accent1">
                <a:lumMod val="5000"/>
                <a:lumOff val="95000"/>
              </a:schemeClr>
            </a:gs>
            <a:gs pos="10000">
              <a:schemeClr val="accent1">
                <a:lumMod val="45000"/>
                <a:lumOff val="55000"/>
              </a:schemeClr>
            </a:gs>
            <a:gs pos="45000">
              <a:schemeClr val="accent1">
                <a:lumMod val="45000"/>
                <a:lumOff val="55000"/>
              </a:schemeClr>
            </a:gs>
            <a:gs pos="62000">
              <a:schemeClr val="accent1">
                <a:lumMod val="30000"/>
                <a:lumOff val="7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8639" y="365125"/>
            <a:ext cx="11122429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T</a:t>
            </a:r>
            <a:r>
              <a:rPr lang="es-ES" sz="5300" b="1" dirty="0" smtClean="0">
                <a:solidFill>
                  <a:schemeClr val="tx2"/>
                </a:solidFill>
              </a:rPr>
              <a:t>eoría de las situaciones didácticas</a:t>
            </a:r>
            <a:br>
              <a:rPr lang="es-ES" sz="5300" b="1" dirty="0" smtClean="0">
                <a:solidFill>
                  <a:schemeClr val="tx2"/>
                </a:solidFill>
              </a:rPr>
            </a:b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548639" y="1825625"/>
            <a:ext cx="6849688" cy="4351338"/>
          </a:xfrm>
        </p:spPr>
        <p:txBody>
          <a:bodyPr/>
          <a:lstStyle/>
          <a:p>
            <a:pPr marL="0" indent="0">
              <a:buNone/>
            </a:pPr>
            <a:r>
              <a:rPr lang="es-ES" i="1" dirty="0" smtClean="0">
                <a:solidFill>
                  <a:schemeClr val="tx2"/>
                </a:solidFill>
              </a:rPr>
              <a:t>“Una </a:t>
            </a:r>
            <a:r>
              <a:rPr lang="es-ES" sz="3600" i="1" dirty="0" smtClean="0">
                <a:solidFill>
                  <a:schemeClr val="tx2"/>
                </a:solidFill>
              </a:rPr>
              <a:t>noción aprendida es </a:t>
            </a:r>
            <a:r>
              <a:rPr lang="es-ES" sz="3600" b="1" i="1" dirty="0" smtClean="0">
                <a:solidFill>
                  <a:schemeClr val="tx2"/>
                </a:solidFill>
              </a:rPr>
              <a:t>utilizable</a:t>
            </a:r>
            <a:r>
              <a:rPr lang="es-ES" i="1" dirty="0" smtClean="0">
                <a:solidFill>
                  <a:schemeClr val="tx2"/>
                </a:solidFill>
              </a:rPr>
              <a:t>, </a:t>
            </a:r>
            <a:r>
              <a:rPr lang="es-ES" i="1" u="sng" dirty="0" smtClean="0">
                <a:solidFill>
                  <a:schemeClr val="tx2"/>
                </a:solidFill>
              </a:rPr>
              <a:t>en la medida en que es conectada a otras</a:t>
            </a:r>
            <a:r>
              <a:rPr lang="es-ES" i="1" dirty="0" smtClean="0">
                <a:solidFill>
                  <a:schemeClr val="tx2"/>
                </a:solidFill>
              </a:rPr>
              <a:t>, construyendo esos vínculos su significado, su etiqueta, su método de activación”.</a:t>
            </a:r>
          </a:p>
          <a:p>
            <a:endParaRPr lang="es-ES" dirty="0"/>
          </a:p>
          <a:p>
            <a:endParaRPr lang="es-ES" dirty="0" smtClean="0"/>
          </a:p>
          <a:p>
            <a:pPr marL="0" indent="0" algn="r">
              <a:buNone/>
            </a:pPr>
            <a:endParaRPr lang="es-ES" dirty="0"/>
          </a:p>
        </p:txBody>
      </p:sp>
      <p:pic>
        <p:nvPicPr>
          <p:cNvPr id="13" name="Marcador de contenido 1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7214" y="1825625"/>
            <a:ext cx="2951974" cy="3514255"/>
          </a:xfrm>
        </p:spPr>
      </p:pic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Tere Argente y Rosa Gómez</a:t>
            </a:r>
            <a:endParaRPr lang="es-ES"/>
          </a:p>
        </p:txBody>
      </p:sp>
      <p:sp>
        <p:nvSpPr>
          <p:cNvPr id="14" name="Rectángulo 13"/>
          <p:cNvSpPr/>
          <p:nvPr/>
        </p:nvSpPr>
        <p:spPr>
          <a:xfrm>
            <a:off x="6294437" y="5328335"/>
            <a:ext cx="46617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2400" dirty="0">
                <a:solidFill>
                  <a:schemeClr val="tx2"/>
                </a:solidFill>
              </a:rPr>
              <a:t> </a:t>
            </a:r>
            <a:r>
              <a:rPr lang="es-ES" sz="2400" dirty="0" err="1">
                <a:solidFill>
                  <a:schemeClr val="tx2"/>
                </a:solidFill>
              </a:rPr>
              <a:t>Guy</a:t>
            </a:r>
            <a:r>
              <a:rPr lang="es-ES" sz="2400" dirty="0">
                <a:solidFill>
                  <a:schemeClr val="tx2"/>
                </a:solidFill>
              </a:rPr>
              <a:t> </a:t>
            </a:r>
            <a:r>
              <a:rPr lang="es-ES" sz="2400" dirty="0" err="1">
                <a:solidFill>
                  <a:schemeClr val="tx2"/>
                </a:solidFill>
              </a:rPr>
              <a:t>Brousseau</a:t>
            </a:r>
            <a:endParaRPr lang="es-ES" sz="2400" dirty="0">
              <a:solidFill>
                <a:schemeClr val="tx2"/>
              </a:solidFill>
            </a:endParaRPr>
          </a:p>
          <a:p>
            <a:pPr algn="r"/>
            <a:r>
              <a:rPr lang="es-ES" sz="2400" dirty="0">
                <a:solidFill>
                  <a:schemeClr val="tx2"/>
                </a:solidFill>
              </a:rPr>
              <a:t>(</a:t>
            </a:r>
            <a:r>
              <a:rPr lang="es-ES" sz="2400" dirty="0" smtClean="0">
                <a:solidFill>
                  <a:schemeClr val="tx2"/>
                </a:solidFill>
              </a:rPr>
              <a:t>1933-</a:t>
            </a:r>
            <a:r>
              <a:rPr lang="es-ES" dirty="0" smtClean="0"/>
              <a:t>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4740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5000">
              <a:schemeClr val="accent1">
                <a:lumMod val="5000"/>
                <a:lumOff val="95000"/>
              </a:schemeClr>
            </a:gs>
            <a:gs pos="30000">
              <a:schemeClr val="accent1">
                <a:lumMod val="45000"/>
                <a:lumOff val="55000"/>
              </a:schemeClr>
            </a:gs>
            <a:gs pos="64000">
              <a:schemeClr val="accent1">
                <a:lumMod val="45000"/>
                <a:lumOff val="55000"/>
              </a:schemeClr>
            </a:gs>
            <a:gs pos="84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19536" y="244023"/>
            <a:ext cx="7920880" cy="646334"/>
          </a:xfrm>
          <a:prstGeom prst="rect">
            <a:avLst/>
          </a:prstGeom>
          <a:gradFill>
            <a:gsLst>
              <a:gs pos="45000">
                <a:schemeClr val="accent1">
                  <a:lumMod val="5000"/>
                  <a:lumOff val="95000"/>
                </a:schemeClr>
              </a:gs>
              <a:gs pos="30000">
                <a:schemeClr val="accent1">
                  <a:lumMod val="45000"/>
                  <a:lumOff val="55000"/>
                </a:schemeClr>
              </a:gs>
              <a:gs pos="64000">
                <a:schemeClr val="accent1">
                  <a:lumMod val="45000"/>
                  <a:lumOff val="55000"/>
                </a:schemeClr>
              </a:gs>
              <a:gs pos="84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</a:gradFill>
          <a:ln w="9528">
            <a:solidFill>
              <a:srgbClr val="FDF5D5"/>
            </a:solidFill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3600" dirty="0" smtClean="0">
                <a:solidFill>
                  <a:schemeClr val="tx2"/>
                </a:solidFill>
                <a:latin typeface="Century Gothic" pitchFamily="34"/>
              </a:rPr>
              <a:t>¿Qué significa</a:t>
            </a:r>
            <a:r>
              <a:rPr lang="es-ES" sz="3600" b="1" dirty="0" smtClean="0">
                <a:solidFill>
                  <a:schemeClr val="tx2"/>
                </a:solidFill>
                <a:latin typeface="Century Gothic" pitchFamily="34"/>
              </a:rPr>
              <a:t> </a:t>
            </a:r>
            <a:r>
              <a:rPr lang="es-ES" sz="3600" b="1" dirty="0" err="1" smtClean="0">
                <a:solidFill>
                  <a:schemeClr val="tx2"/>
                </a:solidFill>
                <a:latin typeface="Century Gothic" pitchFamily="34"/>
              </a:rPr>
              <a:t>abn</a:t>
            </a:r>
            <a:r>
              <a:rPr lang="es-ES" sz="3600" dirty="0" smtClean="0">
                <a:solidFill>
                  <a:schemeClr val="tx2"/>
                </a:solidFill>
                <a:latin typeface="Century Gothic" pitchFamily="34"/>
              </a:rPr>
              <a:t>?</a:t>
            </a:r>
            <a:endParaRPr lang="es-ES" sz="3600" dirty="0">
              <a:solidFill>
                <a:schemeClr val="tx2"/>
              </a:solidFill>
              <a:latin typeface="Century Gothic" pitchFamily="34"/>
            </a:endParaRPr>
          </a:p>
        </p:txBody>
      </p:sp>
      <p:sp>
        <p:nvSpPr>
          <p:cNvPr id="4" name="4 CuadroTexto"/>
          <p:cNvSpPr txBox="1"/>
          <p:nvPr/>
        </p:nvSpPr>
        <p:spPr>
          <a:xfrm>
            <a:off x="365761" y="1124745"/>
            <a:ext cx="11388436" cy="280076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4400" b="1" dirty="0" smtClean="0">
                <a:solidFill>
                  <a:schemeClr val="tx2"/>
                </a:solidFill>
              </a:rPr>
              <a:t>“a”</a:t>
            </a:r>
            <a:r>
              <a:rPr lang="es-ES" sz="4400" dirty="0" smtClean="0">
                <a:solidFill>
                  <a:schemeClr val="tx2"/>
                </a:solidFill>
              </a:rPr>
              <a:t> </a:t>
            </a:r>
            <a:r>
              <a:rPr lang="es-ES" sz="2400" dirty="0">
                <a:solidFill>
                  <a:schemeClr val="tx2"/>
                </a:solidFill>
              </a:rPr>
              <a:t>viene de</a:t>
            </a:r>
            <a:r>
              <a:rPr lang="es-ES" sz="3600" dirty="0">
                <a:solidFill>
                  <a:schemeClr val="tx2"/>
                </a:solidFill>
              </a:rPr>
              <a:t> </a:t>
            </a:r>
            <a:r>
              <a:rPr lang="es-ES" sz="3600" b="1" dirty="0">
                <a:solidFill>
                  <a:schemeClr val="tx2"/>
                </a:solidFill>
              </a:rPr>
              <a:t>a</a:t>
            </a:r>
            <a:r>
              <a:rPr lang="es-ES" sz="3600" b="1" dirty="0" smtClean="0">
                <a:solidFill>
                  <a:schemeClr val="tx2"/>
                </a:solidFill>
              </a:rPr>
              <a:t>biertos</a:t>
            </a:r>
            <a:r>
              <a:rPr lang="es-ES" sz="2400" dirty="0">
                <a:solidFill>
                  <a:schemeClr val="tx2"/>
                </a:solidFill>
              </a:rPr>
              <a:t>, es decir, frente a los algoritmos tradicionales con cifras que sólo permiten una única forma cerrada a través de la aplicación de instrucciones  para resolver los cálculos, este método da libertad a cada alumno para que pueda resolverlos de la forma que le sea más cómoda, fácil  y comprensible</a:t>
            </a:r>
            <a:r>
              <a:rPr lang="es-ES" sz="2400" dirty="0" smtClean="0">
                <a:solidFill>
                  <a:schemeClr val="tx2"/>
                </a:solidFill>
              </a:rPr>
              <a:t>. </a:t>
            </a:r>
            <a:r>
              <a:rPr lang="es-ES" sz="2800" u="sng" dirty="0" smtClean="0">
                <a:solidFill>
                  <a:schemeClr val="tx2"/>
                </a:solidFill>
              </a:rPr>
              <a:t>Porque es posible llegar a una solución correcta desde diferentes maneras</a:t>
            </a:r>
            <a:r>
              <a:rPr lang="es-ES" sz="2800" dirty="0" smtClean="0">
                <a:solidFill>
                  <a:schemeClr val="tx2"/>
                </a:solidFill>
              </a:rPr>
              <a:t>.</a:t>
            </a:r>
            <a:endParaRPr lang="es-ES" sz="2400" dirty="0">
              <a:solidFill>
                <a:schemeClr val="tx2"/>
              </a:solidFill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2800" b="1" dirty="0">
              <a:solidFill>
                <a:schemeClr val="tx2"/>
              </a:solidFill>
              <a:latin typeface="Century Gothic" pitchFamily="34"/>
            </a:endParaRPr>
          </a:p>
        </p:txBody>
      </p:sp>
      <p:sp>
        <p:nvSpPr>
          <p:cNvPr id="6" name="6 CuadroTexto"/>
          <p:cNvSpPr txBox="1"/>
          <p:nvPr/>
        </p:nvSpPr>
        <p:spPr>
          <a:xfrm>
            <a:off x="349136" y="3356993"/>
            <a:ext cx="11388435" cy="350865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3200" b="1" dirty="0" smtClean="0">
              <a:solidFill>
                <a:schemeClr val="tx2"/>
              </a:solidFill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3200" b="1" dirty="0" smtClean="0">
                <a:solidFill>
                  <a:schemeClr val="tx2"/>
                </a:solidFill>
              </a:rPr>
              <a:t>“</a:t>
            </a:r>
            <a:r>
              <a:rPr lang="es-ES" sz="3200" b="1" dirty="0" err="1" smtClean="0">
                <a:solidFill>
                  <a:schemeClr val="tx2"/>
                </a:solidFill>
              </a:rPr>
              <a:t>bn</a:t>
            </a:r>
            <a:r>
              <a:rPr lang="es-ES" sz="3200" b="1" dirty="0" smtClean="0">
                <a:solidFill>
                  <a:schemeClr val="tx2"/>
                </a:solidFill>
              </a:rPr>
              <a:t>” </a:t>
            </a:r>
            <a:r>
              <a:rPr lang="es-ES" sz="2400" dirty="0">
                <a:solidFill>
                  <a:schemeClr val="tx2"/>
                </a:solidFill>
              </a:rPr>
              <a:t>derivan de </a:t>
            </a:r>
            <a:r>
              <a:rPr lang="es-ES" sz="3200" b="1" dirty="0" smtClean="0">
                <a:solidFill>
                  <a:schemeClr val="tx2"/>
                </a:solidFill>
              </a:rPr>
              <a:t>basados </a:t>
            </a:r>
            <a:r>
              <a:rPr lang="es-ES" sz="3200" b="1" dirty="0">
                <a:solidFill>
                  <a:schemeClr val="tx2"/>
                </a:solidFill>
              </a:rPr>
              <a:t>en n</a:t>
            </a:r>
            <a:r>
              <a:rPr lang="es-ES" sz="3200" b="1" dirty="0" smtClean="0">
                <a:solidFill>
                  <a:schemeClr val="tx2"/>
                </a:solidFill>
              </a:rPr>
              <a:t>úmeros </a:t>
            </a:r>
            <a:r>
              <a:rPr lang="es-ES" sz="2400" dirty="0">
                <a:solidFill>
                  <a:schemeClr val="tx2"/>
                </a:solidFill>
              </a:rPr>
              <a:t>y no en cifras y por tener un tratamiento diferente y lleno de significación para el alumnado. En el método tradicional para realizar cuentas (con independencia del número de cifras que tengan cada número) se actúa sobre cada cifra por separado y se les aplica el mismo tratamiento. Es decir, no importa el lugar que ocupe un nº, ya sea en las decenas, unidades de </a:t>
            </a:r>
            <a:r>
              <a:rPr lang="es-ES" sz="2400" dirty="0" smtClean="0">
                <a:solidFill>
                  <a:schemeClr val="tx2"/>
                </a:solidFill>
              </a:rPr>
              <a:t>millar…, </a:t>
            </a:r>
            <a:r>
              <a:rPr lang="es-ES" sz="2400" dirty="0">
                <a:solidFill>
                  <a:schemeClr val="tx2"/>
                </a:solidFill>
              </a:rPr>
              <a:t>el proceso es siempre el mismo para cada cifra, con lo cual se pierde el sentido que tienen esas decenas, centenas…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400" dirty="0">
              <a:solidFill>
                <a:srgbClr val="000000"/>
              </a:solidFill>
              <a:latin typeface="Century Gothic" pitchFamily="34"/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Tere Argente y Rosa Gómez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883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1080</Words>
  <Application>Microsoft Office PowerPoint</Application>
  <PresentationFormat>Panorámica</PresentationFormat>
  <Paragraphs>109</Paragraphs>
  <Slides>15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Lucida Calligraphy</vt:lpstr>
      <vt:lpstr>Tema de Office</vt:lpstr>
      <vt:lpstr>El método abn como facilitador de aprendizajes.</vt:lpstr>
      <vt:lpstr>Presentación de PowerPoint</vt:lpstr>
      <vt:lpstr>Jaime Martínez Montero: el creador del método abn </vt:lpstr>
      <vt:lpstr>Jaime Martínez Montero</vt:lpstr>
      <vt:lpstr>¿Qué es la matemática?</vt:lpstr>
      <vt:lpstr>Dificultades en el aprendizaje de las matemáticas</vt:lpstr>
      <vt:lpstr>Dificultades en la enseñanza de las matemáticas</vt:lpstr>
      <vt:lpstr>Teoría de las situaciones didácticas </vt:lpstr>
      <vt:lpstr>Presentación de PowerPoint</vt:lpstr>
      <vt:lpstr>Diferencias entre le método tradicional y el método abn</vt:lpstr>
      <vt:lpstr>Diferencias entre le método tradicional y el método abn</vt:lpstr>
      <vt:lpstr>¿Qué implica trabajar con el método abn?</vt:lpstr>
      <vt:lpstr>Ventajas del método</vt:lpstr>
      <vt:lpstr>Resultados</vt:lpstr>
      <vt:lpstr>El abn como método interdisciplinar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método abn como facilitador de aprendizajes.</dc:title>
  <dc:creator>Tere Argente</dc:creator>
  <cp:lastModifiedBy>Tere Argente</cp:lastModifiedBy>
  <cp:revision>50</cp:revision>
  <dcterms:created xsi:type="dcterms:W3CDTF">2018-11-04T12:28:28Z</dcterms:created>
  <dcterms:modified xsi:type="dcterms:W3CDTF">2018-11-11T18:42:53Z</dcterms:modified>
</cp:coreProperties>
</file>