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9" r:id="rId4"/>
    <p:sldId id="258" r:id="rId5"/>
    <p:sldId id="261" r:id="rId6"/>
    <p:sldId id="263" r:id="rId7"/>
    <p:sldId id="264" r:id="rId8"/>
    <p:sldId id="257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4TG_H_oY2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000" dirty="0" smtClean="0"/>
              <a:t>Situaciones de aula:</a:t>
            </a:r>
            <a:br>
              <a:rPr lang="es-ES" sz="4000" dirty="0" smtClean="0"/>
            </a:br>
            <a:r>
              <a:rPr lang="es-ES" sz="4000" dirty="0" smtClean="0"/>
              <a:t>cómo integrar la mediación</a:t>
            </a:r>
            <a:br>
              <a:rPr lang="es-ES" sz="4000" dirty="0" smtClean="0"/>
            </a:br>
            <a:r>
              <a:rPr lang="es-ES" sz="4000" dirty="0" smtClean="0"/>
              <a:t>y </a:t>
            </a:r>
            <a:r>
              <a:rPr lang="es-ES" sz="4000" dirty="0"/>
              <a:t>la comprensión </a:t>
            </a:r>
            <a:r>
              <a:rPr lang="es-ES" sz="4000" dirty="0" smtClean="0"/>
              <a:t>oral</a:t>
            </a:r>
            <a:br>
              <a:rPr lang="es-ES" sz="4000" dirty="0" smtClean="0"/>
            </a:br>
            <a:r>
              <a:rPr lang="es-ES" sz="4000" dirty="0" smtClean="0"/>
              <a:t>mediante el uso de </a:t>
            </a:r>
            <a:r>
              <a:rPr lang="es-ES" sz="4000" dirty="0"/>
              <a:t>textos </a:t>
            </a:r>
            <a:r>
              <a:rPr lang="es-ES" sz="4000" dirty="0" smtClean="0"/>
              <a:t>audiovisuales y cinematográficos</a:t>
            </a:r>
            <a:endParaRPr lang="es-E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372808"/>
            <a:ext cx="7766936" cy="1096899"/>
          </a:xfrm>
        </p:spPr>
        <p:txBody>
          <a:bodyPr/>
          <a:lstStyle/>
          <a:p>
            <a:r>
              <a:rPr lang="es-ES" dirty="0" smtClean="0"/>
              <a:t>Pablo J. de Talavera</a:t>
            </a:r>
            <a:br>
              <a:rPr lang="es-ES" dirty="0" smtClean="0"/>
            </a:br>
            <a:r>
              <a:rPr lang="es-ES" dirty="0" smtClean="0"/>
              <a:t>E.O.I. Priego de Córdoba</a:t>
            </a:r>
            <a:br>
              <a:rPr lang="es-ES" dirty="0" smtClean="0"/>
            </a:br>
            <a:r>
              <a:rPr lang="es-ES" dirty="0" smtClean="0"/>
              <a:t>(Curso académico 2018-19)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344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ES" b="1" dirty="0"/>
              <a:t>I. </a:t>
            </a:r>
            <a:r>
              <a:rPr lang="es-ES" u="sng" dirty="0"/>
              <a:t>Desde la teoría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2200" b="1" dirty="0" smtClean="0"/>
              <a:t>	RECEPTION</a:t>
            </a:r>
          </a:p>
          <a:p>
            <a:pPr marL="0" indent="0">
              <a:buNone/>
            </a:pPr>
            <a:endParaRPr lang="es-ES" sz="2200" b="1" dirty="0" smtClean="0"/>
          </a:p>
          <a:p>
            <a:pPr marL="0" indent="0">
              <a:buNone/>
            </a:pPr>
            <a:endParaRPr lang="es-ES" sz="2200" dirty="0" smtClean="0"/>
          </a:p>
          <a:p>
            <a:pPr marL="0" indent="0">
              <a:spcAft>
                <a:spcPts val="1000"/>
              </a:spcAft>
              <a:buNone/>
            </a:pPr>
            <a:r>
              <a:rPr lang="es-ES" sz="2200" dirty="0"/>
              <a:t>	</a:t>
            </a:r>
            <a:r>
              <a:rPr lang="es-ES" sz="2200" dirty="0" smtClean="0"/>
              <a:t>		</a:t>
            </a:r>
            <a:r>
              <a:rPr lang="es-ES" sz="2200" dirty="0"/>
              <a:t>	</a:t>
            </a:r>
            <a:r>
              <a:rPr lang="es-ES" sz="2200" b="1" dirty="0" smtClean="0"/>
              <a:t>INTERACTION</a:t>
            </a:r>
            <a:r>
              <a:rPr lang="es-ES" sz="2200" dirty="0"/>
              <a:t>					</a:t>
            </a:r>
            <a:r>
              <a:rPr lang="es-ES" sz="2200" b="1" dirty="0" smtClean="0"/>
              <a:t>MEDIATION</a:t>
            </a:r>
            <a:r>
              <a:rPr lang="es-ES" sz="2200" b="1" dirty="0"/>
              <a:t/>
            </a:r>
            <a:br>
              <a:rPr lang="es-ES" sz="2200" b="1" dirty="0"/>
            </a:br>
            <a:endParaRPr lang="es-ES" sz="2200" b="1" dirty="0" smtClean="0"/>
          </a:p>
          <a:p>
            <a:pPr marL="0" indent="0">
              <a:buNone/>
            </a:pPr>
            <a:endParaRPr lang="es-ES" sz="2200" dirty="0" smtClean="0"/>
          </a:p>
          <a:p>
            <a:pPr marL="0" indent="0">
              <a:buNone/>
            </a:pPr>
            <a:r>
              <a:rPr lang="es-ES" sz="2200" dirty="0"/>
              <a:t>	</a:t>
            </a:r>
            <a:r>
              <a:rPr lang="es-ES" sz="2200" b="1" dirty="0" smtClean="0"/>
              <a:t>PRODUCTION</a:t>
            </a:r>
          </a:p>
          <a:p>
            <a:pPr marL="0" indent="0">
              <a:spcBef>
                <a:spcPts val="500"/>
              </a:spcBef>
              <a:buNone/>
            </a:pPr>
            <a:endParaRPr lang="es-ES" dirty="0" smtClean="0"/>
          </a:p>
          <a:p>
            <a:pPr marL="0" indent="0">
              <a:spcBef>
                <a:spcPts val="500"/>
              </a:spcBef>
              <a:buNone/>
            </a:pPr>
            <a:r>
              <a:rPr lang="es-ES" dirty="0"/>
              <a:t>¿Cómo podríamos definir la </a:t>
            </a:r>
            <a:r>
              <a:rPr lang="es-ES" sz="2000" b="1" u="sng" dirty="0"/>
              <a:t>mediación</a:t>
            </a:r>
            <a:r>
              <a:rPr lang="es-ES" dirty="0"/>
              <a:t>?   </a:t>
            </a:r>
            <a:r>
              <a:rPr lang="es-ES" i="1" dirty="0"/>
              <a:t>“Se trata de </a:t>
            </a:r>
            <a:r>
              <a:rPr lang="es-ES" dirty="0"/>
              <a:t>reducir la </a:t>
            </a:r>
            <a:r>
              <a:rPr lang="es-ES" u="sng" dirty="0"/>
              <a:t>distancia</a:t>
            </a:r>
            <a:r>
              <a:rPr lang="es-ES" i="1" dirty="0"/>
              <a:t> entre dos polos, o de </a:t>
            </a:r>
            <a:r>
              <a:rPr lang="es-ES" dirty="0"/>
              <a:t>reducir la </a:t>
            </a:r>
            <a:r>
              <a:rPr lang="es-ES" u="sng" dirty="0"/>
              <a:t>tensión</a:t>
            </a:r>
            <a:r>
              <a:rPr lang="es-ES" i="1" dirty="0"/>
              <a:t> entre ellos.”</a:t>
            </a:r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1079677" y="2511376"/>
            <a:ext cx="1753675" cy="502276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1092556" y="5291076"/>
            <a:ext cx="1972616" cy="517302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2455570" y="3900279"/>
            <a:ext cx="2039157" cy="530181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redondeado 7"/>
          <p:cNvSpPr/>
          <p:nvPr/>
        </p:nvSpPr>
        <p:spPr>
          <a:xfrm>
            <a:off x="6104585" y="3898257"/>
            <a:ext cx="1700012" cy="530181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2021983" y="3103808"/>
            <a:ext cx="1416676" cy="70833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V="1">
            <a:off x="2021983" y="4520486"/>
            <a:ext cx="1416676" cy="66970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2936989" y="2762514"/>
            <a:ext cx="6168374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3149491" y="5564180"/>
            <a:ext cx="5955872" cy="110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>
            <a:off x="2365418" y="3103839"/>
            <a:ext cx="4505460" cy="69210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 flipH="1">
            <a:off x="2365418" y="4520486"/>
            <a:ext cx="4505460" cy="66970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1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 uiExpand="1" build="p"/>
      <p:bldP spid="5" grpId="0" uiExpand="1"/>
      <p:bldP spid="6" grpId="0" uiExpand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ES" b="1" dirty="0" smtClean="0"/>
              <a:t>I. </a:t>
            </a:r>
            <a:r>
              <a:rPr lang="es-ES" u="sng" dirty="0" smtClean="0"/>
              <a:t>Desde la teoría</a:t>
            </a:r>
            <a:endParaRPr lang="es-ES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Términos relacionados con la </a:t>
            </a:r>
            <a:r>
              <a:rPr lang="es-ES" b="1" u="sng" dirty="0" smtClean="0"/>
              <a:t>mediación lingüística</a:t>
            </a:r>
            <a:r>
              <a:rPr lang="es-ES" b="1" dirty="0" smtClean="0"/>
              <a:t> (ML)</a:t>
            </a:r>
            <a:r>
              <a:rPr lang="es-ES" dirty="0" smtClean="0"/>
              <a:t>: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			negociación / colaboración / cooperación / plurilingüismo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												</a:t>
            </a:r>
            <a:r>
              <a:rPr lang="es-ES" b="1" dirty="0" smtClean="0"/>
              <a:t>intermedia</a:t>
            </a:r>
            <a:endParaRPr lang="es-ES" b="1" dirty="0"/>
          </a:p>
          <a:p>
            <a:pPr marL="0" indent="0">
              <a:buNone/>
            </a:pPr>
            <a:r>
              <a:rPr lang="es-ES" b="1" dirty="0"/>
              <a:t> </a:t>
            </a:r>
            <a:r>
              <a:rPr lang="es-ES" b="1" dirty="0" smtClean="0"/>
              <a:t>  ESCRITOR</a:t>
            </a:r>
            <a:r>
              <a:rPr lang="es-ES" dirty="0" smtClean="0"/>
              <a:t>			</a:t>
            </a:r>
            <a:r>
              <a:rPr lang="es-ES" b="1" dirty="0" smtClean="0"/>
              <a:t>DIRECTOR</a:t>
            </a:r>
            <a:r>
              <a:rPr lang="es-ES" dirty="0" smtClean="0"/>
              <a:t>					</a:t>
            </a:r>
            <a:r>
              <a:rPr lang="es-ES" b="1" dirty="0" smtClean="0"/>
              <a:t>interpreta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				</a:t>
            </a:r>
            <a:r>
              <a:rPr lang="es-ES" dirty="0"/>
              <a:t>	</a:t>
            </a:r>
            <a:r>
              <a:rPr lang="es-ES" dirty="0" smtClean="0"/>
              <a:t>	(adaptación)				</a:t>
            </a:r>
            <a:r>
              <a:rPr lang="es-ES" b="1" dirty="0" smtClean="0"/>
              <a:t>parafrasea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												</a:t>
            </a:r>
            <a:r>
              <a:rPr lang="es-ES" b="1" dirty="0" smtClean="0"/>
              <a:t>resume</a:t>
            </a:r>
          </a:p>
          <a:p>
            <a:pPr marL="0" indent="0">
              <a:buNone/>
            </a:pPr>
            <a:r>
              <a:rPr lang="es-ES" dirty="0" smtClean="0"/>
              <a:t>												</a:t>
            </a:r>
            <a:r>
              <a:rPr lang="es-ES" b="1" dirty="0" smtClean="0"/>
              <a:t>traduce código</a:t>
            </a:r>
            <a:endParaRPr lang="es-ES" b="1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1308295" y="4783025"/>
            <a:ext cx="21804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4825218" y="4783025"/>
            <a:ext cx="1392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1308295" y="4712685"/>
            <a:ext cx="0" cy="154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3345768" y="4696273"/>
            <a:ext cx="0" cy="154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5922498" y="5486411"/>
            <a:ext cx="295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5922498" y="4121842"/>
            <a:ext cx="0" cy="1364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5922498" y="4121842"/>
            <a:ext cx="295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5922498" y="4529806"/>
            <a:ext cx="295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5922498" y="5078446"/>
            <a:ext cx="295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11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ES" b="1" dirty="0" smtClean="0"/>
              <a:t>II. </a:t>
            </a:r>
            <a:r>
              <a:rPr lang="es-ES" u="sng" dirty="0" smtClean="0"/>
              <a:t>Desde la práctica</a:t>
            </a:r>
            <a:endParaRPr lang="es-ES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En el llamado </a:t>
            </a:r>
            <a:r>
              <a:rPr lang="es-ES" i="1" u="sng" dirty="0" smtClean="0"/>
              <a:t>‘Volumen de Acompañamiento’</a:t>
            </a:r>
            <a:r>
              <a:rPr lang="es-ES" dirty="0" smtClean="0"/>
              <a:t> del Marco Común Europeo de Referencia para las Lenguas (MCERL) se postulan las siguientes </a:t>
            </a:r>
            <a:r>
              <a:rPr lang="es-ES" b="1" u="sng" dirty="0" smtClean="0"/>
              <a:t>“</a:t>
            </a:r>
            <a:r>
              <a:rPr lang="es-ES" b="1" u="sng" dirty="0" smtClean="0"/>
              <a:t>microhabilidades</a:t>
            </a:r>
            <a:r>
              <a:rPr lang="es-ES" b="1" u="sng" dirty="0" smtClean="0"/>
              <a:t>”</a:t>
            </a:r>
            <a:r>
              <a:rPr lang="es-ES" b="1" dirty="0" smtClean="0"/>
              <a:t> de ML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dirty="0" smtClean="0"/>
              <a:t>								</a:t>
            </a:r>
            <a:r>
              <a:rPr lang="es-ES" sz="1600" cap="small" dirty="0" smtClean="0"/>
              <a:t>Resumir</a:t>
            </a:r>
          </a:p>
          <a:p>
            <a:pPr marL="0" indent="0">
              <a:buNone/>
            </a:pPr>
            <a:endParaRPr lang="es-ES" sz="1600" cap="small" dirty="0"/>
          </a:p>
          <a:p>
            <a:pPr marL="0" indent="0">
              <a:buNone/>
            </a:pPr>
            <a:endParaRPr lang="es-ES" sz="1600" cap="small" dirty="0" smtClean="0"/>
          </a:p>
          <a:p>
            <a:pPr marL="0" indent="0">
              <a:buNone/>
            </a:pPr>
            <a:endParaRPr lang="es-ES" sz="1600" cap="small" dirty="0"/>
          </a:p>
          <a:p>
            <a:pPr marL="0" indent="0">
              <a:buNone/>
            </a:pPr>
            <a:r>
              <a:rPr lang="es-ES" sz="1600" cap="small" dirty="0" smtClean="0"/>
              <a:t>							</a:t>
            </a:r>
            <a:r>
              <a:rPr lang="es-ES" sz="1600" cap="small" dirty="0"/>
              <a:t>	</a:t>
            </a:r>
            <a:r>
              <a:rPr lang="es-ES" sz="1600" cap="small" dirty="0" smtClean="0"/>
              <a:t>Interpretar</a:t>
            </a:r>
          </a:p>
        </p:txBody>
      </p:sp>
      <p:pic>
        <p:nvPicPr>
          <p:cNvPr id="1026" name="Picture 2" descr="Resultado de imagen de mediacion+adecuar+apostillar+resumir+ci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059" y="2754000"/>
            <a:ext cx="3588891" cy="41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CuadroTexto 37"/>
          <p:cNvSpPr txBox="1"/>
          <p:nvPr/>
        </p:nvSpPr>
        <p:spPr>
          <a:xfrm>
            <a:off x="4343400" y="3058934"/>
            <a:ext cx="793392" cy="500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9" name="Flecha derecha 38"/>
          <p:cNvSpPr/>
          <p:nvPr/>
        </p:nvSpPr>
        <p:spPr>
          <a:xfrm>
            <a:off x="5272088" y="2971801"/>
            <a:ext cx="8286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2" name="CuadroTexto 41"/>
          <p:cNvSpPr txBox="1"/>
          <p:nvPr/>
        </p:nvSpPr>
        <p:spPr>
          <a:xfrm>
            <a:off x="4343400" y="4534615"/>
            <a:ext cx="1143000" cy="500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3" name="Flecha derecha 42"/>
          <p:cNvSpPr/>
          <p:nvPr/>
        </p:nvSpPr>
        <p:spPr>
          <a:xfrm>
            <a:off x="5621696" y="4625974"/>
            <a:ext cx="479067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416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8" grpId="0" uiExpand="1" animBg="1"/>
      <p:bldP spid="39" grpId="0" animBg="1"/>
      <p:bldP spid="42" grpId="0" uiExpand="1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ES" b="1" dirty="0"/>
              <a:t>II. </a:t>
            </a:r>
            <a:r>
              <a:rPr lang="es-ES" u="sng" dirty="0"/>
              <a:t>Desde la práctica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sz="2200" b="1" u="sng" cap="small" dirty="0" smtClean="0"/>
              <a:t>Sintetizar</a:t>
            </a:r>
            <a:r>
              <a:rPr lang="es-ES" b="1" u="sng" dirty="0" smtClean="0"/>
              <a:t> o </a:t>
            </a:r>
            <a:r>
              <a:rPr lang="es-ES" sz="2200" b="1" u="sng" cap="small" dirty="0" smtClean="0"/>
              <a:t>Resumir:</a:t>
            </a:r>
          </a:p>
          <a:p>
            <a:pPr lvl="1" algn="just"/>
            <a:r>
              <a:rPr lang="es-ES" sz="1800" dirty="0" smtClean="0"/>
              <a:t>Actividad ideal como primera aproximación a la explotación del contenido</a:t>
            </a:r>
          </a:p>
          <a:p>
            <a:pPr marL="57150" indent="0" algn="just">
              <a:buNone/>
            </a:pPr>
            <a:endParaRPr lang="es-ES" sz="2000" dirty="0" smtClean="0"/>
          </a:p>
          <a:p>
            <a:pPr algn="just"/>
            <a:r>
              <a:rPr lang="es-ES" sz="2200" b="1" u="sng" cap="small" dirty="0" smtClean="0"/>
              <a:t>Citar</a:t>
            </a:r>
            <a:r>
              <a:rPr lang="es-ES" sz="2200" b="1" u="sng" cap="small" dirty="0"/>
              <a:t>:</a:t>
            </a:r>
          </a:p>
          <a:p>
            <a:pPr lvl="1" algn="just"/>
            <a:r>
              <a:rPr lang="es-ES" sz="1800" dirty="0" smtClean="0"/>
              <a:t>Escenas o textos donde se proporcionan citas, referencias, ejemplificaciones, analogías… etc., para que el alumnado las identifique y luego las reproduzca en una intervención oral (coloquio, debate, cinefórum u otro formato)</a:t>
            </a:r>
          </a:p>
          <a:p>
            <a:pPr lvl="1" algn="just"/>
            <a:r>
              <a:rPr lang="es-ES" sz="1800" dirty="0" smtClean="0"/>
              <a:t>Resulta idónea para aprender a reconocer metáforas y simbologías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02605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ES" b="1" dirty="0"/>
              <a:t>II. </a:t>
            </a:r>
            <a:r>
              <a:rPr lang="es-ES" u="sng" dirty="0"/>
              <a:t>Desde la práctica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8307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sz="2200" b="1" u="sng" cap="small" dirty="0" smtClean="0"/>
              <a:t>Traducir</a:t>
            </a:r>
            <a:r>
              <a:rPr lang="es-ES" b="1" u="sng" dirty="0" smtClean="0"/>
              <a:t> o </a:t>
            </a:r>
            <a:r>
              <a:rPr lang="es-ES" sz="2200" b="1" u="sng" cap="small" dirty="0" smtClean="0"/>
              <a:t>Interpretar:</a:t>
            </a:r>
          </a:p>
          <a:p>
            <a:pPr lvl="1" algn="just"/>
            <a:r>
              <a:rPr lang="es-ES" sz="1800" dirty="0" smtClean="0"/>
              <a:t>Intentar elaborar un guión sobre lo que se ha visto, o bien a partir de lo que dicen los personajes</a:t>
            </a:r>
          </a:p>
          <a:p>
            <a:pPr marL="57150" indent="0" algn="just">
              <a:buNone/>
            </a:pPr>
            <a:endParaRPr lang="es-ES" sz="2000" dirty="0" smtClean="0"/>
          </a:p>
          <a:p>
            <a:pPr algn="just"/>
            <a:r>
              <a:rPr lang="es-ES" sz="2200" b="1" u="sng" cap="small" dirty="0" smtClean="0"/>
              <a:t>Apostillar</a:t>
            </a:r>
            <a:r>
              <a:rPr lang="es-ES" sz="2200" b="1" u="sng" cap="small" dirty="0"/>
              <a:t>:</a:t>
            </a:r>
          </a:p>
          <a:p>
            <a:pPr lvl="1" algn="just"/>
            <a:r>
              <a:rPr lang="es-ES" sz="1800" dirty="0" smtClean="0"/>
              <a:t>Dar un foco al alumnado y pedir que tomen notas sobre elementos en relación con el tema propuesto.</a:t>
            </a:r>
          </a:p>
          <a:p>
            <a:pPr lvl="1" algn="just"/>
            <a:r>
              <a:rPr lang="es-ES" sz="1800" dirty="0" smtClean="0"/>
              <a:t>Posteriormente, comunicarán lo que han visto sobre el tema y/o lo que ya conocen del mismo (para comentar o aclarar algún aspecto concreto);</a:t>
            </a:r>
            <a:br>
              <a:rPr lang="es-ES" sz="1800" dirty="0" smtClean="0"/>
            </a:br>
            <a:r>
              <a:rPr lang="es-ES" sz="1800" dirty="0" smtClean="0"/>
              <a:t>p.ej. </a:t>
            </a:r>
            <a:r>
              <a:rPr lang="es-ES" sz="1800" i="1" dirty="0" smtClean="0"/>
              <a:t>me sorprende (mucho / poco)… me resulta interesante… no me esperaba… me ha gustado / no me ha gustado… creo que el actor/director ha querido decir que…</a:t>
            </a:r>
            <a:endParaRPr lang="es-ES" sz="1800" i="1" dirty="0"/>
          </a:p>
        </p:txBody>
      </p:sp>
    </p:spTree>
    <p:extLst>
      <p:ext uri="{BB962C8B-B14F-4D97-AF65-F5344CB8AC3E}">
        <p14:creationId xmlns:p14="http://schemas.microsoft.com/office/powerpoint/2010/main" val="76611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ES" b="1" dirty="0"/>
              <a:t>II. </a:t>
            </a:r>
            <a:r>
              <a:rPr lang="es-ES" u="sng" dirty="0"/>
              <a:t>Desde la práctica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687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sz="2200" b="1" u="sng" cap="small" dirty="0" smtClean="0"/>
              <a:t>Parafrasear</a:t>
            </a:r>
            <a:r>
              <a:rPr lang="es-ES" b="1" u="sng" dirty="0" smtClean="0"/>
              <a:t> / </a:t>
            </a:r>
            <a:r>
              <a:rPr lang="es-ES" sz="2200" b="1" u="sng" cap="small" dirty="0" smtClean="0"/>
              <a:t>Adecuar:</a:t>
            </a:r>
          </a:p>
          <a:p>
            <a:pPr lvl="1" algn="just"/>
            <a:r>
              <a:rPr lang="es-ES" sz="1800" dirty="0" smtClean="0"/>
              <a:t>Ver [o leer la transcripción de] una secuencia o escena de película</a:t>
            </a:r>
          </a:p>
          <a:p>
            <a:pPr lvl="1" algn="just"/>
            <a:r>
              <a:rPr lang="es-ES" sz="1800" dirty="0" smtClean="0"/>
              <a:t>Si hay </a:t>
            </a:r>
            <a:r>
              <a:rPr lang="es-ES" sz="1800" u="sng" dirty="0" smtClean="0"/>
              <a:t>argot</a:t>
            </a:r>
            <a:r>
              <a:rPr lang="es-ES" sz="1800" dirty="0" smtClean="0"/>
              <a:t>, adaptarlo a lenguaje estándar (adecuación lingüística)</a:t>
            </a:r>
          </a:p>
          <a:p>
            <a:pPr lvl="1" algn="just"/>
            <a:r>
              <a:rPr lang="es-ES" sz="1800" dirty="0" smtClean="0"/>
              <a:t>Si hay </a:t>
            </a:r>
            <a:r>
              <a:rPr lang="es-ES" sz="1800" u="sng" dirty="0" smtClean="0"/>
              <a:t>acento(s)</a:t>
            </a:r>
            <a:r>
              <a:rPr lang="es-ES" sz="1800" dirty="0" smtClean="0"/>
              <a:t> de algún tipo, decodificar los mensajes pronunciados</a:t>
            </a:r>
            <a:br>
              <a:rPr lang="es-ES" sz="1800" dirty="0" smtClean="0"/>
            </a:br>
            <a:r>
              <a:rPr lang="es-ES" sz="1800" dirty="0" smtClean="0"/>
              <a:t>por los personajes que intervienen  en dicha secuencia / escena (adecuación cultural)</a:t>
            </a:r>
            <a:endParaRPr lang="es-ES" sz="1800" dirty="0"/>
          </a:p>
          <a:p>
            <a:pPr marL="57150" indent="0" algn="just">
              <a:buNone/>
            </a:pPr>
            <a:endParaRPr lang="es-ES" sz="2000" dirty="0"/>
          </a:p>
          <a:p>
            <a:pPr marL="457200" lvl="1" indent="0" algn="just">
              <a:buNone/>
            </a:pPr>
            <a:r>
              <a:rPr lang="es-ES" sz="1800" dirty="0" smtClean="0">
                <a:solidFill>
                  <a:schemeClr val="accent1"/>
                </a:solidFill>
              </a:rPr>
              <a:t>[ </a:t>
            </a:r>
            <a:r>
              <a:rPr lang="es-ES" sz="1800" dirty="0" smtClean="0">
                <a:hlinkClick r:id="rId2"/>
              </a:rPr>
              <a:t>https</a:t>
            </a:r>
            <a:r>
              <a:rPr lang="es-ES" sz="1800" dirty="0">
                <a:hlinkClick r:id="rId2"/>
              </a:rPr>
              <a:t>://</a:t>
            </a:r>
            <a:r>
              <a:rPr lang="es-ES" sz="1800" dirty="0" smtClean="0">
                <a:hlinkClick r:id="rId2"/>
              </a:rPr>
              <a:t>www.youtube.com/watch?v=44TG_H_oY2E</a:t>
            </a:r>
            <a:r>
              <a:rPr lang="es-ES" sz="1800" dirty="0" smtClean="0">
                <a:solidFill>
                  <a:schemeClr val="accent1"/>
                </a:solidFill>
              </a:rPr>
              <a:t> ]</a:t>
            </a:r>
            <a:endParaRPr lang="es-ES" sz="1800" dirty="0">
              <a:solidFill>
                <a:schemeClr val="accent1"/>
              </a:solidFill>
            </a:endParaRPr>
          </a:p>
          <a:p>
            <a:pPr marL="57150" indent="0" algn="just">
              <a:buNone/>
            </a:pP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330435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r"/>
            <a:r>
              <a:rPr lang="es-ES" b="1" dirty="0" smtClean="0"/>
              <a:t>III. </a:t>
            </a:r>
            <a:r>
              <a:rPr lang="es-ES" u="sng" dirty="0" smtClean="0"/>
              <a:t>Estructura de una sesión</a:t>
            </a:r>
            <a:r>
              <a:rPr lang="es-ES" dirty="0" smtClean="0"/>
              <a:t>				</a:t>
            </a:r>
            <a:r>
              <a:rPr lang="es-ES" u="sng" dirty="0" smtClean="0"/>
              <a:t/>
            </a:r>
            <a:br>
              <a:rPr lang="es-ES" u="sng" dirty="0" smtClean="0"/>
            </a:br>
            <a:r>
              <a:rPr lang="es-ES" sz="1200" u="sng" dirty="0" smtClean="0"/>
              <a:t/>
            </a:r>
            <a:br>
              <a:rPr lang="es-ES" sz="1200" u="sng" dirty="0" smtClean="0"/>
            </a:br>
            <a:r>
              <a:rPr lang="es-ES" sz="1800" dirty="0" smtClean="0"/>
              <a:t>(ejemplo tomado de Laura Martín, tutora del curso específico</a:t>
            </a:r>
            <a:br>
              <a:rPr lang="es-ES" sz="1800" dirty="0" smtClean="0"/>
            </a:br>
            <a:r>
              <a:rPr lang="en-US" sz="1800" i="1" dirty="0" smtClean="0"/>
              <a:t>‘English through movies (B2)’</a:t>
            </a:r>
            <a:r>
              <a:rPr lang="es-ES" sz="1800" dirty="0" smtClean="0"/>
              <a:t>, </a:t>
            </a:r>
            <a:r>
              <a:rPr lang="es-ES" sz="1800" dirty="0" smtClean="0"/>
              <a:t>E.O.I. Las Palmas de Gran Canaria)</a:t>
            </a:r>
            <a:endParaRPr lang="es-ES" sz="1800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2753"/>
          </a:xfrm>
        </p:spPr>
        <p:txBody>
          <a:bodyPr/>
          <a:lstStyle/>
          <a:p>
            <a:r>
              <a:rPr lang="es-ES" b="1" u="sng" dirty="0" smtClean="0"/>
              <a:t>Cita célebre</a:t>
            </a:r>
            <a:r>
              <a:rPr lang="es-ES" dirty="0" smtClean="0"/>
              <a:t> de algún director, actor, productor, etc.</a:t>
            </a:r>
          </a:p>
          <a:p>
            <a:pPr algn="just"/>
            <a:r>
              <a:rPr lang="es-ES" b="1" u="sng" dirty="0" smtClean="0"/>
              <a:t>Discusión inicial</a:t>
            </a:r>
            <a:r>
              <a:rPr lang="es-ES" dirty="0" smtClean="0"/>
              <a:t>; p.ej. debate sobre alguna </a:t>
            </a:r>
            <a:r>
              <a:rPr lang="es-ES" b="1" dirty="0" smtClean="0"/>
              <a:t>temática específica</a:t>
            </a:r>
            <a:r>
              <a:rPr lang="es-ES" dirty="0" smtClean="0"/>
              <a:t> (o </a:t>
            </a:r>
            <a:r>
              <a:rPr lang="en-US" b="1" i="1" dirty="0" smtClean="0"/>
              <a:t>topic</a:t>
            </a:r>
            <a:r>
              <a:rPr lang="es-ES" dirty="0" smtClean="0"/>
              <a:t> </a:t>
            </a:r>
            <a:r>
              <a:rPr lang="es-ES" dirty="0" smtClean="0"/>
              <a:t>de la Programación del Nivel) que se quiera trabajar por medio del material escogido para la sesión.</a:t>
            </a:r>
          </a:p>
          <a:p>
            <a:pPr algn="just"/>
            <a:r>
              <a:rPr lang="es-ES" dirty="0" smtClean="0"/>
              <a:t>Utilización de </a:t>
            </a:r>
            <a:r>
              <a:rPr lang="es-ES" b="1" u="sng" dirty="0" smtClean="0"/>
              <a:t>material gráfico o audiovisual</a:t>
            </a:r>
            <a:r>
              <a:rPr lang="es-ES" dirty="0" smtClean="0"/>
              <a:t>: se puede trabajar con </a:t>
            </a:r>
            <a:r>
              <a:rPr lang="es-ES" b="1" dirty="0" smtClean="0"/>
              <a:t>elementos </a:t>
            </a:r>
            <a:r>
              <a:rPr lang="es-ES" b="1" dirty="0" smtClean="0"/>
              <a:t>paratextuales</a:t>
            </a:r>
            <a:r>
              <a:rPr lang="es-ES" dirty="0" smtClean="0"/>
              <a:t>, como el </a:t>
            </a:r>
            <a:r>
              <a:rPr lang="es-ES" b="1" dirty="0" smtClean="0"/>
              <a:t>cartel</a:t>
            </a:r>
            <a:r>
              <a:rPr lang="es-ES" dirty="0" smtClean="0"/>
              <a:t> de la película, algún(os) </a:t>
            </a:r>
            <a:r>
              <a:rPr lang="es-ES" b="1" dirty="0" smtClean="0"/>
              <a:t>fotograma(s) aislado(s)</a:t>
            </a:r>
            <a:r>
              <a:rPr lang="es-ES" dirty="0" smtClean="0"/>
              <a:t> previamente seleccionado(s), o incluso el </a:t>
            </a:r>
            <a:r>
              <a:rPr lang="es-ES" b="1" dirty="0" smtClean="0"/>
              <a:t>tráiler promocional</a:t>
            </a:r>
            <a:r>
              <a:rPr lang="es-ES" dirty="0" smtClean="0"/>
              <a:t>, para dirigir la conversación/reflexión hacia un punto concreto.</a:t>
            </a:r>
          </a:p>
          <a:p>
            <a:pPr algn="just"/>
            <a:r>
              <a:rPr lang="es-ES" b="1" u="sng" dirty="0" smtClean="0"/>
              <a:t>Análisis de la muestra cinematográfica</a:t>
            </a:r>
            <a:r>
              <a:rPr lang="es-ES" dirty="0" smtClean="0"/>
              <a:t>: escena(s) completa(s) como tal.</a:t>
            </a:r>
          </a:p>
          <a:p>
            <a:pPr algn="just"/>
            <a:r>
              <a:rPr lang="es-ES" b="1" u="sng" dirty="0" smtClean="0"/>
              <a:t>Más material complementario</a:t>
            </a:r>
            <a:r>
              <a:rPr lang="es-ES" dirty="0" smtClean="0"/>
              <a:t>; generalmente, </a:t>
            </a:r>
            <a:r>
              <a:rPr lang="es-ES" b="1" dirty="0" smtClean="0"/>
              <a:t>trozos del guión</a:t>
            </a:r>
            <a:r>
              <a:rPr lang="es-ES" dirty="0" smtClean="0"/>
              <a:t> o </a:t>
            </a:r>
            <a:r>
              <a:rPr lang="es-ES" b="1" dirty="0" smtClean="0"/>
              <a:t>fragmentos de la novela original</a:t>
            </a:r>
            <a:r>
              <a:rPr lang="es-ES" dirty="0" smtClean="0"/>
              <a:t> si se trata de un guión adaptado.</a:t>
            </a:r>
          </a:p>
          <a:p>
            <a:pPr algn="just"/>
            <a:r>
              <a:rPr lang="es-ES" b="1" i="1" u="sng" dirty="0" smtClean="0"/>
              <a:t>“</a:t>
            </a:r>
            <a:r>
              <a:rPr lang="en-US" b="1" i="1" u="sng" dirty="0" smtClean="0"/>
              <a:t>The</a:t>
            </a:r>
            <a:r>
              <a:rPr lang="es-ES" b="1" i="1" u="sng" dirty="0" smtClean="0"/>
              <a:t> </a:t>
            </a:r>
            <a:r>
              <a:rPr lang="en-US" b="1" i="1" u="sng" dirty="0" smtClean="0"/>
              <a:t>Challenge</a:t>
            </a:r>
            <a:r>
              <a:rPr lang="es-ES" b="1" i="1" u="sng" dirty="0" smtClean="0"/>
              <a:t>”</a:t>
            </a:r>
            <a:r>
              <a:rPr lang="es-ES" dirty="0" smtClean="0"/>
              <a:t> </a:t>
            </a:r>
            <a:r>
              <a:rPr lang="es-ES" dirty="0" smtClean="0"/>
              <a:t>(en palabras de Laura Martín, </a:t>
            </a:r>
            <a:r>
              <a:rPr lang="es-ES" i="1" dirty="0" smtClean="0"/>
              <a:t>“</a:t>
            </a:r>
            <a:r>
              <a:rPr lang="en-US" i="1" dirty="0" smtClean="0"/>
              <a:t>the</a:t>
            </a:r>
            <a:r>
              <a:rPr lang="es-ES" i="1" dirty="0" smtClean="0"/>
              <a:t> </a:t>
            </a:r>
            <a:r>
              <a:rPr lang="en-US" i="1" dirty="0" smtClean="0"/>
              <a:t>mission</a:t>
            </a:r>
            <a:r>
              <a:rPr lang="es-ES" i="1" dirty="0" smtClean="0"/>
              <a:t>”</a:t>
            </a:r>
            <a:r>
              <a:rPr lang="es-ES" dirty="0" smtClean="0"/>
              <a:t>), </a:t>
            </a:r>
            <a:r>
              <a:rPr lang="es-ES" dirty="0" smtClean="0"/>
              <a:t>que sería(n) la(s) </a:t>
            </a:r>
            <a:r>
              <a:rPr lang="es-ES" b="1" dirty="0" smtClean="0"/>
              <a:t>tarea</a:t>
            </a:r>
            <a:r>
              <a:rPr lang="es-ES" dirty="0" smtClean="0"/>
              <a:t>(s) planteada(s) para resolver de cara a la próxima sesión.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04597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ES" b="1" dirty="0" smtClean="0"/>
              <a:t>IV. </a:t>
            </a:r>
            <a:r>
              <a:rPr lang="es-ES" u="sng" dirty="0" smtClean="0"/>
              <a:t>Conclusiones</a:t>
            </a:r>
            <a:endParaRPr lang="es-ES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1. </a:t>
            </a:r>
            <a:r>
              <a:rPr lang="es-ES" dirty="0" smtClean="0"/>
              <a:t>Hay que </a:t>
            </a:r>
            <a:r>
              <a:rPr lang="es-ES" b="1" u="sng" dirty="0" smtClean="0"/>
              <a:t>arriesgar</a:t>
            </a:r>
            <a:r>
              <a:rPr lang="es-ES" dirty="0" smtClean="0"/>
              <a:t> más en el aula.-</a:t>
            </a:r>
            <a:br>
              <a:rPr lang="es-ES" dirty="0" smtClean="0"/>
            </a:br>
            <a:r>
              <a:rPr lang="es-ES" dirty="0" smtClean="0"/>
              <a:t>		[Integrar el </a:t>
            </a:r>
            <a:r>
              <a:rPr lang="es-ES" u="sng" dirty="0" smtClean="0"/>
              <a:t>componente artístico/creativo</a:t>
            </a:r>
            <a:r>
              <a:rPr lang="es-ES" dirty="0" smtClean="0"/>
              <a:t> es algo que suele funcionar 			bastante bien con el alumnado, pues aumenta su </a:t>
            </a:r>
            <a:r>
              <a:rPr lang="es-ES" u="sng" dirty="0" smtClean="0"/>
              <a:t>interés</a:t>
            </a:r>
            <a:r>
              <a:rPr lang="es-ES" dirty="0" smtClean="0"/>
              <a:t> y </a:t>
            </a:r>
            <a:r>
              <a:rPr lang="es-ES" u="sng" dirty="0" smtClean="0"/>
              <a:t>motivación</a:t>
            </a:r>
            <a:r>
              <a:rPr lang="es-ES" dirty="0" smtClean="0"/>
              <a:t>]</a:t>
            </a:r>
          </a:p>
          <a:p>
            <a:endParaRPr lang="es-ES" dirty="0" smtClean="0"/>
          </a:p>
          <a:p>
            <a:pPr algn="just"/>
            <a:r>
              <a:rPr lang="es-ES" b="1" dirty="0" smtClean="0"/>
              <a:t>2. </a:t>
            </a:r>
            <a:r>
              <a:rPr lang="es-ES" dirty="0" smtClean="0"/>
              <a:t>Clara </a:t>
            </a:r>
            <a:r>
              <a:rPr lang="es-ES" b="1" dirty="0" smtClean="0"/>
              <a:t>aplicación de </a:t>
            </a:r>
            <a:r>
              <a:rPr lang="es-ES" b="1" u="sng" dirty="0" smtClean="0"/>
              <a:t>nuevas estrategias</a:t>
            </a:r>
            <a:r>
              <a:rPr lang="es-ES" dirty="0" smtClean="0"/>
              <a:t> y </a:t>
            </a:r>
            <a:r>
              <a:rPr lang="es-ES" b="1" u="sng" dirty="0" smtClean="0"/>
              <a:t>modelos de ejemplo</a:t>
            </a:r>
            <a:r>
              <a:rPr lang="es-ES" dirty="0" smtClean="0"/>
              <a:t> para desarrollar tanto las habilidades </a:t>
            </a:r>
            <a:r>
              <a:rPr lang="es-ES" u="sng" dirty="0" smtClean="0"/>
              <a:t>receptoras</a:t>
            </a:r>
            <a:r>
              <a:rPr lang="es-ES" dirty="0" smtClean="0"/>
              <a:t> [</a:t>
            </a:r>
            <a:r>
              <a:rPr lang="es-ES" i="1" dirty="0" smtClean="0"/>
              <a:t>input</a:t>
            </a:r>
            <a:r>
              <a:rPr lang="es-ES" dirty="0" smtClean="0"/>
              <a:t>] como </a:t>
            </a:r>
            <a:r>
              <a:rPr lang="es-ES" u="sng" dirty="0" smtClean="0"/>
              <a:t>(</a:t>
            </a:r>
            <a:r>
              <a:rPr lang="es-ES" u="sng" dirty="0" smtClean="0"/>
              <a:t>co</a:t>
            </a:r>
            <a:r>
              <a:rPr lang="es-ES" u="sng" dirty="0" smtClean="0"/>
              <a:t>-)productoras</a:t>
            </a:r>
            <a:r>
              <a:rPr lang="es-ES" dirty="0" smtClean="0"/>
              <a:t> [</a:t>
            </a:r>
            <a:r>
              <a:rPr lang="es-ES" i="1" dirty="0" smtClean="0"/>
              <a:t>output</a:t>
            </a:r>
            <a:r>
              <a:rPr lang="es-ES" dirty="0" smtClean="0"/>
              <a:t>] en la lengua objeto de estudio.-</a:t>
            </a:r>
          </a:p>
          <a:p>
            <a:endParaRPr lang="es-ES" dirty="0" smtClean="0"/>
          </a:p>
          <a:p>
            <a:pPr algn="just"/>
            <a:r>
              <a:rPr lang="es-ES" b="1" dirty="0" smtClean="0"/>
              <a:t>3. </a:t>
            </a:r>
            <a:r>
              <a:rPr lang="es-ES" dirty="0" smtClean="0"/>
              <a:t>Mejora significativa del </a:t>
            </a:r>
            <a:r>
              <a:rPr lang="es-ES" b="1" u="sng" dirty="0" smtClean="0"/>
              <a:t>proceso de enseñanza-aprendizaje</a:t>
            </a:r>
            <a:r>
              <a:rPr lang="es-ES" dirty="0" smtClean="0"/>
              <a:t> de una lengua extranjera al introducir las </a:t>
            </a:r>
            <a:r>
              <a:rPr lang="es-ES" u="sng" dirty="0" smtClean="0"/>
              <a:t>actividades de mediación</a:t>
            </a:r>
            <a:r>
              <a:rPr lang="es-ES" dirty="0" smtClean="0"/>
              <a:t>.-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111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489</TotalTime>
  <Words>434</Words>
  <Application>Microsoft Office PowerPoint</Application>
  <PresentationFormat>Panorámica</PresentationFormat>
  <Paragraphs>63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</vt:lpstr>
      <vt:lpstr>Situaciones de aula: cómo integrar la mediación y la comprensión oral mediante el uso de textos audiovisuales y cinematográficos</vt:lpstr>
      <vt:lpstr>I. Desde la teoría</vt:lpstr>
      <vt:lpstr>I. Desde la teoría</vt:lpstr>
      <vt:lpstr>II. Desde la práctica</vt:lpstr>
      <vt:lpstr>II. Desde la práctica</vt:lpstr>
      <vt:lpstr>II. Desde la práctica</vt:lpstr>
      <vt:lpstr>II. Desde la práctica</vt:lpstr>
      <vt:lpstr>III. Estructura de una sesión      (ejemplo tomado de Laura Martín, tutora del curso específico ‘English through movies (B2)’, E.O.I. Las Palmas de Gran Canaria)</vt:lpstr>
      <vt:lpstr>IV. Conclusiones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Situaciones de aula: cómo integrar la mediación y la comprensión oral mediante el uso de textos audiovisuales y cinematográficos</dc:title>
  <dc:creator>usuario</dc:creator>
  <cp:lastModifiedBy>usuario</cp:lastModifiedBy>
  <cp:revision>42</cp:revision>
  <dcterms:created xsi:type="dcterms:W3CDTF">2019-04-09T09:55:52Z</dcterms:created>
  <dcterms:modified xsi:type="dcterms:W3CDTF">2019-04-11T23:45:06Z</dcterms:modified>
</cp:coreProperties>
</file>