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62" r:id="rId3"/>
    <p:sldId id="268" r:id="rId4"/>
    <p:sldId id="269" r:id="rId5"/>
    <p:sldId id="270" r:id="rId6"/>
    <p:sldId id="266" r:id="rId7"/>
    <p:sldId id="271" r:id="rId8"/>
    <p:sldId id="258" r:id="rId9"/>
    <p:sldId id="259" r:id="rId10"/>
    <p:sldId id="267" r:id="rId11"/>
    <p:sldId id="265"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0"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F7E56C-19E4-4A35-B874-85365757D835}" type="datetimeFigureOut">
              <a:rPr lang="es-ES" smtClean="0"/>
              <a:t>17/01/2019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F37895-4795-41B8-965F-C2FDB75BDF2B}" type="slidenum">
              <a:rPr lang="es-ES" smtClean="0"/>
              <a:t>‹Nº›</a:t>
            </a:fld>
            <a:endParaRPr lang="es-ES"/>
          </a:p>
        </p:txBody>
      </p:sp>
    </p:spTree>
    <p:extLst>
      <p:ext uri="{BB962C8B-B14F-4D97-AF65-F5344CB8AC3E}">
        <p14:creationId xmlns:p14="http://schemas.microsoft.com/office/powerpoint/2010/main" val="69415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8F7E56C-19E4-4A35-B874-85365757D835}" type="datetimeFigureOut">
              <a:rPr lang="es-ES" smtClean="0"/>
              <a:t>17/01/2019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F37895-4795-41B8-965F-C2FDB75BDF2B}" type="slidenum">
              <a:rPr lang="es-ES" smtClean="0"/>
              <a:t>‹Nº›</a:t>
            </a:fld>
            <a:endParaRPr lang="es-ES"/>
          </a:p>
        </p:txBody>
      </p:sp>
    </p:spTree>
    <p:extLst>
      <p:ext uri="{BB962C8B-B14F-4D97-AF65-F5344CB8AC3E}">
        <p14:creationId xmlns:p14="http://schemas.microsoft.com/office/powerpoint/2010/main" val="401281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8F7E56C-19E4-4A35-B874-85365757D835}" type="datetimeFigureOut">
              <a:rPr lang="es-ES" smtClean="0"/>
              <a:t>17/01/2019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F37895-4795-41B8-965F-C2FDB75BDF2B}"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39948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8F7E56C-19E4-4A35-B874-85365757D835}" type="datetimeFigureOut">
              <a:rPr lang="es-ES" smtClean="0"/>
              <a:t>17/01/2019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F37895-4795-41B8-965F-C2FDB75BDF2B}" type="slidenum">
              <a:rPr lang="es-ES" smtClean="0"/>
              <a:t>‹Nº›</a:t>
            </a:fld>
            <a:endParaRPr lang="es-ES"/>
          </a:p>
        </p:txBody>
      </p:sp>
    </p:spTree>
    <p:extLst>
      <p:ext uri="{BB962C8B-B14F-4D97-AF65-F5344CB8AC3E}">
        <p14:creationId xmlns:p14="http://schemas.microsoft.com/office/powerpoint/2010/main" val="2457891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8F7E56C-19E4-4A35-B874-85365757D835}" type="datetimeFigureOut">
              <a:rPr lang="es-ES" smtClean="0"/>
              <a:t>17/01/2019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F37895-4795-41B8-965F-C2FDB75BDF2B}"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56720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8F7E56C-19E4-4A35-B874-85365757D835}" type="datetimeFigureOut">
              <a:rPr lang="es-ES" smtClean="0"/>
              <a:t>17/01/2019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F37895-4795-41B8-965F-C2FDB75BDF2B}" type="slidenum">
              <a:rPr lang="es-ES" smtClean="0"/>
              <a:t>‹Nº›</a:t>
            </a:fld>
            <a:endParaRPr lang="es-ES"/>
          </a:p>
        </p:txBody>
      </p:sp>
    </p:spTree>
    <p:extLst>
      <p:ext uri="{BB962C8B-B14F-4D97-AF65-F5344CB8AC3E}">
        <p14:creationId xmlns:p14="http://schemas.microsoft.com/office/powerpoint/2010/main" val="1495898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8F7E56C-19E4-4A35-B874-85365757D835}" type="datetimeFigureOut">
              <a:rPr lang="es-ES" smtClean="0"/>
              <a:t>17/01/2019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F37895-4795-41B8-965F-C2FDB75BDF2B}" type="slidenum">
              <a:rPr lang="es-ES" smtClean="0"/>
              <a:t>‹Nº›</a:t>
            </a:fld>
            <a:endParaRPr lang="es-ES"/>
          </a:p>
        </p:txBody>
      </p:sp>
    </p:spTree>
    <p:extLst>
      <p:ext uri="{BB962C8B-B14F-4D97-AF65-F5344CB8AC3E}">
        <p14:creationId xmlns:p14="http://schemas.microsoft.com/office/powerpoint/2010/main" val="674699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8F7E56C-19E4-4A35-B874-85365757D835}" type="datetimeFigureOut">
              <a:rPr lang="es-ES" smtClean="0"/>
              <a:t>17/01/2019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F37895-4795-41B8-965F-C2FDB75BDF2B}" type="slidenum">
              <a:rPr lang="es-ES" smtClean="0"/>
              <a:t>‹Nº›</a:t>
            </a:fld>
            <a:endParaRPr lang="es-ES"/>
          </a:p>
        </p:txBody>
      </p:sp>
    </p:spTree>
    <p:extLst>
      <p:ext uri="{BB962C8B-B14F-4D97-AF65-F5344CB8AC3E}">
        <p14:creationId xmlns:p14="http://schemas.microsoft.com/office/powerpoint/2010/main" val="128566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8F7E56C-19E4-4A35-B874-85365757D835}" type="datetimeFigureOut">
              <a:rPr lang="es-ES" smtClean="0"/>
              <a:t>17/01/2019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F37895-4795-41B8-965F-C2FDB75BDF2B}" type="slidenum">
              <a:rPr lang="es-ES" smtClean="0"/>
              <a:t>‹Nº›</a:t>
            </a:fld>
            <a:endParaRPr lang="es-ES"/>
          </a:p>
        </p:txBody>
      </p:sp>
    </p:spTree>
    <p:extLst>
      <p:ext uri="{BB962C8B-B14F-4D97-AF65-F5344CB8AC3E}">
        <p14:creationId xmlns:p14="http://schemas.microsoft.com/office/powerpoint/2010/main" val="4171202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8F7E56C-19E4-4A35-B874-85365757D835}" type="datetimeFigureOut">
              <a:rPr lang="es-ES" smtClean="0"/>
              <a:t>17/01/2019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1F37895-4795-41B8-965F-C2FDB75BDF2B}" type="slidenum">
              <a:rPr lang="es-ES" smtClean="0"/>
              <a:t>‹Nº›</a:t>
            </a:fld>
            <a:endParaRPr lang="es-ES"/>
          </a:p>
        </p:txBody>
      </p:sp>
    </p:spTree>
    <p:extLst>
      <p:ext uri="{BB962C8B-B14F-4D97-AF65-F5344CB8AC3E}">
        <p14:creationId xmlns:p14="http://schemas.microsoft.com/office/powerpoint/2010/main" val="3884121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8F7E56C-19E4-4A35-B874-85365757D835}" type="datetimeFigureOut">
              <a:rPr lang="es-ES" smtClean="0"/>
              <a:t>17/01/2019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1F37895-4795-41B8-965F-C2FDB75BDF2B}" type="slidenum">
              <a:rPr lang="es-ES" smtClean="0"/>
              <a:t>‹Nº›</a:t>
            </a:fld>
            <a:endParaRPr lang="es-ES"/>
          </a:p>
        </p:txBody>
      </p:sp>
    </p:spTree>
    <p:extLst>
      <p:ext uri="{BB962C8B-B14F-4D97-AF65-F5344CB8AC3E}">
        <p14:creationId xmlns:p14="http://schemas.microsoft.com/office/powerpoint/2010/main" val="153853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8F7E56C-19E4-4A35-B874-85365757D835}" type="datetimeFigureOut">
              <a:rPr lang="es-ES" smtClean="0"/>
              <a:t>17/01/2019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1F37895-4795-41B8-965F-C2FDB75BDF2B}" type="slidenum">
              <a:rPr lang="es-ES" smtClean="0"/>
              <a:t>‹Nº›</a:t>
            </a:fld>
            <a:endParaRPr lang="es-ES"/>
          </a:p>
        </p:txBody>
      </p:sp>
    </p:spTree>
    <p:extLst>
      <p:ext uri="{BB962C8B-B14F-4D97-AF65-F5344CB8AC3E}">
        <p14:creationId xmlns:p14="http://schemas.microsoft.com/office/powerpoint/2010/main" val="3206869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8F7E56C-19E4-4A35-B874-85365757D835}" type="datetimeFigureOut">
              <a:rPr lang="es-ES" smtClean="0"/>
              <a:t>17/01/2019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1F37895-4795-41B8-965F-C2FDB75BDF2B}" type="slidenum">
              <a:rPr lang="es-ES" smtClean="0"/>
              <a:t>‹Nº›</a:t>
            </a:fld>
            <a:endParaRPr lang="es-ES"/>
          </a:p>
        </p:txBody>
      </p:sp>
    </p:spTree>
    <p:extLst>
      <p:ext uri="{BB962C8B-B14F-4D97-AF65-F5344CB8AC3E}">
        <p14:creationId xmlns:p14="http://schemas.microsoft.com/office/powerpoint/2010/main" val="3987197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7E56C-19E4-4A35-B874-85365757D835}" type="datetimeFigureOut">
              <a:rPr lang="es-ES" smtClean="0"/>
              <a:t>17/01/2019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1F37895-4795-41B8-965F-C2FDB75BDF2B}" type="slidenum">
              <a:rPr lang="es-ES" smtClean="0"/>
              <a:t>‹Nº›</a:t>
            </a:fld>
            <a:endParaRPr lang="es-ES"/>
          </a:p>
        </p:txBody>
      </p:sp>
    </p:spTree>
    <p:extLst>
      <p:ext uri="{BB962C8B-B14F-4D97-AF65-F5344CB8AC3E}">
        <p14:creationId xmlns:p14="http://schemas.microsoft.com/office/powerpoint/2010/main" val="215239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8F7E56C-19E4-4A35-B874-85365757D835}" type="datetimeFigureOut">
              <a:rPr lang="es-ES" smtClean="0"/>
              <a:t>17/01/2019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1F37895-4795-41B8-965F-C2FDB75BDF2B}" type="slidenum">
              <a:rPr lang="es-ES" smtClean="0"/>
              <a:t>‹Nº›</a:t>
            </a:fld>
            <a:endParaRPr lang="es-ES"/>
          </a:p>
        </p:txBody>
      </p:sp>
    </p:spTree>
    <p:extLst>
      <p:ext uri="{BB962C8B-B14F-4D97-AF65-F5344CB8AC3E}">
        <p14:creationId xmlns:p14="http://schemas.microsoft.com/office/powerpoint/2010/main" val="88086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8F7E56C-19E4-4A35-B874-85365757D835}" type="datetimeFigureOut">
              <a:rPr lang="es-ES" smtClean="0"/>
              <a:t>17/01/2019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1F37895-4795-41B8-965F-C2FDB75BDF2B}" type="slidenum">
              <a:rPr lang="es-ES" smtClean="0"/>
              <a:t>‹Nº›</a:t>
            </a:fld>
            <a:endParaRPr lang="es-ES"/>
          </a:p>
        </p:txBody>
      </p:sp>
    </p:spTree>
    <p:extLst>
      <p:ext uri="{BB962C8B-B14F-4D97-AF65-F5344CB8AC3E}">
        <p14:creationId xmlns:p14="http://schemas.microsoft.com/office/powerpoint/2010/main" val="2818386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F7E56C-19E4-4A35-B874-85365757D835}" type="datetimeFigureOut">
              <a:rPr lang="es-ES" smtClean="0"/>
              <a:t>17/01/2019</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1F37895-4795-41B8-965F-C2FDB75BDF2B}" type="slidenum">
              <a:rPr lang="es-ES" smtClean="0"/>
              <a:t>‹Nº›</a:t>
            </a:fld>
            <a:endParaRPr lang="es-ES"/>
          </a:p>
        </p:txBody>
      </p:sp>
    </p:spTree>
    <p:extLst>
      <p:ext uri="{BB962C8B-B14F-4D97-AF65-F5344CB8AC3E}">
        <p14:creationId xmlns:p14="http://schemas.microsoft.com/office/powerpoint/2010/main" val="135151043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LdeWVNSp43I" TargetMode="External"/><Relationship Id="rId1" Type="http://schemas.openxmlformats.org/officeDocument/2006/relationships/video" Target="https://www.youtube.com/embed/uQ9SkeloJNw"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W7PWHsuGHs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fiTsVhfKxp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NgA63Lv_JCY"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297836"/>
            <a:ext cx="10672998" cy="1849895"/>
          </a:xfrm>
        </p:spPr>
        <p:txBody>
          <a:bodyPr/>
          <a:lstStyle/>
          <a:p>
            <a:pPr algn="ctr">
              <a:spcBef>
                <a:spcPts val="600"/>
              </a:spcBef>
              <a:spcAft>
                <a:spcPts val="1200"/>
              </a:spcAft>
              <a:tabLst>
                <a:tab pos="342900" algn="l"/>
              </a:tabLst>
            </a:pPr>
            <a:r>
              <a:rPr lang="es-ES" sz="2000" b="1" dirty="0" smtClean="0">
                <a:solidFill>
                  <a:srgbClr val="000000"/>
                </a:solidFill>
                <a:latin typeface="Arial" panose="020B0604020202020204" pitchFamily="34" charset="0"/>
                <a:ea typeface="Arial" panose="020B0604020202020204" pitchFamily="34" charset="0"/>
                <a:cs typeface="NewsGotT"/>
              </a:rPr>
              <a:t/>
            </a:r>
            <a:br>
              <a:rPr lang="es-ES" sz="2000" b="1" dirty="0" smtClean="0">
                <a:solidFill>
                  <a:srgbClr val="000000"/>
                </a:solidFill>
                <a:latin typeface="Arial" panose="020B0604020202020204" pitchFamily="34" charset="0"/>
                <a:ea typeface="Arial" panose="020B0604020202020204" pitchFamily="34" charset="0"/>
                <a:cs typeface="NewsGotT"/>
              </a:rPr>
            </a:br>
            <a:r>
              <a:rPr lang="es-ES" sz="2000" b="1" dirty="0" smtClean="0">
                <a:solidFill>
                  <a:srgbClr val="000000"/>
                </a:solidFill>
                <a:latin typeface="Arial" panose="020B0604020202020204" pitchFamily="34" charset="0"/>
                <a:ea typeface="Arial" panose="020B0604020202020204" pitchFamily="34" charset="0"/>
                <a:cs typeface="NewsGotT"/>
              </a:rPr>
              <a:t/>
            </a:r>
            <a:br>
              <a:rPr lang="es-ES" sz="2000" b="1" dirty="0" smtClean="0">
                <a:solidFill>
                  <a:srgbClr val="000000"/>
                </a:solidFill>
                <a:latin typeface="Arial" panose="020B0604020202020204" pitchFamily="34" charset="0"/>
                <a:ea typeface="Arial" panose="020B0604020202020204" pitchFamily="34" charset="0"/>
                <a:cs typeface="NewsGotT"/>
              </a:rPr>
            </a:br>
            <a:r>
              <a:rPr lang="es-ES" sz="2000" b="1" dirty="0">
                <a:solidFill>
                  <a:srgbClr val="000000"/>
                </a:solidFill>
                <a:latin typeface="Arial" panose="020B0604020202020204" pitchFamily="34" charset="0"/>
                <a:ea typeface="Arial" panose="020B0604020202020204" pitchFamily="34" charset="0"/>
                <a:cs typeface="NewsGotT"/>
              </a:rPr>
              <a:t/>
            </a:r>
            <a:br>
              <a:rPr lang="es-ES" sz="2000" b="1" dirty="0">
                <a:solidFill>
                  <a:srgbClr val="000000"/>
                </a:solidFill>
                <a:latin typeface="Arial" panose="020B0604020202020204" pitchFamily="34" charset="0"/>
                <a:ea typeface="Arial" panose="020B0604020202020204" pitchFamily="34" charset="0"/>
                <a:cs typeface="NewsGotT"/>
              </a:rPr>
            </a:br>
            <a:r>
              <a:rPr lang="es-ES" sz="2000" b="1" dirty="0" smtClean="0">
                <a:solidFill>
                  <a:srgbClr val="000000"/>
                </a:solidFill>
                <a:latin typeface="Arial" panose="020B0604020202020204" pitchFamily="34" charset="0"/>
                <a:ea typeface="Arial" panose="020B0604020202020204" pitchFamily="34" charset="0"/>
                <a:cs typeface="NewsGotT"/>
              </a:rPr>
              <a:t/>
            </a:r>
            <a:br>
              <a:rPr lang="es-ES" sz="2000" b="1" dirty="0" smtClean="0">
                <a:solidFill>
                  <a:srgbClr val="000000"/>
                </a:solidFill>
                <a:latin typeface="Arial" panose="020B0604020202020204" pitchFamily="34" charset="0"/>
                <a:ea typeface="Arial" panose="020B0604020202020204" pitchFamily="34" charset="0"/>
                <a:cs typeface="NewsGotT"/>
              </a:rPr>
            </a:br>
            <a:r>
              <a:rPr lang="es-ES" sz="2000" b="1" dirty="0" smtClean="0">
                <a:solidFill>
                  <a:srgbClr val="000000"/>
                </a:solidFill>
                <a:latin typeface="Arial" panose="020B0604020202020204" pitchFamily="34" charset="0"/>
                <a:ea typeface="Arial" panose="020B0604020202020204" pitchFamily="34" charset="0"/>
                <a:cs typeface="NewsGotT"/>
              </a:rPr>
              <a:t/>
            </a:r>
            <a:br>
              <a:rPr lang="es-ES" sz="2000" b="1" dirty="0" smtClean="0">
                <a:solidFill>
                  <a:srgbClr val="000000"/>
                </a:solidFill>
                <a:latin typeface="Arial" panose="020B0604020202020204" pitchFamily="34" charset="0"/>
                <a:ea typeface="Arial" panose="020B0604020202020204" pitchFamily="34" charset="0"/>
                <a:cs typeface="NewsGotT"/>
              </a:rPr>
            </a:br>
            <a:r>
              <a:rPr lang="es-ES" sz="2000" b="1" dirty="0">
                <a:solidFill>
                  <a:srgbClr val="000000"/>
                </a:solidFill>
                <a:latin typeface="Arial" panose="020B0604020202020204" pitchFamily="34" charset="0"/>
                <a:ea typeface="Arial" panose="020B0604020202020204" pitchFamily="34" charset="0"/>
                <a:cs typeface="NewsGotT"/>
              </a:rPr>
              <a:t/>
            </a:r>
            <a:br>
              <a:rPr lang="es-ES" sz="2000" b="1" dirty="0">
                <a:solidFill>
                  <a:srgbClr val="000000"/>
                </a:solidFill>
                <a:latin typeface="Arial" panose="020B0604020202020204" pitchFamily="34" charset="0"/>
                <a:ea typeface="Arial" panose="020B0604020202020204" pitchFamily="34" charset="0"/>
                <a:cs typeface="NewsGotT"/>
              </a:rPr>
            </a:br>
            <a:r>
              <a:rPr lang="es-ES" sz="4800" b="1" dirty="0" smtClean="0">
                <a:solidFill>
                  <a:srgbClr val="000000"/>
                </a:solidFill>
                <a:latin typeface="Arial" panose="020B0604020202020204" pitchFamily="34" charset="0"/>
                <a:ea typeface="Arial" panose="020B0604020202020204" pitchFamily="34" charset="0"/>
                <a:cs typeface="NewsGotT"/>
              </a:rPr>
              <a:t>SESIONES DE TRABAJO </a:t>
            </a:r>
            <a:r>
              <a:rPr lang="es-ES" sz="2000" b="1" dirty="0" smtClean="0">
                <a:solidFill>
                  <a:srgbClr val="000000"/>
                </a:solidFill>
                <a:latin typeface="Arial" panose="020B0604020202020204" pitchFamily="34" charset="0"/>
                <a:ea typeface="Arial" panose="020B0604020202020204" pitchFamily="34" charset="0"/>
                <a:cs typeface="NewsGotT"/>
              </a:rPr>
              <a:t/>
            </a:r>
            <a:br>
              <a:rPr lang="es-ES" sz="2000" b="1" dirty="0" smtClean="0">
                <a:solidFill>
                  <a:srgbClr val="000000"/>
                </a:solidFill>
                <a:latin typeface="Arial" panose="020B0604020202020204" pitchFamily="34" charset="0"/>
                <a:ea typeface="Arial" panose="020B0604020202020204" pitchFamily="34" charset="0"/>
                <a:cs typeface="NewsGotT"/>
              </a:rPr>
            </a:br>
            <a:r>
              <a:rPr lang="es-ES" sz="2000" b="1" dirty="0">
                <a:solidFill>
                  <a:srgbClr val="000000"/>
                </a:solidFill>
                <a:latin typeface="Arial" panose="020B0604020202020204" pitchFamily="34" charset="0"/>
                <a:ea typeface="Arial" panose="020B0604020202020204" pitchFamily="34" charset="0"/>
                <a:cs typeface="NewsGotT"/>
              </a:rPr>
              <a:t/>
            </a:r>
            <a:br>
              <a:rPr lang="es-ES" sz="2000" b="1" dirty="0">
                <a:solidFill>
                  <a:srgbClr val="000000"/>
                </a:solidFill>
                <a:latin typeface="Arial" panose="020B0604020202020204" pitchFamily="34" charset="0"/>
                <a:ea typeface="Arial" panose="020B0604020202020204" pitchFamily="34" charset="0"/>
                <a:cs typeface="NewsGotT"/>
              </a:rPr>
            </a:br>
            <a:r>
              <a:rPr lang="es-ES" sz="2000" b="1" dirty="0" smtClean="0">
                <a:solidFill>
                  <a:srgbClr val="000000"/>
                </a:solidFill>
                <a:latin typeface="Arial" panose="020B0604020202020204" pitchFamily="34" charset="0"/>
                <a:ea typeface="Arial" panose="020B0604020202020204" pitchFamily="34" charset="0"/>
                <a:cs typeface="NewsGotT"/>
              </a:rPr>
              <a:t/>
            </a:r>
            <a:br>
              <a:rPr lang="es-ES" sz="2000" b="1" dirty="0" smtClean="0">
                <a:solidFill>
                  <a:srgbClr val="000000"/>
                </a:solidFill>
                <a:latin typeface="Arial" panose="020B0604020202020204" pitchFamily="34" charset="0"/>
                <a:ea typeface="Arial" panose="020B0604020202020204" pitchFamily="34" charset="0"/>
                <a:cs typeface="NewsGotT"/>
              </a:rPr>
            </a:br>
            <a:r>
              <a:rPr lang="es-ES" sz="2000" b="1" dirty="0">
                <a:solidFill>
                  <a:srgbClr val="000000"/>
                </a:solidFill>
                <a:latin typeface="Arial" panose="020B0604020202020204" pitchFamily="34" charset="0"/>
                <a:ea typeface="Arial" panose="020B0604020202020204" pitchFamily="34" charset="0"/>
                <a:cs typeface="NewsGotT"/>
              </a:rPr>
              <a:t/>
            </a:r>
            <a:br>
              <a:rPr lang="es-ES" sz="2000" b="1" dirty="0">
                <a:solidFill>
                  <a:srgbClr val="000000"/>
                </a:solidFill>
                <a:latin typeface="Arial" panose="020B0604020202020204" pitchFamily="34" charset="0"/>
                <a:ea typeface="Arial" panose="020B0604020202020204" pitchFamily="34" charset="0"/>
                <a:cs typeface="NewsGotT"/>
              </a:rPr>
            </a:br>
            <a:r>
              <a:rPr lang="es-ES" sz="2000" b="1" dirty="0" smtClean="0">
                <a:solidFill>
                  <a:srgbClr val="000000"/>
                </a:solidFill>
                <a:latin typeface="Arial" panose="020B0604020202020204" pitchFamily="34" charset="0"/>
                <a:ea typeface="Arial" panose="020B0604020202020204" pitchFamily="34" charset="0"/>
                <a:cs typeface="NewsGotT"/>
              </a:rPr>
              <a:t/>
            </a:r>
            <a:br>
              <a:rPr lang="es-ES" sz="2000" b="1" dirty="0" smtClean="0">
                <a:solidFill>
                  <a:srgbClr val="000000"/>
                </a:solidFill>
                <a:latin typeface="Arial" panose="020B0604020202020204" pitchFamily="34" charset="0"/>
                <a:ea typeface="Arial" panose="020B0604020202020204" pitchFamily="34" charset="0"/>
                <a:cs typeface="NewsGotT"/>
              </a:rPr>
            </a:br>
            <a:r>
              <a:rPr lang="es-ES" sz="2000" b="1" dirty="0" smtClean="0">
                <a:solidFill>
                  <a:srgbClr val="000000"/>
                </a:solidFill>
                <a:latin typeface="Arial" panose="020B0604020202020204" pitchFamily="34" charset="0"/>
                <a:ea typeface="Arial" panose="020B0604020202020204" pitchFamily="34" charset="0"/>
                <a:cs typeface="NewsGotT"/>
              </a:rPr>
              <a:t>RECURSOS </a:t>
            </a:r>
            <a:r>
              <a:rPr lang="es-ES" sz="2000" b="1" dirty="0">
                <a:solidFill>
                  <a:srgbClr val="000000"/>
                </a:solidFill>
                <a:latin typeface="Arial" panose="020B0604020202020204" pitchFamily="34" charset="0"/>
                <a:ea typeface="Arial" panose="020B0604020202020204" pitchFamily="34" charset="0"/>
                <a:cs typeface="NewsGotT"/>
              </a:rPr>
              <a:t>AUDIOVISUALES PARA TRABAJAR POR COMPETENCIAS EN EDUCACIÓN SECUNDARIA, BACHILLERATO Y FORMACIÓN PROFESIONAL: CHROMA KEY</a:t>
            </a:r>
            <a:r>
              <a:rPr lang="es-ES" dirty="0">
                <a:solidFill>
                  <a:srgbClr val="000000"/>
                </a:solidFill>
                <a:latin typeface="NewsGotT"/>
                <a:ea typeface="NewsGotT"/>
                <a:cs typeface="NewsGotT"/>
              </a:rPr>
              <a:t/>
            </a:r>
            <a:br>
              <a:rPr lang="es-ES" dirty="0">
                <a:solidFill>
                  <a:srgbClr val="000000"/>
                </a:solidFill>
                <a:latin typeface="NewsGotT"/>
                <a:ea typeface="NewsGotT"/>
                <a:cs typeface="NewsGotT"/>
              </a:rPr>
            </a:br>
            <a:endParaRPr lang="es-ES" dirty="0"/>
          </a:p>
        </p:txBody>
      </p:sp>
      <p:sp>
        <p:nvSpPr>
          <p:cNvPr id="3" name="Subtítulo 2"/>
          <p:cNvSpPr>
            <a:spLocks noGrp="1"/>
          </p:cNvSpPr>
          <p:nvPr>
            <p:ph type="subTitle" idx="1"/>
          </p:nvPr>
        </p:nvSpPr>
        <p:spPr>
          <a:xfrm>
            <a:off x="1095093" y="5244137"/>
            <a:ext cx="7980218" cy="1677995"/>
          </a:xfrm>
        </p:spPr>
        <p:txBody>
          <a:bodyPr/>
          <a:lstStyle/>
          <a:p>
            <a:pPr algn="ctr">
              <a:tabLst>
                <a:tab pos="342900" algn="l"/>
              </a:tabLst>
            </a:pPr>
            <a:r>
              <a:rPr lang="es-ES" b="1" dirty="0">
                <a:solidFill>
                  <a:srgbClr val="000000"/>
                </a:solidFill>
                <a:latin typeface="Arial" panose="020B0604020202020204" pitchFamily="34" charset="0"/>
                <a:ea typeface="Arial" panose="020B0604020202020204" pitchFamily="34" charset="0"/>
                <a:cs typeface="NewsGotT"/>
              </a:rPr>
              <a:t>PROYECTO DE INNOVACIÓN EDUCATIVA Y DESARROLLO </a:t>
            </a:r>
            <a:r>
              <a:rPr lang="es-ES" b="1" dirty="0" smtClean="0">
                <a:solidFill>
                  <a:srgbClr val="000000"/>
                </a:solidFill>
                <a:latin typeface="Arial" panose="020B0604020202020204" pitchFamily="34" charset="0"/>
                <a:ea typeface="Arial" panose="020B0604020202020204" pitchFamily="34" charset="0"/>
                <a:cs typeface="NewsGotT"/>
              </a:rPr>
              <a:t>CURRICULAR</a:t>
            </a:r>
            <a:r>
              <a:rPr lang="es-ES" dirty="0" smtClean="0">
                <a:solidFill>
                  <a:srgbClr val="000000"/>
                </a:solidFill>
                <a:latin typeface="NewsGotT"/>
                <a:ea typeface="Arial" panose="020B0604020202020204" pitchFamily="34" charset="0"/>
                <a:cs typeface="NewsGotT"/>
              </a:rPr>
              <a:t> </a:t>
            </a:r>
            <a:r>
              <a:rPr lang="es-ES" b="1" dirty="0" smtClean="0">
                <a:solidFill>
                  <a:srgbClr val="000000"/>
                </a:solidFill>
                <a:latin typeface="Arial" panose="020B0604020202020204" pitchFamily="34" charset="0"/>
                <a:ea typeface="Arial" panose="020B0604020202020204" pitchFamily="34" charset="0"/>
                <a:cs typeface="NewsGotT"/>
              </a:rPr>
              <a:t>CONVOCATORIA 2018</a:t>
            </a:r>
          </a:p>
          <a:p>
            <a:pPr algn="ctr">
              <a:tabLst>
                <a:tab pos="342900" algn="l"/>
              </a:tabLst>
            </a:pPr>
            <a:endParaRPr lang="es-ES" b="1" dirty="0">
              <a:solidFill>
                <a:srgbClr val="000000"/>
              </a:solidFill>
              <a:latin typeface="Arial" panose="020B0604020202020204" pitchFamily="34" charset="0"/>
              <a:ea typeface="NewsGotT"/>
              <a:cs typeface="NewsGotT"/>
            </a:endParaRPr>
          </a:p>
          <a:p>
            <a:pPr algn="ctr">
              <a:tabLst>
                <a:tab pos="342900" algn="l"/>
              </a:tabLst>
            </a:pPr>
            <a:r>
              <a:rPr lang="es-ES" b="1" dirty="0" smtClean="0">
                <a:solidFill>
                  <a:srgbClr val="000000"/>
                </a:solidFill>
                <a:latin typeface="Arial" panose="020B0604020202020204" pitchFamily="34" charset="0"/>
                <a:ea typeface="NewsGotT"/>
                <a:cs typeface="NewsGotT"/>
              </a:rPr>
              <a:t>IES SALMEDINA, CHIPIONA</a:t>
            </a:r>
            <a:endParaRPr lang="es-ES" dirty="0">
              <a:solidFill>
                <a:srgbClr val="000000"/>
              </a:solidFill>
              <a:latin typeface="NewsGotT"/>
              <a:ea typeface="NewsGotT"/>
              <a:cs typeface="NewsGotT"/>
            </a:endParaRPr>
          </a:p>
          <a:p>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5019" y="4518301"/>
            <a:ext cx="2362200" cy="1933575"/>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40" y="5308271"/>
            <a:ext cx="1559507" cy="1549729"/>
          </a:xfrm>
          <a:prstGeom prst="rect">
            <a:avLst/>
          </a:prstGeom>
        </p:spPr>
      </p:pic>
    </p:spTree>
    <p:extLst>
      <p:ext uri="{BB962C8B-B14F-4D97-AF65-F5344CB8AC3E}">
        <p14:creationId xmlns:p14="http://schemas.microsoft.com/office/powerpoint/2010/main" val="3675861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0" y="98961"/>
            <a:ext cx="5581403" cy="756062"/>
          </a:xfrm>
        </p:spPr>
        <p:txBody>
          <a:bodyPr/>
          <a:lstStyle/>
          <a:p>
            <a:r>
              <a:rPr lang="es-ES" dirty="0" smtClean="0"/>
              <a:t>Presupuesto del proyecto</a:t>
            </a:r>
            <a:endParaRPr lang="es-ES" dirty="0"/>
          </a:p>
        </p:txBody>
      </p:sp>
      <p:sp>
        <p:nvSpPr>
          <p:cNvPr id="6" name="Marcador de contenido 5"/>
          <p:cNvSpPr>
            <a:spLocks noGrp="1"/>
          </p:cNvSpPr>
          <p:nvPr>
            <p:ph idx="1"/>
          </p:nvPr>
        </p:nvSpPr>
        <p:spPr>
          <a:xfrm>
            <a:off x="0" y="855023"/>
            <a:ext cx="5260769" cy="665019"/>
          </a:xfrm>
        </p:spPr>
        <p:txBody>
          <a:bodyPr/>
          <a:lstStyle/>
          <a:p>
            <a:r>
              <a:rPr lang="es-ES" dirty="0" smtClean="0"/>
              <a:t>Hemos recibido una dotación de 2000 euros para material audiovisual e informático:</a:t>
            </a:r>
          </a:p>
          <a:p>
            <a:endParaRPr lang="es-ES" dirty="0"/>
          </a:p>
        </p:txBody>
      </p:sp>
      <p:graphicFrame>
        <p:nvGraphicFramePr>
          <p:cNvPr id="7" name="Tabla 6"/>
          <p:cNvGraphicFramePr>
            <a:graphicFrameLocks noGrp="1"/>
          </p:cNvGraphicFramePr>
          <p:nvPr>
            <p:extLst>
              <p:ext uri="{D42A27DB-BD31-4B8C-83A1-F6EECF244321}">
                <p14:modId xmlns:p14="http://schemas.microsoft.com/office/powerpoint/2010/main" val="634263061"/>
              </p:ext>
            </p:extLst>
          </p:nvPr>
        </p:nvGraphicFramePr>
        <p:xfrm>
          <a:off x="5413007" y="98959"/>
          <a:ext cx="5821049" cy="6634352"/>
        </p:xfrm>
        <a:graphic>
          <a:graphicData uri="http://schemas.openxmlformats.org/drawingml/2006/table">
            <a:tbl>
              <a:tblPr>
                <a:tableStyleId>{5C22544A-7EE6-4342-B048-85BDC9FD1C3A}</a:tableStyleId>
              </a:tblPr>
              <a:tblGrid>
                <a:gridCol w="2167096"/>
                <a:gridCol w="3653953"/>
              </a:tblGrid>
              <a:tr h="299086">
                <a:tc>
                  <a:txBody>
                    <a:bodyPr/>
                    <a:lstStyle/>
                    <a:p>
                      <a:pPr algn="just">
                        <a:spcAft>
                          <a:spcPts val="0"/>
                        </a:spcAft>
                      </a:pPr>
                      <a:r>
                        <a:rPr lang="es-ES" sz="1400" dirty="0">
                          <a:effectLst/>
                        </a:rPr>
                        <a:t>CONCEPTO</a:t>
                      </a:r>
                      <a:endParaRPr lang="es-ES" sz="1400" dirty="0">
                        <a:solidFill>
                          <a:srgbClr val="000000"/>
                        </a:solidFill>
                        <a:effectLst/>
                        <a:latin typeface="NewsGotT"/>
                        <a:ea typeface="NewsGotT"/>
                        <a:cs typeface="NewsGotT"/>
                      </a:endParaRPr>
                    </a:p>
                  </a:txBody>
                  <a:tcPr marL="42147" marR="50576" marT="0" marB="0"/>
                </a:tc>
                <a:tc>
                  <a:txBody>
                    <a:bodyPr/>
                    <a:lstStyle/>
                    <a:p>
                      <a:pPr algn="just">
                        <a:spcAft>
                          <a:spcPts val="0"/>
                        </a:spcAft>
                      </a:pPr>
                      <a:r>
                        <a:rPr lang="es-ES" sz="1400">
                          <a:effectLst/>
                        </a:rPr>
                        <a:t>CARACTERÍSTICAS</a:t>
                      </a:r>
                      <a:endParaRPr lang="es-ES" sz="1400">
                        <a:solidFill>
                          <a:srgbClr val="000000"/>
                        </a:solidFill>
                        <a:effectLst/>
                        <a:latin typeface="NewsGotT"/>
                        <a:ea typeface="NewsGotT"/>
                        <a:cs typeface="NewsGotT"/>
                      </a:endParaRPr>
                    </a:p>
                  </a:txBody>
                  <a:tcPr marL="42147" marR="50576" marT="0" marB="0"/>
                </a:tc>
              </a:tr>
              <a:tr h="1335293">
                <a:tc>
                  <a:txBody>
                    <a:bodyPr/>
                    <a:lstStyle/>
                    <a:p>
                      <a:pPr algn="just">
                        <a:spcAft>
                          <a:spcPts val="0"/>
                        </a:spcAft>
                      </a:pPr>
                      <a:r>
                        <a:rPr lang="es-ES" sz="1400" dirty="0">
                          <a:effectLst/>
                        </a:rPr>
                        <a:t>PC de sobremesa</a:t>
                      </a:r>
                      <a:endParaRPr lang="es-ES" sz="1400" dirty="0">
                        <a:solidFill>
                          <a:srgbClr val="000000"/>
                        </a:solidFill>
                        <a:effectLst/>
                        <a:latin typeface="NewsGotT"/>
                        <a:ea typeface="NewsGotT"/>
                        <a:cs typeface="NewsGotT"/>
                      </a:endParaRPr>
                    </a:p>
                  </a:txBody>
                  <a:tcPr marL="42147" marR="50576" marT="0" marB="0"/>
                </a:tc>
                <a:tc>
                  <a:txBody>
                    <a:bodyPr/>
                    <a:lstStyle/>
                    <a:p>
                      <a:pPr algn="just">
                        <a:spcBef>
                          <a:spcPts val="400"/>
                        </a:spcBef>
                        <a:spcAft>
                          <a:spcPts val="0"/>
                        </a:spcAft>
                      </a:pPr>
                      <a:r>
                        <a:rPr lang="es-ES" sz="1400" kern="0">
                          <a:effectLst/>
                        </a:rPr>
                        <a:t>Lenovo 510-15IKL, Intel® Core™ i5 7400, 16 GB RAM, 250 GB SDD, 1 TB HDD, Nvidia GTX1050 o similar.</a:t>
                      </a:r>
                    </a:p>
                    <a:p>
                      <a:pPr algn="just">
                        <a:spcBef>
                          <a:spcPts val="400"/>
                        </a:spcBef>
                        <a:spcAft>
                          <a:spcPts val="0"/>
                        </a:spcAft>
                      </a:pPr>
                      <a:r>
                        <a:rPr lang="es-ES" sz="1400" kern="0">
                          <a:effectLst/>
                        </a:rPr>
                        <a:t>Monitor - HP 22er, 21.5", FullHD, IPS, Retroiluminación LED, Plata y blanco</a:t>
                      </a:r>
                      <a:endParaRPr lang="es-ES" sz="1400" b="1" kern="0">
                        <a:solidFill>
                          <a:srgbClr val="000000"/>
                        </a:solidFill>
                        <a:effectLst/>
                        <a:latin typeface="NewsGotT"/>
                      </a:endParaRPr>
                    </a:p>
                  </a:txBody>
                  <a:tcPr marL="42147" marR="50576" marT="0" marB="0"/>
                </a:tc>
              </a:tr>
              <a:tr h="598172">
                <a:tc>
                  <a:txBody>
                    <a:bodyPr/>
                    <a:lstStyle/>
                    <a:p>
                      <a:pPr algn="just">
                        <a:spcAft>
                          <a:spcPts val="0"/>
                        </a:spcAft>
                      </a:pPr>
                      <a:r>
                        <a:rPr lang="es-ES" sz="1400" dirty="0">
                          <a:effectLst/>
                        </a:rPr>
                        <a:t>Micrófono para solapa</a:t>
                      </a:r>
                      <a:endParaRPr lang="es-ES" sz="1400" dirty="0">
                        <a:solidFill>
                          <a:srgbClr val="000000"/>
                        </a:solidFill>
                        <a:effectLst/>
                        <a:latin typeface="NewsGotT"/>
                        <a:ea typeface="NewsGotT"/>
                        <a:cs typeface="NewsGotT"/>
                      </a:endParaRPr>
                    </a:p>
                  </a:txBody>
                  <a:tcPr marL="42147" marR="50576" marT="0" marB="0"/>
                </a:tc>
                <a:tc>
                  <a:txBody>
                    <a:bodyPr/>
                    <a:lstStyle/>
                    <a:p>
                      <a:pPr algn="just">
                        <a:spcBef>
                          <a:spcPts val="400"/>
                        </a:spcBef>
                        <a:spcAft>
                          <a:spcPts val="0"/>
                        </a:spcAft>
                      </a:pPr>
                      <a:r>
                        <a:rPr lang="es-ES" sz="1400" kern="0">
                          <a:effectLst/>
                        </a:rPr>
                        <a:t>Micrófono - Saramonic SR-LMX1, Para solapa, Compatible con móvil</a:t>
                      </a:r>
                      <a:endParaRPr lang="es-ES" sz="1400" b="1" kern="0">
                        <a:solidFill>
                          <a:srgbClr val="000000"/>
                        </a:solidFill>
                        <a:effectLst/>
                        <a:latin typeface="NewsGotT"/>
                      </a:endParaRPr>
                    </a:p>
                  </a:txBody>
                  <a:tcPr marL="42147" marR="50576" marT="0" marB="0"/>
                </a:tc>
              </a:tr>
              <a:tr h="664081">
                <a:tc>
                  <a:txBody>
                    <a:bodyPr/>
                    <a:lstStyle/>
                    <a:p>
                      <a:pPr algn="just">
                        <a:spcBef>
                          <a:spcPts val="400"/>
                        </a:spcBef>
                        <a:spcAft>
                          <a:spcPts val="0"/>
                        </a:spcAft>
                      </a:pPr>
                      <a:r>
                        <a:rPr lang="es-ES" sz="1400" kern="0" dirty="0">
                          <a:effectLst/>
                        </a:rPr>
                        <a:t>Trípode </a:t>
                      </a:r>
                      <a:endParaRPr lang="es-ES" sz="1400" b="1" kern="0" dirty="0">
                        <a:solidFill>
                          <a:srgbClr val="000000"/>
                        </a:solidFill>
                        <a:effectLst/>
                        <a:latin typeface="NewsGotT"/>
                      </a:endParaRPr>
                    </a:p>
                  </a:txBody>
                  <a:tcPr marL="42147" marR="50576" marT="0" marB="0"/>
                </a:tc>
                <a:tc>
                  <a:txBody>
                    <a:bodyPr/>
                    <a:lstStyle/>
                    <a:p>
                      <a:pPr algn="just">
                        <a:spcAft>
                          <a:spcPts val="0"/>
                        </a:spcAft>
                      </a:pPr>
                      <a:r>
                        <a:rPr lang="es-ES" sz="1400" kern="0" dirty="0" err="1">
                          <a:effectLst/>
                        </a:rPr>
                        <a:t>Hama</a:t>
                      </a:r>
                      <a:endParaRPr lang="es-ES" sz="1400" kern="0" dirty="0">
                        <a:effectLst/>
                      </a:endParaRPr>
                    </a:p>
                    <a:p>
                      <a:pPr algn="just">
                        <a:lnSpc>
                          <a:spcPct val="85000"/>
                        </a:lnSpc>
                        <a:spcBef>
                          <a:spcPts val="400"/>
                        </a:spcBef>
                        <a:spcAft>
                          <a:spcPts val="0"/>
                        </a:spcAft>
                      </a:pPr>
                      <a:r>
                        <a:rPr lang="es-ES" sz="1400" kern="0" dirty="0">
                          <a:effectLst/>
                        </a:rPr>
                        <a:t>Trípode - </a:t>
                      </a:r>
                      <a:r>
                        <a:rPr lang="es-ES" sz="1400" kern="0" dirty="0" err="1">
                          <a:effectLst/>
                        </a:rPr>
                        <a:t>Hama</a:t>
                      </a:r>
                      <a:r>
                        <a:rPr lang="es-ES" sz="1400" kern="0" dirty="0">
                          <a:effectLst/>
                        </a:rPr>
                        <a:t> </a:t>
                      </a:r>
                      <a:r>
                        <a:rPr lang="es-ES" sz="1400" kern="0" dirty="0" err="1">
                          <a:effectLst/>
                        </a:rPr>
                        <a:t>Star</a:t>
                      </a:r>
                      <a:r>
                        <a:rPr lang="es-ES" sz="1400" kern="0" dirty="0">
                          <a:effectLst/>
                        </a:rPr>
                        <a:t> 63</a:t>
                      </a:r>
                      <a:endParaRPr lang="es-ES" sz="1400" b="1" kern="0" dirty="0">
                        <a:solidFill>
                          <a:srgbClr val="000000"/>
                        </a:solidFill>
                        <a:effectLst/>
                        <a:latin typeface="NewsGotT"/>
                      </a:endParaRPr>
                    </a:p>
                  </a:txBody>
                  <a:tcPr marL="42147" marR="50576" marT="0" marB="0"/>
                </a:tc>
              </a:tr>
              <a:tr h="598172">
                <a:tc>
                  <a:txBody>
                    <a:bodyPr/>
                    <a:lstStyle/>
                    <a:p>
                      <a:pPr algn="just">
                        <a:spcBef>
                          <a:spcPts val="400"/>
                        </a:spcBef>
                        <a:spcAft>
                          <a:spcPts val="0"/>
                        </a:spcAft>
                      </a:pPr>
                      <a:r>
                        <a:rPr lang="es-ES" sz="1400" kern="0" dirty="0">
                          <a:effectLst/>
                        </a:rPr>
                        <a:t>Fondo fotográfico - </a:t>
                      </a:r>
                    </a:p>
                    <a:p>
                      <a:pPr algn="just">
                        <a:spcAft>
                          <a:spcPts val="0"/>
                        </a:spcAft>
                      </a:pPr>
                      <a:r>
                        <a:rPr lang="es-ES" sz="1400" dirty="0">
                          <a:effectLst/>
                        </a:rPr>
                        <a:t> </a:t>
                      </a:r>
                      <a:endParaRPr lang="es-ES" sz="1400" dirty="0">
                        <a:solidFill>
                          <a:srgbClr val="000000"/>
                        </a:solidFill>
                        <a:effectLst/>
                        <a:latin typeface="NewsGotT"/>
                        <a:ea typeface="NewsGotT"/>
                        <a:cs typeface="NewsGotT"/>
                      </a:endParaRPr>
                    </a:p>
                  </a:txBody>
                  <a:tcPr marL="42147" marR="50576" marT="0" marB="0"/>
                </a:tc>
                <a:tc>
                  <a:txBody>
                    <a:bodyPr/>
                    <a:lstStyle/>
                    <a:p>
                      <a:pPr algn="just">
                        <a:spcBef>
                          <a:spcPts val="400"/>
                        </a:spcBef>
                        <a:spcAft>
                          <a:spcPts val="0"/>
                        </a:spcAft>
                      </a:pPr>
                      <a:r>
                        <a:rPr lang="es-ES" sz="1400" kern="0" dirty="0" err="1">
                          <a:effectLst/>
                        </a:rPr>
                        <a:t>Fotima</a:t>
                      </a:r>
                      <a:r>
                        <a:rPr lang="es-ES" sz="1400" kern="0" dirty="0">
                          <a:effectLst/>
                        </a:rPr>
                        <a:t> Fondo Verde tela, 3x3</a:t>
                      </a:r>
                      <a:endParaRPr lang="es-ES" sz="1400" b="1" kern="0" dirty="0">
                        <a:solidFill>
                          <a:srgbClr val="000000"/>
                        </a:solidFill>
                        <a:effectLst/>
                        <a:latin typeface="NewsGotT"/>
                      </a:endParaRPr>
                    </a:p>
                  </a:txBody>
                  <a:tcPr marL="42147" marR="50576" marT="0" marB="0"/>
                </a:tc>
              </a:tr>
              <a:tr h="788286">
                <a:tc>
                  <a:txBody>
                    <a:bodyPr/>
                    <a:lstStyle/>
                    <a:p>
                      <a:pPr algn="just">
                        <a:lnSpc>
                          <a:spcPct val="81000"/>
                        </a:lnSpc>
                        <a:spcAft>
                          <a:spcPts val="600"/>
                        </a:spcAft>
                      </a:pPr>
                      <a:r>
                        <a:rPr lang="es-ES" sz="1400" kern="0" dirty="0">
                          <a:solidFill>
                            <a:schemeClr val="dk1"/>
                          </a:solidFill>
                          <a:effectLst/>
                          <a:latin typeface="+mn-lt"/>
                          <a:ea typeface="+mn-ea"/>
                          <a:cs typeface="+mn-cs"/>
                        </a:rPr>
                        <a:t>Focos iluminación </a:t>
                      </a:r>
                    </a:p>
                    <a:p>
                      <a:pPr algn="just">
                        <a:lnSpc>
                          <a:spcPct val="81000"/>
                        </a:lnSpc>
                        <a:spcBef>
                          <a:spcPts val="400"/>
                        </a:spcBef>
                        <a:spcAft>
                          <a:spcPts val="0"/>
                        </a:spcAft>
                      </a:pPr>
                      <a:r>
                        <a:rPr lang="es-ES" sz="1400" kern="0" dirty="0">
                          <a:solidFill>
                            <a:schemeClr val="dk1"/>
                          </a:solidFill>
                          <a:effectLst/>
                          <a:latin typeface="+mn-lt"/>
                          <a:ea typeface="+mn-ea"/>
                          <a:cs typeface="+mn-cs"/>
                        </a:rPr>
                        <a:t> </a:t>
                      </a:r>
                    </a:p>
                  </a:txBody>
                  <a:tcPr marL="42147" marR="50576" marT="0" marB="0"/>
                </a:tc>
                <a:tc>
                  <a:txBody>
                    <a:bodyPr/>
                    <a:lstStyle/>
                    <a:p>
                      <a:pPr algn="just">
                        <a:lnSpc>
                          <a:spcPct val="81000"/>
                        </a:lnSpc>
                        <a:spcAft>
                          <a:spcPts val="600"/>
                        </a:spcAft>
                      </a:pPr>
                      <a:r>
                        <a:rPr lang="es-ES" sz="1400" kern="0" dirty="0">
                          <a:solidFill>
                            <a:schemeClr val="dk1"/>
                          </a:solidFill>
                          <a:effectLst/>
                          <a:latin typeface="+mn-lt"/>
                          <a:ea typeface="+mn-ea"/>
                          <a:cs typeface="+mn-cs"/>
                        </a:rPr>
                        <a:t>Foco de Luz LED </a:t>
                      </a:r>
                      <a:r>
                        <a:rPr lang="es-ES" sz="1400" kern="0" dirty="0" err="1">
                          <a:solidFill>
                            <a:schemeClr val="dk1"/>
                          </a:solidFill>
                          <a:effectLst/>
                          <a:latin typeface="+mn-lt"/>
                          <a:ea typeface="+mn-ea"/>
                          <a:cs typeface="+mn-cs"/>
                        </a:rPr>
                        <a:t>FotoQuantum</a:t>
                      </a:r>
                      <a:r>
                        <a:rPr lang="es-ES" sz="1400" kern="0" dirty="0">
                          <a:solidFill>
                            <a:schemeClr val="dk1"/>
                          </a:solidFill>
                          <a:effectLst/>
                          <a:latin typeface="+mn-lt"/>
                          <a:ea typeface="+mn-ea"/>
                          <a:cs typeface="+mn-cs"/>
                        </a:rPr>
                        <a:t> FQVL-1100S Regulable</a:t>
                      </a:r>
                    </a:p>
                  </a:txBody>
                  <a:tcPr marL="42147" marR="50576" marT="0" marB="0"/>
                </a:tc>
              </a:tr>
              <a:tr h="714705">
                <a:tc>
                  <a:txBody>
                    <a:bodyPr/>
                    <a:lstStyle/>
                    <a:p>
                      <a:pPr algn="just">
                        <a:spcBef>
                          <a:spcPts val="400"/>
                        </a:spcBef>
                        <a:spcAft>
                          <a:spcPts val="0"/>
                        </a:spcAft>
                      </a:pPr>
                      <a:r>
                        <a:rPr lang="es-ES" sz="1400" kern="0" dirty="0">
                          <a:effectLst/>
                        </a:rPr>
                        <a:t>Grabadora de audio digital</a:t>
                      </a:r>
                      <a:endParaRPr lang="es-ES" sz="1400" b="1" kern="0" dirty="0">
                        <a:solidFill>
                          <a:srgbClr val="000000"/>
                        </a:solidFill>
                        <a:effectLst/>
                        <a:latin typeface="NewsGotT"/>
                      </a:endParaRPr>
                    </a:p>
                  </a:txBody>
                  <a:tcPr marL="42147" marR="50576" marT="0" marB="0"/>
                </a:tc>
                <a:tc>
                  <a:txBody>
                    <a:bodyPr/>
                    <a:lstStyle/>
                    <a:p>
                      <a:pPr algn="just">
                        <a:lnSpc>
                          <a:spcPct val="81000"/>
                        </a:lnSpc>
                        <a:spcAft>
                          <a:spcPts val="0"/>
                        </a:spcAft>
                      </a:pPr>
                      <a:r>
                        <a:rPr lang="es-ES" sz="1400" kern="0">
                          <a:effectLst/>
                        </a:rPr>
                        <a:t>Olympus. Grabadora - Olympus WS-806, 4 GB, USB, Intelligent Auto Mode</a:t>
                      </a:r>
                      <a:endParaRPr lang="es-ES" sz="1400" b="1" kern="0">
                        <a:solidFill>
                          <a:srgbClr val="000000"/>
                        </a:solidFill>
                        <a:effectLst/>
                        <a:latin typeface="NewsGotT"/>
                      </a:endParaRPr>
                    </a:p>
                  </a:txBody>
                  <a:tcPr marL="42147" marR="50576" marT="0" marB="0"/>
                </a:tc>
              </a:tr>
              <a:tr h="739299">
                <a:tc>
                  <a:txBody>
                    <a:bodyPr/>
                    <a:lstStyle/>
                    <a:p>
                      <a:pPr algn="just">
                        <a:spcBef>
                          <a:spcPts val="400"/>
                        </a:spcBef>
                        <a:spcAft>
                          <a:spcPts val="0"/>
                        </a:spcAft>
                      </a:pPr>
                      <a:r>
                        <a:rPr lang="es-ES" sz="1400" kern="0" dirty="0">
                          <a:effectLst/>
                        </a:rPr>
                        <a:t>Cámara de fotos y vídeo</a:t>
                      </a:r>
                    </a:p>
                    <a:p>
                      <a:pPr algn="just">
                        <a:spcBef>
                          <a:spcPts val="1400"/>
                        </a:spcBef>
                        <a:spcAft>
                          <a:spcPts val="0"/>
                        </a:spcAft>
                      </a:pPr>
                      <a:endParaRPr lang="es-ES" sz="1400" dirty="0">
                        <a:solidFill>
                          <a:srgbClr val="000000"/>
                        </a:solidFill>
                        <a:effectLst/>
                        <a:latin typeface="NewsGotT"/>
                        <a:ea typeface="NewsGotT"/>
                        <a:cs typeface="NewsGotT"/>
                      </a:endParaRPr>
                    </a:p>
                  </a:txBody>
                  <a:tcPr marL="42147" marR="50576" marT="0" marB="0"/>
                </a:tc>
                <a:tc>
                  <a:txBody>
                    <a:bodyPr/>
                    <a:lstStyle/>
                    <a:p>
                      <a:pPr algn="just">
                        <a:spcBef>
                          <a:spcPts val="400"/>
                        </a:spcBef>
                        <a:spcAft>
                          <a:spcPts val="0"/>
                        </a:spcAft>
                      </a:pPr>
                      <a:r>
                        <a:rPr lang="es-ES" sz="1400" kern="0">
                          <a:effectLst/>
                        </a:rPr>
                        <a:t>Cámara Réflex - Canon EOS 750D, 24,2 Megapíxeles + Objetivo 18-55 mm IS STM</a:t>
                      </a:r>
                      <a:endParaRPr lang="es-ES" sz="1400" b="1" kern="0">
                        <a:solidFill>
                          <a:srgbClr val="000000"/>
                        </a:solidFill>
                        <a:effectLst/>
                        <a:latin typeface="NewsGotT"/>
                      </a:endParaRPr>
                    </a:p>
                  </a:txBody>
                  <a:tcPr marL="42147" marR="50576" marT="0" marB="0"/>
                </a:tc>
              </a:tr>
              <a:tr h="598172">
                <a:tc>
                  <a:txBody>
                    <a:bodyPr/>
                    <a:lstStyle/>
                    <a:p>
                      <a:pPr algn="just">
                        <a:spcAft>
                          <a:spcPts val="0"/>
                        </a:spcAft>
                      </a:pPr>
                      <a:r>
                        <a:rPr lang="es-ES" sz="1400" dirty="0">
                          <a:effectLst/>
                        </a:rPr>
                        <a:t>Tarjeta de memoria</a:t>
                      </a:r>
                      <a:endParaRPr lang="es-ES" sz="1400" dirty="0">
                        <a:solidFill>
                          <a:srgbClr val="000000"/>
                        </a:solidFill>
                        <a:effectLst/>
                        <a:latin typeface="NewsGotT"/>
                        <a:ea typeface="NewsGotT"/>
                        <a:cs typeface="NewsGotT"/>
                      </a:endParaRPr>
                    </a:p>
                  </a:txBody>
                  <a:tcPr marL="42147" marR="50576" marT="0" marB="0"/>
                </a:tc>
                <a:tc>
                  <a:txBody>
                    <a:bodyPr/>
                    <a:lstStyle/>
                    <a:p>
                      <a:pPr algn="just">
                        <a:spcAft>
                          <a:spcPts val="400"/>
                        </a:spcAft>
                      </a:pPr>
                      <a:r>
                        <a:rPr lang="en-US" sz="1400">
                          <a:effectLst/>
                        </a:rPr>
                        <a:t>Tarjeta microSD - Samsung EVO Plus MB-MC128GA, 128 GB,</a:t>
                      </a:r>
                      <a:endParaRPr lang="es-ES" sz="1400" b="1">
                        <a:solidFill>
                          <a:srgbClr val="000000"/>
                        </a:solidFill>
                        <a:effectLst/>
                        <a:latin typeface="NewsGotT"/>
                      </a:endParaRPr>
                    </a:p>
                  </a:txBody>
                  <a:tcPr marL="42147" marR="50576" marT="0" marB="0"/>
                </a:tc>
              </a:tr>
              <a:tr h="299086">
                <a:tc>
                  <a:txBody>
                    <a:bodyPr/>
                    <a:lstStyle/>
                    <a:p>
                      <a:pPr algn="just">
                        <a:spcAft>
                          <a:spcPts val="0"/>
                        </a:spcAft>
                      </a:pPr>
                      <a:r>
                        <a:rPr lang="es-ES" sz="1200" dirty="0">
                          <a:effectLst/>
                        </a:rPr>
                        <a:t> </a:t>
                      </a:r>
                      <a:r>
                        <a:rPr lang="es-ES" sz="1400" b="1" dirty="0" smtClean="0">
                          <a:effectLst/>
                        </a:rPr>
                        <a:t>TOTAL</a:t>
                      </a:r>
                      <a:endParaRPr lang="es-ES" sz="1400" b="1" dirty="0">
                        <a:solidFill>
                          <a:srgbClr val="000000"/>
                        </a:solidFill>
                        <a:effectLst/>
                        <a:latin typeface="NewsGotT"/>
                        <a:ea typeface="NewsGotT"/>
                        <a:cs typeface="NewsGotT"/>
                      </a:endParaRPr>
                    </a:p>
                  </a:txBody>
                  <a:tcPr marL="42147" marR="50576" marT="0" marB="0"/>
                </a:tc>
                <a:tc>
                  <a:txBody>
                    <a:bodyPr/>
                    <a:lstStyle/>
                    <a:p>
                      <a:pPr algn="just">
                        <a:spcAft>
                          <a:spcPts val="0"/>
                        </a:spcAft>
                      </a:pPr>
                      <a:r>
                        <a:rPr lang="es-ES" sz="1400" dirty="0" smtClean="0">
                          <a:effectLst/>
                        </a:rPr>
                        <a:t>2000</a:t>
                      </a:r>
                      <a:r>
                        <a:rPr lang="es-ES" sz="1400" baseline="0" dirty="0" smtClean="0">
                          <a:effectLst/>
                        </a:rPr>
                        <a:t> euros</a:t>
                      </a:r>
                      <a:endParaRPr lang="es-ES" sz="1400" dirty="0">
                        <a:solidFill>
                          <a:srgbClr val="000000"/>
                        </a:solidFill>
                        <a:effectLst/>
                        <a:latin typeface="NewsGotT"/>
                        <a:ea typeface="NewsGotT"/>
                        <a:cs typeface="NewsGotT"/>
                      </a:endParaRPr>
                    </a:p>
                  </a:txBody>
                  <a:tcPr marL="42147" marR="50576" marT="0" marB="0"/>
                </a:tc>
              </a:tr>
            </a:tbl>
          </a:graphicData>
        </a:graphic>
      </p:graphicFrame>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941" y="2024928"/>
            <a:ext cx="3972111" cy="3972111"/>
          </a:xfrm>
          <a:prstGeom prst="rect">
            <a:avLst/>
          </a:prstGeom>
        </p:spPr>
      </p:pic>
    </p:spTree>
    <p:extLst>
      <p:ext uri="{BB962C8B-B14F-4D97-AF65-F5344CB8AC3E}">
        <p14:creationId xmlns:p14="http://schemas.microsoft.com/office/powerpoint/2010/main" val="2221396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874" y="2873829"/>
            <a:ext cx="7703126" cy="3984171"/>
          </a:xfrm>
          <a:prstGeom prst="rect">
            <a:avLst/>
          </a:prstGeom>
        </p:spPr>
      </p:pic>
      <p:sp>
        <p:nvSpPr>
          <p:cNvPr id="2" name="Título 1"/>
          <p:cNvSpPr>
            <a:spLocks noGrp="1"/>
          </p:cNvSpPr>
          <p:nvPr>
            <p:ph type="title"/>
          </p:nvPr>
        </p:nvSpPr>
        <p:spPr>
          <a:xfrm>
            <a:off x="131069" y="146462"/>
            <a:ext cx="8596668" cy="1320800"/>
          </a:xfrm>
        </p:spPr>
        <p:txBody>
          <a:bodyPr>
            <a:normAutofit/>
          </a:bodyPr>
          <a:lstStyle/>
          <a:p>
            <a:r>
              <a:rPr lang="es-ES" sz="2400" b="1" dirty="0" smtClean="0">
                <a:latin typeface="Arial" panose="020B0604020202020204" pitchFamily="34" charset="0"/>
                <a:ea typeface="Arial" panose="020B0604020202020204" pitchFamily="34" charset="0"/>
              </a:rPr>
              <a:t>Previsiones de </a:t>
            </a:r>
            <a:r>
              <a:rPr lang="es-ES" sz="2400" b="1" dirty="0">
                <a:latin typeface="Arial" panose="020B0604020202020204" pitchFamily="34" charset="0"/>
                <a:ea typeface="Arial" panose="020B0604020202020204" pitchFamily="34" charset="0"/>
              </a:rPr>
              <a:t>consolidación en el futuro de las mejoras introducidas, una vez finalizado el proyecto</a:t>
            </a:r>
            <a:endParaRPr lang="es-ES" sz="2400" dirty="0"/>
          </a:p>
        </p:txBody>
      </p:sp>
      <p:sp>
        <p:nvSpPr>
          <p:cNvPr id="3" name="Marcador de contenido 2"/>
          <p:cNvSpPr>
            <a:spLocks noGrp="1"/>
          </p:cNvSpPr>
          <p:nvPr>
            <p:ph idx="1"/>
          </p:nvPr>
        </p:nvSpPr>
        <p:spPr>
          <a:xfrm>
            <a:off x="0" y="1033154"/>
            <a:ext cx="6329547" cy="4940134"/>
          </a:xfrm>
          <a:solidFill>
            <a:schemeClr val="accent1">
              <a:lumMod val="20000"/>
              <a:lumOff val="80000"/>
            </a:schemeClr>
          </a:solidFill>
        </p:spPr>
        <p:txBody>
          <a:bodyPr/>
          <a:lstStyle/>
          <a:p>
            <a:pPr indent="228600" algn="just">
              <a:spcBef>
                <a:spcPts val="600"/>
              </a:spcBef>
              <a:spcAft>
                <a:spcPts val="1200"/>
              </a:spcAft>
            </a:pPr>
            <a:r>
              <a:rPr lang="es-ES" sz="2000" dirty="0">
                <a:solidFill>
                  <a:srgbClr val="000000"/>
                </a:solidFill>
                <a:latin typeface="Arial" panose="020B0604020202020204" pitchFamily="34" charset="0"/>
                <a:ea typeface="Arial" panose="020B0604020202020204" pitchFamily="34" charset="0"/>
                <a:cs typeface="NewsGotT"/>
              </a:rPr>
              <a:t>Los materiales estarán disponibles para todos los departamentos del centro con la idea de que los incorporen en su labor docente y con la finalidad de consolidar el proyecto. </a:t>
            </a:r>
            <a:endParaRPr lang="es-ES" sz="2000" dirty="0">
              <a:solidFill>
                <a:srgbClr val="000000"/>
              </a:solidFill>
              <a:latin typeface="NewsGotT"/>
              <a:ea typeface="NewsGotT"/>
              <a:cs typeface="NewsGotT"/>
            </a:endParaRPr>
          </a:p>
          <a:p>
            <a:pPr indent="228600" algn="just">
              <a:spcBef>
                <a:spcPts val="600"/>
              </a:spcBef>
              <a:spcAft>
                <a:spcPts val="1200"/>
              </a:spcAft>
            </a:pPr>
            <a:r>
              <a:rPr lang="es-ES" sz="2000" dirty="0">
                <a:solidFill>
                  <a:srgbClr val="000000"/>
                </a:solidFill>
                <a:latin typeface="Arial" panose="020B0604020202020204" pitchFamily="34" charset="0"/>
                <a:ea typeface="Arial" panose="020B0604020202020204" pitchFamily="34" charset="0"/>
                <a:cs typeface="NewsGotT"/>
              </a:rPr>
              <a:t>Se creará un estudio de grabación en un espacio fijo con </a:t>
            </a:r>
            <a:r>
              <a:rPr lang="es-ES" sz="2000" dirty="0" err="1">
                <a:solidFill>
                  <a:srgbClr val="000000"/>
                </a:solidFill>
                <a:latin typeface="Arial" panose="020B0604020202020204" pitchFamily="34" charset="0"/>
                <a:ea typeface="Arial" panose="020B0604020202020204" pitchFamily="34" charset="0"/>
                <a:cs typeface="NewsGotT"/>
              </a:rPr>
              <a:t>Chroma</a:t>
            </a:r>
            <a:r>
              <a:rPr lang="es-ES" sz="2000" dirty="0">
                <a:solidFill>
                  <a:srgbClr val="000000"/>
                </a:solidFill>
                <a:latin typeface="Arial" panose="020B0604020202020204" pitchFamily="34" charset="0"/>
                <a:ea typeface="Arial" panose="020B0604020202020204" pitchFamily="34" charset="0"/>
                <a:cs typeface="NewsGotT"/>
              </a:rPr>
              <a:t> Key, para que pueda hacer uso de él cualquier personal del centro que lo </a:t>
            </a:r>
            <a:r>
              <a:rPr lang="es-ES" sz="2000" dirty="0" smtClean="0">
                <a:solidFill>
                  <a:srgbClr val="000000"/>
                </a:solidFill>
                <a:latin typeface="Arial" panose="020B0604020202020204" pitchFamily="34" charset="0"/>
                <a:ea typeface="Arial" panose="020B0604020202020204" pitchFamily="34" charset="0"/>
                <a:cs typeface="NewsGotT"/>
              </a:rPr>
              <a:t>necesite.</a:t>
            </a:r>
            <a:endParaRPr lang="es-ES" sz="2000" dirty="0" smtClean="0">
              <a:solidFill>
                <a:srgbClr val="000000"/>
              </a:solidFill>
              <a:latin typeface="NewsGotT"/>
              <a:ea typeface="Arial" panose="020B0604020202020204" pitchFamily="34" charset="0"/>
              <a:cs typeface="NewsGotT"/>
            </a:endParaRPr>
          </a:p>
          <a:p>
            <a:pPr indent="228600" algn="just">
              <a:spcBef>
                <a:spcPts val="600"/>
              </a:spcBef>
              <a:spcAft>
                <a:spcPts val="1200"/>
              </a:spcAft>
            </a:pPr>
            <a:r>
              <a:rPr lang="es-ES" sz="2000" dirty="0" smtClean="0">
                <a:solidFill>
                  <a:srgbClr val="000000"/>
                </a:solidFill>
                <a:latin typeface="Arial" panose="020B0604020202020204" pitchFamily="34" charset="0"/>
                <a:ea typeface="Arial" panose="020B0604020202020204" pitchFamily="34" charset="0"/>
                <a:cs typeface="NewsGotT"/>
              </a:rPr>
              <a:t>Y </a:t>
            </a:r>
            <a:r>
              <a:rPr lang="es-ES" sz="2000" dirty="0">
                <a:solidFill>
                  <a:srgbClr val="000000"/>
                </a:solidFill>
                <a:latin typeface="Arial" panose="020B0604020202020204" pitchFamily="34" charset="0"/>
                <a:ea typeface="Arial" panose="020B0604020202020204" pitchFamily="34" charset="0"/>
                <a:cs typeface="NewsGotT"/>
              </a:rPr>
              <a:t>finalmente se promoverá la difusión de los trabajos realizados en la página web del centro, en Instagram y en el canal de </a:t>
            </a:r>
            <a:r>
              <a:rPr lang="es-ES" sz="2000" dirty="0" err="1">
                <a:solidFill>
                  <a:srgbClr val="000000"/>
                </a:solidFill>
                <a:latin typeface="Arial" panose="020B0604020202020204" pitchFamily="34" charset="0"/>
                <a:ea typeface="Arial" panose="020B0604020202020204" pitchFamily="34" charset="0"/>
                <a:cs typeface="NewsGotT"/>
              </a:rPr>
              <a:t>Youtube</a:t>
            </a:r>
            <a:r>
              <a:rPr lang="es-ES" sz="2000" dirty="0">
                <a:solidFill>
                  <a:srgbClr val="000000"/>
                </a:solidFill>
                <a:latin typeface="Arial" panose="020B0604020202020204" pitchFamily="34" charset="0"/>
                <a:ea typeface="Arial" panose="020B0604020202020204" pitchFamily="34" charset="0"/>
                <a:cs typeface="NewsGotT"/>
              </a:rPr>
              <a:t>.</a:t>
            </a:r>
            <a:endParaRPr lang="es-ES" sz="2000" dirty="0">
              <a:solidFill>
                <a:srgbClr val="000000"/>
              </a:solidFill>
              <a:latin typeface="NewsGotT"/>
              <a:ea typeface="NewsGotT"/>
              <a:cs typeface="NewsGotT"/>
            </a:endParaRPr>
          </a:p>
          <a:p>
            <a:endParaRPr lang="es-E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795" y="808332"/>
            <a:ext cx="4023384" cy="1961712"/>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3315" y="4900825"/>
            <a:ext cx="3483306" cy="1957175"/>
          </a:xfrm>
          <a:prstGeom prst="rect">
            <a:avLst/>
          </a:prstGeom>
        </p:spPr>
      </p:pic>
      <p:pic>
        <p:nvPicPr>
          <p:cNvPr id="7" name="Imagen 6"/>
          <p:cNvPicPr>
            <a:picLocks noChangeAspect="1"/>
          </p:cNvPicPr>
          <p:nvPr/>
        </p:nvPicPr>
        <p:blipFill>
          <a:blip r:embed="rId5"/>
          <a:stretch>
            <a:fillRect/>
          </a:stretch>
        </p:blipFill>
        <p:spPr>
          <a:xfrm>
            <a:off x="0" y="4900825"/>
            <a:ext cx="3073315" cy="1957175"/>
          </a:xfrm>
          <a:prstGeom prst="rect">
            <a:avLst/>
          </a:prstGeom>
        </p:spPr>
      </p:pic>
    </p:spTree>
    <p:extLst>
      <p:ext uri="{BB962C8B-B14F-4D97-AF65-F5344CB8AC3E}">
        <p14:creationId xmlns:p14="http://schemas.microsoft.com/office/powerpoint/2010/main" val="211476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CONSULTA DE RECURSOS WEB</a:t>
            </a:r>
            <a:endParaRPr lang="es-ES" dirty="0"/>
          </a:p>
        </p:txBody>
      </p:sp>
      <p:pic>
        <p:nvPicPr>
          <p:cNvPr id="5" name="uQ9SkeloJNw"/>
          <p:cNvPicPr>
            <a:picLocks noGrp="1" noRot="1" noChangeAspect="1"/>
          </p:cNvPicPr>
          <p:nvPr>
            <p:ph idx="1"/>
            <a:videoFile r:link="rId1"/>
          </p:nvPr>
        </p:nvPicPr>
        <p:blipFill>
          <a:blip r:embed="rId4"/>
          <a:stretch>
            <a:fillRect/>
          </a:stretch>
        </p:blipFill>
        <p:spPr>
          <a:xfrm>
            <a:off x="677334" y="1598248"/>
            <a:ext cx="4572000" cy="2571750"/>
          </a:xfrm>
          <a:prstGeom prst="rect">
            <a:avLst/>
          </a:prstGeom>
        </p:spPr>
      </p:pic>
      <p:pic>
        <p:nvPicPr>
          <p:cNvPr id="6" name="LdeWVNSp43I"/>
          <p:cNvPicPr>
            <a:picLocks noRot="1" noChangeAspect="1"/>
          </p:cNvPicPr>
          <p:nvPr>
            <a:videoFile r:link="rId2"/>
          </p:nvPr>
        </p:nvPicPr>
        <p:blipFill>
          <a:blip r:embed="rId5"/>
          <a:stretch>
            <a:fillRect/>
          </a:stretch>
        </p:blipFill>
        <p:spPr>
          <a:xfrm>
            <a:off x="6268387" y="1598248"/>
            <a:ext cx="4572000" cy="2571750"/>
          </a:xfrm>
          <a:prstGeom prst="rect">
            <a:avLst/>
          </a:prstGeom>
        </p:spPr>
      </p:pic>
    </p:spTree>
    <p:extLst>
      <p:ext uri="{BB962C8B-B14F-4D97-AF65-F5344CB8AC3E}">
        <p14:creationId xmlns:p14="http://schemas.microsoft.com/office/powerpoint/2010/main" val="3785837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PROGRAMA FILMORA</a:t>
            </a:r>
            <a:endParaRPr lang="es-ES" dirty="0"/>
          </a:p>
        </p:txBody>
      </p:sp>
      <p:pic>
        <p:nvPicPr>
          <p:cNvPr id="4" name="W7PWHsuGHsU"/>
          <p:cNvPicPr>
            <a:picLocks noGrp="1" noRot="1" noChangeAspect="1"/>
          </p:cNvPicPr>
          <p:nvPr>
            <p:ph idx="1"/>
            <a:videoFile r:link="rId1"/>
          </p:nvPr>
        </p:nvPicPr>
        <p:blipFill>
          <a:blip r:embed="rId3"/>
          <a:stretch>
            <a:fillRect/>
          </a:stretch>
        </p:blipFill>
        <p:spPr>
          <a:xfrm>
            <a:off x="782265" y="1660395"/>
            <a:ext cx="7702168" cy="4332470"/>
          </a:xfrm>
          <a:prstGeom prst="rect">
            <a:avLst/>
          </a:prstGeom>
        </p:spPr>
      </p:pic>
    </p:spTree>
    <p:extLst>
      <p:ext uri="{BB962C8B-B14F-4D97-AF65-F5344CB8AC3E}">
        <p14:creationId xmlns:p14="http://schemas.microsoft.com/office/powerpoint/2010/main" val="4191588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CHROMA KEY CON FILMORA</a:t>
            </a:r>
            <a:endParaRPr lang="es-ES" dirty="0"/>
          </a:p>
        </p:txBody>
      </p:sp>
      <p:pic>
        <p:nvPicPr>
          <p:cNvPr id="4" name="fiTsVhfKxpk"/>
          <p:cNvPicPr>
            <a:picLocks noGrp="1" noRot="1" noChangeAspect="1"/>
          </p:cNvPicPr>
          <p:nvPr>
            <p:ph idx="1"/>
            <a:videoFile r:link="rId1"/>
          </p:nvPr>
        </p:nvPicPr>
        <p:blipFill>
          <a:blip r:embed="rId3"/>
          <a:stretch>
            <a:fillRect/>
          </a:stretch>
        </p:blipFill>
        <p:spPr>
          <a:xfrm>
            <a:off x="677334" y="1682056"/>
            <a:ext cx="7942010" cy="4467381"/>
          </a:xfrm>
          <a:prstGeom prst="rect">
            <a:avLst/>
          </a:prstGeom>
        </p:spPr>
      </p:pic>
    </p:spTree>
    <p:extLst>
      <p:ext uri="{BB962C8B-B14F-4D97-AF65-F5344CB8AC3E}">
        <p14:creationId xmlns:p14="http://schemas.microsoft.com/office/powerpoint/2010/main" val="2366550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APP FILMORA</a:t>
            </a:r>
            <a:endParaRPr lang="es-ES" dirty="0"/>
          </a:p>
        </p:txBody>
      </p:sp>
      <p:pic>
        <p:nvPicPr>
          <p:cNvPr id="4" name="NgA63Lv_JCY"/>
          <p:cNvPicPr>
            <a:picLocks noGrp="1" noRot="1" noChangeAspect="1"/>
          </p:cNvPicPr>
          <p:nvPr>
            <p:ph idx="1"/>
            <a:videoFile r:link="rId1"/>
          </p:nvPr>
        </p:nvPicPr>
        <p:blipFill>
          <a:blip r:embed="rId3"/>
          <a:stretch>
            <a:fillRect/>
          </a:stretch>
        </p:blipFill>
        <p:spPr>
          <a:xfrm>
            <a:off x="677334" y="1874518"/>
            <a:ext cx="8256804" cy="4644452"/>
          </a:xfrm>
          <a:prstGeom prst="rect">
            <a:avLst/>
          </a:prstGeom>
        </p:spPr>
      </p:pic>
    </p:spTree>
    <p:extLst>
      <p:ext uri="{BB962C8B-B14F-4D97-AF65-F5344CB8AC3E}">
        <p14:creationId xmlns:p14="http://schemas.microsoft.com/office/powerpoint/2010/main" val="2991069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90C226"/>
                </a:solidFill>
              </a:rPr>
              <a:t>SESIONES DE TRABAJO</a:t>
            </a:r>
            <a:endParaRPr lang="es-ES" dirty="0"/>
          </a:p>
        </p:txBody>
      </p:sp>
      <p:sp>
        <p:nvSpPr>
          <p:cNvPr id="3" name="Marcador de contenido 2"/>
          <p:cNvSpPr>
            <a:spLocks noGrp="1"/>
          </p:cNvSpPr>
          <p:nvPr>
            <p:ph idx="1"/>
          </p:nvPr>
        </p:nvSpPr>
        <p:spPr>
          <a:xfrm>
            <a:off x="344384" y="1258785"/>
            <a:ext cx="4821382" cy="4782578"/>
          </a:xfrm>
        </p:spPr>
        <p:txBody>
          <a:bodyPr/>
          <a:lstStyle/>
          <a:p>
            <a:pPr lvl="0">
              <a:buClr>
                <a:srgbClr val="90C226"/>
              </a:buClr>
            </a:pPr>
            <a:endParaRPr lang="es-ES" dirty="0">
              <a:solidFill>
                <a:prstClr val="black">
                  <a:lumMod val="75000"/>
                  <a:lumOff val="25000"/>
                </a:prstClr>
              </a:solidFill>
            </a:endParaRPr>
          </a:p>
          <a:p>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2112" y="1930400"/>
            <a:ext cx="4766273" cy="3036166"/>
          </a:xfrm>
          <a:prstGeom prst="rect">
            <a:avLst/>
          </a:prstGeom>
        </p:spPr>
      </p:pic>
      <p:sp>
        <p:nvSpPr>
          <p:cNvPr id="7" name="CuadroTexto 6"/>
          <p:cNvSpPr txBox="1"/>
          <p:nvPr/>
        </p:nvSpPr>
        <p:spPr>
          <a:xfrm>
            <a:off x="677334" y="1394085"/>
            <a:ext cx="5603545" cy="5792868"/>
          </a:xfrm>
          <a:prstGeom prst="rect">
            <a:avLst/>
          </a:prstGeom>
          <a:noFill/>
        </p:spPr>
        <p:txBody>
          <a:bodyPr wrap="square" rtlCol="0">
            <a:spAutoFit/>
          </a:bodyPr>
          <a:lstStyle/>
          <a:p>
            <a:r>
              <a:rPr lang="es-ES" dirty="0" smtClean="0"/>
              <a:t>PRIMERA SESIÓN: 12 DE FEBRERO A LAS 16:30 HORAS</a:t>
            </a:r>
          </a:p>
          <a:p>
            <a:endParaRPr lang="es-ES" dirty="0"/>
          </a:p>
          <a:p>
            <a:r>
              <a:rPr lang="es-ES" dirty="0" smtClean="0"/>
              <a:t>DURACIÓN: 3 HORAS</a:t>
            </a:r>
          </a:p>
          <a:p>
            <a:endParaRPr lang="es-ES" dirty="0"/>
          </a:p>
          <a:p>
            <a:r>
              <a:rPr lang="es-ES" dirty="0" smtClean="0"/>
              <a:t>LUGAR: AULA DE DIBUJO</a:t>
            </a:r>
          </a:p>
          <a:p>
            <a:endParaRPr lang="es-ES" dirty="0"/>
          </a:p>
          <a:p>
            <a:pPr>
              <a:lnSpc>
                <a:spcPct val="107000"/>
              </a:lnSpc>
              <a:spcAft>
                <a:spcPts val="800"/>
              </a:spcAft>
            </a:pPr>
            <a:r>
              <a:rPr lang="es-ES" b="1" dirty="0">
                <a:latin typeface="Calibri" panose="020F0502020204030204" pitchFamily="34" charset="0"/>
                <a:ea typeface="Calibri" panose="020F0502020204030204" pitchFamily="34" charset="0"/>
                <a:cs typeface="Times New Roman" panose="02020603050405020304" pitchFamily="18" charset="0"/>
              </a:rPr>
              <a:t>PONENTE: LAURA ORTEGA TOLEDO</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INTRODUCCIÓN A LA EDICIÓN DE VÍDEO: ASPECTOS GENERALES. TIPOS DE PLANO. TIPOS DE ÁNGULOS. </a:t>
            </a:r>
          </a:p>
          <a:p>
            <a:pPr marL="342900" lvl="0" indent="-342900">
              <a:lnSpc>
                <a:spcPct val="107000"/>
              </a:lnSpc>
              <a:spcAft>
                <a:spcPts val="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¿QUÉ ES EL CHROMA KEY Y PARA QUÉ SE USA?</a:t>
            </a:r>
          </a:p>
          <a:p>
            <a:pPr marL="342900" lvl="0" indent="-342900">
              <a:lnSpc>
                <a:spcPct val="107000"/>
              </a:lnSpc>
              <a:spcAft>
                <a:spcPts val="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MATERIALES NECESARIOS PARA UTILIZAR CHROMA KEY.</a:t>
            </a:r>
          </a:p>
          <a:p>
            <a:pPr marL="342900" lvl="0" indent="-342900">
              <a:lnSpc>
                <a:spcPct val="107000"/>
              </a:lnSpc>
              <a:spcAft>
                <a:spcPts val="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PROGRAMA FILMORA: INTRODUCCIÓN Y EJEMPLOS.</a:t>
            </a:r>
          </a:p>
          <a:p>
            <a:pPr marL="342900" lvl="0" indent="-342900">
              <a:lnSpc>
                <a:spcPct val="107000"/>
              </a:lnSpc>
              <a:spcAft>
                <a:spcPts val="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PUESTA EN PRÁCTICA: </a:t>
            </a:r>
          </a:p>
          <a:p>
            <a:pPr marL="342900" lvl="0" indent="-342900">
              <a:lnSpc>
                <a:spcPct val="107000"/>
              </a:lnSpc>
              <a:spcAft>
                <a:spcPts val="0"/>
              </a:spcAft>
              <a:buFont typeface="Wingdings" panose="05000000000000000000" pitchFamily="2"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COLOCACIÓN DE LA CÁMARA </a:t>
            </a:r>
          </a:p>
          <a:p>
            <a:pPr marL="342900" lvl="0" indent="-342900">
              <a:lnSpc>
                <a:spcPct val="107000"/>
              </a:lnSpc>
              <a:spcAft>
                <a:spcPts val="0"/>
              </a:spcAft>
              <a:buFont typeface="Wingdings" panose="05000000000000000000" pitchFamily="2"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COLOCACIÓN DE LA PANTALLA</a:t>
            </a:r>
          </a:p>
          <a:p>
            <a:pPr marL="342900" lvl="0" indent="-342900">
              <a:lnSpc>
                <a:spcPct val="107000"/>
              </a:lnSpc>
              <a:spcAft>
                <a:spcPts val="0"/>
              </a:spcAft>
              <a:buFont typeface="Wingdings" panose="05000000000000000000" pitchFamily="2"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COLOCACIÓN DE LOS FOCOS</a:t>
            </a:r>
          </a:p>
          <a:p>
            <a:pPr marL="342900" lvl="0" indent="-342900">
              <a:lnSpc>
                <a:spcPct val="107000"/>
              </a:lnSpc>
              <a:spcAft>
                <a:spcPts val="800"/>
              </a:spcAft>
              <a:buFont typeface="Wingdings" panose="05000000000000000000" pitchFamily="2"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 GRABACIÓN CORTA.</a:t>
            </a:r>
          </a:p>
          <a:p>
            <a:endParaRPr lang="es-ES" dirty="0" smtClean="0"/>
          </a:p>
        </p:txBody>
      </p:sp>
    </p:spTree>
    <p:extLst>
      <p:ext uri="{BB962C8B-B14F-4D97-AF65-F5344CB8AC3E}">
        <p14:creationId xmlns:p14="http://schemas.microsoft.com/office/powerpoint/2010/main" val="4106805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90C226"/>
                </a:solidFill>
              </a:rPr>
              <a:t>SESIONES DE TRABAJO</a:t>
            </a:r>
            <a:endParaRPr lang="es-ES" dirty="0"/>
          </a:p>
        </p:txBody>
      </p:sp>
      <p:sp>
        <p:nvSpPr>
          <p:cNvPr id="3" name="Marcador de contenido 2"/>
          <p:cNvSpPr>
            <a:spLocks noGrp="1"/>
          </p:cNvSpPr>
          <p:nvPr>
            <p:ph idx="1"/>
          </p:nvPr>
        </p:nvSpPr>
        <p:spPr>
          <a:xfrm>
            <a:off x="344384" y="1258785"/>
            <a:ext cx="4821382" cy="4782578"/>
          </a:xfrm>
        </p:spPr>
        <p:txBody>
          <a:bodyPr/>
          <a:lstStyle/>
          <a:p>
            <a:pPr lvl="0">
              <a:buClr>
                <a:srgbClr val="90C226"/>
              </a:buClr>
            </a:pPr>
            <a:endParaRPr lang="es-ES" dirty="0">
              <a:solidFill>
                <a:prstClr val="black">
                  <a:lumMod val="75000"/>
                  <a:lumOff val="25000"/>
                </a:prstClr>
              </a:solidFill>
            </a:endParaRPr>
          </a:p>
          <a:p>
            <a:endParaRPr lang="es-ES" dirty="0"/>
          </a:p>
        </p:txBody>
      </p:sp>
      <p:sp>
        <p:nvSpPr>
          <p:cNvPr id="7" name="CuadroTexto 6"/>
          <p:cNvSpPr txBox="1"/>
          <p:nvPr/>
        </p:nvSpPr>
        <p:spPr>
          <a:xfrm>
            <a:off x="677334" y="1394085"/>
            <a:ext cx="5603545" cy="5792868"/>
          </a:xfrm>
          <a:prstGeom prst="rect">
            <a:avLst/>
          </a:prstGeom>
          <a:noFill/>
        </p:spPr>
        <p:txBody>
          <a:bodyPr wrap="square" rtlCol="0">
            <a:spAutoFit/>
          </a:bodyPr>
          <a:lstStyle/>
          <a:p>
            <a:r>
              <a:rPr lang="es-ES" dirty="0" smtClean="0"/>
              <a:t>SEGUNDA SESIÓN: 19 DE FEBRERO A LAS 16:30 HORAS</a:t>
            </a:r>
          </a:p>
          <a:p>
            <a:endParaRPr lang="es-ES" dirty="0"/>
          </a:p>
          <a:p>
            <a:r>
              <a:rPr lang="es-ES" dirty="0" smtClean="0"/>
              <a:t>DURACIÓN: 3 HORAS</a:t>
            </a:r>
          </a:p>
          <a:p>
            <a:endParaRPr lang="es-ES" dirty="0"/>
          </a:p>
          <a:p>
            <a:r>
              <a:rPr lang="es-ES" dirty="0" smtClean="0"/>
              <a:t>LUGAR: AULA DE INFORMÁTICA</a:t>
            </a:r>
          </a:p>
          <a:p>
            <a:endParaRPr lang="es-ES" dirty="0"/>
          </a:p>
          <a:p>
            <a:pPr>
              <a:lnSpc>
                <a:spcPct val="107000"/>
              </a:lnSpc>
              <a:spcAft>
                <a:spcPts val="800"/>
              </a:spcAft>
            </a:pPr>
            <a:r>
              <a:rPr lang="es-ES" b="1" dirty="0">
                <a:latin typeface="Calibri" panose="020F0502020204030204" pitchFamily="34" charset="0"/>
                <a:ea typeface="Calibri" panose="020F0502020204030204" pitchFamily="34" charset="0"/>
                <a:cs typeface="Times New Roman" panose="02020603050405020304" pitchFamily="18" charset="0"/>
              </a:rPr>
              <a:t>PONENTE: LAURA ORTEGA TOLEDO</a:t>
            </a:r>
            <a:endParaRPr lang="es-E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EN GRUPOS DE DOS, CON EL PROGRAMA FILMORA INSTALADO, VEREMOS UNA INTRODUCCIÓN AL PROGRAMA.</a:t>
            </a:r>
          </a:p>
          <a:p>
            <a:pPr marL="342900" lvl="0" indent="-342900">
              <a:lnSpc>
                <a:spcPct val="107000"/>
              </a:lnSpc>
              <a:spcAft>
                <a:spcPts val="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EN EL AULA DE INFORMÁTICA: LOS PARTICIPANTES EN PAREJAS, REALIZARÁN UNA PRUEBA DEL EFECTO CHROMA KEY UTILIZANDO EL VIDEO DE CORTA DURACIÓN DE LA SESIÓN 1.</a:t>
            </a:r>
          </a:p>
          <a:p>
            <a:pPr marL="342900" lvl="0" indent="-342900">
              <a:lnSpc>
                <a:spcPct val="107000"/>
              </a:lnSpc>
              <a:spcAft>
                <a:spcPts val="0"/>
              </a:spcAft>
              <a:buFont typeface="Symbol" panose="05050102010706020507" pitchFamily="18"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PARA FINALIZAR: </a:t>
            </a:r>
          </a:p>
          <a:p>
            <a:pPr marL="342900" lvl="0" indent="-342900">
              <a:lnSpc>
                <a:spcPct val="107000"/>
              </a:lnSpc>
              <a:spcAft>
                <a:spcPts val="0"/>
              </a:spcAft>
              <a:buFont typeface="Wingdings" panose="05000000000000000000" pitchFamily="2"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EJEMPLOS PARA ORGANIZAR UN PROYECTO AUDIOVISUAL EN EL AULA. </a:t>
            </a:r>
          </a:p>
          <a:p>
            <a:pPr marL="342900" lvl="0" indent="-342900">
              <a:lnSpc>
                <a:spcPct val="107000"/>
              </a:lnSpc>
              <a:spcAft>
                <a:spcPts val="800"/>
              </a:spcAft>
              <a:buFont typeface="Wingdings" panose="05000000000000000000" pitchFamily="2" charset="2"/>
              <a:buChar char=""/>
            </a:pPr>
            <a:r>
              <a:rPr lang="es-ES" dirty="0">
                <a:latin typeface="Calibri" panose="020F0502020204030204" pitchFamily="34" charset="0"/>
                <a:ea typeface="Calibri" panose="020F0502020204030204" pitchFamily="34" charset="0"/>
                <a:cs typeface="Times New Roman" panose="02020603050405020304" pitchFamily="18" charset="0"/>
              </a:rPr>
              <a:t>APPS RECOMENDADAS.</a:t>
            </a:r>
          </a:p>
          <a:p>
            <a:endParaRPr lang="es-ES" dirty="0" smtClean="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1730" y="1601110"/>
            <a:ext cx="3301610" cy="3807119"/>
          </a:xfrm>
          <a:prstGeom prst="rect">
            <a:avLst/>
          </a:prstGeom>
        </p:spPr>
      </p:pic>
    </p:spTree>
    <p:extLst>
      <p:ext uri="{BB962C8B-B14F-4D97-AF65-F5344CB8AC3E}">
        <p14:creationId xmlns:p14="http://schemas.microsoft.com/office/powerpoint/2010/main" val="587140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PROYECTO DE </a:t>
            </a:r>
            <a:r>
              <a:rPr lang="es-ES" dirty="0" err="1" smtClean="0"/>
              <a:t>iNNOVACIÓN</a:t>
            </a:r>
            <a:endParaRPr lang="es-ES" dirty="0"/>
          </a:p>
        </p:txBody>
      </p:sp>
      <p:sp>
        <p:nvSpPr>
          <p:cNvPr id="3" name="Marcador de contenido 2"/>
          <p:cNvSpPr>
            <a:spLocks noGrp="1"/>
          </p:cNvSpPr>
          <p:nvPr>
            <p:ph idx="1"/>
          </p:nvPr>
        </p:nvSpPr>
        <p:spPr>
          <a:xfrm>
            <a:off x="130629" y="1330037"/>
            <a:ext cx="6448301" cy="4711326"/>
          </a:xfrm>
        </p:spPr>
        <p:txBody>
          <a:bodyPr/>
          <a:lstStyle/>
          <a:p>
            <a:pPr indent="457200" algn="just">
              <a:spcBef>
                <a:spcPts val="600"/>
              </a:spcBef>
              <a:spcAft>
                <a:spcPts val="1200"/>
              </a:spcAft>
            </a:pPr>
            <a:r>
              <a:rPr lang="es-ES" sz="2000" dirty="0">
                <a:solidFill>
                  <a:srgbClr val="000000"/>
                </a:solidFill>
                <a:latin typeface="Arial" panose="020B0604020202020204" pitchFamily="34" charset="0"/>
                <a:ea typeface="Arial" panose="020B0604020202020204" pitchFamily="34" charset="0"/>
                <a:cs typeface="NewsGotT"/>
              </a:rPr>
              <a:t>El Proyecto se llevará a cabo por el Departamento de Dibujo en la asignatura Educación Plástica, Visual y Audiovisual, EPVA, y por el Departamento de Informática en el módulo de Aplicaciones Ofimáticas en las unidades de Imagen digital y Vídeo digital. </a:t>
            </a:r>
            <a:endParaRPr lang="es-ES" sz="2000" dirty="0" smtClean="0">
              <a:solidFill>
                <a:srgbClr val="000000"/>
              </a:solidFill>
              <a:latin typeface="Arial" panose="020B0604020202020204" pitchFamily="34" charset="0"/>
              <a:ea typeface="Arial" panose="020B0604020202020204" pitchFamily="34" charset="0"/>
              <a:cs typeface="NewsGotT"/>
            </a:endParaRPr>
          </a:p>
          <a:p>
            <a:pPr indent="457200" algn="just">
              <a:spcBef>
                <a:spcPts val="600"/>
              </a:spcBef>
              <a:spcAft>
                <a:spcPts val="1200"/>
              </a:spcAft>
            </a:pPr>
            <a:r>
              <a:rPr lang="es-ES" sz="2000" dirty="0" smtClean="0">
                <a:solidFill>
                  <a:srgbClr val="000000"/>
                </a:solidFill>
                <a:latin typeface="Arial" panose="020B0604020202020204" pitchFamily="34" charset="0"/>
                <a:ea typeface="Arial" panose="020B0604020202020204" pitchFamily="34" charset="0"/>
                <a:cs typeface="NewsGotT"/>
              </a:rPr>
              <a:t>Lo </a:t>
            </a:r>
            <a:r>
              <a:rPr lang="es-ES" sz="2000" dirty="0">
                <a:solidFill>
                  <a:srgbClr val="000000"/>
                </a:solidFill>
                <a:latin typeface="Arial" panose="020B0604020202020204" pitchFamily="34" charset="0"/>
                <a:ea typeface="Arial" panose="020B0604020202020204" pitchFamily="34" charset="0"/>
                <a:cs typeface="NewsGotT"/>
              </a:rPr>
              <a:t>que se pretende es elaborar material audiovisual en diferentes idiomas, documentales, entrevistas, etc… que tengan en su contenido la temática que puedan estar impartiendo en las distintas asignaturas, siendo este medio audiovisual una alternativa metodológica en las diferentes asignaturas.</a:t>
            </a:r>
            <a:endParaRPr lang="es-ES" sz="2000" dirty="0">
              <a:solidFill>
                <a:srgbClr val="000000"/>
              </a:solidFill>
              <a:latin typeface="NewsGotT"/>
              <a:ea typeface="NewsGotT"/>
              <a:cs typeface="NewsGotT"/>
            </a:endParaRPr>
          </a:p>
          <a:p>
            <a:endParaRPr lang="es-E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7371" y="3864242"/>
            <a:ext cx="4996097" cy="2797815"/>
          </a:xfrm>
          <a:prstGeom prst="rect">
            <a:avLst/>
          </a:prstGeom>
        </p:spPr>
      </p:pic>
    </p:spTree>
    <p:extLst>
      <p:ext uri="{BB962C8B-B14F-4D97-AF65-F5344CB8AC3E}">
        <p14:creationId xmlns:p14="http://schemas.microsoft.com/office/powerpoint/2010/main" val="3716428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82967"/>
            <a:ext cx="3395902" cy="1278466"/>
          </a:xfrm>
        </p:spPr>
        <p:txBody>
          <a:bodyPr>
            <a:noAutofit/>
          </a:bodyPr>
          <a:lstStyle/>
          <a:p>
            <a:pPr algn="ctr"/>
            <a:r>
              <a:rPr lang="es-ES" sz="3600" dirty="0" smtClean="0"/>
              <a:t>Actuaciones </a:t>
            </a:r>
            <a:br>
              <a:rPr lang="es-ES" sz="3600" dirty="0" smtClean="0"/>
            </a:br>
            <a:r>
              <a:rPr lang="es-ES" sz="3600" dirty="0" smtClean="0"/>
              <a:t>y </a:t>
            </a:r>
            <a:r>
              <a:rPr lang="es-ES" sz="3600" dirty="0"/>
              <a:t/>
            </a:r>
            <a:br>
              <a:rPr lang="es-ES" sz="3600" dirty="0"/>
            </a:br>
            <a:r>
              <a:rPr lang="es-ES" sz="3600" dirty="0" smtClean="0"/>
              <a:t>calendario</a:t>
            </a:r>
            <a:endParaRPr lang="es-ES" sz="36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9749297"/>
              </p:ext>
            </p:extLst>
          </p:nvPr>
        </p:nvGraphicFramePr>
        <p:xfrm>
          <a:off x="3740727" y="2"/>
          <a:ext cx="5531358" cy="6857999"/>
        </p:xfrm>
        <a:graphic>
          <a:graphicData uri="http://schemas.openxmlformats.org/drawingml/2006/table">
            <a:tbl>
              <a:tblPr>
                <a:tableStyleId>{5C22544A-7EE6-4342-B048-85BDC9FD1C3A}</a:tableStyleId>
              </a:tblPr>
              <a:tblGrid>
                <a:gridCol w="4323636"/>
                <a:gridCol w="1207722"/>
              </a:tblGrid>
              <a:tr h="968818">
                <a:tc>
                  <a:txBody>
                    <a:bodyPr/>
                    <a:lstStyle/>
                    <a:p>
                      <a:pPr algn="ctr">
                        <a:spcAft>
                          <a:spcPts val="0"/>
                        </a:spcAft>
                      </a:pPr>
                      <a:r>
                        <a:rPr lang="es-ES" sz="1000" b="1" dirty="0">
                          <a:effectLst/>
                        </a:rPr>
                        <a:t>FASE INICIAL DEL PROYECTO</a:t>
                      </a:r>
                    </a:p>
                    <a:p>
                      <a:pPr>
                        <a:spcAft>
                          <a:spcPts val="0"/>
                        </a:spcAft>
                      </a:pPr>
                      <a:r>
                        <a:rPr lang="es-ES" sz="1000" dirty="0">
                          <a:effectLst/>
                        </a:rPr>
                        <a:t> </a:t>
                      </a:r>
                    </a:p>
                    <a:p>
                      <a:pPr marL="342900" lvl="0" indent="-342900">
                        <a:buFont typeface="Symbol" panose="05050102010706020507" pitchFamily="18" charset="2"/>
                        <a:buChar char="-"/>
                      </a:pPr>
                      <a:r>
                        <a:rPr lang="es-ES" sz="1000" u="none" strike="noStrike" dirty="0">
                          <a:effectLst/>
                        </a:rPr>
                        <a:t>Adquisición de los materiales</a:t>
                      </a:r>
                    </a:p>
                    <a:p>
                      <a:pPr marL="342900" lvl="0" indent="-342900">
                        <a:buFont typeface="Symbol" panose="05050102010706020507" pitchFamily="18" charset="2"/>
                        <a:buChar char="-"/>
                      </a:pPr>
                      <a:r>
                        <a:rPr lang="es-ES" sz="1000" u="none" strike="noStrike" dirty="0">
                          <a:effectLst/>
                        </a:rPr>
                        <a:t>Programar las UDIs</a:t>
                      </a:r>
                    </a:p>
                    <a:p>
                      <a:pPr marL="342900" lvl="0" indent="-342900">
                        <a:buFont typeface="Symbol" panose="05050102010706020507" pitchFamily="18" charset="2"/>
                        <a:buChar char="-"/>
                      </a:pPr>
                      <a:r>
                        <a:rPr lang="es-ES" sz="1000" u="none" strike="noStrike" dirty="0">
                          <a:effectLst/>
                        </a:rPr>
                        <a:t>Coordinar los Departamentos</a:t>
                      </a:r>
                    </a:p>
                    <a:p>
                      <a:pPr marL="342900" lvl="0" indent="-342900">
                        <a:buFont typeface="Symbol" panose="05050102010706020507" pitchFamily="18" charset="2"/>
                        <a:buChar char="-"/>
                      </a:pPr>
                      <a:r>
                        <a:rPr lang="es-ES" sz="1000" u="none" strike="noStrike" dirty="0">
                          <a:effectLst/>
                        </a:rPr>
                        <a:t>Crear una zona de Escena de grabación (fija) con </a:t>
                      </a:r>
                      <a:r>
                        <a:rPr lang="es-ES" sz="1000" u="none" strike="noStrike" dirty="0" err="1">
                          <a:effectLst/>
                        </a:rPr>
                        <a:t>Chroma</a:t>
                      </a:r>
                      <a:r>
                        <a:rPr lang="es-ES" sz="1000" u="none" strike="noStrike" dirty="0">
                          <a:effectLst/>
                        </a:rPr>
                        <a:t> Key</a:t>
                      </a:r>
                      <a:endParaRPr lang="es-ES" sz="1000" u="none" strike="noStrike" dirty="0">
                        <a:solidFill>
                          <a:srgbClr val="000000"/>
                        </a:solidFill>
                        <a:effectLst/>
                        <a:latin typeface="Noto Sans Symbols"/>
                        <a:ea typeface="Noto Sans Symbols"/>
                        <a:cs typeface="Noto Sans Symbols"/>
                      </a:endParaRPr>
                    </a:p>
                  </a:txBody>
                  <a:tcPr marL="46189" marR="55427" marT="0" marB="0"/>
                </a:tc>
                <a:tc>
                  <a:txBody>
                    <a:bodyPr/>
                    <a:lstStyle/>
                    <a:p>
                      <a:pPr>
                        <a:spcAft>
                          <a:spcPts val="0"/>
                        </a:spcAft>
                      </a:pPr>
                      <a:r>
                        <a:rPr lang="es-ES" sz="1000" dirty="0">
                          <a:effectLst/>
                        </a:rPr>
                        <a:t>SEPTIEMBRE- OCTUBRE</a:t>
                      </a:r>
                      <a:endParaRPr lang="es-ES" sz="1000" dirty="0">
                        <a:solidFill>
                          <a:srgbClr val="000000"/>
                        </a:solidFill>
                        <a:effectLst/>
                        <a:latin typeface="NewsGotT"/>
                        <a:ea typeface="NewsGotT"/>
                        <a:cs typeface="NewsGotT"/>
                      </a:endParaRPr>
                    </a:p>
                  </a:txBody>
                  <a:tcPr marL="46189" marR="55427" marT="0" marB="0"/>
                </a:tc>
              </a:tr>
              <a:tr h="1537613">
                <a:tc>
                  <a:txBody>
                    <a:bodyPr/>
                    <a:lstStyle/>
                    <a:p>
                      <a:pPr algn="ctr">
                        <a:spcAft>
                          <a:spcPts val="0"/>
                        </a:spcAft>
                      </a:pPr>
                      <a:r>
                        <a:rPr lang="es-ES" sz="1000" b="1" dirty="0">
                          <a:effectLst/>
                        </a:rPr>
                        <a:t>PRE-PRODUCCIÓN</a:t>
                      </a:r>
                    </a:p>
                    <a:p>
                      <a:pPr algn="ctr">
                        <a:spcAft>
                          <a:spcPts val="0"/>
                        </a:spcAft>
                      </a:pPr>
                      <a:r>
                        <a:rPr lang="es-ES" sz="1000" dirty="0">
                          <a:effectLst/>
                        </a:rPr>
                        <a:t> </a:t>
                      </a:r>
                    </a:p>
                    <a:p>
                      <a:pPr marL="342900" lvl="0" indent="-342900">
                        <a:buFont typeface="Symbol" panose="05050102010706020507" pitchFamily="18" charset="2"/>
                        <a:buChar char="-"/>
                      </a:pPr>
                      <a:r>
                        <a:rPr lang="es-ES" sz="1000" u="none" strike="noStrike" dirty="0">
                          <a:effectLst/>
                        </a:rPr>
                        <a:t>Selección del tema: tipo de Proyecto, duración..</a:t>
                      </a:r>
                    </a:p>
                    <a:p>
                      <a:pPr marL="342900" lvl="0" indent="-342900">
                        <a:buFont typeface="Symbol" panose="05050102010706020507" pitchFamily="18" charset="2"/>
                        <a:buChar char="-"/>
                      </a:pPr>
                      <a:r>
                        <a:rPr lang="es-ES" sz="1000" u="none" strike="noStrike" dirty="0">
                          <a:effectLst/>
                        </a:rPr>
                        <a:t>Asignaturas implicadas.</a:t>
                      </a:r>
                    </a:p>
                    <a:p>
                      <a:pPr marL="342900" lvl="0" indent="-342900">
                        <a:buFont typeface="Symbol" panose="05050102010706020507" pitchFamily="18" charset="2"/>
                        <a:buChar char="-"/>
                      </a:pPr>
                      <a:r>
                        <a:rPr lang="es-ES" sz="1000" u="none" strike="noStrike" dirty="0">
                          <a:effectLst/>
                        </a:rPr>
                        <a:t>Elaboración de los grupos</a:t>
                      </a:r>
                    </a:p>
                    <a:p>
                      <a:pPr marL="342900" lvl="0" indent="-342900">
                        <a:buFont typeface="Symbol" panose="05050102010706020507" pitchFamily="18" charset="2"/>
                        <a:buChar char="-"/>
                      </a:pPr>
                      <a:r>
                        <a:rPr lang="es-ES" sz="1000" u="none" strike="noStrike" dirty="0">
                          <a:effectLst/>
                        </a:rPr>
                        <a:t>Trabajar la creación de un </a:t>
                      </a:r>
                      <a:r>
                        <a:rPr lang="es-ES" sz="1000" u="none" strike="noStrike" dirty="0" err="1">
                          <a:effectLst/>
                        </a:rPr>
                        <a:t>Guión</a:t>
                      </a:r>
                      <a:r>
                        <a:rPr lang="es-ES" sz="1000" u="none" strike="noStrike" dirty="0">
                          <a:effectLst/>
                        </a:rPr>
                        <a:t>.</a:t>
                      </a:r>
                    </a:p>
                    <a:p>
                      <a:pPr marL="342900" lvl="0" indent="-342900">
                        <a:buFont typeface="Symbol" panose="05050102010706020507" pitchFamily="18" charset="2"/>
                        <a:buChar char="-"/>
                      </a:pPr>
                      <a:r>
                        <a:rPr lang="es-ES" sz="1000" u="none" strike="noStrike" dirty="0">
                          <a:effectLst/>
                        </a:rPr>
                        <a:t>Analizar los materiales necesarios</a:t>
                      </a:r>
                    </a:p>
                    <a:p>
                      <a:pPr marL="342900" lvl="0" indent="-342900">
                        <a:buFont typeface="Symbol" panose="05050102010706020507" pitchFamily="18" charset="2"/>
                        <a:buChar char="-"/>
                      </a:pPr>
                      <a:r>
                        <a:rPr lang="es-ES" sz="1000" u="none" strike="noStrike" dirty="0">
                          <a:effectLst/>
                        </a:rPr>
                        <a:t>Realizar un </a:t>
                      </a:r>
                      <a:r>
                        <a:rPr lang="es-ES" sz="1000" u="none" strike="noStrike" dirty="0" err="1">
                          <a:effectLst/>
                        </a:rPr>
                        <a:t>Story</a:t>
                      </a:r>
                      <a:r>
                        <a:rPr lang="es-ES" sz="1000" u="none" strike="noStrike" dirty="0">
                          <a:effectLst/>
                        </a:rPr>
                        <a:t> </a:t>
                      </a:r>
                      <a:r>
                        <a:rPr lang="es-ES" sz="1000" u="none" strike="noStrike" dirty="0" err="1">
                          <a:effectLst/>
                        </a:rPr>
                        <a:t>board</a:t>
                      </a:r>
                      <a:endParaRPr lang="es-ES" sz="1000" u="none" strike="noStrike" dirty="0">
                        <a:effectLst/>
                      </a:endParaRPr>
                    </a:p>
                    <a:p>
                      <a:pPr marL="342900" lvl="0" indent="-342900">
                        <a:buFont typeface="Symbol" panose="05050102010706020507" pitchFamily="18" charset="2"/>
                        <a:buChar char="-"/>
                      </a:pPr>
                      <a:r>
                        <a:rPr lang="es-ES" sz="1000" u="none" strike="noStrike" dirty="0">
                          <a:effectLst/>
                        </a:rPr>
                        <a:t>Teoría sobre los tipos de Planos, luz y color, composición y encuadre.</a:t>
                      </a:r>
                      <a:endParaRPr lang="es-ES" sz="1000" u="none" strike="noStrike" dirty="0">
                        <a:solidFill>
                          <a:srgbClr val="000000"/>
                        </a:solidFill>
                        <a:effectLst/>
                        <a:latin typeface="Noto Sans Symbols"/>
                        <a:ea typeface="Noto Sans Symbols"/>
                        <a:cs typeface="Noto Sans Symbols"/>
                      </a:endParaRPr>
                    </a:p>
                  </a:txBody>
                  <a:tcPr marL="46189" marR="55427" marT="0" marB="0"/>
                </a:tc>
                <a:tc>
                  <a:txBody>
                    <a:bodyPr/>
                    <a:lstStyle/>
                    <a:p>
                      <a:pPr>
                        <a:spcAft>
                          <a:spcPts val="0"/>
                        </a:spcAft>
                      </a:pPr>
                      <a:r>
                        <a:rPr lang="es-ES" sz="1000" dirty="0">
                          <a:effectLst/>
                        </a:rPr>
                        <a:t>OCTUBRE-</a:t>
                      </a:r>
                    </a:p>
                    <a:p>
                      <a:pPr>
                        <a:spcAft>
                          <a:spcPts val="0"/>
                        </a:spcAft>
                      </a:pPr>
                      <a:r>
                        <a:rPr lang="es-ES" sz="1000" dirty="0">
                          <a:effectLst/>
                        </a:rPr>
                        <a:t>DICIEMBRE</a:t>
                      </a:r>
                      <a:endParaRPr lang="es-ES" sz="1000" dirty="0">
                        <a:solidFill>
                          <a:srgbClr val="000000"/>
                        </a:solidFill>
                        <a:effectLst/>
                        <a:latin typeface="NewsGotT"/>
                        <a:ea typeface="NewsGotT"/>
                        <a:cs typeface="NewsGotT"/>
                      </a:endParaRPr>
                    </a:p>
                  </a:txBody>
                  <a:tcPr marL="46189" marR="55427" marT="0" marB="0"/>
                </a:tc>
              </a:tr>
              <a:tr h="1691375">
                <a:tc>
                  <a:txBody>
                    <a:bodyPr/>
                    <a:lstStyle/>
                    <a:p>
                      <a:pPr algn="ctr">
                        <a:spcAft>
                          <a:spcPts val="0"/>
                        </a:spcAft>
                      </a:pPr>
                      <a:r>
                        <a:rPr lang="es-ES" sz="1000" b="1" dirty="0">
                          <a:effectLst/>
                        </a:rPr>
                        <a:t>PRODUCCIÓN (RODAJE)</a:t>
                      </a:r>
                    </a:p>
                    <a:p>
                      <a:pPr algn="ctr">
                        <a:spcAft>
                          <a:spcPts val="0"/>
                        </a:spcAft>
                      </a:pPr>
                      <a:r>
                        <a:rPr lang="es-ES" sz="1000" dirty="0">
                          <a:effectLst/>
                        </a:rPr>
                        <a:t> </a:t>
                      </a:r>
                    </a:p>
                    <a:p>
                      <a:pPr marL="342900" lvl="0" indent="-342900">
                        <a:buFont typeface="Symbol" panose="05050102010706020507" pitchFamily="18" charset="2"/>
                        <a:buChar char="-"/>
                      </a:pPr>
                      <a:r>
                        <a:rPr lang="es-ES" sz="1000" u="none" strike="noStrike" dirty="0">
                          <a:effectLst/>
                        </a:rPr>
                        <a:t>La imagen fija y la imagen en movimiento.</a:t>
                      </a:r>
                    </a:p>
                    <a:p>
                      <a:pPr marL="342900" lvl="0" indent="-342900">
                        <a:buFont typeface="Symbol" panose="05050102010706020507" pitchFamily="18" charset="2"/>
                        <a:buChar char="-"/>
                      </a:pPr>
                      <a:r>
                        <a:rPr lang="es-ES" sz="1000" u="none" strike="noStrike" dirty="0">
                          <a:effectLst/>
                        </a:rPr>
                        <a:t>El fotomontaje</a:t>
                      </a:r>
                    </a:p>
                    <a:p>
                      <a:pPr marL="342900" lvl="0" indent="-342900">
                        <a:buFont typeface="Symbol" panose="05050102010706020507" pitchFamily="18" charset="2"/>
                        <a:buChar char="-"/>
                      </a:pPr>
                      <a:r>
                        <a:rPr lang="es-ES" sz="1000" u="none" strike="noStrike" dirty="0">
                          <a:effectLst/>
                        </a:rPr>
                        <a:t>Pruebas de tipos de Planos, ángulos en la imagen, composición y encuadre.</a:t>
                      </a:r>
                    </a:p>
                    <a:p>
                      <a:pPr marL="342900" lvl="0" indent="-342900">
                        <a:buFont typeface="Symbol" panose="05050102010706020507" pitchFamily="18" charset="2"/>
                        <a:buChar char="-"/>
                      </a:pPr>
                      <a:r>
                        <a:rPr lang="es-ES" sz="1000" u="none" strike="noStrike" dirty="0">
                          <a:effectLst/>
                        </a:rPr>
                        <a:t>El uso de la luz con Croma Key: dominio de las sobras sobre el fondo verde.</a:t>
                      </a:r>
                    </a:p>
                    <a:p>
                      <a:pPr marL="342900" lvl="0" indent="-342900">
                        <a:buFont typeface="Symbol" panose="05050102010706020507" pitchFamily="18" charset="2"/>
                        <a:buChar char="-"/>
                      </a:pPr>
                      <a:r>
                        <a:rPr lang="es-ES" sz="1000" u="none" strike="noStrike" dirty="0">
                          <a:effectLst/>
                        </a:rPr>
                        <a:t>Grabación (en grupo) de un breve corto/ anuncio televisivo/ documental o entrevista, con todos los pasos previos programados en el </a:t>
                      </a:r>
                      <a:r>
                        <a:rPr lang="es-ES" sz="1000" u="none" strike="noStrike" dirty="0" err="1">
                          <a:effectLst/>
                        </a:rPr>
                        <a:t>guión</a:t>
                      </a:r>
                      <a:r>
                        <a:rPr lang="es-ES" sz="1000" u="none" strike="noStrike" dirty="0">
                          <a:effectLst/>
                        </a:rPr>
                        <a:t>.</a:t>
                      </a:r>
                      <a:endParaRPr lang="es-ES" sz="1000" u="none" strike="noStrike" dirty="0">
                        <a:solidFill>
                          <a:srgbClr val="000000"/>
                        </a:solidFill>
                        <a:effectLst/>
                        <a:latin typeface="Noto Sans Symbols"/>
                        <a:ea typeface="Noto Sans Symbols"/>
                        <a:cs typeface="Noto Sans Symbols"/>
                      </a:endParaRPr>
                    </a:p>
                  </a:txBody>
                  <a:tcPr marL="46189" marR="55427" marT="0" marB="0"/>
                </a:tc>
                <a:tc>
                  <a:txBody>
                    <a:bodyPr/>
                    <a:lstStyle/>
                    <a:p>
                      <a:pPr>
                        <a:spcAft>
                          <a:spcPts val="0"/>
                        </a:spcAft>
                      </a:pPr>
                      <a:r>
                        <a:rPr lang="es-ES" sz="1000" dirty="0">
                          <a:effectLst/>
                        </a:rPr>
                        <a:t>ENERO-</a:t>
                      </a:r>
                    </a:p>
                    <a:p>
                      <a:pPr>
                        <a:spcAft>
                          <a:spcPts val="0"/>
                        </a:spcAft>
                      </a:pPr>
                      <a:r>
                        <a:rPr lang="es-ES" sz="1000" dirty="0">
                          <a:effectLst/>
                        </a:rPr>
                        <a:t>ABRIL</a:t>
                      </a:r>
                      <a:endParaRPr lang="es-ES" sz="1000" dirty="0">
                        <a:solidFill>
                          <a:srgbClr val="000000"/>
                        </a:solidFill>
                        <a:effectLst/>
                        <a:latin typeface="NewsGotT"/>
                        <a:ea typeface="NewsGotT"/>
                        <a:cs typeface="NewsGotT"/>
                      </a:endParaRPr>
                    </a:p>
                  </a:txBody>
                  <a:tcPr marL="46189" marR="55427" marT="0" marB="0"/>
                </a:tc>
              </a:tr>
              <a:tr h="1230091">
                <a:tc>
                  <a:txBody>
                    <a:bodyPr/>
                    <a:lstStyle/>
                    <a:p>
                      <a:pPr algn="ctr">
                        <a:spcAft>
                          <a:spcPts val="0"/>
                        </a:spcAft>
                      </a:pPr>
                      <a:r>
                        <a:rPr lang="es-ES" sz="1000" b="1" dirty="0">
                          <a:effectLst/>
                        </a:rPr>
                        <a:t>POST-PRODUCCIÓN (MONTAJE)</a:t>
                      </a:r>
                    </a:p>
                    <a:p>
                      <a:pPr algn="ctr">
                        <a:spcAft>
                          <a:spcPts val="0"/>
                        </a:spcAft>
                      </a:pPr>
                      <a:r>
                        <a:rPr lang="es-ES" sz="1000" dirty="0">
                          <a:effectLst/>
                        </a:rPr>
                        <a:t> </a:t>
                      </a:r>
                    </a:p>
                    <a:p>
                      <a:pPr marL="342900" lvl="0" indent="-342900">
                        <a:buFont typeface="Symbol" panose="05050102010706020507" pitchFamily="18" charset="2"/>
                        <a:buChar char="-"/>
                      </a:pPr>
                      <a:r>
                        <a:rPr lang="es-ES" sz="1000" u="none" strike="noStrike" dirty="0">
                          <a:effectLst/>
                        </a:rPr>
                        <a:t>Prácticas con software de edición audiovisual.</a:t>
                      </a:r>
                    </a:p>
                    <a:p>
                      <a:pPr marL="342900" lvl="0" indent="-342900">
                        <a:buFont typeface="Symbol" panose="05050102010706020507" pitchFamily="18" charset="2"/>
                        <a:buChar char="-"/>
                      </a:pPr>
                      <a:r>
                        <a:rPr lang="es-ES" sz="1000" u="none" strike="noStrike" dirty="0">
                          <a:effectLst/>
                        </a:rPr>
                        <a:t>Creación de capas con </a:t>
                      </a:r>
                      <a:r>
                        <a:rPr lang="es-ES" sz="1000" u="none" strike="noStrike" dirty="0" err="1">
                          <a:effectLst/>
                        </a:rPr>
                        <a:t>Chroma</a:t>
                      </a:r>
                      <a:r>
                        <a:rPr lang="es-ES" sz="1000" u="none" strike="noStrike" dirty="0">
                          <a:effectLst/>
                        </a:rPr>
                        <a:t> Key.</a:t>
                      </a:r>
                    </a:p>
                    <a:p>
                      <a:pPr marL="342900" lvl="0" indent="-342900">
                        <a:buFont typeface="Symbol" panose="05050102010706020507" pitchFamily="18" charset="2"/>
                        <a:buChar char="-"/>
                      </a:pPr>
                      <a:r>
                        <a:rPr lang="es-ES" sz="1000" u="none" strike="noStrike" dirty="0">
                          <a:effectLst/>
                        </a:rPr>
                        <a:t>Selección de los fondos.</a:t>
                      </a:r>
                    </a:p>
                    <a:p>
                      <a:pPr marL="342900" lvl="0" indent="-342900">
                        <a:buFont typeface="Symbol" panose="05050102010706020507" pitchFamily="18" charset="2"/>
                        <a:buChar char="-"/>
                      </a:pPr>
                      <a:r>
                        <a:rPr lang="es-ES" sz="1000" u="none" strike="noStrike" dirty="0">
                          <a:effectLst/>
                        </a:rPr>
                        <a:t>Montaje de las escenas.</a:t>
                      </a:r>
                    </a:p>
                    <a:p>
                      <a:pPr marL="342900" lvl="0" indent="-342900">
                        <a:buFont typeface="Symbol" panose="05050102010706020507" pitchFamily="18" charset="2"/>
                        <a:buChar char="-"/>
                      </a:pPr>
                      <a:r>
                        <a:rPr lang="es-ES" sz="1000" u="none" strike="noStrike" dirty="0">
                          <a:effectLst/>
                        </a:rPr>
                        <a:t>Sonido.</a:t>
                      </a:r>
                    </a:p>
                    <a:p>
                      <a:pPr marL="342900" lvl="0" indent="-342900">
                        <a:buFont typeface="Symbol" panose="05050102010706020507" pitchFamily="18" charset="2"/>
                        <a:buChar char="-"/>
                      </a:pPr>
                      <a:r>
                        <a:rPr lang="es-ES" sz="1000" u="none" strike="noStrike" dirty="0">
                          <a:effectLst/>
                        </a:rPr>
                        <a:t>Revisar el resultado final. </a:t>
                      </a:r>
                      <a:endParaRPr lang="es-ES" sz="1000" u="none" strike="noStrike" dirty="0">
                        <a:solidFill>
                          <a:srgbClr val="000000"/>
                        </a:solidFill>
                        <a:effectLst/>
                        <a:latin typeface="Noto Sans Symbols"/>
                        <a:ea typeface="Noto Sans Symbols"/>
                        <a:cs typeface="Noto Sans Symbols"/>
                      </a:endParaRPr>
                    </a:p>
                  </a:txBody>
                  <a:tcPr marL="46189" marR="55427" marT="0" marB="0"/>
                </a:tc>
                <a:tc>
                  <a:txBody>
                    <a:bodyPr/>
                    <a:lstStyle/>
                    <a:p>
                      <a:pPr>
                        <a:spcAft>
                          <a:spcPts val="0"/>
                        </a:spcAft>
                      </a:pPr>
                      <a:r>
                        <a:rPr lang="es-ES" sz="1000" dirty="0">
                          <a:effectLst/>
                        </a:rPr>
                        <a:t>ABRIL-MAYO</a:t>
                      </a:r>
                      <a:endParaRPr lang="es-ES" sz="1000" dirty="0">
                        <a:solidFill>
                          <a:srgbClr val="000000"/>
                        </a:solidFill>
                        <a:effectLst/>
                        <a:latin typeface="NewsGotT"/>
                        <a:ea typeface="NewsGotT"/>
                        <a:cs typeface="NewsGotT"/>
                      </a:endParaRPr>
                    </a:p>
                  </a:txBody>
                  <a:tcPr marL="46189" marR="55427" marT="0" marB="0"/>
                </a:tc>
              </a:tr>
              <a:tr h="968818">
                <a:tc>
                  <a:txBody>
                    <a:bodyPr/>
                    <a:lstStyle/>
                    <a:p>
                      <a:pPr algn="ctr">
                        <a:spcAft>
                          <a:spcPts val="0"/>
                        </a:spcAft>
                      </a:pPr>
                      <a:r>
                        <a:rPr lang="es-ES" sz="1000" b="1" dirty="0">
                          <a:effectLst/>
                        </a:rPr>
                        <a:t>DIFUSIÓN DEL PROYECTO</a:t>
                      </a:r>
                    </a:p>
                    <a:p>
                      <a:pPr algn="ctr">
                        <a:spcAft>
                          <a:spcPts val="0"/>
                        </a:spcAft>
                      </a:pPr>
                      <a:r>
                        <a:rPr lang="es-ES" sz="1000" dirty="0">
                          <a:effectLst/>
                        </a:rPr>
                        <a:t> </a:t>
                      </a:r>
                    </a:p>
                    <a:p>
                      <a:pPr marL="342900" lvl="0" indent="-342900">
                        <a:buFont typeface="Symbol" panose="05050102010706020507" pitchFamily="18" charset="2"/>
                        <a:buChar char="-"/>
                      </a:pPr>
                      <a:r>
                        <a:rPr lang="es-ES" sz="1000" u="none" strike="noStrike" dirty="0">
                          <a:effectLst/>
                        </a:rPr>
                        <a:t>Crear un espacio y actividades en el Centro para mostrar los trabajos realizados por los alumnos/as.</a:t>
                      </a:r>
                    </a:p>
                    <a:p>
                      <a:pPr marL="342900" lvl="0" indent="-342900">
                        <a:buFont typeface="Symbol" panose="05050102010706020507" pitchFamily="18" charset="2"/>
                        <a:buChar char="-"/>
                      </a:pPr>
                      <a:r>
                        <a:rPr lang="es-ES" sz="1000" u="none" strike="noStrike" dirty="0">
                          <a:effectLst/>
                        </a:rPr>
                        <a:t>Subir los videos a un canal de </a:t>
                      </a:r>
                      <a:r>
                        <a:rPr lang="es-ES" sz="1000" u="none" strike="noStrike" dirty="0" err="1">
                          <a:effectLst/>
                        </a:rPr>
                        <a:t>youtube</a:t>
                      </a:r>
                      <a:r>
                        <a:rPr lang="es-ES" sz="1000" u="none" strike="noStrike" dirty="0">
                          <a:effectLst/>
                        </a:rPr>
                        <a:t> creado para dicho Proyecto, en el que se verá también el proceso de elaboración a tiempo real.</a:t>
                      </a:r>
                      <a:endParaRPr lang="es-ES" sz="1000" u="none" strike="noStrike" dirty="0">
                        <a:solidFill>
                          <a:srgbClr val="000000"/>
                        </a:solidFill>
                        <a:effectLst/>
                        <a:latin typeface="Noto Sans Symbols"/>
                        <a:ea typeface="Noto Sans Symbols"/>
                        <a:cs typeface="Noto Sans Symbols"/>
                      </a:endParaRPr>
                    </a:p>
                  </a:txBody>
                  <a:tcPr marL="46189" marR="55427" marT="0" marB="0"/>
                </a:tc>
                <a:tc>
                  <a:txBody>
                    <a:bodyPr/>
                    <a:lstStyle/>
                    <a:p>
                      <a:pPr>
                        <a:spcAft>
                          <a:spcPts val="0"/>
                        </a:spcAft>
                      </a:pPr>
                      <a:r>
                        <a:rPr lang="es-ES" sz="1000" dirty="0">
                          <a:effectLst/>
                        </a:rPr>
                        <a:t>JUNIO</a:t>
                      </a:r>
                      <a:endParaRPr lang="es-ES" sz="1000" dirty="0">
                        <a:solidFill>
                          <a:srgbClr val="000000"/>
                        </a:solidFill>
                        <a:effectLst/>
                        <a:latin typeface="NewsGotT"/>
                        <a:ea typeface="NewsGotT"/>
                        <a:cs typeface="NewsGotT"/>
                      </a:endParaRPr>
                    </a:p>
                  </a:txBody>
                  <a:tcPr marL="46189" marR="55427" marT="0" marB="0"/>
                </a:tc>
              </a:tr>
              <a:tr h="461284">
                <a:tc>
                  <a:txBody>
                    <a:bodyPr/>
                    <a:lstStyle/>
                    <a:p>
                      <a:pPr algn="ctr">
                        <a:spcAft>
                          <a:spcPts val="0"/>
                        </a:spcAft>
                      </a:pPr>
                      <a:r>
                        <a:rPr lang="es-ES" sz="1000" b="1" dirty="0">
                          <a:effectLst/>
                        </a:rPr>
                        <a:t>EVALUACIÓN Y MEMORIA FINAL </a:t>
                      </a:r>
                    </a:p>
                    <a:p>
                      <a:pPr algn="ctr">
                        <a:spcAft>
                          <a:spcPts val="0"/>
                        </a:spcAft>
                      </a:pPr>
                      <a:r>
                        <a:rPr lang="es-ES" sz="1000" dirty="0">
                          <a:effectLst/>
                        </a:rPr>
                        <a:t> </a:t>
                      </a:r>
                    </a:p>
                    <a:p>
                      <a:pPr marL="342900" lvl="0" indent="-342900">
                        <a:buFont typeface="Symbol" panose="05050102010706020507" pitchFamily="18" charset="2"/>
                        <a:buChar char="-"/>
                      </a:pPr>
                      <a:r>
                        <a:rPr lang="es-ES" sz="1000" u="none" strike="noStrike" dirty="0">
                          <a:effectLst/>
                        </a:rPr>
                        <a:t>Valorar los ítems expuestos en los indicadores </a:t>
                      </a:r>
                      <a:endParaRPr lang="es-ES" sz="1000" u="none" strike="noStrike" dirty="0">
                        <a:solidFill>
                          <a:srgbClr val="000000"/>
                        </a:solidFill>
                        <a:effectLst/>
                        <a:latin typeface="Noto Sans Symbols"/>
                        <a:ea typeface="Noto Sans Symbols"/>
                        <a:cs typeface="Noto Sans Symbols"/>
                      </a:endParaRPr>
                    </a:p>
                  </a:txBody>
                  <a:tcPr marL="46189" marR="55427" marT="0" marB="0"/>
                </a:tc>
                <a:tc>
                  <a:txBody>
                    <a:bodyPr/>
                    <a:lstStyle/>
                    <a:p>
                      <a:pPr>
                        <a:spcAft>
                          <a:spcPts val="0"/>
                        </a:spcAft>
                      </a:pPr>
                      <a:r>
                        <a:rPr lang="es-ES" sz="1000" dirty="0">
                          <a:effectLst/>
                        </a:rPr>
                        <a:t>JUNIO</a:t>
                      </a:r>
                      <a:endParaRPr lang="es-ES" sz="1000" dirty="0">
                        <a:solidFill>
                          <a:srgbClr val="000000"/>
                        </a:solidFill>
                        <a:effectLst/>
                        <a:latin typeface="NewsGotT"/>
                        <a:ea typeface="NewsGotT"/>
                        <a:cs typeface="NewsGotT"/>
                      </a:endParaRPr>
                    </a:p>
                  </a:txBody>
                  <a:tcPr marL="46189" marR="55427" marT="0" marB="0"/>
                </a:tc>
              </a:tr>
            </a:tbl>
          </a:graphicData>
        </a:graphic>
      </p:graphicFrame>
      <p:sp>
        <p:nvSpPr>
          <p:cNvPr id="5" name="Marcador de texto 4"/>
          <p:cNvSpPr>
            <a:spLocks noGrp="1"/>
          </p:cNvSpPr>
          <p:nvPr>
            <p:ph type="body" sz="half" idx="2"/>
          </p:nvPr>
        </p:nvSpPr>
        <p:spPr>
          <a:xfrm>
            <a:off x="142504" y="2743201"/>
            <a:ext cx="3515096" cy="2618318"/>
          </a:xfrm>
        </p:spPr>
        <p:txBody>
          <a:bodyPr/>
          <a:lstStyle/>
          <a:p>
            <a:endParaRPr lang="es-ES"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70" y="2743202"/>
            <a:ext cx="2618318" cy="2618318"/>
          </a:xfrm>
          <a:prstGeom prst="rect">
            <a:avLst/>
          </a:prstGeom>
        </p:spPr>
      </p:pic>
    </p:spTree>
    <p:extLst>
      <p:ext uri="{BB962C8B-B14F-4D97-AF65-F5344CB8AC3E}">
        <p14:creationId xmlns:p14="http://schemas.microsoft.com/office/powerpoint/2010/main" val="4211521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224</TotalTime>
  <Words>589</Words>
  <Application>Microsoft Office PowerPoint</Application>
  <PresentationFormat>Panorámica</PresentationFormat>
  <Paragraphs>117</Paragraphs>
  <Slides>11</Slides>
  <Notes>0</Notes>
  <HiddenSlides>0</HiddenSlides>
  <MMClips>5</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11</vt:i4>
      </vt:variant>
    </vt:vector>
  </HeadingPairs>
  <TitlesOfParts>
    <vt:vector size="21" baseType="lpstr">
      <vt:lpstr>Arial</vt:lpstr>
      <vt:lpstr>Calibri</vt:lpstr>
      <vt:lpstr>NewsGotT</vt:lpstr>
      <vt:lpstr>Noto Sans Symbols</vt:lpstr>
      <vt:lpstr>Symbol</vt:lpstr>
      <vt:lpstr>Times New Roman</vt:lpstr>
      <vt:lpstr>Trebuchet MS</vt:lpstr>
      <vt:lpstr>Wingdings</vt:lpstr>
      <vt:lpstr>Wingdings 3</vt:lpstr>
      <vt:lpstr>Faceta</vt:lpstr>
      <vt:lpstr>      SESIONES DE TRABAJO      RECURSOS AUDIOVISUALES PARA TRABAJAR POR COMPETENCIAS EN EDUCACIÓN SECUNDARIA, BACHILLERATO Y FORMACIÓN PROFESIONAL: CHROMA KEY </vt:lpstr>
      <vt:lpstr>CONSULTA DE RECURSOS WEB</vt:lpstr>
      <vt:lpstr>PROGRAMA FILMORA</vt:lpstr>
      <vt:lpstr>CHROMA KEY CON FILMORA</vt:lpstr>
      <vt:lpstr>APP FILMORA</vt:lpstr>
      <vt:lpstr>SESIONES DE TRABAJO</vt:lpstr>
      <vt:lpstr>SESIONES DE TRABAJO</vt:lpstr>
      <vt:lpstr>PROYECTO DE iNNOVACIÓN</vt:lpstr>
      <vt:lpstr>Actuaciones  y  calendario</vt:lpstr>
      <vt:lpstr>Presupuesto del proyecto</vt:lpstr>
      <vt:lpstr>Previsiones de consolidación en el futuro de las mejoras introducidas, una vez finalizado el proyecto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RECURSOS AUDIOVISUALES PARA TRABAJAR POR COMPETENCIAS EN EDUCACIÓN SECUNDARIA, BACHILLERATO Y FORMACIÓN PROFESIONAL: CHROMA KEY </dc:title>
  <dc:creator>usuario</dc:creator>
  <cp:lastModifiedBy>usuario</cp:lastModifiedBy>
  <cp:revision>14</cp:revision>
  <dcterms:created xsi:type="dcterms:W3CDTF">2018-06-20T09:10:15Z</dcterms:created>
  <dcterms:modified xsi:type="dcterms:W3CDTF">2019-01-17T09:30:53Z</dcterms:modified>
</cp:coreProperties>
</file>