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3" autoAdjust="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504213-100B-4733-B8B6-2C036AE008E6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6109C3-03D9-4A28-8802-DDEDE4633ACB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C.E.I.P. Nuestra Señora de la Salud. Posadas.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ES" dirty="0" smtClean="0"/>
          </a:p>
          <a:p>
            <a:r>
              <a:rPr lang="es-ES" sz="4000" b="1" dirty="0" smtClean="0">
                <a:solidFill>
                  <a:srgbClr val="FF0000"/>
                </a:solidFill>
              </a:rPr>
              <a:t>Formación en centro. </a:t>
            </a:r>
          </a:p>
          <a:p>
            <a:r>
              <a:rPr lang="es-ES" sz="4000" b="1" dirty="0" smtClean="0">
                <a:solidFill>
                  <a:srgbClr val="FF0000"/>
                </a:solidFill>
              </a:rPr>
              <a:t>Curso 2018/2019</a:t>
            </a:r>
            <a:endParaRPr lang="es-ES" sz="40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2"/>
            <a:ext cx="1479499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23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dirty="0" smtClean="0"/>
              <a:t>Programa:</a:t>
            </a:r>
          </a:p>
          <a:p>
            <a:pPr lvl="0"/>
            <a:r>
              <a:rPr lang="es-ES" dirty="0"/>
              <a:t>Técnicas de aprendizaje cooperativo. 12/11/2018</a:t>
            </a:r>
          </a:p>
          <a:p>
            <a:pPr lvl="0"/>
            <a:r>
              <a:rPr lang="es-ES" dirty="0"/>
              <a:t>Rutinas de pensamiento. 10/12/2018</a:t>
            </a:r>
          </a:p>
          <a:p>
            <a:pPr lvl="0"/>
            <a:r>
              <a:rPr lang="es-ES" dirty="0"/>
              <a:t>Organizadores gráficos. 28/01/2018</a:t>
            </a:r>
          </a:p>
          <a:p>
            <a:pPr lvl="0"/>
            <a:r>
              <a:rPr lang="es-ES" dirty="0"/>
              <a:t>Google </a:t>
            </a:r>
            <a:r>
              <a:rPr lang="es-ES" dirty="0" err="1"/>
              <a:t>Clasroom</a:t>
            </a:r>
            <a:r>
              <a:rPr lang="es-ES" dirty="0"/>
              <a:t>. 18/02/2018</a:t>
            </a:r>
          </a:p>
          <a:p>
            <a:pPr lvl="0"/>
            <a:r>
              <a:rPr lang="es-ES" dirty="0"/>
              <a:t>Aprendizaje Basado en Proyectos y Centros de Interés. 11/03/2018</a:t>
            </a:r>
          </a:p>
          <a:p>
            <a:pPr lvl="0"/>
            <a:r>
              <a:rPr lang="es-ES" dirty="0"/>
              <a:t>Grupos interactivos. 13/05/2018</a:t>
            </a:r>
          </a:p>
          <a:p>
            <a:pPr lvl="0"/>
            <a:r>
              <a:rPr lang="es-ES" dirty="0"/>
              <a:t>Recursos para el aprendizaje y la inclusión. (Permanente) (elaboración de materiales similares a los de Teresa García, pictogramas, etc.)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236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sz="4400" b="1" dirty="0" smtClean="0">
                <a:solidFill>
                  <a:srgbClr val="00B050"/>
                </a:solidFill>
              </a:rPr>
              <a:t>Y Colabora.</a:t>
            </a:r>
          </a:p>
          <a:p>
            <a:pPr marL="0" indent="0" algn="ctr">
              <a:buNone/>
            </a:pPr>
            <a:endParaRPr lang="es-ES" sz="4400" b="1" dirty="0">
              <a:solidFill>
                <a:srgbClr val="00B05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212976"/>
            <a:ext cx="612457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27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Fase de desarrollo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Antes del 15 de marzo hay que realizar un comentario en Colabora indicando lo realizado hasta ahora.</a:t>
            </a:r>
          </a:p>
          <a:p>
            <a:r>
              <a:rPr lang="es-ES" dirty="0" smtClean="0"/>
              <a:t>La ruta es:</a:t>
            </a:r>
          </a:p>
          <a:p>
            <a:pPr lvl="1"/>
            <a:r>
              <a:rPr lang="es-ES" dirty="0" smtClean="0"/>
              <a:t>Entra en Colabora (usuario y clave de Séneca)</a:t>
            </a:r>
          </a:p>
          <a:p>
            <a:pPr lvl="1"/>
            <a:r>
              <a:rPr lang="es-ES" dirty="0" smtClean="0"/>
              <a:t>Mis sitios: 191408FC055</a:t>
            </a:r>
          </a:p>
          <a:p>
            <a:pPr lvl="1"/>
            <a:r>
              <a:rPr lang="es-ES" dirty="0" smtClean="0"/>
              <a:t>Proyecto &gt; Fase de Desarrollo &gt; Comentarios.</a:t>
            </a:r>
          </a:p>
          <a:p>
            <a:pPr lvl="1"/>
            <a:r>
              <a:rPr lang="es-ES" dirty="0" smtClean="0"/>
              <a:t>Lo más valioso es relatar y valorar las actuaciones llevadas a cabo.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8922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Analizando la metodología docente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Nivel 1: Aún no hacemos nada de esto y no sabemos empezar.</a:t>
            </a:r>
          </a:p>
          <a:p>
            <a:endParaRPr lang="es-ES" sz="2800" b="1" dirty="0" smtClean="0">
              <a:solidFill>
                <a:srgbClr val="FF0000"/>
              </a:solidFill>
            </a:endParaRPr>
          </a:p>
          <a:p>
            <a:r>
              <a:rPr lang="es-E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Nivel II: No lo hacemos, pero ya sabemos como podríamos.</a:t>
            </a:r>
          </a:p>
          <a:p>
            <a:endParaRPr lang="es-E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s-ES" sz="2800" b="1" dirty="0" smtClean="0">
                <a:solidFill>
                  <a:srgbClr val="00B050"/>
                </a:solidFill>
              </a:rPr>
              <a:t>Nivel III: Hemos empezado a trabajarlo, pero podemos seguir mejorando.</a:t>
            </a:r>
          </a:p>
          <a:p>
            <a:endParaRPr lang="es-ES" sz="2800" b="1" dirty="0" smtClean="0">
              <a:solidFill>
                <a:srgbClr val="00B050"/>
              </a:solidFill>
            </a:endParaRPr>
          </a:p>
          <a:p>
            <a:r>
              <a:rPr lang="es-ES" sz="2800" b="1" dirty="0" smtClean="0">
                <a:solidFill>
                  <a:srgbClr val="00B0F0"/>
                </a:solidFill>
              </a:rPr>
              <a:t>Nivel IV: Lo hacemos fenomenal: programado, desarrollado y evaluado.</a:t>
            </a:r>
            <a:endParaRPr lang="es-E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953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Analizando la metodología docente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s-ES" dirty="0" smtClean="0"/>
              <a:t>Para valorar el trabajo:</a:t>
            </a:r>
          </a:p>
          <a:p>
            <a:r>
              <a:rPr lang="es-ES" dirty="0" smtClean="0"/>
              <a:t>Tener en cuenta los costes y beneficios.</a:t>
            </a:r>
          </a:p>
          <a:p>
            <a:r>
              <a:rPr lang="es-ES" dirty="0" smtClean="0"/>
              <a:t>Cómo se temporaliza y se reparte.</a:t>
            </a:r>
          </a:p>
          <a:p>
            <a:r>
              <a:rPr lang="es-ES" dirty="0" smtClean="0"/>
              <a:t>Si tiene una estructura y estamos coordinados.</a:t>
            </a:r>
          </a:p>
          <a:p>
            <a:r>
              <a:rPr lang="es-ES" dirty="0" smtClean="0"/>
              <a:t>Si se observan resultados positivos.</a:t>
            </a:r>
          </a:p>
          <a:p>
            <a:r>
              <a:rPr lang="es-ES" dirty="0" smtClean="0"/>
              <a:t>Si se refuerza lo que sirve.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96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Caja de herramientas</a:t>
            </a: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25" y="1268760"/>
            <a:ext cx="9212225" cy="5184576"/>
          </a:xfrm>
        </p:spPr>
      </p:pic>
    </p:spTree>
    <p:extLst>
      <p:ext uri="{BB962C8B-B14F-4D97-AF65-F5344CB8AC3E}">
        <p14:creationId xmlns:p14="http://schemas.microsoft.com/office/powerpoint/2010/main" val="42878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Herramientas metodológicas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431" y="1447800"/>
            <a:ext cx="5650061" cy="5410200"/>
          </a:xfrm>
        </p:spPr>
      </p:pic>
    </p:spTree>
    <p:extLst>
      <p:ext uri="{BB962C8B-B14F-4D97-AF65-F5344CB8AC3E}">
        <p14:creationId xmlns:p14="http://schemas.microsoft.com/office/powerpoint/2010/main" val="345983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En la memoria de autoevaluación del curso pasado se apuntó la necesidad de modificar la metodología para adecuar la programación al contexto y a las necesidades del alumnado. </a:t>
            </a:r>
          </a:p>
          <a:p>
            <a:pPr marL="0" indent="0">
              <a:buNone/>
            </a:pPr>
            <a:endParaRPr lang="es-E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472422" y="4147804"/>
            <a:ext cx="2732088" cy="1454473"/>
            <a:chOff x="1632" y="1248"/>
            <a:chExt cx="2682" cy="2286"/>
          </a:xfrm>
        </p:grpSpPr>
        <p:sp>
          <p:nvSpPr>
            <p:cNvPr id="5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s-ES"/>
            </a:p>
          </p:txBody>
        </p:sp>
        <p:sp>
          <p:nvSpPr>
            <p:cNvPr id="6" name="AutoShape 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s-ES"/>
            </a:p>
          </p:txBody>
        </p:sp>
        <p:sp>
          <p:nvSpPr>
            <p:cNvPr id="7" name="AutoShape 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69472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El informe de la inspección hablaba de incorporar experiencias y cambios metodológicos.</a:t>
            </a:r>
            <a:endParaRPr lang="es-ES" dirty="0"/>
          </a:p>
        </p:txBody>
      </p:sp>
      <p:sp>
        <p:nvSpPr>
          <p:cNvPr id="4" name="Infopage"/>
          <p:cNvSpPr>
            <a:spLocks noEditPoints="1" noChangeArrowheads="1"/>
          </p:cNvSpPr>
          <p:nvPr/>
        </p:nvSpPr>
        <p:spPr bwMode="auto">
          <a:xfrm>
            <a:off x="3995936" y="3573016"/>
            <a:ext cx="1352550" cy="189547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58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análisis de los indicadores homologados nos plantea la necesidad de mejorar los resultados en determinadas áreas en algunos de los niveles y optimizar los programas de </a:t>
            </a:r>
            <a:r>
              <a:rPr lang="es-ES" dirty="0" smtClean="0"/>
              <a:t>refuerzo.</a:t>
            </a:r>
            <a:endParaRPr lang="es-ES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5436096" y="4242941"/>
            <a:ext cx="2189204" cy="1825377"/>
            <a:chOff x="1824" y="633"/>
            <a:chExt cx="2834" cy="2849"/>
          </a:xfrm>
        </p:grpSpPr>
        <p:sp>
          <p:nvSpPr>
            <p:cNvPr id="6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37608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Una de nuestras propuestas de mejora consistirá en incorporar a la práctica educativa el </a:t>
            </a:r>
            <a:r>
              <a:rPr lang="es-ES" dirty="0"/>
              <a:t>empleo de </a:t>
            </a:r>
            <a:r>
              <a:rPr lang="es-ES" b="1" dirty="0"/>
              <a:t>metodologías activas</a:t>
            </a:r>
            <a:r>
              <a:rPr lang="es-ES" dirty="0"/>
              <a:t>, entendiendo como tales aquellas en las que el alumnado aprende haciendo, tienen en cuenta el contexto real, se aplica un trabajo compartido, combina diferentes recursos, en especial las TIC, y procura la atención a la diversidad, entre otros principios.</a:t>
            </a:r>
          </a:p>
        </p:txBody>
      </p:sp>
    </p:spTree>
    <p:extLst>
      <p:ext uri="{BB962C8B-B14F-4D97-AF65-F5344CB8AC3E}">
        <p14:creationId xmlns:p14="http://schemas.microsoft.com/office/powerpoint/2010/main" val="337451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Propuesta de Formación: </a:t>
            </a:r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dirty="0" smtClean="0"/>
              <a:t>«Metodologías innovadores e inclusivas en las aulas de Educación Infantil y Primaria».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C.E.I.P. Nuestra Señora de la Salud. Posadas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275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Finalidad:</a:t>
            </a:r>
          </a:p>
          <a:p>
            <a:r>
              <a:rPr lang="es-ES" dirty="0"/>
              <a:t>Que el alumnado mejore en conocimientos disciplinares, autonomía y responsabilidad, habilidades para comunicar y trabajar de forma colaborativa.</a:t>
            </a:r>
          </a:p>
          <a:p>
            <a:r>
              <a:rPr lang="es-ES" dirty="0"/>
              <a:t>Que el profesorado trabaje con metodologías activas a la vez que con otras rutinas instructivas más convencionales, de manera que se sepa y se pueda combinar la teoría con la práctica, la tradición con la innovación.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19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Objetivos:</a:t>
            </a:r>
          </a:p>
          <a:p>
            <a:r>
              <a:rPr lang="es-ES" dirty="0" smtClean="0"/>
              <a:t>Experimentar  </a:t>
            </a:r>
            <a:r>
              <a:rPr lang="es-ES" dirty="0"/>
              <a:t>diferentes metodologías de las consideradas activas.</a:t>
            </a:r>
          </a:p>
          <a:p>
            <a:r>
              <a:rPr lang="es-ES" dirty="0" smtClean="0"/>
              <a:t>Conocer </a:t>
            </a:r>
            <a:r>
              <a:rPr lang="es-ES" dirty="0"/>
              <a:t>un marco metodológico para el desarrollo de este tipo de experiencias.</a:t>
            </a:r>
          </a:p>
          <a:p>
            <a:r>
              <a:rPr lang="es-ES" dirty="0" smtClean="0"/>
              <a:t>Aplicar </a:t>
            </a:r>
            <a:r>
              <a:rPr lang="es-ES" dirty="0"/>
              <a:t>las ideas aprendidas en una experiencia en el aula.</a:t>
            </a:r>
          </a:p>
          <a:p>
            <a:r>
              <a:rPr lang="es-ES" dirty="0" smtClean="0"/>
              <a:t>Conocer </a:t>
            </a:r>
            <a:r>
              <a:rPr lang="es-ES" dirty="0"/>
              <a:t>algunas herramientas y proyectos relacionados con la metodología ABP.</a:t>
            </a:r>
          </a:p>
          <a:p>
            <a:r>
              <a:rPr lang="es-ES" dirty="0" smtClean="0"/>
              <a:t>Desarrollar </a:t>
            </a:r>
            <a:r>
              <a:rPr lang="es-ES" dirty="0"/>
              <a:t>experiencias de aprendizaje cooperativo.</a:t>
            </a:r>
          </a:p>
          <a:p>
            <a:r>
              <a:rPr lang="es-ES" dirty="0" smtClean="0"/>
              <a:t>Analizar </a:t>
            </a:r>
            <a:r>
              <a:rPr lang="es-ES" dirty="0"/>
              <a:t>el grado de coherencia metodológica de las </a:t>
            </a:r>
            <a:r>
              <a:rPr lang="es-ES" b="1" dirty="0"/>
              <a:t>herramientas TIC</a:t>
            </a:r>
            <a:r>
              <a:rPr lang="es-ES" dirty="0"/>
              <a:t> en el contexto de nuestro centro y como medio de aprendizaje y evaluación de actividades y tareas del alumnado.</a:t>
            </a:r>
          </a:p>
          <a:p>
            <a:r>
              <a:rPr lang="es-ES" dirty="0" smtClean="0"/>
              <a:t>Elaborar </a:t>
            </a:r>
            <a:r>
              <a:rPr lang="es-ES" dirty="0"/>
              <a:t>materiales y recursos que ayuden a la inclusión y a la innovación.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630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Formación en centro. Curso 18/19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Modo de hacerlo:</a:t>
            </a:r>
          </a:p>
          <a:p>
            <a:pPr marL="0" indent="0">
              <a:buNone/>
            </a:pPr>
            <a:r>
              <a:rPr lang="es-ES" dirty="0" smtClean="0"/>
              <a:t>Sesiones  </a:t>
            </a:r>
            <a:r>
              <a:rPr lang="es-ES" dirty="0"/>
              <a:t>de formación presenciales en el claustro y en los ciclos a través de lecturas, ponencias e intercambio de experiencias. Elaboración y realización de propuestas de trabajo en las aulas de Infantil y Primaria. Puesta en práctica en el aula de las propuestas del curso. Puesta en común de procesos y de estrategias empleadas en el aula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El plan de trabajo se desarrollaría conforme a los siguientes elementos:</a:t>
            </a:r>
          </a:p>
          <a:p>
            <a:pPr lvl="0"/>
            <a:r>
              <a:rPr lang="es-ES" dirty="0"/>
              <a:t>Técnicas de aprendizaje cooperativo. </a:t>
            </a:r>
          </a:p>
          <a:p>
            <a:pPr lvl="0"/>
            <a:r>
              <a:rPr lang="es-ES" dirty="0"/>
              <a:t>Rutinas de pensamiento. </a:t>
            </a:r>
          </a:p>
          <a:p>
            <a:pPr lvl="0"/>
            <a:r>
              <a:rPr lang="es-ES" dirty="0"/>
              <a:t>Organizadores gráficos. </a:t>
            </a:r>
          </a:p>
          <a:p>
            <a:pPr lvl="0"/>
            <a:r>
              <a:rPr lang="es-ES" dirty="0"/>
              <a:t>Recursos y uso de las TIC. Google </a:t>
            </a:r>
            <a:r>
              <a:rPr lang="es-ES" dirty="0" err="1"/>
              <a:t>Clasroom</a:t>
            </a:r>
            <a:r>
              <a:rPr lang="es-ES" dirty="0"/>
              <a:t>. </a:t>
            </a:r>
          </a:p>
          <a:p>
            <a:pPr lvl="0"/>
            <a:r>
              <a:rPr lang="es-ES" dirty="0"/>
              <a:t>Aprendizaje Basado en Proyectos y Centros de Interés. </a:t>
            </a:r>
          </a:p>
          <a:p>
            <a:pPr lvl="0"/>
            <a:r>
              <a:rPr lang="es-ES" dirty="0"/>
              <a:t>Grupos interactivos. </a:t>
            </a:r>
          </a:p>
          <a:p>
            <a:pPr lvl="0"/>
            <a:r>
              <a:rPr lang="es-ES" dirty="0"/>
              <a:t>Recursos para el aprendizaje y la inclusión.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892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747</Words>
  <Application>Microsoft Office PowerPoint</Application>
  <PresentationFormat>Presentación en pantalla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Solsticio</vt:lpstr>
      <vt:lpstr>C.E.I.P. Nuestra Señora de la Salud. Posadas.</vt:lpstr>
      <vt:lpstr>Formación en centro. Curso 18/19</vt:lpstr>
      <vt:lpstr>Formación en centro. Curso 18/19</vt:lpstr>
      <vt:lpstr>Formación en centro. Curso 18/19</vt:lpstr>
      <vt:lpstr>Formación en centro. Curso 18/19</vt:lpstr>
      <vt:lpstr>Formación en centro. Curso 18/19</vt:lpstr>
      <vt:lpstr>Formación en centro. Curso 18/19</vt:lpstr>
      <vt:lpstr>Formación en centro. Curso 18/19</vt:lpstr>
      <vt:lpstr>Formación en centro. Curso 18/19</vt:lpstr>
      <vt:lpstr>Formación en centro. Curso 18/19</vt:lpstr>
      <vt:lpstr>Formación en centro. Curso 18/19</vt:lpstr>
      <vt:lpstr>Fase de desarrollo</vt:lpstr>
      <vt:lpstr>Analizando la metodología docente</vt:lpstr>
      <vt:lpstr>Analizando la metodología docente</vt:lpstr>
      <vt:lpstr>Caja de herramientas</vt:lpstr>
      <vt:lpstr>Herramientas metodológicas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C.E.I.P. Nuestra Señora de la Salud. Posadas.</dc:title>
  <dc:creator>Rafael Matencio Torronteras</dc:creator>
  <cp:lastModifiedBy>Rafael Matencio Torronteras</cp:lastModifiedBy>
  <cp:revision>15</cp:revision>
  <dcterms:created xsi:type="dcterms:W3CDTF">2018-10-21T10:34:46Z</dcterms:created>
  <dcterms:modified xsi:type="dcterms:W3CDTF">2019-02-24T11:19:38Z</dcterms:modified>
</cp:coreProperties>
</file>