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87" r:id="rId4"/>
    <p:sldId id="261" r:id="rId5"/>
    <p:sldId id="262" r:id="rId6"/>
    <p:sldId id="288" r:id="rId7"/>
    <p:sldId id="258" r:id="rId8"/>
    <p:sldId id="263" r:id="rId9"/>
    <p:sldId id="264" r:id="rId10"/>
    <p:sldId id="265" r:id="rId11"/>
    <p:sldId id="266" r:id="rId12"/>
    <p:sldId id="267" r:id="rId13"/>
    <p:sldId id="289" r:id="rId14"/>
    <p:sldId id="268" r:id="rId15"/>
    <p:sldId id="269" r:id="rId16"/>
    <p:sldId id="259" r:id="rId17"/>
    <p:sldId id="270" r:id="rId18"/>
    <p:sldId id="273" r:id="rId19"/>
    <p:sldId id="274" r:id="rId20"/>
    <p:sldId id="275" r:id="rId21"/>
    <p:sldId id="281" r:id="rId22"/>
    <p:sldId id="272" r:id="rId23"/>
    <p:sldId id="278" r:id="rId24"/>
    <p:sldId id="271" r:id="rId25"/>
    <p:sldId id="290" r:id="rId26"/>
    <p:sldId id="276" r:id="rId27"/>
    <p:sldId id="280" r:id="rId28"/>
    <p:sldId id="285" r:id="rId29"/>
    <p:sldId id="284" r:id="rId30"/>
    <p:sldId id="283" r:id="rId31"/>
    <p:sldId id="282" r:id="rId32"/>
    <p:sldId id="286" r:id="rId33"/>
    <p:sldId id="292" r:id="rId34"/>
    <p:sldId id="277" r:id="rId35"/>
    <p:sldId id="279" r:id="rId36"/>
    <p:sldId id="291" r:id="rId37"/>
    <p:sldId id="293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F7D7E07-D8E1-4BAA-8436-29A69743742B}" type="datetimeFigureOut">
              <a:rPr lang="es-ES" smtClean="0"/>
              <a:t>23/09/2018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3443B72-FE42-4A9C-A553-3F79172620D3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uan\Desktop\5%20Ways%20to%20Make%20Fire%20without%20a%20Lighter%20or%20Matches%20%5b720p%5d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uan\Desktop\Barcelona%20Super-computing%20Center%20-%20Centro%20Nacional%20de%20Supercomputaci&#243;n%20(BSC-CNS)%20%5b720p%5d.mp4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uan\Desktop\How%20to%20make%20a%20DIY%20pencil%20case%20with%20plastic%20bottles%20-%20Recycling%20Tutorial%20by%20Fantasvale%20%5b720p%5d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TECHNOLOGY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TECHNOLOGICAL</a:t>
            </a:r>
            <a:r>
              <a:rPr lang="es-ES" dirty="0" smtClean="0"/>
              <a:t> </a:t>
            </a:r>
            <a:r>
              <a:rPr lang="es-ES" dirty="0" err="1" smtClean="0"/>
              <a:t>PROCCESS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¿What´s technology?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FACTORS INFLUENCING THE </a:t>
            </a:r>
            <a:r>
              <a:rPr lang="en-US" i="1" dirty="0" smtClean="0"/>
              <a:t>   TECHNOLOGICAL </a:t>
            </a:r>
            <a:r>
              <a:rPr lang="en-US" i="1" dirty="0" err="1" smtClean="0"/>
              <a:t>PROCCESS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s-ES" i="1" dirty="0" smtClean="0"/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smtClean="0"/>
              <a:t>Working </a:t>
            </a:r>
          </a:p>
          <a:p>
            <a:pPr marL="514350" lvl="0" indent="-514350">
              <a:buNone/>
            </a:pPr>
            <a:r>
              <a:rPr lang="en-US" dirty="0" smtClean="0"/>
              <a:t>techniques.</a:t>
            </a:r>
            <a:endParaRPr lang="es-ES" dirty="0" smtClean="0"/>
          </a:p>
        </p:txBody>
      </p:sp>
      <p:pic>
        <p:nvPicPr>
          <p:cNvPr id="4" name="5 Ways to Make Fire without a Lighter or Matches [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86116" y="2786058"/>
            <a:ext cx="4929222" cy="369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¿What´s technology?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FACTORS INFLUENCING THE </a:t>
            </a:r>
            <a:r>
              <a:rPr lang="en-US" i="1" dirty="0" smtClean="0"/>
              <a:t>   TECHNOLOGICAL </a:t>
            </a:r>
            <a:r>
              <a:rPr lang="en-US" i="1" dirty="0" err="1" smtClean="0"/>
              <a:t>PROCCESS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s-ES" i="1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Economical </a:t>
            </a:r>
            <a:r>
              <a:rPr lang="en-US" dirty="0" smtClean="0"/>
              <a:t>factors</a:t>
            </a:r>
            <a:r>
              <a:rPr lang="en-US" dirty="0" smtClean="0"/>
              <a:t>.</a:t>
            </a:r>
            <a:endParaRPr lang="es-ES" dirty="0" smtClean="0"/>
          </a:p>
        </p:txBody>
      </p:sp>
      <p:pic>
        <p:nvPicPr>
          <p:cNvPr id="132098" name="Picture 2" descr="Image result for baño billetes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4631180" cy="251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¿What´s technology?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FACTORS INFLUENCING THE </a:t>
            </a:r>
            <a:r>
              <a:rPr lang="en-US" i="1" dirty="0" smtClean="0"/>
              <a:t>   TECHNOLOGICAL </a:t>
            </a:r>
            <a:r>
              <a:rPr lang="en-US" i="1" dirty="0" err="1" smtClean="0"/>
              <a:t>PROCCESS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s-ES" i="1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Informatics</a:t>
            </a:r>
            <a:r>
              <a:rPr lang="en-US" dirty="0" smtClean="0"/>
              <a:t>.</a:t>
            </a:r>
            <a:endParaRPr lang="es-ES" dirty="0"/>
          </a:p>
        </p:txBody>
      </p:sp>
      <p:pic>
        <p:nvPicPr>
          <p:cNvPr id="131074" name="Picture 2" descr="Image result for 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9"/>
            <a:ext cx="1500198" cy="844999"/>
          </a:xfrm>
          <a:prstGeom prst="rect">
            <a:avLst/>
          </a:prstGeom>
          <a:noFill/>
        </p:spPr>
      </p:pic>
      <p:pic>
        <p:nvPicPr>
          <p:cNvPr id="131078" name="Picture 6" descr="Image result for rtx 2080 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5" y="4786322"/>
            <a:ext cx="1855347" cy="928694"/>
          </a:xfrm>
          <a:prstGeom prst="rect">
            <a:avLst/>
          </a:prstGeom>
          <a:noFill/>
        </p:spPr>
      </p:pic>
      <p:pic>
        <p:nvPicPr>
          <p:cNvPr id="131076" name="Picture 4" descr="Image result for A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143008" cy="1143008"/>
          </a:xfrm>
          <a:prstGeom prst="rect">
            <a:avLst/>
          </a:prstGeom>
          <a:noFill/>
        </p:spPr>
      </p:pic>
      <p:pic>
        <p:nvPicPr>
          <p:cNvPr id="131080" name="Picture 8" descr="Image result for ordenadores cuantic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7" y="3857628"/>
            <a:ext cx="1500198" cy="843294"/>
          </a:xfrm>
          <a:prstGeom prst="rect">
            <a:avLst/>
          </a:prstGeom>
          <a:noFill/>
        </p:spPr>
      </p:pic>
      <p:pic>
        <p:nvPicPr>
          <p:cNvPr id="8" name="Barcelona Super-computing Center - Centro Nacional de Supercomputación (BSC-CNS) [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000496" y="3071810"/>
            <a:ext cx="4595845" cy="344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7, 8, page 24.</a:t>
            </a:r>
            <a:endParaRPr lang="es-ES" dirty="0"/>
          </a:p>
        </p:txBody>
      </p:sp>
      <p:pic>
        <p:nvPicPr>
          <p:cNvPr id="153602" name="Picture 2" descr="Image result for hom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392430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Look </a:t>
            </a:r>
            <a:r>
              <a:rPr lang="en-US" sz="2400" dirty="0" smtClean="0"/>
              <a:t>for a necessity.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Recompilation </a:t>
            </a:r>
            <a:r>
              <a:rPr lang="en-US" sz="2400" dirty="0" smtClean="0"/>
              <a:t>and analysis of previous solutions.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Design </a:t>
            </a:r>
            <a:r>
              <a:rPr lang="en-US" sz="2400" dirty="0" smtClean="0"/>
              <a:t>your original solution.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dirty="0" smtClean="0"/>
              <a:t>the best one of the previous solutions.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Development </a:t>
            </a:r>
            <a:r>
              <a:rPr lang="en-US" sz="2400" dirty="0" smtClean="0"/>
              <a:t>of your chosen solution.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Project </a:t>
            </a:r>
            <a:r>
              <a:rPr lang="en-US" sz="2400" dirty="0" smtClean="0"/>
              <a:t>planning.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Budget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Construction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Verification </a:t>
            </a:r>
            <a:r>
              <a:rPr lang="en-US" sz="2400" dirty="0" smtClean="0"/>
              <a:t>and validation.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Memory </a:t>
            </a:r>
            <a:r>
              <a:rPr lang="en-US" sz="2400" dirty="0" smtClean="0"/>
              <a:t>project.</a:t>
            </a:r>
            <a:endParaRPr lang="es-ES" sz="2400" dirty="0"/>
          </a:p>
        </p:txBody>
      </p:sp>
      <p:pic>
        <p:nvPicPr>
          <p:cNvPr id="130051" name="Picture 3" descr="C:\Users\Juan\Desktop\Images\5a3577cb26db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857628"/>
            <a:ext cx="2395421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key</a:t>
            </a:r>
            <a:r>
              <a:rPr lang="es-ES" sz="2400" dirty="0" smtClean="0"/>
              <a:t> </a:t>
            </a:r>
            <a:r>
              <a:rPr lang="es-ES" sz="2400" dirty="0" err="1" smtClean="0"/>
              <a:t>ones</a:t>
            </a:r>
            <a:r>
              <a:rPr lang="es-ES" sz="2400" dirty="0" smtClean="0"/>
              <a:t>:</a:t>
            </a:r>
          </a:p>
          <a:p>
            <a:pPr marL="514350" indent="-514350"/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Describing</a:t>
            </a:r>
            <a:r>
              <a:rPr lang="es-ES" sz="2400" dirty="0" smtClean="0"/>
              <a:t> and </a:t>
            </a:r>
            <a:r>
              <a:rPr lang="es-ES" sz="2400" dirty="0" err="1" smtClean="0"/>
              <a:t>analyzing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need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</a:t>
            </a:r>
            <a:r>
              <a:rPr lang="es-E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Searching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Generating</a:t>
            </a:r>
            <a:r>
              <a:rPr lang="es-ES" sz="2400" dirty="0" smtClean="0"/>
              <a:t> and </a:t>
            </a:r>
            <a:r>
              <a:rPr lang="es-ES" sz="2400" dirty="0" err="1" smtClean="0"/>
              <a:t>selecting</a:t>
            </a:r>
            <a:r>
              <a:rPr lang="es-ES" sz="2400" dirty="0" smtClean="0"/>
              <a:t> ideas.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Executing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design</a:t>
            </a:r>
            <a:r>
              <a:rPr lang="es-E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Evaluating</a:t>
            </a:r>
            <a:r>
              <a:rPr lang="es-ES" sz="2400" dirty="0" smtClean="0"/>
              <a:t>.</a:t>
            </a:r>
          </a:p>
          <a:p>
            <a:pPr marL="514350" indent="-514350"/>
            <a:endParaRPr lang="es-ES" sz="2400" dirty="0" smtClean="0"/>
          </a:p>
          <a:p>
            <a:pPr marL="514350" indent="-514350"/>
            <a:endParaRPr lang="es-ES" sz="2400" dirty="0"/>
          </a:p>
        </p:txBody>
      </p:sp>
      <p:pic>
        <p:nvPicPr>
          <p:cNvPr id="137218" name="Picture 2" descr="C:\Users\Juan\Desktop\Images\kisspng-bart-simpson-photo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2724152" cy="2724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Disordered</a:t>
            </a:r>
            <a:r>
              <a:rPr lang="es-ES" dirty="0" smtClean="0"/>
              <a:t> </a:t>
            </a:r>
            <a:r>
              <a:rPr lang="es-ES" dirty="0" err="1" smtClean="0"/>
              <a:t>crayons</a:t>
            </a:r>
            <a:r>
              <a:rPr lang="es-E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Describing</a:t>
            </a:r>
            <a:r>
              <a:rPr lang="es-ES" sz="2400" dirty="0" smtClean="0"/>
              <a:t> and </a:t>
            </a:r>
            <a:r>
              <a:rPr lang="es-ES" sz="2400" dirty="0" err="1" smtClean="0"/>
              <a:t>analyzing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need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</a:t>
            </a:r>
            <a:r>
              <a:rPr lang="es-ES" sz="2400" dirty="0" smtClean="0"/>
              <a:t>.</a:t>
            </a:r>
          </a:p>
          <a:p>
            <a:pPr lvl="2">
              <a:buFont typeface="Wingdings" pitchFamily="2" charset="2"/>
              <a:buChar char="q"/>
            </a:pPr>
            <a:r>
              <a:rPr lang="es-ES" dirty="0" err="1" smtClean="0"/>
              <a:t>Pencil</a:t>
            </a:r>
            <a:r>
              <a:rPr lang="es-ES" dirty="0" smtClean="0"/>
              <a:t> case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store</a:t>
            </a:r>
            <a:r>
              <a:rPr lang="es-ES" dirty="0" smtClean="0"/>
              <a:t> </a:t>
            </a:r>
            <a:r>
              <a:rPr lang="es-ES" dirty="0" err="1" smtClean="0"/>
              <a:t>drawind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.</a:t>
            </a:r>
          </a:p>
          <a:p>
            <a:pPr lvl="2">
              <a:buFont typeface="Wingdings" pitchFamily="2" charset="2"/>
              <a:buChar char="q"/>
            </a:pPr>
            <a:r>
              <a:rPr lang="es-ES" dirty="0" err="1" smtClean="0"/>
              <a:t>Needs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cheap</a:t>
            </a:r>
            <a:r>
              <a:rPr lang="es-ES" dirty="0" smtClean="0"/>
              <a:t>,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, </a:t>
            </a:r>
            <a:r>
              <a:rPr lang="es-ES" dirty="0" err="1" smtClean="0"/>
              <a:t>safe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</a:t>
            </a:r>
            <a:r>
              <a:rPr lang="es-ES" dirty="0" err="1" smtClean="0"/>
              <a:t>recycled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endParaRPr lang="es-ES" dirty="0"/>
          </a:p>
        </p:txBody>
      </p:sp>
      <p:pic>
        <p:nvPicPr>
          <p:cNvPr id="124930" name="Picture 2" descr="Image result for Disordered cray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71942"/>
            <a:ext cx="3924300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ES" dirty="0" err="1" smtClean="0"/>
              <a:t>Searching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.</a:t>
            </a:r>
            <a:endParaRPr lang="es-ES" dirty="0" smtClean="0"/>
          </a:p>
          <a:p>
            <a:pPr lvl="1"/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existing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 ideas and </a:t>
            </a:r>
            <a:r>
              <a:rPr lang="es-ES" dirty="0" err="1" smtClean="0"/>
              <a:t>solutions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.</a:t>
            </a:r>
            <a:endParaRPr lang="es-ES" dirty="0" smtClean="0"/>
          </a:p>
          <a:p>
            <a:pPr lvl="1"/>
            <a:r>
              <a:rPr lang="es-ES" dirty="0" err="1" smtClean="0"/>
              <a:t>You</a:t>
            </a:r>
            <a:r>
              <a:rPr lang="es-ES" dirty="0" smtClean="0"/>
              <a:t> can use </a:t>
            </a:r>
            <a:r>
              <a:rPr lang="es-ES" dirty="0" err="1" smtClean="0"/>
              <a:t>books</a:t>
            </a:r>
            <a:r>
              <a:rPr lang="es-ES" dirty="0" smtClean="0"/>
              <a:t>, catalogues, internet,…</a:t>
            </a:r>
          </a:p>
        </p:txBody>
      </p:sp>
      <p:pic>
        <p:nvPicPr>
          <p:cNvPr id="5" name="How to make a DIY pencil case with plastic bottles - Recycling Tutorial by Fantasvale [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8926" y="4000504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dirty="0" err="1" smtClean="0"/>
              <a:t>Generating</a:t>
            </a:r>
            <a:r>
              <a:rPr lang="es-ES" sz="2800" dirty="0" smtClean="0"/>
              <a:t> </a:t>
            </a:r>
            <a:r>
              <a:rPr lang="es-ES" sz="2800" dirty="0" err="1" smtClean="0"/>
              <a:t>Create</a:t>
            </a:r>
            <a:r>
              <a:rPr lang="es-ES" sz="2800" dirty="0" smtClean="0"/>
              <a:t> new ideas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consider</a:t>
            </a:r>
            <a:r>
              <a:rPr lang="es-ES" sz="2800" dirty="0" smtClean="0"/>
              <a:t> </a:t>
            </a:r>
            <a:r>
              <a:rPr lang="es-ES" sz="2800" dirty="0" err="1" smtClean="0"/>
              <a:t>one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more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existing</a:t>
            </a:r>
            <a:r>
              <a:rPr lang="es-ES" sz="2800" dirty="0" smtClean="0"/>
              <a:t> </a:t>
            </a:r>
            <a:r>
              <a:rPr lang="es-ES" sz="2800" dirty="0" err="1" smtClean="0"/>
              <a:t>solutions</a:t>
            </a:r>
            <a:r>
              <a:rPr lang="es-ES" sz="2800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s-ES" sz="2800" dirty="0" smtClean="0"/>
          </a:p>
          <a:p>
            <a:pPr lvl="2"/>
            <a:r>
              <a:rPr lang="es-ES" dirty="0" smtClean="0"/>
              <a:t>Use a </a:t>
            </a:r>
            <a:r>
              <a:rPr lang="es-ES" dirty="0" err="1" smtClean="0"/>
              <a:t>rich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 smtClean="0"/>
          </a:p>
          <a:p>
            <a:pPr lvl="2"/>
            <a:r>
              <a:rPr lang="es-ES" dirty="0" err="1" smtClean="0"/>
              <a:t>Propose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: </a:t>
            </a:r>
            <a:r>
              <a:rPr lang="es-ES" dirty="0" err="1" smtClean="0"/>
              <a:t>sketching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Best</a:t>
            </a:r>
            <a:r>
              <a:rPr lang="es-ES" dirty="0" smtClean="0"/>
              <a:t> idea </a:t>
            </a:r>
            <a:r>
              <a:rPr lang="es-ES" dirty="0" err="1" smtClean="0"/>
              <a:t>selection</a:t>
            </a:r>
            <a:r>
              <a:rPr lang="es-ES" dirty="0" smtClean="0"/>
              <a:t>: </a:t>
            </a:r>
          </a:p>
          <a:p>
            <a:pPr lvl="2">
              <a:buNone/>
            </a:pPr>
            <a:r>
              <a:rPr lang="es-ES" dirty="0" smtClean="0"/>
              <a:t>	</a:t>
            </a:r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drawing</a:t>
            </a:r>
            <a:r>
              <a:rPr lang="es-ES" dirty="0" smtClean="0"/>
              <a:t>.</a:t>
            </a:r>
          </a:p>
          <a:p>
            <a:endParaRPr lang="es-ES" dirty="0" smtClean="0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14620"/>
            <a:ext cx="2187148" cy="387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s-ES" dirty="0" smtClean="0"/>
              <a:t>Plan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s-ES" dirty="0" err="1" smtClean="0"/>
              <a:t>Draft</a:t>
            </a:r>
            <a:r>
              <a:rPr lang="es-ES" dirty="0" smtClean="0"/>
              <a:t> a </a:t>
            </a:r>
            <a:r>
              <a:rPr lang="es-ES" dirty="0" err="1" smtClean="0"/>
              <a:t>work</a:t>
            </a:r>
            <a:r>
              <a:rPr lang="es-ES" dirty="0" smtClean="0"/>
              <a:t> plan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specifies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tasks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completed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complete </a:t>
            </a:r>
            <a:r>
              <a:rPr lang="es-ES" dirty="0" err="1" smtClean="0"/>
              <a:t>them</a:t>
            </a:r>
            <a:r>
              <a:rPr lang="es-ES" dirty="0" smtClean="0"/>
              <a:t>.</a:t>
            </a:r>
          </a:p>
          <a:p>
            <a:pPr lvl="2">
              <a:buFont typeface="Wingdings" pitchFamily="2" charset="2"/>
              <a:buChar char="q"/>
            </a:pPr>
            <a:r>
              <a:rPr lang="es-ES" dirty="0" err="1" smtClean="0"/>
              <a:t>Build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.</a:t>
            </a:r>
          </a:p>
        </p:txBody>
      </p:sp>
      <p:pic>
        <p:nvPicPr>
          <p:cNvPr id="143364" name="Picture 4" descr="Image result for 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2571768" cy="258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¿</a:t>
            </a:r>
            <a:r>
              <a:rPr lang="en-US" i="1" dirty="0" smtClean="0"/>
              <a:t>What´s </a:t>
            </a:r>
            <a:r>
              <a:rPr lang="en-US" i="1" dirty="0" smtClean="0"/>
              <a:t>technology?</a:t>
            </a:r>
            <a:r>
              <a:rPr lang="es-ES" i="1" dirty="0" smtClean="0"/>
              <a:t/>
            </a:r>
            <a:br>
              <a:rPr lang="es-ES" i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Technology</a:t>
            </a:r>
            <a:r>
              <a:rPr lang="en-US" sz="2800" dirty="0" smtClean="0"/>
              <a:t>: </a:t>
            </a:r>
            <a:r>
              <a:rPr lang="en-US" sz="2800" dirty="0" smtClean="0"/>
              <a:t> The </a:t>
            </a:r>
            <a:r>
              <a:rPr lang="en-US" sz="2800" b="1" dirty="0" smtClean="0"/>
              <a:t>definition</a:t>
            </a:r>
            <a:r>
              <a:rPr lang="en-US" sz="2800" dirty="0" smtClean="0"/>
              <a:t> of </a:t>
            </a:r>
            <a:r>
              <a:rPr lang="en-US" sz="2800" b="1" dirty="0" smtClean="0"/>
              <a:t>technology</a:t>
            </a:r>
            <a:r>
              <a:rPr lang="en-US" sz="2800" dirty="0" smtClean="0"/>
              <a:t> </a:t>
            </a:r>
            <a:r>
              <a:rPr lang="en-US" sz="2800" u="sng" dirty="0" smtClean="0"/>
              <a:t>is science or knowledge put into practical use to solve problems or invent useful </a:t>
            </a:r>
            <a:r>
              <a:rPr lang="en-US" sz="2800" u="sng" dirty="0" smtClean="0"/>
              <a:t>tools.</a:t>
            </a:r>
            <a:endParaRPr lang="es-ES" u="sng" dirty="0" smtClean="0"/>
          </a:p>
        </p:txBody>
      </p:sp>
      <p:sp>
        <p:nvSpPr>
          <p:cNvPr id="126978" name="AutoShape 2" descr="Image result for FUTURE CAR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80" name="AutoShape 4" descr="Image result for FUTURE CAR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6984" name="Picture 8" descr="Image result for 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86124"/>
            <a:ext cx="1476352" cy="1476352"/>
          </a:xfrm>
          <a:prstGeom prst="rect">
            <a:avLst/>
          </a:prstGeom>
          <a:noFill/>
        </p:spPr>
      </p:pic>
      <p:pic>
        <p:nvPicPr>
          <p:cNvPr id="126986" name="Picture 10" descr="Image result for FORJ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2071702" cy="1553777"/>
          </a:xfrm>
          <a:prstGeom prst="rect">
            <a:avLst/>
          </a:prstGeom>
          <a:noFill/>
        </p:spPr>
      </p:pic>
      <p:pic>
        <p:nvPicPr>
          <p:cNvPr id="126982" name="Picture 6" descr="Image result for FUTURE C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2214578" cy="1473702"/>
          </a:xfrm>
          <a:prstGeom prst="rect">
            <a:avLst/>
          </a:prstGeom>
          <a:noFill/>
        </p:spPr>
      </p:pic>
      <p:pic>
        <p:nvPicPr>
          <p:cNvPr id="126988" name="Picture 12" descr="Image result for BRID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72074"/>
            <a:ext cx="3071834" cy="1143530"/>
          </a:xfrm>
          <a:prstGeom prst="rect">
            <a:avLst/>
          </a:prstGeom>
          <a:noFill/>
        </p:spPr>
      </p:pic>
      <p:sp>
        <p:nvSpPr>
          <p:cNvPr id="126990" name="AutoShape 14" descr="Image result for HACER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92" name="AutoShape 16" descr="Image result for HACER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6994" name="Picture 18" descr="Image result for HACER FUE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5072074"/>
            <a:ext cx="2857472" cy="1428736"/>
          </a:xfrm>
          <a:prstGeom prst="rect">
            <a:avLst/>
          </a:prstGeom>
          <a:noFill/>
        </p:spPr>
      </p:pic>
      <p:pic>
        <p:nvPicPr>
          <p:cNvPr id="126996" name="Picture 20" descr="Image result for RECICLAD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286124"/>
            <a:ext cx="1790690" cy="1790691"/>
          </a:xfrm>
          <a:prstGeom prst="rect">
            <a:avLst/>
          </a:prstGeom>
          <a:noFill/>
        </p:spPr>
      </p:pic>
      <p:pic>
        <p:nvPicPr>
          <p:cNvPr id="126998" name="Picture 22" descr="Image result for MEDICIN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5214950"/>
            <a:ext cx="1924826" cy="115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643602" cy="51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786478" cy="36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642910" y="1571612"/>
            <a:ext cx="5143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ES" sz="2800" dirty="0" err="1" smtClean="0"/>
              <a:t>Executing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design</a:t>
            </a:r>
            <a:r>
              <a:rPr lang="es-ES" sz="2800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s-ES" dirty="0" err="1" smtClean="0"/>
              <a:t>Check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endParaRPr lang="es-ES" dirty="0" smtClean="0"/>
          </a:p>
          <a:p>
            <a:pPr marL="514350" indent="-514350">
              <a:buFont typeface="+mj-lt"/>
              <a:buAutoNum type="arabicPeriod" startAt="5"/>
            </a:pPr>
            <a:endParaRPr lang="es-ES" dirty="0" smtClean="0"/>
          </a:p>
          <a:p>
            <a:pPr lvl="1"/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?</a:t>
            </a:r>
          </a:p>
          <a:p>
            <a:pPr lvl="2"/>
            <a:r>
              <a:rPr lang="es-ES" dirty="0" smtClean="0"/>
              <a:t>Yes, </a:t>
            </a:r>
            <a:r>
              <a:rPr lang="es-ES" dirty="0" err="1" smtClean="0"/>
              <a:t>it´s</a:t>
            </a:r>
            <a:r>
              <a:rPr lang="es-ES" dirty="0" smtClean="0"/>
              <a:t> </a:t>
            </a:r>
            <a:r>
              <a:rPr lang="es-ES" dirty="0" err="1" smtClean="0"/>
              <a:t>cool</a:t>
            </a:r>
            <a:r>
              <a:rPr lang="es-ES" dirty="0" smtClean="0"/>
              <a:t>!</a:t>
            </a:r>
            <a:endParaRPr lang="es-ES" dirty="0" smtClean="0"/>
          </a:p>
          <a:p>
            <a:pPr lvl="2"/>
            <a:r>
              <a:rPr lang="es-ES" dirty="0" smtClean="0"/>
              <a:t>No. </a:t>
            </a:r>
            <a:r>
              <a:rPr lang="es-ES" dirty="0" err="1" smtClean="0"/>
              <a:t>What´s</a:t>
            </a:r>
            <a:r>
              <a:rPr lang="es-ES" dirty="0" smtClean="0"/>
              <a:t> </a:t>
            </a:r>
            <a:r>
              <a:rPr lang="es-ES" dirty="0" err="1" smtClean="0"/>
              <a:t>worng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?</a:t>
            </a:r>
          </a:p>
        </p:txBody>
      </p:sp>
      <p:pic>
        <p:nvPicPr>
          <p:cNvPr id="139268" name="Picture 4" descr="Image result for yes 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86058"/>
            <a:ext cx="2963331" cy="228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5965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PHASES OF THE TECHNOLOGICAL </a:t>
            </a:r>
            <a:r>
              <a:rPr lang="en-US" i="1" dirty="0" err="1" smtClean="0"/>
              <a:t>PROCCESS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Documenting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: </a:t>
            </a:r>
            <a:r>
              <a:rPr lang="es-ES" b="1" u="sng" dirty="0" err="1" smtClean="0"/>
              <a:t>project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report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lvl="1">
              <a:buNone/>
            </a:pP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fininshing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, </a:t>
            </a:r>
          </a:p>
          <a:p>
            <a:pPr lvl="1">
              <a:buNone/>
            </a:pPr>
            <a:r>
              <a:rPr lang="es-ES" dirty="0" err="1" smtClean="0"/>
              <a:t>collect</a:t>
            </a:r>
            <a:r>
              <a:rPr lang="es-ES" dirty="0" smtClean="0"/>
              <a:t> al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documentation</a:t>
            </a:r>
            <a:r>
              <a:rPr lang="es-ES" dirty="0" smtClean="0"/>
              <a:t> </a:t>
            </a:r>
          </a:p>
          <a:p>
            <a:pPr lvl="1">
              <a:buNone/>
            </a:pP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</a:p>
          <a:p>
            <a:pPr lvl="1">
              <a:buNone/>
            </a:pPr>
            <a:r>
              <a:rPr lang="es-ES" dirty="0" smtClean="0"/>
              <a:t>and show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</a:t>
            </a:r>
          </a:p>
          <a:p>
            <a:pPr lvl="1">
              <a:buNone/>
            </a:pPr>
            <a:r>
              <a:rPr lang="es-ES" dirty="0" err="1" smtClean="0"/>
              <a:t>obtained</a:t>
            </a:r>
            <a:r>
              <a:rPr lang="es-ES" dirty="0" smtClean="0"/>
              <a:t>.</a:t>
            </a:r>
          </a:p>
        </p:txBody>
      </p:sp>
      <p:pic>
        <p:nvPicPr>
          <p:cNvPr id="145412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86124"/>
            <a:ext cx="260594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20,21, 22, 23, 24, 25, 28, 31, page 24-25.</a:t>
            </a:r>
            <a:endParaRPr lang="es-ES" dirty="0"/>
          </a:p>
        </p:txBody>
      </p:sp>
      <p:pic>
        <p:nvPicPr>
          <p:cNvPr id="152578" name="Picture 2" descr="Image result for hom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392430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MATERIALS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Wood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Plastic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Textile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Rocks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Ceramic</a:t>
            </a:r>
            <a:endParaRPr lang="es-ES" dirty="0"/>
          </a:p>
        </p:txBody>
      </p:sp>
      <p:pic>
        <p:nvPicPr>
          <p:cNvPr id="142339" name="Picture 3" descr="Image result for 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643050"/>
            <a:ext cx="2048413" cy="1357322"/>
          </a:xfrm>
          <a:prstGeom prst="rect">
            <a:avLst/>
          </a:prstGeom>
          <a:noFill/>
        </p:spPr>
      </p:pic>
      <p:pic>
        <p:nvPicPr>
          <p:cNvPr id="142341" name="Picture 5" descr="Image result for pla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042631" cy="1571636"/>
          </a:xfrm>
          <a:prstGeom prst="rect">
            <a:avLst/>
          </a:prstGeom>
          <a:noFill/>
        </p:spPr>
      </p:pic>
      <p:pic>
        <p:nvPicPr>
          <p:cNvPr id="142343" name="Picture 7" descr="Image result for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205617" cy="1466843"/>
          </a:xfrm>
          <a:prstGeom prst="rect">
            <a:avLst/>
          </a:prstGeom>
          <a:noFill/>
        </p:spPr>
      </p:pic>
      <p:pic>
        <p:nvPicPr>
          <p:cNvPr id="142345" name="Picture 9" descr="Image result for tex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36156"/>
            <a:ext cx="2281226" cy="1140613"/>
          </a:xfrm>
          <a:prstGeom prst="rect">
            <a:avLst/>
          </a:prstGeom>
          <a:noFill/>
        </p:spPr>
      </p:pic>
      <p:pic>
        <p:nvPicPr>
          <p:cNvPr id="142347" name="Picture 11" descr="Image result for 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484" y="5000636"/>
            <a:ext cx="2318894" cy="1547805"/>
          </a:xfrm>
          <a:prstGeom prst="rect">
            <a:avLst/>
          </a:prstGeom>
          <a:noFill/>
        </p:spPr>
      </p:pic>
      <p:pic>
        <p:nvPicPr>
          <p:cNvPr id="142349" name="Picture 13" descr="Image result for ladri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091510" cy="138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MATERIALS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Wood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Plastic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Textile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Rocks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Ceramic</a:t>
            </a:r>
            <a:endParaRPr lang="es-ES" dirty="0"/>
          </a:p>
        </p:txBody>
      </p:sp>
      <p:pic>
        <p:nvPicPr>
          <p:cNvPr id="142339" name="Picture 3" descr="Image result for 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643050"/>
            <a:ext cx="2048413" cy="1357322"/>
          </a:xfrm>
          <a:prstGeom prst="rect">
            <a:avLst/>
          </a:prstGeom>
          <a:noFill/>
        </p:spPr>
      </p:pic>
      <p:pic>
        <p:nvPicPr>
          <p:cNvPr id="142341" name="Picture 5" descr="Image result for pla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042631" cy="1571636"/>
          </a:xfrm>
          <a:prstGeom prst="rect">
            <a:avLst/>
          </a:prstGeom>
          <a:noFill/>
        </p:spPr>
      </p:pic>
      <p:pic>
        <p:nvPicPr>
          <p:cNvPr id="142343" name="Picture 7" descr="Image result for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205617" cy="1466843"/>
          </a:xfrm>
          <a:prstGeom prst="rect">
            <a:avLst/>
          </a:prstGeom>
          <a:noFill/>
        </p:spPr>
      </p:pic>
      <p:pic>
        <p:nvPicPr>
          <p:cNvPr id="142345" name="Picture 9" descr="Image result for tex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36156"/>
            <a:ext cx="2281226" cy="1140613"/>
          </a:xfrm>
          <a:prstGeom prst="rect">
            <a:avLst/>
          </a:prstGeom>
          <a:noFill/>
        </p:spPr>
      </p:pic>
      <p:pic>
        <p:nvPicPr>
          <p:cNvPr id="142347" name="Picture 11" descr="Image result for 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484" y="5000636"/>
            <a:ext cx="2318894" cy="1547805"/>
          </a:xfrm>
          <a:prstGeom prst="rect">
            <a:avLst/>
          </a:prstGeom>
          <a:noFill/>
        </p:spPr>
      </p:pic>
      <p:pic>
        <p:nvPicPr>
          <p:cNvPr id="142349" name="Picture 13" descr="Image result for ladri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091510" cy="138587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215074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MATERIALS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Wood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Plastic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Textile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Rocks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Ceramic</a:t>
            </a:r>
            <a:endParaRPr lang="es-ES" dirty="0"/>
          </a:p>
        </p:txBody>
      </p:sp>
      <p:pic>
        <p:nvPicPr>
          <p:cNvPr id="142339" name="Picture 3" descr="Image result for 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643050"/>
            <a:ext cx="2048413" cy="1357322"/>
          </a:xfrm>
          <a:prstGeom prst="rect">
            <a:avLst/>
          </a:prstGeom>
          <a:noFill/>
        </p:spPr>
      </p:pic>
      <p:pic>
        <p:nvPicPr>
          <p:cNvPr id="142341" name="Picture 5" descr="Image result for pla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042631" cy="1571636"/>
          </a:xfrm>
          <a:prstGeom prst="rect">
            <a:avLst/>
          </a:prstGeom>
          <a:noFill/>
        </p:spPr>
      </p:pic>
      <p:pic>
        <p:nvPicPr>
          <p:cNvPr id="142343" name="Picture 7" descr="Image result for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205617" cy="1466843"/>
          </a:xfrm>
          <a:prstGeom prst="rect">
            <a:avLst/>
          </a:prstGeom>
          <a:noFill/>
        </p:spPr>
      </p:pic>
      <p:pic>
        <p:nvPicPr>
          <p:cNvPr id="142345" name="Picture 9" descr="Image result for tex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36156"/>
            <a:ext cx="2281226" cy="1140613"/>
          </a:xfrm>
          <a:prstGeom prst="rect">
            <a:avLst/>
          </a:prstGeom>
          <a:noFill/>
        </p:spPr>
      </p:pic>
      <p:pic>
        <p:nvPicPr>
          <p:cNvPr id="142347" name="Picture 11" descr="Image result for 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484" y="5000636"/>
            <a:ext cx="2318894" cy="1547805"/>
          </a:xfrm>
          <a:prstGeom prst="rect">
            <a:avLst/>
          </a:prstGeom>
          <a:noFill/>
        </p:spPr>
      </p:pic>
      <p:pic>
        <p:nvPicPr>
          <p:cNvPr id="142349" name="Picture 13" descr="Image result for ladri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091510" cy="138587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215074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86512" y="32146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MATERIALS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Wood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Plastic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Textile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Rocks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Ceramic</a:t>
            </a:r>
            <a:endParaRPr lang="es-ES" dirty="0"/>
          </a:p>
        </p:txBody>
      </p:sp>
      <p:pic>
        <p:nvPicPr>
          <p:cNvPr id="142339" name="Picture 3" descr="Image result for 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643050"/>
            <a:ext cx="2048413" cy="1357322"/>
          </a:xfrm>
          <a:prstGeom prst="rect">
            <a:avLst/>
          </a:prstGeom>
          <a:noFill/>
        </p:spPr>
      </p:pic>
      <p:pic>
        <p:nvPicPr>
          <p:cNvPr id="142341" name="Picture 5" descr="Image result for pla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042631" cy="1571636"/>
          </a:xfrm>
          <a:prstGeom prst="rect">
            <a:avLst/>
          </a:prstGeom>
          <a:noFill/>
        </p:spPr>
      </p:pic>
      <p:pic>
        <p:nvPicPr>
          <p:cNvPr id="142343" name="Picture 7" descr="Image result for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205617" cy="1466843"/>
          </a:xfrm>
          <a:prstGeom prst="rect">
            <a:avLst/>
          </a:prstGeom>
          <a:noFill/>
        </p:spPr>
      </p:pic>
      <p:pic>
        <p:nvPicPr>
          <p:cNvPr id="142345" name="Picture 9" descr="Image result for tex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36156"/>
            <a:ext cx="2281226" cy="1140613"/>
          </a:xfrm>
          <a:prstGeom prst="rect">
            <a:avLst/>
          </a:prstGeom>
          <a:noFill/>
        </p:spPr>
      </p:pic>
      <p:pic>
        <p:nvPicPr>
          <p:cNvPr id="142347" name="Picture 11" descr="Image result for 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484" y="5000636"/>
            <a:ext cx="2318894" cy="1547805"/>
          </a:xfrm>
          <a:prstGeom prst="rect">
            <a:avLst/>
          </a:prstGeom>
          <a:noFill/>
        </p:spPr>
      </p:pic>
      <p:pic>
        <p:nvPicPr>
          <p:cNvPr id="142349" name="Picture 13" descr="Image result for ladri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091510" cy="138587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215074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86512" y="32146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57554" y="17144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1, 2, 3 page 24.</a:t>
            </a:r>
            <a:endParaRPr lang="es-ES" dirty="0"/>
          </a:p>
        </p:txBody>
      </p:sp>
      <p:pic>
        <p:nvPicPr>
          <p:cNvPr id="155650" name="Picture 2" descr="Image result for hom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92430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MATERIALS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Wood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Plastic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Textile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Rocks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Ceramic</a:t>
            </a:r>
            <a:endParaRPr lang="es-ES" dirty="0"/>
          </a:p>
        </p:txBody>
      </p:sp>
      <p:pic>
        <p:nvPicPr>
          <p:cNvPr id="142339" name="Picture 3" descr="Image result for 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643050"/>
            <a:ext cx="2048413" cy="1357322"/>
          </a:xfrm>
          <a:prstGeom prst="rect">
            <a:avLst/>
          </a:prstGeom>
          <a:noFill/>
        </p:spPr>
      </p:pic>
      <p:pic>
        <p:nvPicPr>
          <p:cNvPr id="142341" name="Picture 5" descr="Image result for pla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042631" cy="1571636"/>
          </a:xfrm>
          <a:prstGeom prst="rect">
            <a:avLst/>
          </a:prstGeom>
          <a:noFill/>
        </p:spPr>
      </p:pic>
      <p:pic>
        <p:nvPicPr>
          <p:cNvPr id="142343" name="Picture 7" descr="Image result for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205617" cy="1466843"/>
          </a:xfrm>
          <a:prstGeom prst="rect">
            <a:avLst/>
          </a:prstGeom>
          <a:noFill/>
        </p:spPr>
      </p:pic>
      <p:pic>
        <p:nvPicPr>
          <p:cNvPr id="142345" name="Picture 9" descr="Image result for tex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36156"/>
            <a:ext cx="2281226" cy="1140613"/>
          </a:xfrm>
          <a:prstGeom prst="rect">
            <a:avLst/>
          </a:prstGeom>
          <a:noFill/>
        </p:spPr>
      </p:pic>
      <p:pic>
        <p:nvPicPr>
          <p:cNvPr id="142347" name="Picture 11" descr="Image result for 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484" y="5000636"/>
            <a:ext cx="2318894" cy="1547805"/>
          </a:xfrm>
          <a:prstGeom prst="rect">
            <a:avLst/>
          </a:prstGeom>
          <a:noFill/>
        </p:spPr>
      </p:pic>
      <p:pic>
        <p:nvPicPr>
          <p:cNvPr id="142349" name="Picture 13" descr="Image result for ladri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091510" cy="138587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215074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86512" y="32146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57554" y="17144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57554" y="35004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MATERIALS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Wood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Plastic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Textile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Rocks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Ceramic</a:t>
            </a:r>
            <a:endParaRPr lang="es-ES" dirty="0"/>
          </a:p>
        </p:txBody>
      </p:sp>
      <p:pic>
        <p:nvPicPr>
          <p:cNvPr id="142339" name="Picture 3" descr="Image result for 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643050"/>
            <a:ext cx="2048413" cy="1357322"/>
          </a:xfrm>
          <a:prstGeom prst="rect">
            <a:avLst/>
          </a:prstGeom>
          <a:noFill/>
        </p:spPr>
      </p:pic>
      <p:pic>
        <p:nvPicPr>
          <p:cNvPr id="142341" name="Picture 5" descr="Image result for pla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042631" cy="1571636"/>
          </a:xfrm>
          <a:prstGeom prst="rect">
            <a:avLst/>
          </a:prstGeom>
          <a:noFill/>
        </p:spPr>
      </p:pic>
      <p:pic>
        <p:nvPicPr>
          <p:cNvPr id="142343" name="Picture 7" descr="Image result for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205617" cy="1466843"/>
          </a:xfrm>
          <a:prstGeom prst="rect">
            <a:avLst/>
          </a:prstGeom>
          <a:noFill/>
        </p:spPr>
      </p:pic>
      <p:pic>
        <p:nvPicPr>
          <p:cNvPr id="142345" name="Picture 9" descr="Image result for tex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36156"/>
            <a:ext cx="2281226" cy="1140613"/>
          </a:xfrm>
          <a:prstGeom prst="rect">
            <a:avLst/>
          </a:prstGeom>
          <a:noFill/>
        </p:spPr>
      </p:pic>
      <p:pic>
        <p:nvPicPr>
          <p:cNvPr id="142347" name="Picture 11" descr="Image result for 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484" y="5000636"/>
            <a:ext cx="2318894" cy="1547805"/>
          </a:xfrm>
          <a:prstGeom prst="rect">
            <a:avLst/>
          </a:prstGeom>
          <a:noFill/>
        </p:spPr>
      </p:pic>
      <p:pic>
        <p:nvPicPr>
          <p:cNvPr id="142349" name="Picture 13" descr="Image result for ladri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091510" cy="138587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215074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86512" y="32146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57554" y="17144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57554" y="35004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357554" y="50006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MATERIALS</a:t>
            </a: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Wood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Plastic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Textile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Rocks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Ceramic</a:t>
            </a:r>
            <a:endParaRPr lang="es-ES" dirty="0"/>
          </a:p>
        </p:txBody>
      </p:sp>
      <p:pic>
        <p:nvPicPr>
          <p:cNvPr id="142339" name="Picture 3" descr="Image result for 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643050"/>
            <a:ext cx="2048413" cy="1357322"/>
          </a:xfrm>
          <a:prstGeom prst="rect">
            <a:avLst/>
          </a:prstGeom>
          <a:noFill/>
        </p:spPr>
      </p:pic>
      <p:pic>
        <p:nvPicPr>
          <p:cNvPr id="142341" name="Picture 5" descr="Image result for pla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042631" cy="1571636"/>
          </a:xfrm>
          <a:prstGeom prst="rect">
            <a:avLst/>
          </a:prstGeom>
          <a:noFill/>
        </p:spPr>
      </p:pic>
      <p:pic>
        <p:nvPicPr>
          <p:cNvPr id="142343" name="Picture 7" descr="Image result for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205617" cy="1466843"/>
          </a:xfrm>
          <a:prstGeom prst="rect">
            <a:avLst/>
          </a:prstGeom>
          <a:noFill/>
        </p:spPr>
      </p:pic>
      <p:pic>
        <p:nvPicPr>
          <p:cNvPr id="142345" name="Picture 9" descr="Image result for tex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36156"/>
            <a:ext cx="2281226" cy="1140613"/>
          </a:xfrm>
          <a:prstGeom prst="rect">
            <a:avLst/>
          </a:prstGeom>
          <a:noFill/>
        </p:spPr>
      </p:pic>
      <p:pic>
        <p:nvPicPr>
          <p:cNvPr id="142347" name="Picture 11" descr="Image result for 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484" y="5000636"/>
            <a:ext cx="2318894" cy="1547805"/>
          </a:xfrm>
          <a:prstGeom prst="rect">
            <a:avLst/>
          </a:prstGeom>
          <a:noFill/>
        </p:spPr>
      </p:pic>
      <p:pic>
        <p:nvPicPr>
          <p:cNvPr id="142349" name="Picture 13" descr="Image result for ladri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091510" cy="138587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215074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86512" y="32146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57554" y="17144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57554" y="35004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357554" y="50006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286512" y="507207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For</a:t>
            </a:r>
            <a:r>
              <a:rPr lang="es-ES" dirty="0" smtClean="0"/>
              <a:t> home: 31, page 19.</a:t>
            </a:r>
          </a:p>
        </p:txBody>
      </p:sp>
      <p:pic>
        <p:nvPicPr>
          <p:cNvPr id="150530" name="Picture 2" descr="Image result for hom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392430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Sustainable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Development that </a:t>
            </a:r>
            <a:r>
              <a:rPr lang="en-US" sz="2400" b="1" dirty="0" smtClean="0"/>
              <a:t>satisfies the needs of the present without compromising the capacity of future generations</a:t>
            </a:r>
            <a:r>
              <a:rPr lang="en-US" sz="2400" dirty="0" smtClean="0"/>
              <a:t>, guaranteeing the balance between economic growth, care for the environment and social well-being.</a:t>
            </a:r>
            <a:endParaRPr lang="es-ES" sz="2400" dirty="0" smtClean="0"/>
          </a:p>
          <a:p>
            <a:pPr>
              <a:buNone/>
            </a:pPr>
            <a:r>
              <a:rPr lang="es-ES" dirty="0" smtClean="0"/>
              <a:t> </a:t>
            </a:r>
          </a:p>
        </p:txBody>
      </p:sp>
      <p:pic>
        <p:nvPicPr>
          <p:cNvPr id="141314" name="Picture 2" descr="Image result for substantial develop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3500462" cy="350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Sustainable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ENVIRONMENTAL </a:t>
            </a:r>
            <a:r>
              <a:rPr lang="en-US" b="1" dirty="0" smtClean="0"/>
              <a:t>SUSTAINABILITY</a:t>
            </a:r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renewable </a:t>
            </a:r>
            <a:r>
              <a:rPr lang="en-US" b="1" dirty="0" smtClean="0"/>
              <a:t>energies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saving water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sustainable mobility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sustainable </a:t>
            </a:r>
            <a:r>
              <a:rPr lang="en-US" b="1" dirty="0" smtClean="0"/>
              <a:t>construction</a:t>
            </a:r>
            <a:r>
              <a:rPr lang="es-E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SOCIAL SUSTAINABILITY</a:t>
            </a:r>
            <a:endParaRPr lang="es-E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fairly-distributed quality of </a:t>
            </a:r>
            <a:r>
              <a:rPr lang="en-US" b="1" dirty="0" smtClean="0"/>
              <a:t>life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healthcare </a:t>
            </a:r>
            <a:r>
              <a:rPr lang="en-US" dirty="0" smtClean="0"/>
              <a:t>and </a:t>
            </a:r>
            <a:r>
              <a:rPr lang="en-US" dirty="0" smtClean="0"/>
              <a:t>education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gender equality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ECONOMIC </a:t>
            </a:r>
            <a:r>
              <a:rPr lang="en-US" b="1" dirty="0" smtClean="0"/>
              <a:t>SUSTAINABILITY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wealth for all</a:t>
            </a:r>
            <a:r>
              <a:rPr lang="en-US" dirty="0" smtClean="0"/>
              <a:t>, without harming the environment.</a:t>
            </a:r>
            <a:endParaRPr lang="es-ES" b="1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: 34, page 21</a:t>
            </a:r>
          </a:p>
        </p:txBody>
      </p:sp>
      <p:pic>
        <p:nvPicPr>
          <p:cNvPr id="151554" name="Picture 2" descr="Image result for hom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92430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Haz </a:t>
            </a:r>
            <a:r>
              <a:rPr lang="es-ES" sz="2000" dirty="0" smtClean="0"/>
              <a:t>una presentación en ordenador (en </a:t>
            </a:r>
            <a:r>
              <a:rPr lang="es-ES" sz="2000" dirty="0" err="1" smtClean="0"/>
              <a:t>power</a:t>
            </a:r>
            <a:r>
              <a:rPr lang="es-ES" sz="2000" dirty="0" smtClean="0"/>
              <a:t> </a:t>
            </a:r>
            <a:r>
              <a:rPr lang="es-ES" sz="2000" dirty="0" err="1" smtClean="0"/>
              <a:t>point</a:t>
            </a:r>
            <a:r>
              <a:rPr lang="es-ES" sz="2000" dirty="0" smtClean="0"/>
              <a:t> </a:t>
            </a:r>
            <a:r>
              <a:rPr lang="es-ES" sz="2000" dirty="0" smtClean="0"/>
              <a:t>o similar) en grupos de cuatro alumnos, describiendo las principales tecnologías de alguna de las siguientes sociedades históricas:</a:t>
            </a:r>
          </a:p>
          <a:p>
            <a:pPr lvl="1"/>
            <a:r>
              <a:rPr lang="es-ES" sz="2000" dirty="0" smtClean="0"/>
              <a:t>Sociedad cazadora y recolectora.</a:t>
            </a:r>
          </a:p>
          <a:p>
            <a:pPr lvl="1"/>
            <a:r>
              <a:rPr lang="es-ES" sz="2000" dirty="0" smtClean="0"/>
              <a:t>Sociedades horticultoras</a:t>
            </a:r>
          </a:p>
          <a:p>
            <a:pPr lvl="1"/>
            <a:r>
              <a:rPr lang="es-ES" sz="2000" dirty="0" smtClean="0"/>
              <a:t>Sociedades agrícolas y urbanas</a:t>
            </a:r>
          </a:p>
          <a:p>
            <a:pPr lvl="1"/>
            <a:r>
              <a:rPr lang="es-ES" sz="2000" dirty="0" smtClean="0"/>
              <a:t>Sociedades industriales</a:t>
            </a:r>
          </a:p>
          <a:p>
            <a:pPr lvl="1"/>
            <a:r>
              <a:rPr lang="es-ES" sz="2000" dirty="0" smtClean="0"/>
              <a:t>Sociedades avanzadas</a:t>
            </a:r>
          </a:p>
          <a:p>
            <a:pPr lvl="1">
              <a:buNone/>
            </a:pPr>
            <a:r>
              <a:rPr lang="es-ES" sz="2000" dirty="0" smtClean="0"/>
              <a:t>Puedes ayudarte de lo descrito en la página 20 del libro o usar otras fuentes.</a:t>
            </a:r>
          </a:p>
          <a:p>
            <a:pPr lvl="1">
              <a:buNone/>
            </a:pPr>
            <a:r>
              <a:rPr lang="es-ES" sz="2000" dirty="0" smtClean="0"/>
              <a:t>La presentación deberá ser en </a:t>
            </a:r>
            <a:r>
              <a:rPr lang="es-ES" sz="2000" dirty="0" smtClean="0">
                <a:solidFill>
                  <a:srgbClr val="FF0000"/>
                </a:solidFill>
              </a:rPr>
              <a:t>INGLÉS </a:t>
            </a:r>
            <a:endParaRPr lang="es-E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s-ES" sz="2000" dirty="0" smtClean="0"/>
              <a:t>y </a:t>
            </a:r>
            <a:r>
              <a:rPr lang="es-ES" sz="2000" dirty="0" smtClean="0"/>
              <a:t>deberá exponerse en clase por todos </a:t>
            </a:r>
            <a:endParaRPr lang="es-ES" sz="2000" dirty="0" smtClean="0"/>
          </a:p>
          <a:p>
            <a:pPr lvl="1">
              <a:buNone/>
            </a:pPr>
            <a:r>
              <a:rPr lang="es-ES" sz="2000" dirty="0" smtClean="0"/>
              <a:t>los </a:t>
            </a:r>
            <a:r>
              <a:rPr lang="es-ES" sz="2000" dirty="0" smtClean="0"/>
              <a:t>miembros del grupo.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¿</a:t>
            </a:r>
            <a:r>
              <a:rPr lang="en-US" i="1" dirty="0" smtClean="0"/>
              <a:t>What´s </a:t>
            </a:r>
            <a:r>
              <a:rPr lang="en-US" i="1" dirty="0" smtClean="0"/>
              <a:t>technology?</a:t>
            </a:r>
            <a:r>
              <a:rPr lang="es-ES" i="1" dirty="0" smtClean="0"/>
              <a:t/>
            </a:r>
            <a:br>
              <a:rPr lang="es-ES" i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TECHNOLOGICAL PROCESS:</a:t>
            </a:r>
          </a:p>
          <a:p>
            <a:endParaRPr lang="en-US" dirty="0" smtClean="0"/>
          </a:p>
          <a:p>
            <a:r>
              <a:rPr lang="en-US" sz="2800" dirty="0" smtClean="0"/>
              <a:t>Is the work method used by technology.</a:t>
            </a:r>
          </a:p>
          <a:p>
            <a:r>
              <a:rPr lang="en-US" sz="2800" dirty="0" smtClean="0"/>
              <a:t>Consists of the ordered sequence of steps that must be followed in order to satisfy a need or solve a problem.</a:t>
            </a:r>
          </a:p>
        </p:txBody>
      </p:sp>
      <p:sp>
        <p:nvSpPr>
          <p:cNvPr id="126978" name="AutoShape 2" descr="Image result for FUTURE CAR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80" name="AutoShape 4" descr="Image result for FUTURE CAR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90" name="AutoShape 14" descr="Image result for HACER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92" name="AutoShape 16" descr="Image result for HACER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6322"/>
            <a:ext cx="73012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¿What´s technology?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A possible and simple sequence of the technological process could be something like this</a:t>
            </a:r>
            <a:r>
              <a:rPr lang="en-US" sz="2800" dirty="0" smtClean="0"/>
              <a:t>:</a:t>
            </a:r>
          </a:p>
          <a:p>
            <a:endParaRPr lang="es-ES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 err="1" smtClean="0"/>
              <a:t>NECESSITY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</a:t>
            </a:r>
            <a:endParaRPr lang="es-E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 smtClean="0"/>
              <a:t>IDEA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dirty="0" err="1" smtClean="0"/>
              <a:t>DEVELOPMENT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IDEA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dirty="0" err="1" smtClean="0"/>
              <a:t>CONSTRUCTION</a:t>
            </a:r>
            <a:endParaRPr lang="es-E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 err="1" smtClean="0"/>
              <a:t>VERIFICATION</a:t>
            </a:r>
            <a:r>
              <a:rPr lang="es-ES" sz="2400" dirty="0" smtClean="0"/>
              <a:t> AND </a:t>
            </a:r>
          </a:p>
          <a:p>
            <a:pPr marL="457200" lvl="0" indent="-457200">
              <a:buNone/>
            </a:pPr>
            <a:r>
              <a:rPr lang="es-ES" sz="2400" dirty="0" smtClean="0"/>
              <a:t>	</a:t>
            </a:r>
            <a:r>
              <a:rPr lang="es-ES" sz="2400" dirty="0" err="1" smtClean="0"/>
              <a:t>VALIDATION</a:t>
            </a:r>
            <a:endParaRPr lang="es-ES" sz="2400" dirty="0"/>
          </a:p>
        </p:txBody>
      </p:sp>
      <p:sp>
        <p:nvSpPr>
          <p:cNvPr id="126978" name="AutoShape 2" descr="Image result for FUTURE CAR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80" name="AutoShape 4" descr="Image result for FUTURE CAR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90" name="AutoShape 14" descr="Image result for HACER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992" name="AutoShape 16" descr="Image result for HACER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9026" name="Picture 2" descr="Image result for IDEA PROBL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76"/>
            <a:ext cx="3164628" cy="190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4, 5, 6, page 24.</a:t>
            </a:r>
            <a:endParaRPr lang="es-ES" dirty="0"/>
          </a:p>
        </p:txBody>
      </p:sp>
      <p:pic>
        <p:nvPicPr>
          <p:cNvPr id="154626" name="Picture 2" descr="Image result for hom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392430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¿What´s technology?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FACTORS INFLUENCING THE </a:t>
            </a:r>
            <a:r>
              <a:rPr lang="en-US" i="1" dirty="0" smtClean="0"/>
              <a:t>   TECHNOLOGICAL </a:t>
            </a:r>
            <a:r>
              <a:rPr lang="en-US" i="1" dirty="0" err="1" smtClean="0"/>
              <a:t>PROCCESS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s-ES" i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Physics knowledge and scientific concepts</a:t>
            </a:r>
            <a:r>
              <a:rPr lang="en-US" dirty="0" smtClean="0"/>
              <a:t>.</a:t>
            </a:r>
            <a:endParaRPr lang="es-ES" dirty="0" smtClean="0"/>
          </a:p>
        </p:txBody>
      </p:sp>
      <p:pic>
        <p:nvPicPr>
          <p:cNvPr id="125954" name="Picture 2" descr="Image result for phys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256"/>
            <a:ext cx="2929961" cy="2105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¿What´s technology?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FACTORS INFLUENCING THE </a:t>
            </a:r>
            <a:r>
              <a:rPr lang="en-US" i="1" dirty="0" smtClean="0"/>
              <a:t>   TECHNOLOGICAL </a:t>
            </a:r>
            <a:r>
              <a:rPr lang="en-US" i="1" dirty="0" err="1" smtClean="0"/>
              <a:t>PROCCESS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s-ES" i="1" dirty="0" smtClean="0"/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 smtClean="0"/>
              <a:t>Technical </a:t>
            </a:r>
            <a:r>
              <a:rPr lang="en-US" dirty="0" smtClean="0"/>
              <a:t>drawing</a:t>
            </a:r>
            <a:r>
              <a:rPr lang="en-US" dirty="0" smtClean="0"/>
              <a:t>.</a:t>
            </a:r>
            <a:endParaRPr lang="es-ES" dirty="0" smtClean="0"/>
          </a:p>
        </p:txBody>
      </p:sp>
      <p:pic>
        <p:nvPicPr>
          <p:cNvPr id="135170" name="Picture 2" descr="Image result for Technical dra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00504"/>
            <a:ext cx="4357718" cy="244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¿What´s technology?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FACTORS INFLUENCING THE </a:t>
            </a:r>
            <a:r>
              <a:rPr lang="en-US" i="1" dirty="0" smtClean="0"/>
              <a:t>   TECHNOLOGICAL </a:t>
            </a:r>
            <a:r>
              <a:rPr lang="en-US" i="1" dirty="0" err="1" smtClean="0"/>
              <a:t>PROCCESS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s-ES" i="1" dirty="0" smtClean="0"/>
          </a:p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Materials </a:t>
            </a:r>
            <a:r>
              <a:rPr lang="en-US" dirty="0" smtClean="0"/>
              <a:t>and its properties</a:t>
            </a:r>
            <a:r>
              <a:rPr lang="en-US" dirty="0" smtClean="0"/>
              <a:t>.</a:t>
            </a:r>
            <a:endParaRPr lang="es-ES" dirty="0" smtClean="0"/>
          </a:p>
        </p:txBody>
      </p:sp>
      <p:pic>
        <p:nvPicPr>
          <p:cNvPr id="134146" name="Picture 2" descr="Image result for w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3000396" cy="1817420"/>
          </a:xfrm>
          <a:prstGeom prst="rect">
            <a:avLst/>
          </a:prstGeom>
          <a:noFill/>
        </p:spPr>
      </p:pic>
      <p:pic>
        <p:nvPicPr>
          <p:cNvPr id="134148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43380"/>
            <a:ext cx="3428984" cy="171449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71538" y="5857893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Wood                                                        Metal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186</TotalTime>
  <Words>771</Words>
  <Application>Microsoft Office PowerPoint</Application>
  <PresentationFormat>Presentación en pantalla (4:3)</PresentationFormat>
  <Paragraphs>212</Paragraphs>
  <Slides>37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Fundición</vt:lpstr>
      <vt:lpstr>TECHNOLOGY UNIT 1</vt:lpstr>
      <vt:lpstr>¿What´s technology? </vt:lpstr>
      <vt:lpstr>Exercises</vt:lpstr>
      <vt:lpstr>¿What´s technology? </vt:lpstr>
      <vt:lpstr>¿What´s technology?</vt:lpstr>
      <vt:lpstr>Exercises</vt:lpstr>
      <vt:lpstr>¿What´s technology?</vt:lpstr>
      <vt:lpstr>¿What´s technology?</vt:lpstr>
      <vt:lpstr>¿What´s technology?</vt:lpstr>
      <vt:lpstr>¿What´s technology?</vt:lpstr>
      <vt:lpstr>¿What´s technology?</vt:lpstr>
      <vt:lpstr>¿What´s technology?</vt:lpstr>
      <vt:lpstr>Exercises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PHASES OF THE TECHNOLOGICAL PROCCESS</vt:lpstr>
      <vt:lpstr>Exercises</vt:lpstr>
      <vt:lpstr>MATERIALS</vt:lpstr>
      <vt:lpstr>MATERIALS</vt:lpstr>
      <vt:lpstr>MATERIALS</vt:lpstr>
      <vt:lpstr>MATERIALS</vt:lpstr>
      <vt:lpstr>MATERIALS</vt:lpstr>
      <vt:lpstr>MATERIALS</vt:lpstr>
      <vt:lpstr>MATERIALS</vt:lpstr>
      <vt:lpstr>Exercises</vt:lpstr>
      <vt:lpstr>Sustainable Development</vt:lpstr>
      <vt:lpstr>Sustainable Development</vt:lpstr>
      <vt:lpstr>Exercises</vt:lpstr>
      <vt:lpstr>Exercises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Nanaki -</dc:creator>
  <cp:lastModifiedBy>Nanaki -</cp:lastModifiedBy>
  <cp:revision>19</cp:revision>
  <dcterms:created xsi:type="dcterms:W3CDTF">2018-09-23T13:56:59Z</dcterms:created>
  <dcterms:modified xsi:type="dcterms:W3CDTF">2018-09-23T17:03:10Z</dcterms:modified>
</cp:coreProperties>
</file>