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sldIdLst>
    <p:sldId id="256" r:id="rId2"/>
    <p:sldId id="257" r:id="rId3"/>
    <p:sldId id="258" r:id="rId4"/>
    <p:sldId id="259" r:id="rId5"/>
    <p:sldId id="287" r:id="rId6"/>
    <p:sldId id="260" r:id="rId7"/>
    <p:sldId id="261" r:id="rId8"/>
    <p:sldId id="288" r:id="rId9"/>
    <p:sldId id="302" r:id="rId10"/>
    <p:sldId id="263" r:id="rId11"/>
    <p:sldId id="301" r:id="rId12"/>
    <p:sldId id="303" r:id="rId13"/>
    <p:sldId id="266" r:id="rId14"/>
    <p:sldId id="268" r:id="rId15"/>
    <p:sldId id="264" r:id="rId16"/>
    <p:sldId id="285" r:id="rId17"/>
    <p:sldId id="286" r:id="rId18"/>
    <p:sldId id="284" r:id="rId19"/>
    <p:sldId id="265" r:id="rId20"/>
    <p:sldId id="289" r:id="rId21"/>
    <p:sldId id="269" r:id="rId22"/>
    <p:sldId id="270" r:id="rId23"/>
    <p:sldId id="271" r:id="rId24"/>
    <p:sldId id="290" r:id="rId25"/>
    <p:sldId id="272" r:id="rId26"/>
    <p:sldId id="273" r:id="rId27"/>
    <p:sldId id="274" r:id="rId28"/>
    <p:sldId id="278" r:id="rId29"/>
    <p:sldId id="277" r:id="rId30"/>
    <p:sldId id="276" r:id="rId31"/>
    <p:sldId id="275" r:id="rId32"/>
    <p:sldId id="281" r:id="rId33"/>
    <p:sldId id="296" r:id="rId34"/>
    <p:sldId id="297" r:id="rId35"/>
    <p:sldId id="298" r:id="rId36"/>
    <p:sldId id="299" r:id="rId37"/>
    <p:sldId id="283" r:id="rId38"/>
    <p:sldId id="292" r:id="rId39"/>
    <p:sldId id="295" r:id="rId40"/>
    <p:sldId id="293" r:id="rId41"/>
    <p:sldId id="294" r:id="rId42"/>
    <p:sldId id="279" r:id="rId43"/>
    <p:sldId id="280" r:id="rId44"/>
    <p:sldId id="300" r:id="rId45"/>
    <p:sldId id="282" r:id="rId46"/>
    <p:sldId id="291" r:id="rId4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D4ABA5-EC8C-414D-A002-478433BBA1F6}" type="datetimeFigureOut">
              <a:rPr lang="es-ES" smtClean="0"/>
              <a:pPr/>
              <a:t>21/10/2018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F5EA50-EC8E-4A29-98F7-5C7B91927CF2}"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FAF5EA50-EC8E-4A29-98F7-5C7B91927CF2}" type="slidenum">
              <a:rPr lang="es-ES" smtClean="0"/>
              <a:pPr/>
              <a:t>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7" name="6 Rectángulo"/>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2362200" y="4038600"/>
            <a:ext cx="6477000" cy="1828800"/>
          </a:xfrm>
        </p:spPr>
        <p:txBody>
          <a:bodyPr anchor="b"/>
          <a:lstStyle>
            <a:lvl1pPr>
              <a:defRPr cap="all" baseline="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AF8E197-D8D9-4AB7-849A-A04CF1230DA6}" type="datetimeFigureOut">
              <a:rPr lang="es-ES" smtClean="0"/>
              <a:pPr/>
              <a:t>21/10/2018</a:t>
            </a:fld>
            <a:endParaRPr lang="es-ES"/>
          </a:p>
        </p:txBody>
      </p:sp>
      <p:sp>
        <p:nvSpPr>
          <p:cNvPr id="17" name="16 Marcador de pie de página"/>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s-ES"/>
          </a:p>
        </p:txBody>
      </p:sp>
      <p:sp>
        <p:nvSpPr>
          <p:cNvPr id="29" name="28 Marcador de número de diapositiva"/>
          <p:cNvSpPr>
            <a:spLocks noGrp="1"/>
          </p:cNvSpPr>
          <p:nvPr>
            <p:ph type="sldNum" sz="quarter" idx="12"/>
          </p:nvPr>
        </p:nvSpPr>
        <p:spPr>
          <a:xfrm>
            <a:off x="8001000" y="228600"/>
            <a:ext cx="838200" cy="381000"/>
          </a:xfrm>
        </p:spPr>
        <p:txBody>
          <a:bodyPr/>
          <a:lstStyle>
            <a:lvl1pPr>
              <a:defRPr>
                <a:solidFill>
                  <a:schemeClr val="tx2"/>
                </a:solidFill>
              </a:defRPr>
            </a:lvl1pPr>
          </a:lstStyle>
          <a:p>
            <a:fld id="{E466C151-0335-4056-9D7E-1FE85657DA5A}"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BAF8E197-D8D9-4AB7-849A-A04CF1230DA6}" type="datetimeFigureOut">
              <a:rPr lang="es-ES" smtClean="0"/>
              <a:pPr/>
              <a:t>21/10/2018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466C151-0335-4056-9D7E-1FE85657DA5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1"/>
      </p:bgRef>
    </p:bg>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609600"/>
            <a:ext cx="2057400" cy="55165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609600"/>
            <a:ext cx="5562600" cy="5516564"/>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6553200" y="6248402"/>
            <a:ext cx="2209800" cy="365125"/>
          </a:xfrm>
        </p:spPr>
        <p:txBody>
          <a:bodyPr/>
          <a:lstStyle/>
          <a:p>
            <a:fld id="{BAF8E197-D8D9-4AB7-849A-A04CF1230DA6}" type="datetimeFigureOut">
              <a:rPr lang="es-ES" smtClean="0"/>
              <a:pPr/>
              <a:t>21/10/2018</a:t>
            </a:fld>
            <a:endParaRPr lang="es-ES"/>
          </a:p>
        </p:txBody>
      </p:sp>
      <p:sp>
        <p:nvSpPr>
          <p:cNvPr id="5" name="4 Marcador de pie de página"/>
          <p:cNvSpPr>
            <a:spLocks noGrp="1"/>
          </p:cNvSpPr>
          <p:nvPr>
            <p:ph type="ftr" sz="quarter" idx="11"/>
          </p:nvPr>
        </p:nvSpPr>
        <p:spPr>
          <a:xfrm>
            <a:off x="457201" y="6248207"/>
            <a:ext cx="5573483" cy="365125"/>
          </a:xfrm>
        </p:spPr>
        <p:txBody>
          <a:bodyPr/>
          <a:lstStyle/>
          <a:p>
            <a:endParaRPr lang="es-ES"/>
          </a:p>
        </p:txBody>
      </p:sp>
      <p:sp>
        <p:nvSpPr>
          <p:cNvPr id="7" name="6 Rectángulo"/>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Rectángulo"/>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Rectángulo"/>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Marcador de número de diapositiva"/>
          <p:cNvSpPr>
            <a:spLocks noGrp="1"/>
          </p:cNvSpPr>
          <p:nvPr>
            <p:ph type="sldNum" sz="quarter" idx="12"/>
          </p:nvPr>
        </p:nvSpPr>
        <p:spPr>
          <a:xfrm rot="5400000">
            <a:off x="5989638" y="144462"/>
            <a:ext cx="533400" cy="244476"/>
          </a:xfrm>
        </p:spPr>
        <p:txBody>
          <a:bodyPr/>
          <a:lstStyle/>
          <a:p>
            <a:fld id="{E466C151-0335-4056-9D7E-1FE85657DA5A}"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12648" y="228600"/>
            <a:ext cx="8153400" cy="990600"/>
          </a:xfrm>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BAF8E197-D8D9-4AB7-849A-A04CF1230DA6}" type="datetimeFigureOut">
              <a:rPr lang="es-ES" smtClean="0"/>
              <a:pPr/>
              <a:t>21/10/2018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lvl1pPr>
              <a:defRPr>
                <a:solidFill>
                  <a:srgbClr val="FFFFFF"/>
                </a:solidFill>
              </a:defRPr>
            </a:lvl1pPr>
          </a:lstStyle>
          <a:p>
            <a:fld id="{E466C151-0335-4056-9D7E-1FE85657DA5A}" type="slidenum">
              <a:rPr lang="es-ES" smtClean="0"/>
              <a:pPr/>
              <a:t>‹Nº›</a:t>
            </a:fld>
            <a:endParaRPr lang="es-ES"/>
          </a:p>
        </p:txBody>
      </p:sp>
      <p:sp>
        <p:nvSpPr>
          <p:cNvPr id="8" name="7 Marcador de contenido"/>
          <p:cNvSpPr>
            <a:spLocks noGrp="1"/>
          </p:cNvSpPr>
          <p:nvPr>
            <p:ph sz="quarter" idx="1"/>
          </p:nvPr>
        </p:nvSpPr>
        <p:spPr>
          <a:xfrm>
            <a:off x="612648" y="1600200"/>
            <a:ext cx="8153400" cy="44958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7" name="6 Rectángulo"/>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BAF8E197-D8D9-4AB7-849A-A04CF1230DA6}" type="datetimeFigureOut">
              <a:rPr lang="es-ES" smtClean="0"/>
              <a:pPr/>
              <a:t>21/10/2018</a:t>
            </a:fld>
            <a:endParaRPr lang="es-ES"/>
          </a:p>
        </p:txBody>
      </p:sp>
      <p:sp>
        <p:nvSpPr>
          <p:cNvPr id="13" name="12 Marcador de número de diapositiva"/>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466C151-0335-4056-9D7E-1FE85657DA5A}" type="slidenum">
              <a:rPr lang="es-ES" smtClean="0"/>
              <a:pPr/>
              <a:t>‹Nº›</a:t>
            </a:fld>
            <a:endParaRPr lang="es-ES"/>
          </a:p>
        </p:txBody>
      </p:sp>
      <p:sp>
        <p:nvSpPr>
          <p:cNvPr id="14" name="13 Marcador de pie de página"/>
          <p:cNvSpPr>
            <a:spLocks noGrp="1"/>
          </p:cNvSpPr>
          <p:nvPr>
            <p:ph type="ftr" sz="quarter" idx="12"/>
          </p:nvPr>
        </p:nvSpPr>
        <p:spPr/>
        <p:txBody>
          <a:bodyPr/>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9" name="8 Marcador de contenido"/>
          <p:cNvSpPr>
            <a:spLocks noGrp="1"/>
          </p:cNvSpPr>
          <p:nvPr>
            <p:ph sz="quarter" idx="1"/>
          </p:nvPr>
        </p:nvSpPr>
        <p:spPr>
          <a:xfrm>
            <a:off x="609600"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844901" y="1589567"/>
            <a:ext cx="38862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8" name="7 Marcador de fecha"/>
          <p:cNvSpPr>
            <a:spLocks noGrp="1"/>
          </p:cNvSpPr>
          <p:nvPr>
            <p:ph type="dt" sz="half" idx="15"/>
          </p:nvPr>
        </p:nvSpPr>
        <p:spPr/>
        <p:txBody>
          <a:bodyPr rtlCol="0"/>
          <a:lstStyle/>
          <a:p>
            <a:fld id="{BAF8E197-D8D9-4AB7-849A-A04CF1230DA6}" type="datetimeFigureOut">
              <a:rPr lang="es-ES" smtClean="0"/>
              <a:pPr/>
              <a:t>21/10/2018</a:t>
            </a:fld>
            <a:endParaRPr lang="es-ES"/>
          </a:p>
        </p:txBody>
      </p:sp>
      <p:sp>
        <p:nvSpPr>
          <p:cNvPr id="10" name="9 Marcador de número de diapositiva"/>
          <p:cNvSpPr>
            <a:spLocks noGrp="1"/>
          </p:cNvSpPr>
          <p:nvPr>
            <p:ph type="sldNum" sz="quarter" idx="16"/>
          </p:nvPr>
        </p:nvSpPr>
        <p:spPr/>
        <p:txBody>
          <a:bodyPr rtlCol="0"/>
          <a:lstStyle/>
          <a:p>
            <a:fld id="{E466C151-0335-4056-9D7E-1FE85657DA5A}" type="slidenum">
              <a:rPr lang="es-ES" smtClean="0"/>
              <a:pPr/>
              <a:t>‹Nº›</a:t>
            </a:fld>
            <a:endParaRPr lang="es-ES"/>
          </a:p>
        </p:txBody>
      </p:sp>
      <p:sp>
        <p:nvSpPr>
          <p:cNvPr id="12" name="11 Marcador de pie de página"/>
          <p:cNvSpPr>
            <a:spLocks noGrp="1"/>
          </p:cNvSpPr>
          <p:nvPr>
            <p:ph type="ftr" sz="quarter" idx="17"/>
          </p:nvPr>
        </p:nvSpPr>
        <p:spPr/>
        <p:txBody>
          <a:bodyPr rtlCol="0"/>
          <a:lstStyle/>
          <a:p>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33400" y="273050"/>
            <a:ext cx="8153400" cy="869950"/>
          </a:xfrm>
        </p:spPr>
        <p:txBody>
          <a:bodyPr anchor="ctr"/>
          <a:lstStyle>
            <a:lvl1pPr>
              <a:defRPr/>
            </a:lvl1pPr>
          </a:lstStyle>
          <a:p>
            <a:r>
              <a:rPr kumimoji="0" lang="es-ES" smtClean="0"/>
              <a:t>Haga clic para modificar el estilo de título del patrón</a:t>
            </a:r>
            <a:endParaRPr kumimoji="0" lang="en-US"/>
          </a:p>
        </p:txBody>
      </p:sp>
      <p:sp>
        <p:nvSpPr>
          <p:cNvPr id="11" name="10 Marcador de contenido"/>
          <p:cNvSpPr>
            <a:spLocks noGrp="1"/>
          </p:cNvSpPr>
          <p:nvPr>
            <p:ph sz="quarter" idx="2"/>
          </p:nvPr>
        </p:nvSpPr>
        <p:spPr>
          <a:xfrm>
            <a:off x="609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800600" y="2438400"/>
            <a:ext cx="3886200" cy="35814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5"/>
          </p:nvPr>
        </p:nvSpPr>
        <p:spPr/>
        <p:txBody>
          <a:bodyPr rtlCol="0"/>
          <a:lstStyle/>
          <a:p>
            <a:fld id="{BAF8E197-D8D9-4AB7-849A-A04CF1230DA6}" type="datetimeFigureOut">
              <a:rPr lang="es-ES" smtClean="0"/>
              <a:pPr/>
              <a:t>21/10/2018</a:t>
            </a:fld>
            <a:endParaRPr lang="es-ES"/>
          </a:p>
        </p:txBody>
      </p:sp>
      <p:sp>
        <p:nvSpPr>
          <p:cNvPr id="12" name="11 Marcador de número de diapositiva"/>
          <p:cNvSpPr>
            <a:spLocks noGrp="1"/>
          </p:cNvSpPr>
          <p:nvPr>
            <p:ph type="sldNum" sz="quarter" idx="16"/>
          </p:nvPr>
        </p:nvSpPr>
        <p:spPr/>
        <p:txBody>
          <a:bodyPr rtlCol="0"/>
          <a:lstStyle/>
          <a:p>
            <a:fld id="{E466C151-0335-4056-9D7E-1FE85657DA5A}" type="slidenum">
              <a:rPr lang="es-ES" smtClean="0"/>
              <a:pPr/>
              <a:t>‹Nº›</a:t>
            </a:fld>
            <a:endParaRPr lang="es-ES"/>
          </a:p>
        </p:txBody>
      </p:sp>
      <p:sp>
        <p:nvSpPr>
          <p:cNvPr id="14" name="13 Marcador de pie de página"/>
          <p:cNvSpPr>
            <a:spLocks noGrp="1"/>
          </p:cNvSpPr>
          <p:nvPr>
            <p:ph type="ftr" sz="quarter" idx="17"/>
          </p:nvPr>
        </p:nvSpPr>
        <p:spPr/>
        <p:txBody>
          <a:bodyPr rtlCol="0"/>
          <a:lstStyle/>
          <a:p>
            <a:endParaRPr lang="es-ES"/>
          </a:p>
        </p:txBody>
      </p:sp>
      <p:sp>
        <p:nvSpPr>
          <p:cNvPr id="16" name="15 Marcador de texto"/>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5" name="14 Marcador de texto"/>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BAF8E197-D8D9-4AB7-849A-A04CF1230DA6}" type="datetimeFigureOut">
              <a:rPr lang="es-ES" smtClean="0"/>
              <a:pPr/>
              <a:t>21/10/2018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lvl1pPr>
              <a:defRPr>
                <a:solidFill>
                  <a:srgbClr val="FFFFFF"/>
                </a:solidFill>
              </a:defRPr>
            </a:lvl1pPr>
          </a:lstStyle>
          <a:p>
            <a:fld id="{E466C151-0335-4056-9D7E-1FE85657DA5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AF8E197-D8D9-4AB7-849A-A04CF1230DA6}" type="datetimeFigureOut">
              <a:rPr lang="es-ES" smtClean="0"/>
              <a:pPr/>
              <a:t>21/10/2018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a:xfrm>
            <a:off x="0" y="6248400"/>
            <a:ext cx="533400" cy="381000"/>
          </a:xfrm>
        </p:spPr>
        <p:txBody>
          <a:bodyPr/>
          <a:lstStyle>
            <a:lvl1pPr>
              <a:defRPr>
                <a:solidFill>
                  <a:schemeClr val="tx2"/>
                </a:solidFill>
              </a:defRPr>
            </a:lvl1pPr>
          </a:lstStyle>
          <a:p>
            <a:fld id="{E466C151-0335-4056-9D7E-1FE85657DA5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3050"/>
            <a:ext cx="8077200" cy="869950"/>
          </a:xfrm>
        </p:spPr>
        <p:txBody>
          <a:bodyPr anchor="ctr"/>
          <a:lstStyle>
            <a:lvl1pPr algn="l">
              <a:buNone/>
              <a:defRPr sz="4400" b="0"/>
            </a:lvl1p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BAF8E197-D8D9-4AB7-849A-A04CF1230DA6}" type="datetimeFigureOut">
              <a:rPr lang="es-ES" smtClean="0"/>
              <a:pPr/>
              <a:t>21/10/2018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lvl1pPr>
              <a:defRPr>
                <a:solidFill>
                  <a:srgbClr val="FFFFFF"/>
                </a:solidFill>
              </a:defRPr>
            </a:lvl1pPr>
          </a:lstStyle>
          <a:p>
            <a:fld id="{E466C151-0335-4056-9D7E-1FE85657DA5A}" type="slidenum">
              <a:rPr lang="es-ES" smtClean="0"/>
              <a:pPr/>
              <a:t>‹Nº›</a:t>
            </a:fld>
            <a:endParaRPr lang="es-ES"/>
          </a:p>
        </p:txBody>
      </p:sp>
      <p:sp>
        <p:nvSpPr>
          <p:cNvPr id="3" name="2 Marcador de texto"/>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9" name="8 Marcador de contenido"/>
          <p:cNvSpPr>
            <a:spLocks noGrp="1"/>
          </p:cNvSpPr>
          <p:nvPr>
            <p:ph sz="quarter" idx="1"/>
          </p:nvPr>
        </p:nvSpPr>
        <p:spPr>
          <a:xfrm>
            <a:off x="2362200" y="1752600"/>
            <a:ext cx="6400800" cy="4419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3">
        <a:schemeClr val="bg2"/>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8" name="7 Rectángulo"/>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s-ES" smtClean="0"/>
              <a:t>Haga clic para modificar el estilo de título del patrón</a:t>
            </a:r>
            <a:endParaRPr kumimoji="0" lang="en-US"/>
          </a:p>
        </p:txBody>
      </p:sp>
      <p:sp>
        <p:nvSpPr>
          <p:cNvPr id="11" name="10 Rectángulo"/>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fecha"/>
          <p:cNvSpPr>
            <a:spLocks noGrp="1"/>
          </p:cNvSpPr>
          <p:nvPr>
            <p:ph type="dt" sz="half" idx="10"/>
          </p:nvPr>
        </p:nvSpPr>
        <p:spPr>
          <a:xfrm>
            <a:off x="6248400" y="6248400"/>
            <a:ext cx="2667000" cy="365125"/>
          </a:xfrm>
        </p:spPr>
        <p:txBody>
          <a:bodyPr rtlCol="0"/>
          <a:lstStyle/>
          <a:p>
            <a:fld id="{BAF8E197-D8D9-4AB7-849A-A04CF1230DA6}" type="datetimeFigureOut">
              <a:rPr lang="es-ES" smtClean="0"/>
              <a:pPr/>
              <a:t>21/10/2018</a:t>
            </a:fld>
            <a:endParaRPr lang="es-ES"/>
          </a:p>
        </p:txBody>
      </p:sp>
      <p:sp>
        <p:nvSpPr>
          <p:cNvPr id="13" name="12 Marcador de número de diapositiva"/>
          <p:cNvSpPr>
            <a:spLocks noGrp="1"/>
          </p:cNvSpPr>
          <p:nvPr>
            <p:ph type="sldNum" sz="quarter" idx="11"/>
          </p:nvPr>
        </p:nvSpPr>
        <p:spPr>
          <a:xfrm>
            <a:off x="0" y="4667249"/>
            <a:ext cx="1447800" cy="663578"/>
          </a:xfrm>
        </p:spPr>
        <p:txBody>
          <a:bodyPr rtlCol="0"/>
          <a:lstStyle>
            <a:lvl1pPr>
              <a:defRPr sz="2800"/>
            </a:lvl1pPr>
          </a:lstStyle>
          <a:p>
            <a:fld id="{E466C151-0335-4056-9D7E-1FE85657DA5A}" type="slidenum">
              <a:rPr lang="es-ES" smtClean="0"/>
              <a:pPr/>
              <a:t>‹Nº›</a:t>
            </a:fld>
            <a:endParaRPr lang="es-ES"/>
          </a:p>
        </p:txBody>
      </p:sp>
      <p:sp>
        <p:nvSpPr>
          <p:cNvPr id="14" name="13 Marcador de pie de página"/>
          <p:cNvSpPr>
            <a:spLocks noGrp="1"/>
          </p:cNvSpPr>
          <p:nvPr>
            <p:ph type="ftr" sz="quarter" idx="12"/>
          </p:nvPr>
        </p:nvSpPr>
        <p:spPr>
          <a:xfrm>
            <a:off x="1600200" y="6248206"/>
            <a:ext cx="4572000" cy="365125"/>
          </a:xfrm>
        </p:spPr>
        <p:txBody>
          <a:bodyPr rtlCol="0"/>
          <a:lstStyle/>
          <a:p>
            <a:endParaRPr lang="es-ES"/>
          </a:p>
        </p:txBody>
      </p:sp>
      <p:sp>
        <p:nvSpPr>
          <p:cNvPr id="3" name="2 Marcador de posición de imagen"/>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s-ES" smtClean="0"/>
              <a:t>Haga clic en el icono para agregar una imagen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609600" y="228600"/>
            <a:ext cx="8153400" cy="9906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BAF8E197-D8D9-4AB7-849A-A04CF1230DA6}" type="datetimeFigureOut">
              <a:rPr lang="es-ES" smtClean="0"/>
              <a:pPr/>
              <a:t>21/10/2018</a:t>
            </a:fld>
            <a:endParaRPr lang="es-ES"/>
          </a:p>
        </p:txBody>
      </p:sp>
      <p:sp>
        <p:nvSpPr>
          <p:cNvPr id="3" name="2 Marcador de pie de página"/>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s-ES"/>
          </a:p>
        </p:txBody>
      </p:sp>
      <p:sp>
        <p:nvSpPr>
          <p:cNvPr id="7" name="6 Rectángulo"/>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Marcador de número de diapositiva"/>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466C151-0335-4056-9D7E-1FE85657DA5A}"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7.jpe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err="1" smtClean="0">
                <a:solidFill>
                  <a:schemeClr val="tx2">
                    <a:tint val="100000"/>
                    <a:shade val="90000"/>
                    <a:satMod val="250000"/>
                    <a:alpha val="100000"/>
                  </a:schemeClr>
                </a:solidFill>
              </a:rPr>
              <a:t>TECHNOLOGY</a:t>
            </a:r>
            <a:r>
              <a:rPr lang="es-ES" dirty="0" smtClean="0">
                <a:solidFill>
                  <a:schemeClr val="tx2">
                    <a:tint val="100000"/>
                    <a:shade val="90000"/>
                    <a:satMod val="250000"/>
                    <a:alpha val="100000"/>
                  </a:schemeClr>
                </a:solidFill>
              </a:rPr>
              <a:t> </a:t>
            </a:r>
            <a:r>
              <a:rPr lang="es-ES" dirty="0" err="1" smtClean="0">
                <a:solidFill>
                  <a:schemeClr val="tx2">
                    <a:tint val="100000"/>
                    <a:shade val="90000"/>
                    <a:satMod val="250000"/>
                    <a:alpha val="100000"/>
                  </a:schemeClr>
                </a:solidFill>
              </a:rPr>
              <a:t>UNIT</a:t>
            </a:r>
            <a:r>
              <a:rPr lang="es-ES" dirty="0" smtClean="0">
                <a:solidFill>
                  <a:schemeClr val="tx2">
                    <a:tint val="100000"/>
                    <a:shade val="90000"/>
                    <a:satMod val="250000"/>
                    <a:alpha val="100000"/>
                  </a:schemeClr>
                </a:solidFill>
              </a:rPr>
              <a:t> 2</a:t>
            </a:r>
            <a:endParaRPr lang="es-ES" dirty="0"/>
          </a:p>
        </p:txBody>
      </p:sp>
      <p:sp>
        <p:nvSpPr>
          <p:cNvPr id="3" name="2 Subtítulo"/>
          <p:cNvSpPr>
            <a:spLocks noGrp="1"/>
          </p:cNvSpPr>
          <p:nvPr>
            <p:ph type="subTitle" idx="1"/>
          </p:nvPr>
        </p:nvSpPr>
        <p:spPr/>
        <p:txBody>
          <a:bodyPr/>
          <a:lstStyle/>
          <a:p>
            <a:r>
              <a:rPr lang="es-ES" dirty="0" err="1" smtClean="0"/>
              <a:t>Technical</a:t>
            </a:r>
            <a:r>
              <a:rPr lang="es-ES" dirty="0" smtClean="0"/>
              <a:t> </a:t>
            </a:r>
            <a:r>
              <a:rPr lang="es-ES" dirty="0" err="1" smtClean="0"/>
              <a:t>drawing</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Drawing</a:t>
            </a:r>
            <a:r>
              <a:rPr lang="es-ES" dirty="0" smtClean="0"/>
              <a:t> </a:t>
            </a:r>
            <a:r>
              <a:rPr lang="es-ES" dirty="0" err="1" smtClean="0"/>
              <a:t>tools</a:t>
            </a:r>
            <a:endParaRPr lang="es-ES" dirty="0"/>
          </a:p>
        </p:txBody>
      </p:sp>
      <p:sp>
        <p:nvSpPr>
          <p:cNvPr id="3" name="2 Marcador de contenido"/>
          <p:cNvSpPr>
            <a:spLocks noGrp="1"/>
          </p:cNvSpPr>
          <p:nvPr>
            <p:ph sz="quarter" idx="1"/>
          </p:nvPr>
        </p:nvSpPr>
        <p:spPr/>
        <p:txBody>
          <a:bodyPr>
            <a:normAutofit/>
          </a:bodyPr>
          <a:lstStyle/>
          <a:p>
            <a:r>
              <a:rPr lang="en-US" sz="2800" dirty="0" smtClean="0"/>
              <a:t>A line that has one defined endpoint is called a ray and extends endlessly in one direction. A ray is named after the endpoint and another point on the ray.</a:t>
            </a:r>
          </a:p>
          <a:p>
            <a:endParaRPr lang="en-US" sz="2800" dirty="0" smtClean="0"/>
          </a:p>
          <a:p>
            <a:endParaRPr lang="en-US" sz="2800" dirty="0" smtClean="0"/>
          </a:p>
          <a:p>
            <a:r>
              <a:rPr lang="en-US" sz="2800" b="1" dirty="0" smtClean="0"/>
              <a:t>Ruler</a:t>
            </a:r>
            <a:endParaRPr lang="es-ES" sz="2800" b="1" dirty="0"/>
          </a:p>
        </p:txBody>
      </p:sp>
      <p:pic>
        <p:nvPicPr>
          <p:cNvPr id="5" name="Picture 2" descr="Endpoint"/>
          <p:cNvPicPr>
            <a:picLocks noChangeAspect="1" noChangeArrowheads="1"/>
          </p:cNvPicPr>
          <p:nvPr/>
        </p:nvPicPr>
        <p:blipFill>
          <a:blip r:embed="rId2"/>
          <a:srcRect/>
          <a:stretch>
            <a:fillRect/>
          </a:stretch>
        </p:blipFill>
        <p:spPr bwMode="auto">
          <a:xfrm>
            <a:off x="2428860" y="3286124"/>
            <a:ext cx="4147318" cy="928694"/>
          </a:xfrm>
          <a:prstGeom prst="rect">
            <a:avLst/>
          </a:prstGeom>
          <a:noFill/>
        </p:spPr>
      </p:pic>
      <p:pic>
        <p:nvPicPr>
          <p:cNvPr id="1030" name="Picture 6" descr="Image result for ruler gif"/>
          <p:cNvPicPr>
            <a:picLocks noChangeAspect="1" noChangeArrowheads="1"/>
          </p:cNvPicPr>
          <p:nvPr/>
        </p:nvPicPr>
        <p:blipFill>
          <a:blip r:embed="rId3"/>
          <a:srcRect/>
          <a:stretch>
            <a:fillRect/>
          </a:stretch>
        </p:blipFill>
        <p:spPr bwMode="auto">
          <a:xfrm>
            <a:off x="2000232" y="5357826"/>
            <a:ext cx="5781636" cy="96522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Drawing</a:t>
            </a:r>
            <a:r>
              <a:rPr lang="es-ES" dirty="0" smtClean="0"/>
              <a:t> </a:t>
            </a:r>
            <a:r>
              <a:rPr lang="es-ES" dirty="0" err="1" smtClean="0"/>
              <a:t>tools</a:t>
            </a:r>
            <a:endParaRPr lang="es-ES" dirty="0"/>
          </a:p>
        </p:txBody>
      </p:sp>
      <p:sp>
        <p:nvSpPr>
          <p:cNvPr id="3" name="2 Marcador de contenido"/>
          <p:cNvSpPr>
            <a:spLocks noGrp="1"/>
          </p:cNvSpPr>
          <p:nvPr>
            <p:ph sz="quarter" idx="1"/>
          </p:nvPr>
        </p:nvSpPr>
        <p:spPr/>
        <p:txBody>
          <a:bodyPr>
            <a:normAutofit/>
          </a:bodyPr>
          <a:lstStyle/>
          <a:p>
            <a:r>
              <a:rPr lang="es-ES" sz="2800" b="1" dirty="0" err="1" smtClean="0"/>
              <a:t>Square</a:t>
            </a:r>
            <a:r>
              <a:rPr lang="es-ES" sz="2800" b="1" dirty="0" smtClean="0"/>
              <a:t>                      </a:t>
            </a:r>
            <a:r>
              <a:rPr lang="es-ES" sz="2800" b="1" dirty="0" err="1" smtClean="0"/>
              <a:t>Bevel</a:t>
            </a:r>
            <a:endParaRPr lang="en-US" sz="2800" b="1" dirty="0" smtClean="0"/>
          </a:p>
          <a:p>
            <a:pPr>
              <a:buNone/>
            </a:pPr>
            <a:endParaRPr lang="en-US" sz="2800" dirty="0" smtClean="0"/>
          </a:p>
        </p:txBody>
      </p:sp>
      <p:pic>
        <p:nvPicPr>
          <p:cNvPr id="59394" name="Picture 2" descr="Image result for escuadra y cartabón gif"/>
          <p:cNvPicPr>
            <a:picLocks noChangeAspect="1" noChangeArrowheads="1"/>
          </p:cNvPicPr>
          <p:nvPr/>
        </p:nvPicPr>
        <p:blipFill>
          <a:blip r:embed="rId2"/>
          <a:srcRect/>
          <a:stretch>
            <a:fillRect/>
          </a:stretch>
        </p:blipFill>
        <p:spPr bwMode="auto">
          <a:xfrm>
            <a:off x="928662" y="2643182"/>
            <a:ext cx="7715250" cy="3162301"/>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Drawing</a:t>
            </a:r>
            <a:r>
              <a:rPr lang="es-ES" dirty="0" smtClean="0"/>
              <a:t> </a:t>
            </a:r>
            <a:r>
              <a:rPr lang="es-ES" dirty="0" err="1" smtClean="0"/>
              <a:t>tools</a:t>
            </a:r>
            <a:endParaRPr lang="es-ES" dirty="0"/>
          </a:p>
        </p:txBody>
      </p:sp>
      <p:sp>
        <p:nvSpPr>
          <p:cNvPr id="3" name="2 Marcador de contenido"/>
          <p:cNvSpPr>
            <a:spLocks noGrp="1"/>
          </p:cNvSpPr>
          <p:nvPr>
            <p:ph sz="quarter" idx="1"/>
          </p:nvPr>
        </p:nvSpPr>
        <p:spPr/>
        <p:txBody>
          <a:bodyPr>
            <a:normAutofit/>
          </a:bodyPr>
          <a:lstStyle/>
          <a:p>
            <a:r>
              <a:rPr lang="es-ES" sz="2400" b="1" dirty="0" err="1" smtClean="0"/>
              <a:t>Parallel</a:t>
            </a:r>
            <a:r>
              <a:rPr lang="es-ES" sz="2400" b="1" dirty="0" smtClean="0"/>
              <a:t> </a:t>
            </a:r>
            <a:r>
              <a:rPr lang="es-ES" sz="2400" b="1" dirty="0" err="1" smtClean="0"/>
              <a:t>lines</a:t>
            </a:r>
            <a:r>
              <a:rPr lang="es-ES" sz="2400" dirty="0" smtClean="0"/>
              <a:t>: </a:t>
            </a:r>
            <a:r>
              <a:rPr lang="en-US" sz="2400" dirty="0" smtClean="0"/>
              <a:t>lines in a plane which do not meet; that is, two lines in a plane that do not intersect or touch each other at any point are said to be parallel.</a:t>
            </a:r>
            <a:endParaRPr lang="es-ES" sz="2400" dirty="0" smtClean="0"/>
          </a:p>
          <a:p>
            <a:r>
              <a:rPr lang="es-ES" sz="2400" b="1" dirty="0" smtClean="0"/>
              <a:t>Perpendicular </a:t>
            </a:r>
            <a:r>
              <a:rPr lang="es-ES" sz="2400" b="1" dirty="0" err="1" smtClean="0"/>
              <a:t>lines</a:t>
            </a:r>
            <a:r>
              <a:rPr lang="es-ES" sz="2400" dirty="0" smtClean="0"/>
              <a:t>:</a:t>
            </a:r>
            <a:r>
              <a:rPr lang="en-US" sz="2400" dirty="0" smtClean="0"/>
              <a:t> two lines which meet at a right angle (90 degrees).</a:t>
            </a:r>
          </a:p>
          <a:p>
            <a:pPr>
              <a:buNone/>
            </a:pPr>
            <a:endParaRPr lang="en-US" sz="2800" dirty="0" smtClean="0"/>
          </a:p>
        </p:txBody>
      </p:sp>
      <p:pic>
        <p:nvPicPr>
          <p:cNvPr id="61442" name="Picture 2"/>
          <p:cNvPicPr>
            <a:picLocks noChangeAspect="1" noChangeArrowheads="1"/>
          </p:cNvPicPr>
          <p:nvPr/>
        </p:nvPicPr>
        <p:blipFill>
          <a:blip r:embed="rId2"/>
          <a:srcRect/>
          <a:stretch>
            <a:fillRect/>
          </a:stretch>
        </p:blipFill>
        <p:spPr bwMode="auto">
          <a:xfrm>
            <a:off x="2285984" y="4000504"/>
            <a:ext cx="4786346" cy="22194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Drawing</a:t>
            </a:r>
            <a:r>
              <a:rPr lang="es-ES" dirty="0" smtClean="0"/>
              <a:t> </a:t>
            </a:r>
            <a:r>
              <a:rPr lang="es-ES" dirty="0" err="1" smtClean="0"/>
              <a:t>tools</a:t>
            </a:r>
            <a:endParaRPr lang="es-ES" dirty="0"/>
          </a:p>
        </p:txBody>
      </p:sp>
      <p:sp>
        <p:nvSpPr>
          <p:cNvPr id="3" name="2 Marcador de contenido"/>
          <p:cNvSpPr>
            <a:spLocks noGrp="1"/>
          </p:cNvSpPr>
          <p:nvPr>
            <p:ph sz="quarter" idx="1"/>
          </p:nvPr>
        </p:nvSpPr>
        <p:spPr/>
        <p:txBody>
          <a:bodyPr/>
          <a:lstStyle/>
          <a:p>
            <a:r>
              <a:rPr lang="en-US" sz="2800" dirty="0" smtClean="0"/>
              <a:t>The angle that is formed between two rays with the same endpoint is measured in degrees. The point is called the vertex.</a:t>
            </a:r>
            <a:endParaRPr lang="es-ES" sz="2800" dirty="0"/>
          </a:p>
        </p:txBody>
      </p:sp>
      <p:pic>
        <p:nvPicPr>
          <p:cNvPr id="24580" name="Picture 4" descr="Angle"/>
          <p:cNvPicPr>
            <a:picLocks noChangeAspect="1" noChangeArrowheads="1"/>
          </p:cNvPicPr>
          <p:nvPr/>
        </p:nvPicPr>
        <p:blipFill>
          <a:blip r:embed="rId2"/>
          <a:srcRect/>
          <a:stretch>
            <a:fillRect/>
          </a:stretch>
        </p:blipFill>
        <p:spPr bwMode="auto">
          <a:xfrm>
            <a:off x="2214546" y="3429000"/>
            <a:ext cx="4643466" cy="192882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Drawing</a:t>
            </a:r>
            <a:r>
              <a:rPr lang="es-ES" dirty="0" smtClean="0"/>
              <a:t> </a:t>
            </a:r>
            <a:r>
              <a:rPr lang="es-ES" dirty="0" err="1" smtClean="0"/>
              <a:t>tools</a:t>
            </a:r>
            <a:endParaRPr lang="es-ES" dirty="0"/>
          </a:p>
        </p:txBody>
      </p:sp>
      <p:sp>
        <p:nvSpPr>
          <p:cNvPr id="3" name="2 Marcador de contenido"/>
          <p:cNvSpPr>
            <a:spLocks noGrp="1"/>
          </p:cNvSpPr>
          <p:nvPr>
            <p:ph sz="quarter" idx="1"/>
          </p:nvPr>
        </p:nvSpPr>
        <p:spPr/>
        <p:txBody>
          <a:bodyPr>
            <a:normAutofit fontScale="92500" lnSpcReduction="20000"/>
          </a:bodyPr>
          <a:lstStyle/>
          <a:p>
            <a:r>
              <a:rPr lang="en-US" sz="2800" dirty="0" smtClean="0"/>
              <a:t>Angles can be either straight, right, acute or obtuse.</a:t>
            </a:r>
          </a:p>
          <a:p>
            <a:endParaRPr lang="en-US" sz="2800" dirty="0" smtClean="0"/>
          </a:p>
          <a:p>
            <a:endParaRPr lang="en-US" sz="2800" dirty="0" smtClean="0"/>
          </a:p>
          <a:p>
            <a:endParaRPr lang="en-US" sz="2800" dirty="0" smtClean="0"/>
          </a:p>
          <a:p>
            <a:endParaRPr lang="en-US" sz="2800" dirty="0" smtClean="0"/>
          </a:p>
          <a:p>
            <a:endParaRPr lang="en-US" sz="2800" dirty="0" smtClean="0"/>
          </a:p>
          <a:p>
            <a:endParaRPr lang="en-US" sz="2800" dirty="0" smtClean="0"/>
          </a:p>
          <a:p>
            <a:r>
              <a:rPr lang="en-US" sz="2800" dirty="0" smtClean="0"/>
              <a:t>An angle is a fraction of a circle where the whole circle is 360°. A straight angle is the same as half the circle and is 180° whereas a right angle is a quarter of a circle and is 90°.</a:t>
            </a:r>
            <a:endParaRPr lang="es-ES" sz="2800" dirty="0"/>
          </a:p>
        </p:txBody>
      </p:sp>
      <p:pic>
        <p:nvPicPr>
          <p:cNvPr id="26626" name="Picture 2" descr="Straight angles"/>
          <p:cNvPicPr>
            <a:picLocks noChangeAspect="1" noChangeArrowheads="1"/>
          </p:cNvPicPr>
          <p:nvPr/>
        </p:nvPicPr>
        <p:blipFill>
          <a:blip r:embed="rId2"/>
          <a:srcRect/>
          <a:stretch>
            <a:fillRect/>
          </a:stretch>
        </p:blipFill>
        <p:spPr bwMode="auto">
          <a:xfrm>
            <a:off x="2428860" y="2071678"/>
            <a:ext cx="3714776" cy="2225889"/>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Drawing</a:t>
            </a:r>
            <a:r>
              <a:rPr lang="es-ES" dirty="0" smtClean="0"/>
              <a:t> </a:t>
            </a:r>
            <a:r>
              <a:rPr lang="es-ES" dirty="0" err="1" smtClean="0"/>
              <a:t>tools</a:t>
            </a:r>
            <a:endParaRPr lang="es-ES" dirty="0"/>
          </a:p>
        </p:txBody>
      </p:sp>
      <p:sp>
        <p:nvSpPr>
          <p:cNvPr id="3" name="2 Marcador de contenido"/>
          <p:cNvSpPr>
            <a:spLocks noGrp="1"/>
          </p:cNvSpPr>
          <p:nvPr>
            <p:ph sz="quarter" idx="1"/>
          </p:nvPr>
        </p:nvSpPr>
        <p:spPr/>
        <p:txBody>
          <a:bodyPr/>
          <a:lstStyle/>
          <a:p>
            <a:r>
              <a:rPr lang="en-US" sz="2800" dirty="0" smtClean="0"/>
              <a:t>You measure the size of an angle with a</a:t>
            </a:r>
          </a:p>
          <a:p>
            <a:pPr>
              <a:buNone/>
            </a:pPr>
            <a:r>
              <a:rPr lang="en-US" sz="2800" dirty="0" smtClean="0"/>
              <a:t>    </a:t>
            </a:r>
            <a:r>
              <a:rPr lang="en-US" sz="2800" u="sng" dirty="0" smtClean="0"/>
              <a:t>protractor</a:t>
            </a:r>
            <a:r>
              <a:rPr lang="en-US" sz="2800" dirty="0" smtClean="0"/>
              <a:t>.</a:t>
            </a:r>
            <a:endParaRPr lang="es-ES" sz="2800" dirty="0" smtClean="0"/>
          </a:p>
        </p:txBody>
      </p:sp>
      <p:pic>
        <p:nvPicPr>
          <p:cNvPr id="23560" name="Picture 8" descr="Image result for protractor gif"/>
          <p:cNvPicPr>
            <a:picLocks noChangeAspect="1" noChangeArrowheads="1" noCrop="1"/>
          </p:cNvPicPr>
          <p:nvPr/>
        </p:nvPicPr>
        <p:blipFill>
          <a:blip r:embed="rId2"/>
          <a:srcRect/>
          <a:stretch>
            <a:fillRect/>
          </a:stretch>
        </p:blipFill>
        <p:spPr bwMode="auto">
          <a:xfrm>
            <a:off x="2285984" y="3429000"/>
            <a:ext cx="4762500" cy="26765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Drawing</a:t>
            </a:r>
            <a:r>
              <a:rPr lang="es-ES" dirty="0" smtClean="0"/>
              <a:t> </a:t>
            </a:r>
            <a:r>
              <a:rPr lang="es-ES" dirty="0" err="1" smtClean="0"/>
              <a:t>tools</a:t>
            </a:r>
            <a:endParaRPr lang="es-ES" dirty="0"/>
          </a:p>
        </p:txBody>
      </p:sp>
      <p:sp>
        <p:nvSpPr>
          <p:cNvPr id="3" name="2 Marcador de contenido"/>
          <p:cNvSpPr>
            <a:spLocks noGrp="1"/>
          </p:cNvSpPr>
          <p:nvPr>
            <p:ph sz="quarter" idx="1"/>
          </p:nvPr>
        </p:nvSpPr>
        <p:spPr/>
        <p:txBody>
          <a:bodyPr/>
          <a:lstStyle/>
          <a:p>
            <a:r>
              <a:rPr lang="en-US" sz="2800" dirty="0" smtClean="0"/>
              <a:t>You measure the size of an angle with a</a:t>
            </a:r>
          </a:p>
          <a:p>
            <a:pPr>
              <a:buNone/>
            </a:pPr>
            <a:r>
              <a:rPr lang="en-US" sz="2800" dirty="0" smtClean="0"/>
              <a:t>    </a:t>
            </a:r>
            <a:r>
              <a:rPr lang="en-US" sz="2800" u="sng" dirty="0" smtClean="0"/>
              <a:t>protractor</a:t>
            </a:r>
            <a:r>
              <a:rPr lang="en-US" sz="2800" dirty="0" smtClean="0"/>
              <a:t>.</a:t>
            </a:r>
            <a:endParaRPr lang="es-ES" sz="2800" dirty="0" smtClean="0"/>
          </a:p>
        </p:txBody>
      </p:sp>
      <p:pic>
        <p:nvPicPr>
          <p:cNvPr id="45058" name="Picture 2" descr="Image result for protractor gif"/>
          <p:cNvPicPr>
            <a:picLocks noChangeAspect="1" noChangeArrowheads="1" noCrop="1"/>
          </p:cNvPicPr>
          <p:nvPr/>
        </p:nvPicPr>
        <p:blipFill>
          <a:blip r:embed="rId2"/>
          <a:srcRect/>
          <a:stretch>
            <a:fillRect/>
          </a:stretch>
        </p:blipFill>
        <p:spPr bwMode="auto">
          <a:xfrm>
            <a:off x="1500166" y="2928934"/>
            <a:ext cx="6096000" cy="34290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Drawing</a:t>
            </a:r>
            <a:r>
              <a:rPr lang="es-ES" dirty="0" smtClean="0"/>
              <a:t> </a:t>
            </a:r>
            <a:r>
              <a:rPr lang="es-ES" dirty="0" err="1" smtClean="0"/>
              <a:t>tools</a:t>
            </a:r>
            <a:endParaRPr lang="es-ES" dirty="0"/>
          </a:p>
        </p:txBody>
      </p:sp>
      <p:sp>
        <p:nvSpPr>
          <p:cNvPr id="3" name="2 Marcador de contenido"/>
          <p:cNvSpPr>
            <a:spLocks noGrp="1"/>
          </p:cNvSpPr>
          <p:nvPr>
            <p:ph sz="quarter" idx="1"/>
          </p:nvPr>
        </p:nvSpPr>
        <p:spPr/>
        <p:txBody>
          <a:bodyPr/>
          <a:lstStyle/>
          <a:p>
            <a:r>
              <a:rPr lang="en-US" sz="2800" dirty="0" smtClean="0"/>
              <a:t>You measure the size of an angle with a</a:t>
            </a:r>
          </a:p>
          <a:p>
            <a:pPr>
              <a:buNone/>
            </a:pPr>
            <a:r>
              <a:rPr lang="en-US" sz="2800" dirty="0" smtClean="0"/>
              <a:t>    </a:t>
            </a:r>
            <a:r>
              <a:rPr lang="en-US" sz="2800" u="sng" dirty="0" smtClean="0"/>
              <a:t>protractor</a:t>
            </a:r>
            <a:r>
              <a:rPr lang="en-US" sz="2800" dirty="0" smtClean="0"/>
              <a:t>.</a:t>
            </a:r>
            <a:endParaRPr lang="es-ES" sz="2800" dirty="0" smtClean="0"/>
          </a:p>
        </p:txBody>
      </p:sp>
      <p:pic>
        <p:nvPicPr>
          <p:cNvPr id="46082" name="Picture 2" descr="Image result for protractor gif"/>
          <p:cNvPicPr>
            <a:picLocks noChangeAspect="1" noChangeArrowheads="1" noCrop="1"/>
          </p:cNvPicPr>
          <p:nvPr/>
        </p:nvPicPr>
        <p:blipFill>
          <a:blip r:embed="rId2"/>
          <a:srcRect/>
          <a:stretch>
            <a:fillRect/>
          </a:stretch>
        </p:blipFill>
        <p:spPr bwMode="auto">
          <a:xfrm>
            <a:off x="1500166" y="3000372"/>
            <a:ext cx="6096000" cy="342900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Drawing</a:t>
            </a:r>
            <a:r>
              <a:rPr lang="es-ES" dirty="0" smtClean="0"/>
              <a:t> </a:t>
            </a:r>
            <a:r>
              <a:rPr lang="es-ES" dirty="0" err="1" smtClean="0"/>
              <a:t>tools</a:t>
            </a:r>
            <a:endParaRPr lang="es-ES" dirty="0"/>
          </a:p>
        </p:txBody>
      </p:sp>
      <p:sp>
        <p:nvSpPr>
          <p:cNvPr id="3" name="2 Marcador de contenido"/>
          <p:cNvSpPr>
            <a:spLocks noGrp="1"/>
          </p:cNvSpPr>
          <p:nvPr>
            <p:ph sz="quarter" idx="1"/>
          </p:nvPr>
        </p:nvSpPr>
        <p:spPr/>
        <p:txBody>
          <a:bodyPr>
            <a:normAutofit/>
          </a:bodyPr>
          <a:lstStyle/>
          <a:p>
            <a:pPr>
              <a:buNone/>
            </a:pPr>
            <a:endParaRPr lang="es-ES" sz="2800" dirty="0"/>
          </a:p>
        </p:txBody>
      </p:sp>
      <p:pic>
        <p:nvPicPr>
          <p:cNvPr id="44034" name="Picture 2" descr="Image result for line AB"/>
          <p:cNvPicPr>
            <a:picLocks noChangeAspect="1" noChangeArrowheads="1"/>
          </p:cNvPicPr>
          <p:nvPr/>
        </p:nvPicPr>
        <p:blipFill>
          <a:blip r:embed="rId2"/>
          <a:srcRect/>
          <a:stretch>
            <a:fillRect/>
          </a:stretch>
        </p:blipFill>
        <p:spPr bwMode="auto">
          <a:xfrm>
            <a:off x="285720" y="1571612"/>
            <a:ext cx="8557061" cy="481488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Drawing</a:t>
            </a:r>
            <a:r>
              <a:rPr lang="es-ES" dirty="0" smtClean="0"/>
              <a:t> </a:t>
            </a:r>
            <a:r>
              <a:rPr lang="es-ES" dirty="0" err="1" smtClean="0"/>
              <a:t>tools</a:t>
            </a:r>
            <a:endParaRPr lang="es-ES" dirty="0"/>
          </a:p>
        </p:txBody>
      </p:sp>
      <p:sp>
        <p:nvSpPr>
          <p:cNvPr id="3" name="2 Marcador de contenido"/>
          <p:cNvSpPr>
            <a:spLocks noGrp="1"/>
          </p:cNvSpPr>
          <p:nvPr>
            <p:ph sz="quarter" idx="1"/>
          </p:nvPr>
        </p:nvSpPr>
        <p:spPr/>
        <p:txBody>
          <a:bodyPr/>
          <a:lstStyle/>
          <a:p>
            <a:r>
              <a:rPr lang="es-ES" dirty="0" err="1" smtClean="0"/>
              <a:t>Bow</a:t>
            </a:r>
            <a:r>
              <a:rPr lang="es-ES" dirty="0" smtClean="0"/>
              <a:t> </a:t>
            </a:r>
            <a:r>
              <a:rPr lang="es-ES" dirty="0" err="1" smtClean="0"/>
              <a:t>or</a:t>
            </a:r>
            <a:r>
              <a:rPr lang="es-ES" dirty="0" smtClean="0"/>
              <a:t> </a:t>
            </a:r>
            <a:r>
              <a:rPr lang="es-ES" dirty="0" err="1" smtClean="0"/>
              <a:t>math</a:t>
            </a:r>
            <a:r>
              <a:rPr lang="es-ES" dirty="0" smtClean="0"/>
              <a:t> </a:t>
            </a:r>
            <a:r>
              <a:rPr lang="es-ES" b="1" dirty="0" err="1" smtClean="0"/>
              <a:t>compass</a:t>
            </a:r>
            <a:r>
              <a:rPr lang="es-ES" b="1" dirty="0" smtClean="0"/>
              <a:t>.</a:t>
            </a:r>
            <a:endParaRPr lang="es-ES" dirty="0"/>
          </a:p>
        </p:txBody>
      </p:sp>
      <p:pic>
        <p:nvPicPr>
          <p:cNvPr id="25602" name="Picture 2" descr="Image result for bow compass"/>
          <p:cNvPicPr>
            <a:picLocks noChangeAspect="1" noChangeArrowheads="1"/>
          </p:cNvPicPr>
          <p:nvPr/>
        </p:nvPicPr>
        <p:blipFill>
          <a:blip r:embed="rId2"/>
          <a:srcRect/>
          <a:stretch>
            <a:fillRect/>
          </a:stretch>
        </p:blipFill>
        <p:spPr bwMode="auto">
          <a:xfrm>
            <a:off x="4286248" y="2285992"/>
            <a:ext cx="3714776" cy="3714776"/>
          </a:xfrm>
          <a:prstGeom prst="rect">
            <a:avLst/>
          </a:prstGeom>
          <a:noFill/>
        </p:spPr>
      </p:pic>
      <p:pic>
        <p:nvPicPr>
          <p:cNvPr id="25604" name="Picture 4" descr="http://engineeringtraining.tpub.com/14069/img/14069_91_1.jpg"/>
          <p:cNvPicPr>
            <a:picLocks noChangeAspect="1" noChangeArrowheads="1"/>
          </p:cNvPicPr>
          <p:nvPr/>
        </p:nvPicPr>
        <p:blipFill>
          <a:blip r:embed="rId3"/>
          <a:srcRect/>
          <a:stretch>
            <a:fillRect/>
          </a:stretch>
        </p:blipFill>
        <p:spPr bwMode="auto">
          <a:xfrm>
            <a:off x="1643042" y="2500306"/>
            <a:ext cx="2489752" cy="364333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Technical</a:t>
            </a:r>
            <a:r>
              <a:rPr lang="es-ES" dirty="0" smtClean="0"/>
              <a:t> </a:t>
            </a:r>
            <a:r>
              <a:rPr lang="es-ES" dirty="0" err="1" smtClean="0"/>
              <a:t>drawing</a:t>
            </a:r>
            <a:endParaRPr lang="es-ES" dirty="0"/>
          </a:p>
        </p:txBody>
      </p:sp>
      <p:pic>
        <p:nvPicPr>
          <p:cNvPr id="2050" name="Picture 2" descr="Image result for technical drawing"/>
          <p:cNvPicPr>
            <a:picLocks noChangeAspect="1" noChangeArrowheads="1"/>
          </p:cNvPicPr>
          <p:nvPr/>
        </p:nvPicPr>
        <p:blipFill>
          <a:blip r:embed="rId2"/>
          <a:srcRect/>
          <a:stretch>
            <a:fillRect/>
          </a:stretch>
        </p:blipFill>
        <p:spPr bwMode="auto">
          <a:xfrm>
            <a:off x="1285852" y="1571612"/>
            <a:ext cx="6496050" cy="47244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solidFill>
                  <a:schemeClr val="tx2">
                    <a:tint val="100000"/>
                    <a:shade val="90000"/>
                    <a:satMod val="250000"/>
                    <a:alpha val="100000"/>
                  </a:schemeClr>
                </a:solidFill>
              </a:rPr>
              <a:t>Exercises</a:t>
            </a:r>
            <a:endParaRPr lang="es-ES" dirty="0"/>
          </a:p>
        </p:txBody>
      </p:sp>
      <p:sp>
        <p:nvSpPr>
          <p:cNvPr id="3" name="2 Marcador de contenido"/>
          <p:cNvSpPr>
            <a:spLocks noGrp="1"/>
          </p:cNvSpPr>
          <p:nvPr>
            <p:ph sz="quarter" idx="1"/>
          </p:nvPr>
        </p:nvSpPr>
        <p:spPr/>
        <p:txBody>
          <a:bodyPr/>
          <a:lstStyle/>
          <a:p>
            <a:r>
              <a:rPr lang="es-ES" dirty="0" smtClean="0"/>
              <a:t>4, 5, 6, 7, 8, 9 page 46.</a:t>
            </a:r>
          </a:p>
          <a:p>
            <a:endParaRPr lang="es-ES" dirty="0"/>
          </a:p>
        </p:txBody>
      </p:sp>
      <p:pic>
        <p:nvPicPr>
          <p:cNvPr id="4" name="Picture 2" descr="Image result for homework"/>
          <p:cNvPicPr>
            <a:picLocks noChangeAspect="1" noChangeArrowheads="1"/>
          </p:cNvPicPr>
          <p:nvPr/>
        </p:nvPicPr>
        <p:blipFill>
          <a:blip r:embed="rId2"/>
          <a:srcRect/>
          <a:stretch>
            <a:fillRect/>
          </a:stretch>
        </p:blipFill>
        <p:spPr bwMode="auto">
          <a:xfrm>
            <a:off x="2571736" y="3857628"/>
            <a:ext cx="3924300" cy="18573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err="1" smtClean="0"/>
              <a:t>Spatial</a:t>
            </a:r>
            <a:r>
              <a:rPr lang="es-ES" dirty="0" smtClean="0"/>
              <a:t> </a:t>
            </a:r>
            <a:r>
              <a:rPr lang="es-ES" dirty="0" err="1" smtClean="0"/>
              <a:t>scale</a:t>
            </a:r>
            <a:endParaRPr lang="es-ES" dirty="0"/>
          </a:p>
        </p:txBody>
      </p:sp>
      <p:sp>
        <p:nvSpPr>
          <p:cNvPr id="3" name="2 Marcador de contenido"/>
          <p:cNvSpPr>
            <a:spLocks noGrp="1"/>
          </p:cNvSpPr>
          <p:nvPr>
            <p:ph sz="quarter" idx="1"/>
          </p:nvPr>
        </p:nvSpPr>
        <p:spPr/>
        <p:txBody>
          <a:bodyPr>
            <a:normAutofit/>
          </a:bodyPr>
          <a:lstStyle/>
          <a:p>
            <a:r>
              <a:rPr lang="en-US" sz="2000" dirty="0" smtClean="0"/>
              <a:t>The scale ratio of a model represents the proportional ratio of a linear dimension of the model to the same feature of the original.</a:t>
            </a:r>
          </a:p>
          <a:p>
            <a:r>
              <a:rPr lang="en-US" sz="2000" dirty="0" smtClean="0"/>
              <a:t>The scale can be expressed as a ratio (1:10), as a fraction (1/10) and as a graphical (bar) scale.</a:t>
            </a:r>
            <a:endParaRPr lang="es-ES" sz="2000" dirty="0"/>
          </a:p>
        </p:txBody>
      </p:sp>
      <p:pic>
        <p:nvPicPr>
          <p:cNvPr id="28676" name="Picture 4" descr="Image result for scale example"/>
          <p:cNvPicPr>
            <a:picLocks noChangeAspect="1" noChangeArrowheads="1"/>
          </p:cNvPicPr>
          <p:nvPr/>
        </p:nvPicPr>
        <p:blipFill>
          <a:blip r:embed="rId2"/>
          <a:srcRect/>
          <a:stretch>
            <a:fillRect/>
          </a:stretch>
        </p:blipFill>
        <p:spPr bwMode="auto">
          <a:xfrm>
            <a:off x="642910" y="3214686"/>
            <a:ext cx="4572032" cy="3292812"/>
          </a:xfrm>
          <a:prstGeom prst="rect">
            <a:avLst/>
          </a:prstGeom>
          <a:noFill/>
        </p:spPr>
      </p:pic>
      <p:sp>
        <p:nvSpPr>
          <p:cNvPr id="6" name="5 CuadroTexto"/>
          <p:cNvSpPr txBox="1"/>
          <p:nvPr/>
        </p:nvSpPr>
        <p:spPr>
          <a:xfrm>
            <a:off x="5715008" y="2786058"/>
            <a:ext cx="2500330" cy="3970318"/>
          </a:xfrm>
          <a:prstGeom prst="rect">
            <a:avLst/>
          </a:prstGeom>
          <a:noFill/>
        </p:spPr>
        <p:txBody>
          <a:bodyPr wrap="square" rtlCol="0">
            <a:spAutoFit/>
          </a:bodyPr>
          <a:lstStyle/>
          <a:p>
            <a:pPr>
              <a:buFont typeface="Wingdings" pitchFamily="2" charset="2"/>
              <a:buChar char="ü"/>
            </a:pPr>
            <a:r>
              <a:rPr lang="es-ES" dirty="0" smtClean="0"/>
              <a:t>1:1 </a:t>
            </a:r>
            <a:r>
              <a:rPr lang="es-ES" dirty="0" err="1" smtClean="0"/>
              <a:t>Means</a:t>
            </a:r>
            <a:r>
              <a:rPr lang="es-ES" dirty="0" smtClean="0"/>
              <a:t> </a:t>
            </a:r>
            <a:r>
              <a:rPr lang="es-ES" dirty="0" err="1" smtClean="0"/>
              <a:t>the</a:t>
            </a:r>
            <a:r>
              <a:rPr lang="es-ES" dirty="0" smtClean="0"/>
              <a:t> real </a:t>
            </a:r>
            <a:r>
              <a:rPr lang="es-ES" dirty="0" err="1" smtClean="0"/>
              <a:t>size</a:t>
            </a:r>
            <a:r>
              <a:rPr lang="es-ES" dirty="0" smtClean="0"/>
              <a:t> of </a:t>
            </a:r>
            <a:r>
              <a:rPr lang="es-ES" dirty="0" err="1" smtClean="0"/>
              <a:t>the</a:t>
            </a:r>
            <a:r>
              <a:rPr lang="es-ES" dirty="0" smtClean="0"/>
              <a:t> </a:t>
            </a:r>
            <a:r>
              <a:rPr lang="es-ES" dirty="0" err="1" smtClean="0"/>
              <a:t>object</a:t>
            </a:r>
            <a:r>
              <a:rPr lang="es-ES" dirty="0" smtClean="0"/>
              <a:t>.</a:t>
            </a:r>
          </a:p>
          <a:p>
            <a:pPr>
              <a:buFont typeface="Wingdings" pitchFamily="2" charset="2"/>
              <a:buChar char="ü"/>
            </a:pPr>
            <a:endParaRPr lang="es-ES" dirty="0" smtClean="0"/>
          </a:p>
          <a:p>
            <a:pPr>
              <a:buFont typeface="Wingdings" pitchFamily="2" charset="2"/>
              <a:buChar char="ü"/>
            </a:pPr>
            <a:r>
              <a:rPr lang="es-ES" dirty="0" smtClean="0"/>
              <a:t>1:2 </a:t>
            </a:r>
            <a:r>
              <a:rPr lang="es-ES" dirty="0" err="1" smtClean="0"/>
              <a:t>The</a:t>
            </a:r>
            <a:r>
              <a:rPr lang="es-ES" dirty="0" smtClean="0"/>
              <a:t> </a:t>
            </a:r>
            <a:r>
              <a:rPr lang="es-ES" dirty="0" err="1" smtClean="0"/>
              <a:t>object</a:t>
            </a:r>
            <a:r>
              <a:rPr lang="es-ES" dirty="0" smtClean="0"/>
              <a:t> </a:t>
            </a:r>
            <a:r>
              <a:rPr lang="es-ES" dirty="0" err="1" smtClean="0"/>
              <a:t>is</a:t>
            </a:r>
            <a:r>
              <a:rPr lang="es-ES" dirty="0" smtClean="0"/>
              <a:t> </a:t>
            </a:r>
            <a:r>
              <a:rPr lang="es-ES" dirty="0" err="1" smtClean="0"/>
              <a:t>represented</a:t>
            </a:r>
            <a:r>
              <a:rPr lang="es-ES" dirty="0" smtClean="0"/>
              <a:t> </a:t>
            </a:r>
            <a:r>
              <a:rPr lang="es-ES" dirty="0" err="1" smtClean="0"/>
              <a:t>by</a:t>
            </a:r>
            <a:r>
              <a:rPr lang="es-ES" dirty="0" smtClean="0"/>
              <a:t> </a:t>
            </a:r>
            <a:r>
              <a:rPr lang="es-ES" dirty="0" err="1" smtClean="0"/>
              <a:t>half</a:t>
            </a:r>
            <a:r>
              <a:rPr lang="es-ES" dirty="0" smtClean="0"/>
              <a:t> of </a:t>
            </a:r>
            <a:r>
              <a:rPr lang="es-ES" dirty="0" err="1" smtClean="0"/>
              <a:t>its</a:t>
            </a:r>
            <a:r>
              <a:rPr lang="es-ES" dirty="0" smtClean="0"/>
              <a:t> original </a:t>
            </a:r>
            <a:r>
              <a:rPr lang="es-ES" dirty="0" err="1" smtClean="0"/>
              <a:t>size</a:t>
            </a:r>
            <a:endParaRPr lang="es-ES" dirty="0" smtClean="0"/>
          </a:p>
          <a:p>
            <a:pPr>
              <a:buFont typeface="Wingdings" pitchFamily="2" charset="2"/>
              <a:buChar char="ü"/>
            </a:pPr>
            <a:endParaRPr lang="es-ES" dirty="0" smtClean="0"/>
          </a:p>
          <a:p>
            <a:pPr>
              <a:buFont typeface="Wingdings" pitchFamily="2" charset="2"/>
              <a:buChar char="ü"/>
            </a:pPr>
            <a:r>
              <a:rPr lang="es-ES" dirty="0" smtClean="0"/>
              <a:t>2:1 </a:t>
            </a:r>
            <a:r>
              <a:rPr lang="es-ES" dirty="0" err="1" smtClean="0"/>
              <a:t>The</a:t>
            </a:r>
            <a:r>
              <a:rPr lang="es-ES" dirty="0" smtClean="0"/>
              <a:t> </a:t>
            </a:r>
            <a:r>
              <a:rPr lang="es-ES" dirty="0" err="1" smtClean="0"/>
              <a:t>object</a:t>
            </a:r>
            <a:r>
              <a:rPr lang="es-ES" dirty="0" smtClean="0"/>
              <a:t> </a:t>
            </a:r>
            <a:r>
              <a:rPr lang="es-ES" dirty="0" err="1" smtClean="0"/>
              <a:t>is</a:t>
            </a:r>
            <a:r>
              <a:rPr lang="es-ES" dirty="0" smtClean="0"/>
              <a:t> </a:t>
            </a:r>
            <a:r>
              <a:rPr lang="es-ES" dirty="0" err="1" smtClean="0"/>
              <a:t>represented</a:t>
            </a:r>
            <a:r>
              <a:rPr lang="es-ES" dirty="0" smtClean="0"/>
              <a:t> </a:t>
            </a:r>
            <a:r>
              <a:rPr lang="es-ES" dirty="0" err="1" smtClean="0"/>
              <a:t>by</a:t>
            </a:r>
            <a:r>
              <a:rPr lang="es-ES" dirty="0" smtClean="0"/>
              <a:t> </a:t>
            </a:r>
            <a:r>
              <a:rPr lang="es-ES" dirty="0" err="1" smtClean="0"/>
              <a:t>the</a:t>
            </a:r>
            <a:r>
              <a:rPr lang="es-ES" dirty="0" smtClean="0"/>
              <a:t> </a:t>
            </a:r>
            <a:r>
              <a:rPr lang="es-ES" dirty="0" err="1" smtClean="0"/>
              <a:t>double</a:t>
            </a:r>
            <a:r>
              <a:rPr lang="es-ES" dirty="0" smtClean="0"/>
              <a:t> of </a:t>
            </a:r>
            <a:r>
              <a:rPr lang="es-ES" dirty="0" err="1" smtClean="0"/>
              <a:t>its</a:t>
            </a:r>
            <a:r>
              <a:rPr lang="es-ES" dirty="0" smtClean="0"/>
              <a:t> original </a:t>
            </a:r>
            <a:r>
              <a:rPr lang="es-ES" dirty="0" err="1" smtClean="0"/>
              <a:t>size</a:t>
            </a:r>
            <a:r>
              <a:rPr lang="es-ES" dirty="0" smtClean="0"/>
              <a:t>.</a:t>
            </a:r>
          </a:p>
          <a:p>
            <a:pPr>
              <a:buFont typeface="Wingdings" pitchFamily="2" charset="2"/>
              <a:buChar char="ü"/>
            </a:pPr>
            <a:endParaRPr lang="es-ES" dirty="0" smtClean="0"/>
          </a:p>
          <a:p>
            <a:pPr>
              <a:buFont typeface="Wingdings" pitchFamily="2" charset="2"/>
              <a:buChar char="ü"/>
            </a:pPr>
            <a:r>
              <a:rPr lang="es-ES" dirty="0" smtClean="0"/>
              <a:t> X:Y -&gt; Original </a:t>
            </a:r>
            <a:r>
              <a:rPr lang="es-ES" dirty="0" err="1" smtClean="0"/>
              <a:t>size</a:t>
            </a:r>
            <a:r>
              <a:rPr lang="es-ES" dirty="0" smtClean="0"/>
              <a:t> * X/Y = </a:t>
            </a:r>
            <a:r>
              <a:rPr lang="es-ES" dirty="0" err="1" smtClean="0"/>
              <a:t>scaled</a:t>
            </a:r>
            <a:r>
              <a:rPr lang="es-ES" dirty="0" smtClean="0"/>
              <a:t> </a:t>
            </a:r>
            <a:r>
              <a:rPr lang="es-ES" dirty="0" err="1" smtClean="0"/>
              <a:t>size</a:t>
            </a: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Spatial</a:t>
            </a:r>
            <a:r>
              <a:rPr lang="es-ES" dirty="0" smtClean="0"/>
              <a:t> </a:t>
            </a:r>
            <a:r>
              <a:rPr lang="es-ES" dirty="0" err="1" smtClean="0"/>
              <a:t>scale</a:t>
            </a:r>
            <a:endParaRPr lang="es-ES" dirty="0"/>
          </a:p>
        </p:txBody>
      </p:sp>
      <p:sp>
        <p:nvSpPr>
          <p:cNvPr id="3" name="2 Marcador de contenido"/>
          <p:cNvSpPr>
            <a:spLocks noGrp="1"/>
          </p:cNvSpPr>
          <p:nvPr>
            <p:ph sz="quarter" idx="1"/>
          </p:nvPr>
        </p:nvSpPr>
        <p:spPr/>
        <p:txBody>
          <a:bodyPr>
            <a:normAutofit/>
          </a:bodyPr>
          <a:lstStyle/>
          <a:p>
            <a:r>
              <a:rPr lang="es-ES" sz="2800" dirty="0" err="1" smtClean="0"/>
              <a:t>Scale</a:t>
            </a:r>
            <a:r>
              <a:rPr lang="es-ES" sz="2800" dirty="0" smtClean="0"/>
              <a:t> </a:t>
            </a:r>
            <a:r>
              <a:rPr lang="es-ES" sz="2800" dirty="0" err="1" smtClean="0"/>
              <a:t>bars</a:t>
            </a:r>
            <a:r>
              <a:rPr lang="es-ES" sz="2800" dirty="0" smtClean="0"/>
              <a:t>. </a:t>
            </a:r>
            <a:r>
              <a:rPr lang="es-ES" sz="2800" dirty="0" err="1" smtClean="0"/>
              <a:t>Used</a:t>
            </a:r>
            <a:r>
              <a:rPr lang="es-ES" sz="2800" dirty="0" smtClean="0"/>
              <a:t> in </a:t>
            </a:r>
            <a:r>
              <a:rPr lang="es-ES" sz="2800" dirty="0" err="1" smtClean="0"/>
              <a:t>maps</a:t>
            </a:r>
            <a:r>
              <a:rPr lang="es-ES" sz="2800" dirty="0" smtClean="0"/>
              <a:t>.</a:t>
            </a:r>
            <a:endParaRPr lang="es-ES" sz="2800" dirty="0"/>
          </a:p>
        </p:txBody>
      </p:sp>
      <p:pic>
        <p:nvPicPr>
          <p:cNvPr id="4" name="Picture 2"/>
          <p:cNvPicPr>
            <a:picLocks noChangeAspect="1" noChangeArrowheads="1"/>
          </p:cNvPicPr>
          <p:nvPr/>
        </p:nvPicPr>
        <p:blipFill>
          <a:blip r:embed="rId2"/>
          <a:srcRect/>
          <a:stretch>
            <a:fillRect/>
          </a:stretch>
        </p:blipFill>
        <p:spPr bwMode="auto">
          <a:xfrm>
            <a:off x="500034" y="2285992"/>
            <a:ext cx="5555156" cy="2800345"/>
          </a:xfrm>
          <a:prstGeom prst="rect">
            <a:avLst/>
          </a:prstGeom>
          <a:noFill/>
          <a:ln w="9525">
            <a:noFill/>
            <a:miter lim="800000"/>
            <a:headEnd/>
            <a:tailEnd/>
          </a:ln>
          <a:effectLst/>
        </p:spPr>
      </p:pic>
      <p:pic>
        <p:nvPicPr>
          <p:cNvPr id="29698" name="Picture 2" descr="Image result for scale map"/>
          <p:cNvPicPr>
            <a:picLocks noChangeAspect="1" noChangeArrowheads="1"/>
          </p:cNvPicPr>
          <p:nvPr/>
        </p:nvPicPr>
        <p:blipFill>
          <a:blip r:embed="rId3"/>
          <a:srcRect/>
          <a:stretch>
            <a:fillRect/>
          </a:stretch>
        </p:blipFill>
        <p:spPr bwMode="auto">
          <a:xfrm>
            <a:off x="4429124" y="3929066"/>
            <a:ext cx="4557893" cy="250033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Spatial</a:t>
            </a:r>
            <a:r>
              <a:rPr lang="es-ES" dirty="0" smtClean="0"/>
              <a:t> </a:t>
            </a:r>
            <a:r>
              <a:rPr lang="es-ES" dirty="0" err="1" smtClean="0"/>
              <a:t>scale</a:t>
            </a:r>
            <a:endParaRPr lang="es-ES" dirty="0"/>
          </a:p>
        </p:txBody>
      </p:sp>
      <p:sp>
        <p:nvSpPr>
          <p:cNvPr id="3" name="2 Marcador de contenido"/>
          <p:cNvSpPr>
            <a:spLocks noGrp="1"/>
          </p:cNvSpPr>
          <p:nvPr>
            <p:ph sz="quarter" idx="1"/>
          </p:nvPr>
        </p:nvSpPr>
        <p:spPr/>
        <p:txBody>
          <a:bodyPr/>
          <a:lstStyle/>
          <a:p>
            <a:r>
              <a:rPr lang="es-ES" sz="2800" dirty="0" err="1" smtClean="0"/>
              <a:t>Engineer</a:t>
            </a:r>
            <a:r>
              <a:rPr lang="es-ES" sz="2800" dirty="0" smtClean="0"/>
              <a:t> </a:t>
            </a:r>
            <a:r>
              <a:rPr lang="es-ES" sz="2800" dirty="0" err="1" smtClean="0"/>
              <a:t>scale</a:t>
            </a:r>
            <a:endParaRPr lang="es-ES" sz="2800" dirty="0" smtClean="0"/>
          </a:p>
          <a:p>
            <a:pPr>
              <a:buNone/>
            </a:pPr>
            <a:r>
              <a:rPr lang="es-ES" sz="1800" dirty="0" err="1" smtClean="0"/>
              <a:t>How</a:t>
            </a:r>
            <a:r>
              <a:rPr lang="es-ES" sz="1800" dirty="0" smtClean="0"/>
              <a:t> </a:t>
            </a:r>
            <a:r>
              <a:rPr lang="es-ES" sz="1800" dirty="0" err="1" smtClean="0"/>
              <a:t>to</a:t>
            </a:r>
            <a:r>
              <a:rPr lang="es-ES" sz="1800" dirty="0" smtClean="0"/>
              <a:t> use: https://www.youtube.com/watch?v=8LfT-8mhdhI</a:t>
            </a:r>
            <a:endParaRPr lang="es-ES" sz="1800" dirty="0"/>
          </a:p>
        </p:txBody>
      </p:sp>
      <p:pic>
        <p:nvPicPr>
          <p:cNvPr id="30722" name="Picture 2" descr="Image result for scalimeter"/>
          <p:cNvPicPr>
            <a:picLocks noChangeAspect="1" noChangeArrowheads="1"/>
          </p:cNvPicPr>
          <p:nvPr/>
        </p:nvPicPr>
        <p:blipFill>
          <a:blip r:embed="rId2"/>
          <a:srcRect/>
          <a:stretch>
            <a:fillRect/>
          </a:stretch>
        </p:blipFill>
        <p:spPr bwMode="auto">
          <a:xfrm>
            <a:off x="1928794" y="2571744"/>
            <a:ext cx="5439249" cy="392909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solidFill>
                  <a:schemeClr val="tx2">
                    <a:tint val="100000"/>
                    <a:shade val="90000"/>
                    <a:satMod val="250000"/>
                    <a:alpha val="100000"/>
                  </a:schemeClr>
                </a:solidFill>
              </a:rPr>
              <a:t>Exercises</a:t>
            </a:r>
            <a:endParaRPr lang="es-ES" dirty="0"/>
          </a:p>
        </p:txBody>
      </p:sp>
      <p:sp>
        <p:nvSpPr>
          <p:cNvPr id="3" name="2 Marcador de contenido"/>
          <p:cNvSpPr>
            <a:spLocks noGrp="1"/>
          </p:cNvSpPr>
          <p:nvPr>
            <p:ph sz="quarter" idx="1"/>
          </p:nvPr>
        </p:nvSpPr>
        <p:spPr/>
        <p:txBody>
          <a:bodyPr/>
          <a:lstStyle/>
          <a:p>
            <a:r>
              <a:rPr lang="es-ES" dirty="0" smtClean="0"/>
              <a:t>14, 15 page 46.</a:t>
            </a:r>
          </a:p>
          <a:p>
            <a:endParaRPr lang="es-ES" dirty="0"/>
          </a:p>
        </p:txBody>
      </p:sp>
      <p:pic>
        <p:nvPicPr>
          <p:cNvPr id="4" name="Picture 2" descr="Image result for homework"/>
          <p:cNvPicPr>
            <a:picLocks noChangeAspect="1" noChangeArrowheads="1"/>
          </p:cNvPicPr>
          <p:nvPr/>
        </p:nvPicPr>
        <p:blipFill>
          <a:blip r:embed="rId2"/>
          <a:srcRect/>
          <a:stretch>
            <a:fillRect/>
          </a:stretch>
        </p:blipFill>
        <p:spPr bwMode="auto">
          <a:xfrm>
            <a:off x="2571736" y="3857628"/>
            <a:ext cx="3924300" cy="18573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Dimensioning</a:t>
            </a:r>
            <a:endParaRPr lang="es-ES" dirty="0"/>
          </a:p>
        </p:txBody>
      </p:sp>
      <p:sp>
        <p:nvSpPr>
          <p:cNvPr id="3" name="2 Marcador de contenido"/>
          <p:cNvSpPr>
            <a:spLocks noGrp="1"/>
          </p:cNvSpPr>
          <p:nvPr>
            <p:ph sz="quarter" idx="1"/>
          </p:nvPr>
        </p:nvSpPr>
        <p:spPr/>
        <p:txBody>
          <a:bodyPr>
            <a:normAutofit fontScale="85000" lnSpcReduction="10000"/>
          </a:bodyPr>
          <a:lstStyle/>
          <a:p>
            <a:r>
              <a:rPr lang="en-US" dirty="0" smtClean="0"/>
              <a:t>The purpose of dimensioning is to provide a clear and complete description of an object. </a:t>
            </a:r>
            <a:br>
              <a:rPr lang="en-US" dirty="0" smtClean="0"/>
            </a:br>
            <a:endParaRPr lang="en-US" dirty="0" smtClean="0"/>
          </a:p>
          <a:p>
            <a:r>
              <a:rPr lang="en-US" dirty="0" smtClean="0"/>
              <a:t>A complete set of dimensions will permit only one interpretation needed to construct the part. Dimensioning should follow these guidelines. </a:t>
            </a:r>
            <a:br>
              <a:rPr lang="en-US" dirty="0" smtClean="0"/>
            </a:br>
            <a:endParaRPr lang="en-US" dirty="0" smtClean="0"/>
          </a:p>
          <a:p>
            <a:pPr lvl="1"/>
            <a:r>
              <a:rPr lang="en-US" dirty="0" smtClean="0"/>
              <a:t>Accuracy:   correct values must be given. </a:t>
            </a:r>
          </a:p>
          <a:p>
            <a:pPr lvl="1"/>
            <a:r>
              <a:rPr lang="en-US" dirty="0" smtClean="0"/>
              <a:t>Clearness:    dimensions must be placed in appropriate positions. </a:t>
            </a:r>
          </a:p>
          <a:p>
            <a:pPr lvl="1"/>
            <a:r>
              <a:rPr lang="en-US" dirty="0" smtClean="0"/>
              <a:t>Completeness:  nothing must be left out, and nothing duplicated. </a:t>
            </a:r>
          </a:p>
          <a:p>
            <a:pPr lvl="1"/>
            <a:r>
              <a:rPr lang="en-US" dirty="0" smtClean="0"/>
              <a:t>Readability:   the appropriate line quality must be used for legibility.</a:t>
            </a:r>
          </a:p>
          <a:p>
            <a:endParaRPr lang="es-E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Dimensioning</a:t>
            </a:r>
            <a:endParaRPr lang="es-ES" dirty="0"/>
          </a:p>
        </p:txBody>
      </p:sp>
      <p:sp>
        <p:nvSpPr>
          <p:cNvPr id="3" name="2 Marcador de contenido"/>
          <p:cNvSpPr>
            <a:spLocks noGrp="1"/>
          </p:cNvSpPr>
          <p:nvPr>
            <p:ph sz="quarter" idx="1"/>
          </p:nvPr>
        </p:nvSpPr>
        <p:spPr/>
        <p:txBody>
          <a:bodyPr>
            <a:normAutofit/>
          </a:bodyPr>
          <a:lstStyle/>
          <a:p>
            <a:r>
              <a:rPr lang="en-US" dirty="0" smtClean="0"/>
              <a:t>An example</a:t>
            </a:r>
          </a:p>
          <a:p>
            <a:endParaRPr lang="es-ES" dirty="0"/>
          </a:p>
        </p:txBody>
      </p:sp>
      <p:pic>
        <p:nvPicPr>
          <p:cNvPr id="31746" name="Picture 2" descr="Image result for dimensioning technical drawing"/>
          <p:cNvPicPr>
            <a:picLocks noChangeAspect="1" noChangeArrowheads="1"/>
          </p:cNvPicPr>
          <p:nvPr/>
        </p:nvPicPr>
        <p:blipFill>
          <a:blip r:embed="rId2"/>
          <a:srcRect/>
          <a:stretch>
            <a:fillRect/>
          </a:stretch>
        </p:blipFill>
        <p:spPr bwMode="auto">
          <a:xfrm>
            <a:off x="1357290" y="2643182"/>
            <a:ext cx="6076950" cy="3219451"/>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Dimensioning - rules</a:t>
            </a:r>
            <a:endParaRPr lang="es-ES" dirty="0"/>
          </a:p>
        </p:txBody>
      </p:sp>
      <p:sp>
        <p:nvSpPr>
          <p:cNvPr id="3" name="2 Marcador de contenido"/>
          <p:cNvSpPr>
            <a:spLocks noGrp="1"/>
          </p:cNvSpPr>
          <p:nvPr>
            <p:ph sz="quarter" idx="1"/>
          </p:nvPr>
        </p:nvSpPr>
        <p:spPr/>
        <p:txBody>
          <a:bodyPr>
            <a:normAutofit/>
          </a:bodyPr>
          <a:lstStyle/>
          <a:p>
            <a:endParaRPr lang="es-ES" dirty="0"/>
          </a:p>
        </p:txBody>
      </p:sp>
      <p:pic>
        <p:nvPicPr>
          <p:cNvPr id="39937" name="Picture 1"/>
          <p:cNvPicPr>
            <a:picLocks noChangeAspect="1" noChangeArrowheads="1"/>
          </p:cNvPicPr>
          <p:nvPr/>
        </p:nvPicPr>
        <p:blipFill>
          <a:blip r:embed="rId2"/>
          <a:srcRect/>
          <a:stretch>
            <a:fillRect/>
          </a:stretch>
        </p:blipFill>
        <p:spPr bwMode="auto">
          <a:xfrm>
            <a:off x="571472" y="3000372"/>
            <a:ext cx="8042405" cy="27241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Dimensioning - rules</a:t>
            </a:r>
            <a:endParaRPr lang="es-ES" dirty="0"/>
          </a:p>
        </p:txBody>
      </p:sp>
      <p:sp>
        <p:nvSpPr>
          <p:cNvPr id="3" name="2 Marcador de contenido"/>
          <p:cNvSpPr>
            <a:spLocks noGrp="1"/>
          </p:cNvSpPr>
          <p:nvPr>
            <p:ph sz="quarter" idx="1"/>
          </p:nvPr>
        </p:nvSpPr>
        <p:spPr/>
        <p:txBody>
          <a:bodyPr>
            <a:normAutofit/>
          </a:bodyPr>
          <a:lstStyle/>
          <a:p>
            <a:endParaRPr lang="es-ES" dirty="0"/>
          </a:p>
        </p:txBody>
      </p:sp>
      <p:pic>
        <p:nvPicPr>
          <p:cNvPr id="35841" name="Picture 1"/>
          <p:cNvPicPr>
            <a:picLocks noChangeAspect="1" noChangeArrowheads="1"/>
          </p:cNvPicPr>
          <p:nvPr/>
        </p:nvPicPr>
        <p:blipFill>
          <a:blip r:embed="rId2"/>
          <a:srcRect/>
          <a:stretch>
            <a:fillRect/>
          </a:stretch>
        </p:blipFill>
        <p:spPr bwMode="auto">
          <a:xfrm>
            <a:off x="428596" y="2714620"/>
            <a:ext cx="8273080" cy="27860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Dimensioning - rules</a:t>
            </a:r>
            <a:endParaRPr lang="es-ES" dirty="0"/>
          </a:p>
        </p:txBody>
      </p:sp>
      <p:sp>
        <p:nvSpPr>
          <p:cNvPr id="3" name="2 Marcador de contenido"/>
          <p:cNvSpPr>
            <a:spLocks noGrp="1"/>
          </p:cNvSpPr>
          <p:nvPr>
            <p:ph sz="quarter" idx="1"/>
          </p:nvPr>
        </p:nvSpPr>
        <p:spPr/>
        <p:txBody>
          <a:bodyPr>
            <a:normAutofit/>
          </a:bodyPr>
          <a:lstStyle/>
          <a:p>
            <a:endParaRPr lang="es-ES" dirty="0"/>
          </a:p>
        </p:txBody>
      </p:sp>
      <p:pic>
        <p:nvPicPr>
          <p:cNvPr id="36865" name="Picture 1"/>
          <p:cNvPicPr>
            <a:picLocks noChangeAspect="1" noChangeArrowheads="1"/>
          </p:cNvPicPr>
          <p:nvPr/>
        </p:nvPicPr>
        <p:blipFill>
          <a:blip r:embed="rId2"/>
          <a:srcRect/>
          <a:stretch>
            <a:fillRect/>
          </a:stretch>
        </p:blipFill>
        <p:spPr bwMode="auto">
          <a:xfrm>
            <a:off x="214282" y="2714620"/>
            <a:ext cx="8540991" cy="272415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Drawing</a:t>
            </a:r>
            <a:r>
              <a:rPr lang="es-ES" dirty="0" smtClean="0"/>
              <a:t> </a:t>
            </a:r>
            <a:r>
              <a:rPr lang="es-ES" dirty="0" err="1" smtClean="0"/>
              <a:t>tools</a:t>
            </a:r>
            <a:r>
              <a:rPr lang="es-ES" dirty="0" smtClean="0"/>
              <a:t> – </a:t>
            </a:r>
            <a:r>
              <a:rPr lang="es-ES" dirty="0" err="1" smtClean="0"/>
              <a:t>The</a:t>
            </a:r>
            <a:r>
              <a:rPr lang="es-ES" dirty="0" smtClean="0"/>
              <a:t> </a:t>
            </a:r>
            <a:r>
              <a:rPr lang="es-ES" dirty="0" err="1" smtClean="0"/>
              <a:t>pencil</a:t>
            </a:r>
            <a:endParaRPr lang="es-ES" dirty="0"/>
          </a:p>
        </p:txBody>
      </p:sp>
      <p:sp>
        <p:nvSpPr>
          <p:cNvPr id="3" name="2 Marcador de contenido"/>
          <p:cNvSpPr>
            <a:spLocks noGrp="1"/>
          </p:cNvSpPr>
          <p:nvPr>
            <p:ph sz="quarter" idx="1"/>
          </p:nvPr>
        </p:nvSpPr>
        <p:spPr/>
        <p:txBody>
          <a:bodyPr>
            <a:normAutofit/>
          </a:bodyPr>
          <a:lstStyle/>
          <a:p>
            <a:r>
              <a:rPr lang="es-ES" sz="2800" dirty="0" smtClean="0"/>
              <a:t>B </a:t>
            </a:r>
            <a:r>
              <a:rPr lang="es-ES" sz="2800" dirty="0" err="1" smtClean="0"/>
              <a:t>type</a:t>
            </a:r>
            <a:r>
              <a:rPr lang="es-ES" sz="2800" dirty="0" smtClean="0"/>
              <a:t> - </a:t>
            </a:r>
            <a:r>
              <a:rPr lang="es-ES" sz="2800" dirty="0" err="1" smtClean="0"/>
              <a:t>Soft</a:t>
            </a:r>
            <a:r>
              <a:rPr lang="es-ES" sz="2800" dirty="0" smtClean="0"/>
              <a:t> </a:t>
            </a:r>
            <a:r>
              <a:rPr lang="es-ES" sz="2800" dirty="0" err="1" smtClean="0"/>
              <a:t>pencils</a:t>
            </a:r>
            <a:r>
              <a:rPr lang="es-ES" sz="2800" dirty="0" smtClean="0"/>
              <a:t>.</a:t>
            </a:r>
          </a:p>
          <a:p>
            <a:r>
              <a:rPr lang="es-ES" sz="2800" dirty="0" smtClean="0"/>
              <a:t>H </a:t>
            </a:r>
            <a:r>
              <a:rPr lang="es-ES" sz="2800" dirty="0" err="1" smtClean="0"/>
              <a:t>type</a:t>
            </a:r>
            <a:r>
              <a:rPr lang="es-ES" sz="2800" dirty="0" smtClean="0"/>
              <a:t> - </a:t>
            </a:r>
            <a:r>
              <a:rPr lang="es-ES" sz="2800" dirty="0" err="1" smtClean="0"/>
              <a:t>Hard</a:t>
            </a:r>
            <a:r>
              <a:rPr lang="es-ES" sz="2800" dirty="0" smtClean="0"/>
              <a:t> </a:t>
            </a:r>
            <a:r>
              <a:rPr lang="es-ES" sz="2800" dirty="0" err="1" smtClean="0"/>
              <a:t>pencils</a:t>
            </a:r>
            <a:r>
              <a:rPr lang="es-ES" sz="2800" dirty="0" smtClean="0"/>
              <a:t>.  </a:t>
            </a:r>
          </a:p>
          <a:p>
            <a:r>
              <a:rPr lang="es-ES" sz="2800" dirty="0" smtClean="0"/>
              <a:t>HB – </a:t>
            </a:r>
            <a:r>
              <a:rPr lang="es-ES" sz="2800" dirty="0" err="1" smtClean="0"/>
              <a:t>medium</a:t>
            </a:r>
            <a:r>
              <a:rPr lang="es-ES" sz="2800" dirty="0" smtClean="0"/>
              <a:t> </a:t>
            </a:r>
            <a:r>
              <a:rPr lang="es-ES" sz="2800" dirty="0" err="1" smtClean="0"/>
              <a:t>type</a:t>
            </a:r>
            <a:r>
              <a:rPr lang="es-ES" sz="2800" dirty="0" smtClean="0"/>
              <a:t>. </a:t>
            </a:r>
          </a:p>
          <a:p>
            <a:pPr>
              <a:buNone/>
            </a:pPr>
            <a:r>
              <a:rPr lang="es-ES" sz="2800" dirty="0" smtClean="0"/>
              <a:t>     </a:t>
            </a:r>
            <a:r>
              <a:rPr lang="es-ES" sz="2800" dirty="0" err="1" smtClean="0"/>
              <a:t>The</a:t>
            </a:r>
            <a:r>
              <a:rPr lang="es-ES" sz="2800" dirty="0" smtClean="0"/>
              <a:t> </a:t>
            </a:r>
            <a:r>
              <a:rPr lang="es-ES" sz="2800" dirty="0" err="1" smtClean="0"/>
              <a:t>most</a:t>
            </a:r>
            <a:r>
              <a:rPr lang="es-ES" sz="2800" dirty="0" smtClean="0"/>
              <a:t> </a:t>
            </a:r>
            <a:r>
              <a:rPr lang="es-ES" sz="2800" dirty="0" err="1" smtClean="0"/>
              <a:t>common</a:t>
            </a:r>
            <a:r>
              <a:rPr lang="es-ES" sz="2800" dirty="0" smtClean="0"/>
              <a:t>, </a:t>
            </a:r>
          </a:p>
          <a:p>
            <a:pPr>
              <a:buNone/>
            </a:pPr>
            <a:r>
              <a:rPr lang="es-ES" sz="2800" dirty="0" smtClean="0"/>
              <a:t>     </a:t>
            </a:r>
            <a:r>
              <a:rPr lang="es-ES" sz="2800" dirty="0" err="1" smtClean="0"/>
              <a:t>for</a:t>
            </a:r>
            <a:r>
              <a:rPr lang="es-ES" sz="2800" dirty="0" smtClean="0"/>
              <a:t> </a:t>
            </a:r>
            <a:r>
              <a:rPr lang="es-ES" sz="2800" dirty="0" err="1" smtClean="0"/>
              <a:t>any</a:t>
            </a:r>
            <a:r>
              <a:rPr lang="es-ES" sz="2800" dirty="0" smtClean="0"/>
              <a:t> use.</a:t>
            </a:r>
            <a:endParaRPr lang="es-ES" sz="2800" dirty="0"/>
          </a:p>
        </p:txBody>
      </p:sp>
      <p:pic>
        <p:nvPicPr>
          <p:cNvPr id="1028" name="Picture 4" descr="Related image"/>
          <p:cNvPicPr>
            <a:picLocks noChangeAspect="1" noChangeArrowheads="1"/>
          </p:cNvPicPr>
          <p:nvPr/>
        </p:nvPicPr>
        <p:blipFill>
          <a:blip r:embed="rId2"/>
          <a:srcRect/>
          <a:stretch>
            <a:fillRect/>
          </a:stretch>
        </p:blipFill>
        <p:spPr bwMode="auto">
          <a:xfrm>
            <a:off x="500034" y="4572008"/>
            <a:ext cx="4004356" cy="1793952"/>
          </a:xfrm>
          <a:prstGeom prst="rect">
            <a:avLst/>
          </a:prstGeom>
          <a:noFill/>
        </p:spPr>
      </p:pic>
      <p:pic>
        <p:nvPicPr>
          <p:cNvPr id="1030" name="Picture 6" descr="Image result for type of pencils"/>
          <p:cNvPicPr>
            <a:picLocks noChangeAspect="1" noChangeArrowheads="1"/>
          </p:cNvPicPr>
          <p:nvPr/>
        </p:nvPicPr>
        <p:blipFill>
          <a:blip r:embed="rId3"/>
          <a:srcRect/>
          <a:stretch>
            <a:fillRect/>
          </a:stretch>
        </p:blipFill>
        <p:spPr bwMode="auto">
          <a:xfrm>
            <a:off x="4714876" y="1714488"/>
            <a:ext cx="4060706" cy="4600569"/>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Dimensioning - rules</a:t>
            </a:r>
            <a:endParaRPr lang="es-ES" dirty="0"/>
          </a:p>
        </p:txBody>
      </p:sp>
      <p:sp>
        <p:nvSpPr>
          <p:cNvPr id="3" name="2 Marcador de contenido"/>
          <p:cNvSpPr>
            <a:spLocks noGrp="1"/>
          </p:cNvSpPr>
          <p:nvPr>
            <p:ph sz="quarter" idx="1"/>
          </p:nvPr>
        </p:nvSpPr>
        <p:spPr/>
        <p:txBody>
          <a:bodyPr>
            <a:normAutofit/>
          </a:bodyPr>
          <a:lstStyle/>
          <a:p>
            <a:endParaRPr lang="es-ES" dirty="0"/>
          </a:p>
        </p:txBody>
      </p:sp>
      <p:pic>
        <p:nvPicPr>
          <p:cNvPr id="37889" name="Picture 1"/>
          <p:cNvPicPr>
            <a:picLocks noChangeAspect="1" noChangeArrowheads="1"/>
          </p:cNvPicPr>
          <p:nvPr/>
        </p:nvPicPr>
        <p:blipFill>
          <a:blip r:embed="rId2"/>
          <a:srcRect/>
          <a:stretch>
            <a:fillRect/>
          </a:stretch>
        </p:blipFill>
        <p:spPr bwMode="auto">
          <a:xfrm>
            <a:off x="0" y="2428868"/>
            <a:ext cx="8900990" cy="36766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Dimensioning - rules</a:t>
            </a:r>
            <a:endParaRPr lang="es-ES" dirty="0"/>
          </a:p>
        </p:txBody>
      </p:sp>
      <p:sp>
        <p:nvSpPr>
          <p:cNvPr id="3" name="2 Marcador de contenido"/>
          <p:cNvSpPr>
            <a:spLocks noGrp="1"/>
          </p:cNvSpPr>
          <p:nvPr>
            <p:ph sz="quarter" idx="1"/>
          </p:nvPr>
        </p:nvSpPr>
        <p:spPr/>
        <p:txBody>
          <a:bodyPr>
            <a:normAutofit/>
          </a:bodyPr>
          <a:lstStyle/>
          <a:p>
            <a:endParaRPr lang="es-ES" dirty="0"/>
          </a:p>
        </p:txBody>
      </p:sp>
      <p:pic>
        <p:nvPicPr>
          <p:cNvPr id="38913" name="Picture 1"/>
          <p:cNvPicPr>
            <a:picLocks noChangeAspect="1" noChangeArrowheads="1"/>
          </p:cNvPicPr>
          <p:nvPr/>
        </p:nvPicPr>
        <p:blipFill>
          <a:blip r:embed="rId2"/>
          <a:srcRect/>
          <a:stretch>
            <a:fillRect/>
          </a:stretch>
        </p:blipFill>
        <p:spPr bwMode="auto">
          <a:xfrm>
            <a:off x="357158" y="2214554"/>
            <a:ext cx="8347491" cy="37099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Dimensioning - rules</a:t>
            </a:r>
            <a:endParaRPr lang="es-ES" dirty="0"/>
          </a:p>
        </p:txBody>
      </p:sp>
      <p:sp>
        <p:nvSpPr>
          <p:cNvPr id="3" name="2 Marcador de contenido"/>
          <p:cNvSpPr>
            <a:spLocks noGrp="1"/>
          </p:cNvSpPr>
          <p:nvPr>
            <p:ph sz="quarter" idx="1"/>
          </p:nvPr>
        </p:nvSpPr>
        <p:spPr/>
        <p:txBody>
          <a:bodyPr>
            <a:normAutofit/>
          </a:bodyPr>
          <a:lstStyle/>
          <a:p>
            <a:endParaRPr lang="es-ES" dirty="0"/>
          </a:p>
        </p:txBody>
      </p:sp>
      <p:pic>
        <p:nvPicPr>
          <p:cNvPr id="32770" name="Picture 2"/>
          <p:cNvPicPr>
            <a:picLocks noChangeAspect="1" noChangeArrowheads="1"/>
          </p:cNvPicPr>
          <p:nvPr/>
        </p:nvPicPr>
        <p:blipFill>
          <a:blip r:embed="rId2"/>
          <a:srcRect/>
          <a:stretch>
            <a:fillRect/>
          </a:stretch>
        </p:blipFill>
        <p:spPr bwMode="auto">
          <a:xfrm>
            <a:off x="285720" y="1500174"/>
            <a:ext cx="8533712" cy="46482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solidFill>
                  <a:schemeClr val="tx2">
                    <a:tint val="100000"/>
                    <a:shade val="90000"/>
                    <a:satMod val="250000"/>
                    <a:alpha val="100000"/>
                  </a:schemeClr>
                </a:solidFill>
              </a:rPr>
              <a:t>Exercises</a:t>
            </a:r>
            <a:endParaRPr lang="es-ES" dirty="0"/>
          </a:p>
        </p:txBody>
      </p:sp>
      <p:sp>
        <p:nvSpPr>
          <p:cNvPr id="3" name="2 Marcador de contenido"/>
          <p:cNvSpPr>
            <a:spLocks noGrp="1"/>
          </p:cNvSpPr>
          <p:nvPr>
            <p:ph sz="quarter" idx="1"/>
          </p:nvPr>
        </p:nvSpPr>
        <p:spPr/>
        <p:txBody>
          <a:bodyPr/>
          <a:lstStyle/>
          <a:p>
            <a:r>
              <a:rPr lang="es-ES" dirty="0" err="1" smtClean="0"/>
              <a:t>Dimensions</a:t>
            </a:r>
            <a:r>
              <a:rPr lang="es-ES" dirty="0" smtClean="0"/>
              <a:t> of </a:t>
            </a:r>
            <a:r>
              <a:rPr lang="es-ES" dirty="0" err="1" smtClean="0"/>
              <a:t>the</a:t>
            </a:r>
            <a:r>
              <a:rPr lang="es-ES" dirty="0" smtClean="0"/>
              <a:t> </a:t>
            </a:r>
            <a:r>
              <a:rPr lang="es-ES" dirty="0" err="1" smtClean="0"/>
              <a:t>following</a:t>
            </a:r>
            <a:r>
              <a:rPr lang="es-ES" dirty="0" smtClean="0"/>
              <a:t> </a:t>
            </a:r>
            <a:r>
              <a:rPr lang="es-ES" dirty="0" err="1" smtClean="0"/>
              <a:t>pictures</a:t>
            </a:r>
            <a:r>
              <a:rPr lang="es-ES" dirty="0" smtClean="0"/>
              <a:t>.</a:t>
            </a:r>
          </a:p>
          <a:p>
            <a:r>
              <a:rPr lang="es-ES" dirty="0" err="1" smtClean="0"/>
              <a:t>Each</a:t>
            </a:r>
            <a:r>
              <a:rPr lang="es-ES" dirty="0" smtClean="0"/>
              <a:t> </a:t>
            </a:r>
            <a:r>
              <a:rPr lang="es-ES" dirty="0" err="1" smtClean="0"/>
              <a:t>square</a:t>
            </a:r>
            <a:r>
              <a:rPr lang="es-ES" dirty="0" smtClean="0"/>
              <a:t> = 2 mm.</a:t>
            </a:r>
            <a:endParaRPr lang="es-ES" dirty="0"/>
          </a:p>
        </p:txBody>
      </p:sp>
      <p:pic>
        <p:nvPicPr>
          <p:cNvPr id="54274" name="Picture 2"/>
          <p:cNvPicPr>
            <a:picLocks noChangeAspect="1" noChangeArrowheads="1"/>
          </p:cNvPicPr>
          <p:nvPr/>
        </p:nvPicPr>
        <p:blipFill>
          <a:blip r:embed="rId2"/>
          <a:srcRect/>
          <a:stretch>
            <a:fillRect/>
          </a:stretch>
        </p:blipFill>
        <p:spPr bwMode="auto">
          <a:xfrm>
            <a:off x="428596" y="2714620"/>
            <a:ext cx="8440003" cy="3500462"/>
          </a:xfrm>
          <a:prstGeom prst="rect">
            <a:avLst/>
          </a:prstGeom>
          <a:noFill/>
          <a:ln w="9525">
            <a:noFill/>
            <a:miter lim="800000"/>
            <a:headEnd/>
            <a:tailEnd/>
          </a:ln>
          <a:effectLst/>
        </p:spPr>
      </p:pic>
      <p:pic>
        <p:nvPicPr>
          <p:cNvPr id="5" name="Picture 2" descr="Image result for homework"/>
          <p:cNvPicPr>
            <a:picLocks noChangeAspect="1" noChangeArrowheads="1"/>
          </p:cNvPicPr>
          <p:nvPr/>
        </p:nvPicPr>
        <p:blipFill>
          <a:blip r:embed="rId3"/>
          <a:srcRect/>
          <a:stretch>
            <a:fillRect/>
          </a:stretch>
        </p:blipFill>
        <p:spPr bwMode="auto">
          <a:xfrm>
            <a:off x="6357918" y="0"/>
            <a:ext cx="2571800" cy="121723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solidFill>
                  <a:schemeClr val="tx2">
                    <a:tint val="100000"/>
                    <a:shade val="90000"/>
                    <a:satMod val="250000"/>
                    <a:alpha val="100000"/>
                  </a:schemeClr>
                </a:solidFill>
              </a:rPr>
              <a:t>Exercises</a:t>
            </a:r>
            <a:endParaRPr lang="es-ES" dirty="0"/>
          </a:p>
        </p:txBody>
      </p:sp>
      <p:sp>
        <p:nvSpPr>
          <p:cNvPr id="3" name="2 Marcador de contenido"/>
          <p:cNvSpPr>
            <a:spLocks noGrp="1"/>
          </p:cNvSpPr>
          <p:nvPr>
            <p:ph sz="quarter" idx="1"/>
          </p:nvPr>
        </p:nvSpPr>
        <p:spPr/>
        <p:txBody>
          <a:bodyPr/>
          <a:lstStyle/>
          <a:p>
            <a:r>
              <a:rPr lang="es-ES" dirty="0" err="1" smtClean="0"/>
              <a:t>Dimensions</a:t>
            </a:r>
            <a:r>
              <a:rPr lang="es-ES" dirty="0" smtClean="0"/>
              <a:t> of </a:t>
            </a:r>
            <a:r>
              <a:rPr lang="es-ES" dirty="0" err="1" smtClean="0"/>
              <a:t>the</a:t>
            </a:r>
            <a:r>
              <a:rPr lang="es-ES" dirty="0" smtClean="0"/>
              <a:t> </a:t>
            </a:r>
            <a:r>
              <a:rPr lang="es-ES" dirty="0" err="1" smtClean="0"/>
              <a:t>following</a:t>
            </a:r>
            <a:r>
              <a:rPr lang="es-ES" dirty="0" smtClean="0"/>
              <a:t> </a:t>
            </a:r>
            <a:r>
              <a:rPr lang="es-ES" dirty="0" err="1" smtClean="0"/>
              <a:t>pictures</a:t>
            </a:r>
            <a:r>
              <a:rPr lang="es-ES" dirty="0" smtClean="0"/>
              <a:t>.</a:t>
            </a:r>
          </a:p>
          <a:p>
            <a:r>
              <a:rPr lang="es-ES" dirty="0" err="1" smtClean="0"/>
              <a:t>Each</a:t>
            </a:r>
            <a:r>
              <a:rPr lang="es-ES" dirty="0" smtClean="0"/>
              <a:t> </a:t>
            </a:r>
            <a:r>
              <a:rPr lang="es-ES" dirty="0" err="1" smtClean="0"/>
              <a:t>square</a:t>
            </a:r>
            <a:r>
              <a:rPr lang="es-ES" dirty="0" smtClean="0"/>
              <a:t> = 2 mm.</a:t>
            </a:r>
            <a:endParaRPr lang="es-ES" dirty="0"/>
          </a:p>
        </p:txBody>
      </p:sp>
      <p:pic>
        <p:nvPicPr>
          <p:cNvPr id="55298" name="Picture 2"/>
          <p:cNvPicPr>
            <a:picLocks noChangeAspect="1" noChangeArrowheads="1"/>
          </p:cNvPicPr>
          <p:nvPr/>
        </p:nvPicPr>
        <p:blipFill>
          <a:blip r:embed="rId2"/>
          <a:srcRect/>
          <a:stretch>
            <a:fillRect/>
          </a:stretch>
        </p:blipFill>
        <p:spPr bwMode="auto">
          <a:xfrm>
            <a:off x="357158" y="3214686"/>
            <a:ext cx="8620731" cy="2643206"/>
          </a:xfrm>
          <a:prstGeom prst="rect">
            <a:avLst/>
          </a:prstGeom>
          <a:noFill/>
          <a:ln w="9525">
            <a:noFill/>
            <a:miter lim="800000"/>
            <a:headEnd/>
            <a:tailEnd/>
          </a:ln>
          <a:effectLst/>
        </p:spPr>
      </p:pic>
      <p:pic>
        <p:nvPicPr>
          <p:cNvPr id="5" name="Picture 2" descr="Image result for homework"/>
          <p:cNvPicPr>
            <a:picLocks noChangeAspect="1" noChangeArrowheads="1"/>
          </p:cNvPicPr>
          <p:nvPr/>
        </p:nvPicPr>
        <p:blipFill>
          <a:blip r:embed="rId3"/>
          <a:srcRect/>
          <a:stretch>
            <a:fillRect/>
          </a:stretch>
        </p:blipFill>
        <p:spPr bwMode="auto">
          <a:xfrm>
            <a:off x="6357918" y="0"/>
            <a:ext cx="2571800" cy="121723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solidFill>
                  <a:schemeClr val="tx2">
                    <a:tint val="100000"/>
                    <a:shade val="90000"/>
                    <a:satMod val="250000"/>
                    <a:alpha val="100000"/>
                  </a:schemeClr>
                </a:solidFill>
              </a:rPr>
              <a:t>Exercises</a:t>
            </a:r>
            <a:endParaRPr lang="es-ES" dirty="0"/>
          </a:p>
        </p:txBody>
      </p:sp>
      <p:sp>
        <p:nvSpPr>
          <p:cNvPr id="3" name="2 Marcador de contenido"/>
          <p:cNvSpPr>
            <a:spLocks noGrp="1"/>
          </p:cNvSpPr>
          <p:nvPr>
            <p:ph sz="quarter" idx="1"/>
          </p:nvPr>
        </p:nvSpPr>
        <p:spPr/>
        <p:txBody>
          <a:bodyPr/>
          <a:lstStyle/>
          <a:p>
            <a:r>
              <a:rPr lang="es-ES" dirty="0" err="1" smtClean="0"/>
              <a:t>Dimensions</a:t>
            </a:r>
            <a:r>
              <a:rPr lang="es-ES" dirty="0" smtClean="0"/>
              <a:t> of </a:t>
            </a:r>
            <a:r>
              <a:rPr lang="es-ES" dirty="0" err="1" smtClean="0"/>
              <a:t>the</a:t>
            </a:r>
            <a:r>
              <a:rPr lang="es-ES" dirty="0" smtClean="0"/>
              <a:t> </a:t>
            </a:r>
            <a:r>
              <a:rPr lang="es-ES" dirty="0" err="1" smtClean="0"/>
              <a:t>following</a:t>
            </a:r>
            <a:r>
              <a:rPr lang="es-ES" dirty="0" smtClean="0"/>
              <a:t> </a:t>
            </a:r>
            <a:r>
              <a:rPr lang="es-ES" dirty="0" err="1" smtClean="0"/>
              <a:t>pictures</a:t>
            </a:r>
            <a:r>
              <a:rPr lang="es-ES" dirty="0" smtClean="0"/>
              <a:t>.</a:t>
            </a:r>
          </a:p>
          <a:p>
            <a:r>
              <a:rPr lang="es-ES" dirty="0" err="1" smtClean="0"/>
              <a:t>Each</a:t>
            </a:r>
            <a:r>
              <a:rPr lang="es-ES" dirty="0" smtClean="0"/>
              <a:t> </a:t>
            </a:r>
            <a:r>
              <a:rPr lang="es-ES" dirty="0" err="1" smtClean="0"/>
              <a:t>square</a:t>
            </a:r>
            <a:r>
              <a:rPr lang="es-ES" dirty="0" smtClean="0"/>
              <a:t> = 2 mm.</a:t>
            </a:r>
            <a:endParaRPr lang="es-ES" dirty="0"/>
          </a:p>
        </p:txBody>
      </p:sp>
      <p:pic>
        <p:nvPicPr>
          <p:cNvPr id="56322" name="Picture 2"/>
          <p:cNvPicPr>
            <a:picLocks noChangeAspect="1" noChangeArrowheads="1"/>
          </p:cNvPicPr>
          <p:nvPr/>
        </p:nvPicPr>
        <p:blipFill>
          <a:blip r:embed="rId2"/>
          <a:srcRect/>
          <a:stretch>
            <a:fillRect/>
          </a:stretch>
        </p:blipFill>
        <p:spPr bwMode="auto">
          <a:xfrm>
            <a:off x="571472" y="3214686"/>
            <a:ext cx="8221226" cy="2786082"/>
          </a:xfrm>
          <a:prstGeom prst="rect">
            <a:avLst/>
          </a:prstGeom>
          <a:noFill/>
          <a:ln w="9525">
            <a:noFill/>
            <a:miter lim="800000"/>
            <a:headEnd/>
            <a:tailEnd/>
          </a:ln>
          <a:effectLst/>
        </p:spPr>
      </p:pic>
      <p:pic>
        <p:nvPicPr>
          <p:cNvPr id="5" name="Picture 2" descr="Image result for homework"/>
          <p:cNvPicPr>
            <a:picLocks noChangeAspect="1" noChangeArrowheads="1"/>
          </p:cNvPicPr>
          <p:nvPr/>
        </p:nvPicPr>
        <p:blipFill>
          <a:blip r:embed="rId3"/>
          <a:srcRect/>
          <a:stretch>
            <a:fillRect/>
          </a:stretch>
        </p:blipFill>
        <p:spPr bwMode="auto">
          <a:xfrm>
            <a:off x="6357918" y="0"/>
            <a:ext cx="2571800" cy="121723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solidFill>
                  <a:schemeClr val="tx2">
                    <a:tint val="100000"/>
                    <a:shade val="90000"/>
                    <a:satMod val="250000"/>
                    <a:alpha val="100000"/>
                  </a:schemeClr>
                </a:solidFill>
              </a:rPr>
              <a:t>Exercises</a:t>
            </a:r>
            <a:endParaRPr lang="es-ES" dirty="0"/>
          </a:p>
        </p:txBody>
      </p:sp>
      <p:sp>
        <p:nvSpPr>
          <p:cNvPr id="3" name="2 Marcador de contenido"/>
          <p:cNvSpPr>
            <a:spLocks noGrp="1"/>
          </p:cNvSpPr>
          <p:nvPr>
            <p:ph sz="quarter" idx="1"/>
          </p:nvPr>
        </p:nvSpPr>
        <p:spPr/>
        <p:txBody>
          <a:bodyPr/>
          <a:lstStyle/>
          <a:p>
            <a:r>
              <a:rPr lang="es-ES" dirty="0" err="1" smtClean="0"/>
              <a:t>Dimensions</a:t>
            </a:r>
            <a:r>
              <a:rPr lang="es-ES" dirty="0" smtClean="0"/>
              <a:t> of </a:t>
            </a:r>
            <a:r>
              <a:rPr lang="es-ES" dirty="0" err="1" smtClean="0"/>
              <a:t>the</a:t>
            </a:r>
            <a:r>
              <a:rPr lang="es-ES" dirty="0" smtClean="0"/>
              <a:t> </a:t>
            </a:r>
            <a:r>
              <a:rPr lang="es-ES" dirty="0" err="1" smtClean="0"/>
              <a:t>following</a:t>
            </a:r>
            <a:r>
              <a:rPr lang="es-ES" dirty="0" smtClean="0"/>
              <a:t> </a:t>
            </a:r>
            <a:r>
              <a:rPr lang="es-ES" dirty="0" err="1" smtClean="0"/>
              <a:t>pictures</a:t>
            </a:r>
            <a:r>
              <a:rPr lang="es-ES" dirty="0" smtClean="0"/>
              <a:t>.</a:t>
            </a:r>
          </a:p>
          <a:p>
            <a:r>
              <a:rPr lang="es-ES" dirty="0" err="1" smtClean="0"/>
              <a:t>Each</a:t>
            </a:r>
            <a:r>
              <a:rPr lang="es-ES" dirty="0" smtClean="0"/>
              <a:t> </a:t>
            </a:r>
            <a:r>
              <a:rPr lang="es-ES" dirty="0" err="1" smtClean="0"/>
              <a:t>square</a:t>
            </a:r>
            <a:r>
              <a:rPr lang="es-ES" dirty="0" smtClean="0"/>
              <a:t> = 2 mm.</a:t>
            </a:r>
            <a:endParaRPr lang="es-ES" dirty="0"/>
          </a:p>
        </p:txBody>
      </p:sp>
      <p:pic>
        <p:nvPicPr>
          <p:cNvPr id="57346" name="Picture 2"/>
          <p:cNvPicPr>
            <a:picLocks noChangeAspect="1" noChangeArrowheads="1"/>
          </p:cNvPicPr>
          <p:nvPr/>
        </p:nvPicPr>
        <p:blipFill>
          <a:blip r:embed="rId2"/>
          <a:srcRect/>
          <a:stretch>
            <a:fillRect/>
          </a:stretch>
        </p:blipFill>
        <p:spPr bwMode="auto">
          <a:xfrm>
            <a:off x="428596" y="3000372"/>
            <a:ext cx="8432616" cy="3214710"/>
          </a:xfrm>
          <a:prstGeom prst="rect">
            <a:avLst/>
          </a:prstGeom>
          <a:noFill/>
          <a:ln w="9525">
            <a:noFill/>
            <a:miter lim="800000"/>
            <a:headEnd/>
            <a:tailEnd/>
          </a:ln>
          <a:effectLst/>
        </p:spPr>
      </p:pic>
      <p:pic>
        <p:nvPicPr>
          <p:cNvPr id="5" name="Picture 2" descr="Image result for homework"/>
          <p:cNvPicPr>
            <a:picLocks noChangeAspect="1" noChangeArrowheads="1"/>
          </p:cNvPicPr>
          <p:nvPr/>
        </p:nvPicPr>
        <p:blipFill>
          <a:blip r:embed="rId3"/>
          <a:srcRect/>
          <a:stretch>
            <a:fillRect/>
          </a:stretch>
        </p:blipFill>
        <p:spPr bwMode="auto">
          <a:xfrm>
            <a:off x="6357918" y="0"/>
            <a:ext cx="2571800" cy="121723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Oblique projection - Cavalier</a:t>
            </a:r>
            <a:endParaRPr lang="es-ES" dirty="0"/>
          </a:p>
        </p:txBody>
      </p:sp>
      <p:sp>
        <p:nvSpPr>
          <p:cNvPr id="3" name="2 Marcador de contenido"/>
          <p:cNvSpPr>
            <a:spLocks noGrp="1"/>
          </p:cNvSpPr>
          <p:nvPr>
            <p:ph sz="quarter" idx="1"/>
          </p:nvPr>
        </p:nvSpPr>
        <p:spPr/>
        <p:txBody>
          <a:bodyPr>
            <a:normAutofit/>
          </a:bodyPr>
          <a:lstStyle/>
          <a:p>
            <a:r>
              <a:rPr lang="en-US" sz="2000" dirty="0" smtClean="0"/>
              <a:t>Oblique projection is a simple type of technical drawing of graphical projection used for producing two-dimensional images of three-dimensional objects. The objects are not in perspective, so they do not correspond to any view of an object that can be obtained in practice, but the technique does yield somewhat convincing and useful images.</a:t>
            </a:r>
          </a:p>
          <a:p>
            <a:endParaRPr lang="en-US" sz="2000" dirty="0" smtClean="0"/>
          </a:p>
          <a:p>
            <a:endParaRPr lang="en-US" sz="2000" dirty="0" smtClean="0"/>
          </a:p>
          <a:p>
            <a:endParaRPr lang="en-US" sz="2000" dirty="0" smtClean="0"/>
          </a:p>
          <a:p>
            <a:endParaRPr lang="en-US" sz="2000" dirty="0" smtClean="0"/>
          </a:p>
          <a:p>
            <a:endParaRPr lang="en-US" sz="2000" dirty="0" smtClean="0"/>
          </a:p>
        </p:txBody>
      </p:sp>
      <p:pic>
        <p:nvPicPr>
          <p:cNvPr id="6148" name="Picture 4" descr="https://upload.wikimedia.org/wikipedia/commons/thumb/8/83/Cavalier_perspective_45.svg/480px-Cavalier_perspective_45.svg.png"/>
          <p:cNvPicPr>
            <a:picLocks noChangeAspect="1" noChangeArrowheads="1"/>
          </p:cNvPicPr>
          <p:nvPr/>
        </p:nvPicPr>
        <p:blipFill>
          <a:blip r:embed="rId2"/>
          <a:srcRect/>
          <a:stretch>
            <a:fillRect/>
          </a:stretch>
        </p:blipFill>
        <p:spPr bwMode="auto">
          <a:xfrm>
            <a:off x="5000628" y="3714752"/>
            <a:ext cx="3071834" cy="2579061"/>
          </a:xfrm>
          <a:prstGeom prst="rect">
            <a:avLst/>
          </a:prstGeom>
          <a:noFill/>
        </p:spPr>
      </p:pic>
      <p:pic>
        <p:nvPicPr>
          <p:cNvPr id="6150" name="Picture 6" descr="Image result for escuadra y cartabón gif"/>
          <p:cNvPicPr>
            <a:picLocks noChangeAspect="1" noChangeArrowheads="1"/>
          </p:cNvPicPr>
          <p:nvPr/>
        </p:nvPicPr>
        <p:blipFill>
          <a:blip r:embed="rId3"/>
          <a:srcRect/>
          <a:stretch>
            <a:fillRect/>
          </a:stretch>
        </p:blipFill>
        <p:spPr bwMode="auto">
          <a:xfrm>
            <a:off x="214282" y="3571876"/>
            <a:ext cx="2500298" cy="2167641"/>
          </a:xfrm>
          <a:prstGeom prst="rect">
            <a:avLst/>
          </a:prstGeom>
          <a:noFill/>
        </p:spPr>
      </p:pic>
      <p:pic>
        <p:nvPicPr>
          <p:cNvPr id="6146" name="Picture 2" descr="Image result for cavalier projection"/>
          <p:cNvPicPr>
            <a:picLocks noChangeAspect="1" noChangeArrowheads="1"/>
          </p:cNvPicPr>
          <p:nvPr/>
        </p:nvPicPr>
        <p:blipFill>
          <a:blip r:embed="rId4"/>
          <a:srcRect/>
          <a:stretch>
            <a:fillRect/>
          </a:stretch>
        </p:blipFill>
        <p:spPr bwMode="auto">
          <a:xfrm>
            <a:off x="1785918" y="3714752"/>
            <a:ext cx="2390775" cy="239077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Isometric projection</a:t>
            </a:r>
            <a:endParaRPr lang="es-ES" dirty="0"/>
          </a:p>
        </p:txBody>
      </p:sp>
      <p:sp>
        <p:nvSpPr>
          <p:cNvPr id="3" name="2 Marcador de contenido"/>
          <p:cNvSpPr>
            <a:spLocks noGrp="1"/>
          </p:cNvSpPr>
          <p:nvPr>
            <p:ph sz="quarter" idx="1"/>
          </p:nvPr>
        </p:nvSpPr>
        <p:spPr/>
        <p:txBody>
          <a:bodyPr>
            <a:normAutofit lnSpcReduction="10000"/>
          </a:bodyPr>
          <a:lstStyle/>
          <a:p>
            <a:r>
              <a:rPr lang="en-US" sz="2000" b="1" dirty="0" smtClean="0"/>
              <a:t>Isometric projection</a:t>
            </a:r>
            <a:r>
              <a:rPr lang="en-US" sz="2000" dirty="0" smtClean="0"/>
              <a:t> is a method for visually representing three-dimensional objects in two dimensions in technical and engineering drawings. It is an axonometric </a:t>
            </a:r>
            <a:r>
              <a:rPr lang="en-US" sz="2000" b="1" dirty="0" smtClean="0"/>
              <a:t>projection</a:t>
            </a:r>
            <a:r>
              <a:rPr lang="en-US" sz="2000" dirty="0" smtClean="0"/>
              <a:t> in which the three coordinate axes appear equally foreshortened and the angle between any two of them is 120 degrees as you can see in the picture.</a:t>
            </a:r>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endParaRPr lang="en-US" sz="2000" dirty="0" smtClean="0"/>
          </a:p>
          <a:p>
            <a:pPr>
              <a:buNone/>
            </a:pPr>
            <a:r>
              <a:rPr lang="en-US" sz="2000" dirty="0" smtClean="0"/>
              <a:t>              120 degrees axes.</a:t>
            </a:r>
            <a:endParaRPr lang="es-ES" sz="2000" dirty="0"/>
          </a:p>
        </p:txBody>
      </p:sp>
      <p:pic>
        <p:nvPicPr>
          <p:cNvPr id="43010" name="Picture 2" descr="Image result for isometric view"/>
          <p:cNvPicPr>
            <a:picLocks noChangeAspect="1" noChangeArrowheads="1"/>
          </p:cNvPicPr>
          <p:nvPr/>
        </p:nvPicPr>
        <p:blipFill>
          <a:blip r:embed="rId2"/>
          <a:srcRect/>
          <a:stretch>
            <a:fillRect/>
          </a:stretch>
        </p:blipFill>
        <p:spPr bwMode="auto">
          <a:xfrm>
            <a:off x="4500562" y="3286124"/>
            <a:ext cx="3476625" cy="3333750"/>
          </a:xfrm>
          <a:prstGeom prst="rect">
            <a:avLst/>
          </a:prstGeom>
          <a:noFill/>
        </p:spPr>
      </p:pic>
      <p:pic>
        <p:nvPicPr>
          <p:cNvPr id="43012" name="Picture 4" descr="Image result for isometric projection axes"/>
          <p:cNvPicPr>
            <a:picLocks noChangeAspect="1" noChangeArrowheads="1"/>
          </p:cNvPicPr>
          <p:nvPr/>
        </p:nvPicPr>
        <p:blipFill>
          <a:blip r:embed="rId3"/>
          <a:srcRect/>
          <a:stretch>
            <a:fillRect/>
          </a:stretch>
        </p:blipFill>
        <p:spPr bwMode="auto">
          <a:xfrm>
            <a:off x="1071538" y="3214686"/>
            <a:ext cx="2286000" cy="220027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Isometric </a:t>
            </a:r>
            <a:r>
              <a:rPr lang="en-US" dirty="0" err="1" smtClean="0"/>
              <a:t>vs</a:t>
            </a:r>
            <a:r>
              <a:rPr lang="en-US" dirty="0" smtClean="0"/>
              <a:t> cavalier</a:t>
            </a:r>
            <a:endParaRPr lang="es-ES" dirty="0"/>
          </a:p>
        </p:txBody>
      </p:sp>
      <p:pic>
        <p:nvPicPr>
          <p:cNvPr id="52226" name="Picture 2"/>
          <p:cNvPicPr>
            <a:picLocks noChangeAspect="1" noChangeArrowheads="1"/>
          </p:cNvPicPr>
          <p:nvPr/>
        </p:nvPicPr>
        <p:blipFill>
          <a:blip r:embed="rId2"/>
          <a:srcRect/>
          <a:stretch>
            <a:fillRect/>
          </a:stretch>
        </p:blipFill>
        <p:spPr bwMode="auto">
          <a:xfrm>
            <a:off x="714348" y="2143116"/>
            <a:ext cx="7871900" cy="39243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Drawing</a:t>
            </a:r>
            <a:r>
              <a:rPr lang="es-ES" dirty="0" smtClean="0"/>
              <a:t> </a:t>
            </a:r>
            <a:r>
              <a:rPr lang="es-ES" dirty="0" err="1" smtClean="0"/>
              <a:t>tools</a:t>
            </a:r>
            <a:r>
              <a:rPr lang="es-ES" dirty="0" smtClean="0"/>
              <a:t> - </a:t>
            </a:r>
            <a:r>
              <a:rPr lang="es-ES" dirty="0" err="1" smtClean="0"/>
              <a:t>Papers</a:t>
            </a:r>
            <a:endParaRPr lang="es-ES" dirty="0"/>
          </a:p>
        </p:txBody>
      </p:sp>
      <p:sp>
        <p:nvSpPr>
          <p:cNvPr id="3" name="2 Marcador de contenido"/>
          <p:cNvSpPr>
            <a:spLocks noGrp="1"/>
          </p:cNvSpPr>
          <p:nvPr>
            <p:ph sz="quarter" idx="1"/>
          </p:nvPr>
        </p:nvSpPr>
        <p:spPr/>
        <p:txBody>
          <a:bodyPr/>
          <a:lstStyle/>
          <a:p>
            <a:r>
              <a:rPr lang="es-ES" dirty="0" err="1" smtClean="0"/>
              <a:t>The</a:t>
            </a:r>
            <a:r>
              <a:rPr lang="es-ES" dirty="0" smtClean="0"/>
              <a:t> </a:t>
            </a:r>
            <a:r>
              <a:rPr lang="es-ES" dirty="0" err="1" smtClean="0"/>
              <a:t>one</a:t>
            </a:r>
            <a:r>
              <a:rPr lang="es-ES" dirty="0" smtClean="0"/>
              <a:t> </a:t>
            </a:r>
            <a:r>
              <a:rPr lang="es-ES" dirty="0" err="1" smtClean="0"/>
              <a:t>we</a:t>
            </a:r>
            <a:r>
              <a:rPr lang="es-ES" dirty="0" smtClean="0"/>
              <a:t> </a:t>
            </a:r>
            <a:r>
              <a:rPr lang="es-ES" dirty="0" err="1" smtClean="0"/>
              <a:t>usually</a:t>
            </a:r>
            <a:r>
              <a:rPr lang="es-ES" dirty="0" smtClean="0"/>
              <a:t> use </a:t>
            </a:r>
            <a:r>
              <a:rPr lang="es-ES" dirty="0" err="1" smtClean="0"/>
              <a:t>is</a:t>
            </a:r>
            <a:r>
              <a:rPr lang="es-ES" dirty="0" smtClean="0"/>
              <a:t> </a:t>
            </a:r>
            <a:r>
              <a:rPr lang="es-ES" dirty="0" err="1" smtClean="0"/>
              <a:t>the</a:t>
            </a:r>
            <a:r>
              <a:rPr lang="es-ES" dirty="0" smtClean="0"/>
              <a:t> A4 </a:t>
            </a:r>
            <a:r>
              <a:rPr lang="es-ES" dirty="0" err="1" smtClean="0"/>
              <a:t>type</a:t>
            </a:r>
            <a:r>
              <a:rPr lang="es-ES" dirty="0" smtClean="0"/>
              <a:t>.</a:t>
            </a:r>
            <a:endParaRPr lang="es-ES" dirty="0"/>
          </a:p>
        </p:txBody>
      </p:sp>
      <p:pic>
        <p:nvPicPr>
          <p:cNvPr id="7170" name="Picture 2" descr="Related image"/>
          <p:cNvPicPr>
            <a:picLocks noChangeAspect="1" noChangeArrowheads="1"/>
          </p:cNvPicPr>
          <p:nvPr/>
        </p:nvPicPr>
        <p:blipFill>
          <a:blip r:embed="rId3"/>
          <a:srcRect/>
          <a:stretch>
            <a:fillRect/>
          </a:stretch>
        </p:blipFill>
        <p:spPr bwMode="auto">
          <a:xfrm>
            <a:off x="1214414" y="2357430"/>
            <a:ext cx="6667500" cy="404812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solidFill>
                  <a:schemeClr val="tx2">
                    <a:tint val="100000"/>
                    <a:shade val="90000"/>
                    <a:satMod val="250000"/>
                    <a:alpha val="100000"/>
                  </a:schemeClr>
                </a:solidFill>
              </a:rPr>
              <a:t>Exercises</a:t>
            </a:r>
            <a:endParaRPr lang="es-ES" dirty="0"/>
          </a:p>
        </p:txBody>
      </p:sp>
      <p:sp>
        <p:nvSpPr>
          <p:cNvPr id="3" name="2 Marcador de contenido"/>
          <p:cNvSpPr>
            <a:spLocks noGrp="1"/>
          </p:cNvSpPr>
          <p:nvPr>
            <p:ph sz="quarter" idx="1"/>
          </p:nvPr>
        </p:nvSpPr>
        <p:spPr/>
        <p:txBody>
          <a:bodyPr/>
          <a:lstStyle/>
          <a:p>
            <a:r>
              <a:rPr lang="es-ES" dirty="0" err="1" smtClean="0"/>
              <a:t>Draw</a:t>
            </a:r>
            <a:r>
              <a:rPr lang="es-ES" dirty="0" smtClean="0"/>
              <a:t> </a:t>
            </a:r>
            <a:r>
              <a:rPr lang="es-ES" dirty="0" err="1" smtClean="0"/>
              <a:t>the</a:t>
            </a:r>
            <a:r>
              <a:rPr lang="es-ES" dirty="0" smtClean="0"/>
              <a:t> </a:t>
            </a:r>
            <a:r>
              <a:rPr lang="es-ES" dirty="0" err="1" smtClean="0"/>
              <a:t>following</a:t>
            </a:r>
            <a:r>
              <a:rPr lang="es-ES" dirty="0" smtClean="0"/>
              <a:t> </a:t>
            </a:r>
            <a:r>
              <a:rPr lang="es-ES" dirty="0" err="1" smtClean="0"/>
              <a:t>pictures</a:t>
            </a:r>
            <a:r>
              <a:rPr lang="es-ES" dirty="0" smtClean="0"/>
              <a:t> in  a </a:t>
            </a:r>
            <a:r>
              <a:rPr lang="es-ES" dirty="0" err="1" smtClean="0"/>
              <a:t>cavalier</a:t>
            </a:r>
            <a:r>
              <a:rPr lang="es-ES" dirty="0" smtClean="0"/>
              <a:t> </a:t>
            </a:r>
            <a:r>
              <a:rPr lang="en-US" dirty="0" smtClean="0"/>
              <a:t>projection</a:t>
            </a:r>
            <a:r>
              <a:rPr lang="es-ES" dirty="0" smtClean="0"/>
              <a:t>.</a:t>
            </a:r>
            <a:endParaRPr lang="es-ES" dirty="0"/>
          </a:p>
        </p:txBody>
      </p:sp>
      <p:pic>
        <p:nvPicPr>
          <p:cNvPr id="51202" name="Picture 2"/>
          <p:cNvPicPr>
            <a:picLocks noChangeAspect="1" noChangeArrowheads="1"/>
          </p:cNvPicPr>
          <p:nvPr/>
        </p:nvPicPr>
        <p:blipFill>
          <a:blip r:embed="rId2"/>
          <a:srcRect/>
          <a:stretch>
            <a:fillRect/>
          </a:stretch>
        </p:blipFill>
        <p:spPr bwMode="auto">
          <a:xfrm>
            <a:off x="1785918" y="2214554"/>
            <a:ext cx="5255278" cy="4357718"/>
          </a:xfrm>
          <a:prstGeom prst="rect">
            <a:avLst/>
          </a:prstGeom>
          <a:noFill/>
          <a:ln w="9525">
            <a:noFill/>
            <a:miter lim="800000"/>
            <a:headEnd/>
            <a:tailEnd/>
          </a:ln>
          <a:effectLst/>
        </p:spPr>
      </p:pic>
      <p:pic>
        <p:nvPicPr>
          <p:cNvPr id="6" name="Picture 2" descr="Image result for homework"/>
          <p:cNvPicPr>
            <a:picLocks noChangeAspect="1" noChangeArrowheads="1"/>
          </p:cNvPicPr>
          <p:nvPr/>
        </p:nvPicPr>
        <p:blipFill>
          <a:blip r:embed="rId3"/>
          <a:srcRect/>
          <a:stretch>
            <a:fillRect/>
          </a:stretch>
        </p:blipFill>
        <p:spPr bwMode="auto">
          <a:xfrm>
            <a:off x="6429388" y="0"/>
            <a:ext cx="2571800" cy="1217235"/>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solidFill>
                  <a:schemeClr val="tx2">
                    <a:tint val="100000"/>
                    <a:shade val="90000"/>
                    <a:satMod val="250000"/>
                    <a:alpha val="100000"/>
                  </a:schemeClr>
                </a:solidFill>
              </a:rPr>
              <a:t>Exercises</a:t>
            </a:r>
            <a:endParaRPr lang="es-ES" dirty="0"/>
          </a:p>
        </p:txBody>
      </p:sp>
      <p:sp>
        <p:nvSpPr>
          <p:cNvPr id="3" name="2 Marcador de contenido"/>
          <p:cNvSpPr>
            <a:spLocks noGrp="1"/>
          </p:cNvSpPr>
          <p:nvPr>
            <p:ph sz="quarter" idx="1"/>
          </p:nvPr>
        </p:nvSpPr>
        <p:spPr/>
        <p:txBody>
          <a:bodyPr>
            <a:normAutofit/>
          </a:bodyPr>
          <a:lstStyle/>
          <a:p>
            <a:r>
              <a:rPr lang="es-ES" sz="2800" dirty="0" err="1" smtClean="0"/>
              <a:t>Draw</a:t>
            </a:r>
            <a:r>
              <a:rPr lang="es-ES" sz="2800" dirty="0" smtClean="0"/>
              <a:t> </a:t>
            </a:r>
            <a:r>
              <a:rPr lang="es-ES" sz="2800" dirty="0" err="1" smtClean="0"/>
              <a:t>the</a:t>
            </a:r>
            <a:r>
              <a:rPr lang="es-ES" sz="2800" dirty="0" smtClean="0"/>
              <a:t> </a:t>
            </a:r>
            <a:r>
              <a:rPr lang="es-ES" sz="2800" dirty="0" err="1" smtClean="0"/>
              <a:t>following</a:t>
            </a:r>
            <a:r>
              <a:rPr lang="es-ES" sz="2800" dirty="0" smtClean="0"/>
              <a:t> </a:t>
            </a:r>
            <a:r>
              <a:rPr lang="es-ES" sz="2800" dirty="0" err="1" smtClean="0"/>
              <a:t>pictures</a:t>
            </a:r>
            <a:r>
              <a:rPr lang="es-ES" sz="2800" dirty="0" smtClean="0"/>
              <a:t> in </a:t>
            </a:r>
            <a:r>
              <a:rPr lang="es-ES" sz="2800" dirty="0" err="1" smtClean="0"/>
              <a:t>an</a:t>
            </a:r>
            <a:r>
              <a:rPr lang="es-ES" sz="2800" dirty="0" smtClean="0"/>
              <a:t> </a:t>
            </a:r>
            <a:r>
              <a:rPr lang="es-ES" sz="2800" dirty="0" err="1" smtClean="0"/>
              <a:t>isometric</a:t>
            </a:r>
            <a:r>
              <a:rPr lang="es-ES" sz="2800" dirty="0" smtClean="0"/>
              <a:t> </a:t>
            </a:r>
            <a:r>
              <a:rPr lang="en-US" sz="2800" dirty="0" smtClean="0"/>
              <a:t>projection</a:t>
            </a:r>
            <a:r>
              <a:rPr lang="es-ES" sz="2800" dirty="0" smtClean="0"/>
              <a:t>.</a:t>
            </a:r>
            <a:endParaRPr lang="es-ES" sz="2800" dirty="0"/>
          </a:p>
        </p:txBody>
      </p:sp>
      <p:pic>
        <p:nvPicPr>
          <p:cNvPr id="53250" name="Picture 2"/>
          <p:cNvPicPr>
            <a:picLocks noChangeAspect="1" noChangeArrowheads="1"/>
          </p:cNvPicPr>
          <p:nvPr/>
        </p:nvPicPr>
        <p:blipFill>
          <a:blip r:embed="rId2"/>
          <a:srcRect/>
          <a:stretch>
            <a:fillRect/>
          </a:stretch>
        </p:blipFill>
        <p:spPr bwMode="auto">
          <a:xfrm>
            <a:off x="571472" y="2143116"/>
            <a:ext cx="2286016" cy="2337005"/>
          </a:xfrm>
          <a:prstGeom prst="rect">
            <a:avLst/>
          </a:prstGeom>
          <a:noFill/>
          <a:ln w="9525">
            <a:noFill/>
            <a:miter lim="800000"/>
            <a:headEnd/>
            <a:tailEnd/>
          </a:ln>
          <a:effectLst/>
        </p:spPr>
      </p:pic>
      <p:pic>
        <p:nvPicPr>
          <p:cNvPr id="53251" name="Picture 3"/>
          <p:cNvPicPr>
            <a:picLocks noChangeAspect="1" noChangeArrowheads="1"/>
          </p:cNvPicPr>
          <p:nvPr/>
        </p:nvPicPr>
        <p:blipFill>
          <a:blip r:embed="rId3"/>
          <a:srcRect/>
          <a:stretch>
            <a:fillRect/>
          </a:stretch>
        </p:blipFill>
        <p:spPr bwMode="auto">
          <a:xfrm>
            <a:off x="3428992" y="2143116"/>
            <a:ext cx="2357454" cy="2340433"/>
          </a:xfrm>
          <a:prstGeom prst="rect">
            <a:avLst/>
          </a:prstGeom>
          <a:noFill/>
          <a:ln w="9525">
            <a:noFill/>
            <a:miter lim="800000"/>
            <a:headEnd/>
            <a:tailEnd/>
          </a:ln>
          <a:effectLst/>
        </p:spPr>
      </p:pic>
      <p:pic>
        <p:nvPicPr>
          <p:cNvPr id="53252" name="Picture 4"/>
          <p:cNvPicPr>
            <a:picLocks noChangeAspect="1" noChangeArrowheads="1"/>
          </p:cNvPicPr>
          <p:nvPr/>
        </p:nvPicPr>
        <p:blipFill>
          <a:blip r:embed="rId4"/>
          <a:srcRect/>
          <a:stretch>
            <a:fillRect/>
          </a:stretch>
        </p:blipFill>
        <p:spPr bwMode="auto">
          <a:xfrm>
            <a:off x="6215074" y="2143116"/>
            <a:ext cx="2326169" cy="2343148"/>
          </a:xfrm>
          <a:prstGeom prst="rect">
            <a:avLst/>
          </a:prstGeom>
          <a:noFill/>
          <a:ln w="9525">
            <a:noFill/>
            <a:miter lim="800000"/>
            <a:headEnd/>
            <a:tailEnd/>
          </a:ln>
          <a:effectLst/>
        </p:spPr>
      </p:pic>
      <p:pic>
        <p:nvPicPr>
          <p:cNvPr id="53253" name="Picture 5"/>
          <p:cNvPicPr>
            <a:picLocks noChangeAspect="1" noChangeArrowheads="1"/>
          </p:cNvPicPr>
          <p:nvPr/>
        </p:nvPicPr>
        <p:blipFill>
          <a:blip r:embed="rId5"/>
          <a:srcRect/>
          <a:stretch>
            <a:fillRect/>
          </a:stretch>
        </p:blipFill>
        <p:spPr bwMode="auto">
          <a:xfrm>
            <a:off x="1571604" y="4514852"/>
            <a:ext cx="2334658" cy="2343148"/>
          </a:xfrm>
          <a:prstGeom prst="rect">
            <a:avLst/>
          </a:prstGeom>
          <a:noFill/>
          <a:ln w="9525">
            <a:noFill/>
            <a:miter lim="800000"/>
            <a:headEnd/>
            <a:tailEnd/>
          </a:ln>
          <a:effectLst/>
        </p:spPr>
      </p:pic>
      <p:pic>
        <p:nvPicPr>
          <p:cNvPr id="53254" name="Picture 6"/>
          <p:cNvPicPr>
            <a:picLocks noChangeAspect="1" noChangeArrowheads="1"/>
          </p:cNvPicPr>
          <p:nvPr/>
        </p:nvPicPr>
        <p:blipFill>
          <a:blip r:embed="rId6"/>
          <a:srcRect/>
          <a:stretch>
            <a:fillRect/>
          </a:stretch>
        </p:blipFill>
        <p:spPr bwMode="auto">
          <a:xfrm>
            <a:off x="4786314" y="4557715"/>
            <a:ext cx="2283796" cy="2300285"/>
          </a:xfrm>
          <a:prstGeom prst="rect">
            <a:avLst/>
          </a:prstGeom>
          <a:noFill/>
          <a:ln w="9525">
            <a:noFill/>
            <a:miter lim="800000"/>
            <a:headEnd/>
            <a:tailEnd/>
          </a:ln>
          <a:effectLst/>
        </p:spPr>
      </p:pic>
      <p:pic>
        <p:nvPicPr>
          <p:cNvPr id="10" name="Picture 2" descr="Image result for homework"/>
          <p:cNvPicPr>
            <a:picLocks noChangeAspect="1" noChangeArrowheads="1"/>
          </p:cNvPicPr>
          <p:nvPr/>
        </p:nvPicPr>
        <p:blipFill>
          <a:blip r:embed="rId7"/>
          <a:srcRect/>
          <a:stretch>
            <a:fillRect/>
          </a:stretch>
        </p:blipFill>
        <p:spPr bwMode="auto">
          <a:xfrm>
            <a:off x="6429388" y="0"/>
            <a:ext cx="2571800" cy="1217235"/>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Views</a:t>
            </a:r>
            <a:r>
              <a:rPr lang="es-ES" dirty="0" smtClean="0"/>
              <a:t> of </a:t>
            </a:r>
            <a:r>
              <a:rPr lang="es-ES" dirty="0" err="1" smtClean="0"/>
              <a:t>an</a:t>
            </a:r>
            <a:r>
              <a:rPr lang="es-ES" dirty="0" smtClean="0"/>
              <a:t> </a:t>
            </a:r>
            <a:r>
              <a:rPr lang="es-ES" dirty="0" err="1" smtClean="0"/>
              <a:t>object</a:t>
            </a:r>
            <a:endParaRPr lang="es-ES" dirty="0"/>
          </a:p>
        </p:txBody>
      </p:sp>
      <p:sp>
        <p:nvSpPr>
          <p:cNvPr id="3" name="2 Marcador de contenido"/>
          <p:cNvSpPr>
            <a:spLocks noGrp="1"/>
          </p:cNvSpPr>
          <p:nvPr>
            <p:ph sz="quarter" idx="1"/>
          </p:nvPr>
        </p:nvSpPr>
        <p:spPr/>
        <p:txBody>
          <a:bodyPr/>
          <a:lstStyle/>
          <a:p>
            <a:r>
              <a:rPr lang="es-ES" dirty="0" err="1" smtClean="0"/>
              <a:t>Orthogonal</a:t>
            </a:r>
            <a:r>
              <a:rPr lang="es-ES" dirty="0" smtClean="0"/>
              <a:t> </a:t>
            </a:r>
            <a:r>
              <a:rPr lang="es-ES" dirty="0" err="1" smtClean="0"/>
              <a:t>projections</a:t>
            </a:r>
            <a:r>
              <a:rPr lang="es-ES" dirty="0" smtClean="0"/>
              <a:t>.</a:t>
            </a:r>
            <a:endParaRPr lang="es-ES" dirty="0"/>
          </a:p>
        </p:txBody>
      </p:sp>
      <p:pic>
        <p:nvPicPr>
          <p:cNvPr id="34818" name="Picture 2" descr="https://upload.wikimedia.org/wikipedia/commons/thumb/5/59/First_angle_projection.svg/700px-First_angle_projection.svg.png"/>
          <p:cNvPicPr>
            <a:picLocks noChangeAspect="1" noChangeArrowheads="1"/>
          </p:cNvPicPr>
          <p:nvPr/>
        </p:nvPicPr>
        <p:blipFill>
          <a:blip r:embed="rId2"/>
          <a:srcRect/>
          <a:stretch>
            <a:fillRect/>
          </a:stretch>
        </p:blipFill>
        <p:spPr bwMode="auto">
          <a:xfrm>
            <a:off x="2000232" y="2214554"/>
            <a:ext cx="5429288" cy="4343431"/>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Views</a:t>
            </a:r>
            <a:r>
              <a:rPr lang="es-ES" dirty="0" smtClean="0"/>
              <a:t> of </a:t>
            </a:r>
            <a:r>
              <a:rPr lang="es-ES" dirty="0" err="1" smtClean="0"/>
              <a:t>an</a:t>
            </a:r>
            <a:r>
              <a:rPr lang="es-ES" dirty="0" smtClean="0"/>
              <a:t> </a:t>
            </a:r>
            <a:r>
              <a:rPr lang="es-ES" dirty="0" err="1" smtClean="0"/>
              <a:t>object</a:t>
            </a:r>
            <a:endParaRPr lang="es-ES" dirty="0"/>
          </a:p>
        </p:txBody>
      </p:sp>
      <p:sp>
        <p:nvSpPr>
          <p:cNvPr id="3" name="2 Marcador de contenido"/>
          <p:cNvSpPr>
            <a:spLocks noGrp="1"/>
          </p:cNvSpPr>
          <p:nvPr>
            <p:ph sz="quarter" idx="1"/>
          </p:nvPr>
        </p:nvSpPr>
        <p:spPr/>
        <p:txBody>
          <a:bodyPr/>
          <a:lstStyle/>
          <a:p>
            <a:r>
              <a:rPr lang="es-ES" sz="2400" dirty="0" smtClean="0"/>
              <a:t>Front </a:t>
            </a:r>
            <a:r>
              <a:rPr lang="es-ES" sz="2400" dirty="0" err="1" smtClean="0"/>
              <a:t>view</a:t>
            </a:r>
            <a:r>
              <a:rPr lang="es-ES" sz="2400" dirty="0" smtClean="0"/>
              <a:t> – “Alzado” in </a:t>
            </a:r>
            <a:r>
              <a:rPr lang="es-ES" sz="2400" dirty="0" err="1" smtClean="0"/>
              <a:t>spanish</a:t>
            </a:r>
            <a:r>
              <a:rPr lang="es-ES" sz="2400" dirty="0" smtClean="0"/>
              <a:t>.</a:t>
            </a:r>
          </a:p>
          <a:p>
            <a:r>
              <a:rPr lang="es-ES" sz="2400" dirty="0" smtClean="0"/>
              <a:t>Top </a:t>
            </a:r>
            <a:r>
              <a:rPr lang="es-ES" sz="2400" dirty="0" err="1" smtClean="0"/>
              <a:t>view</a:t>
            </a:r>
            <a:r>
              <a:rPr lang="es-ES" sz="2400" dirty="0" smtClean="0"/>
              <a:t> – “Planta” in </a:t>
            </a:r>
            <a:r>
              <a:rPr lang="es-ES" sz="2400" dirty="0" err="1" smtClean="0"/>
              <a:t>spanish</a:t>
            </a:r>
            <a:r>
              <a:rPr lang="es-ES" sz="2400" dirty="0" smtClean="0"/>
              <a:t>.</a:t>
            </a:r>
          </a:p>
          <a:p>
            <a:r>
              <a:rPr lang="es-ES" sz="2400" dirty="0" err="1" smtClean="0"/>
              <a:t>Side</a:t>
            </a:r>
            <a:r>
              <a:rPr lang="es-ES" sz="2400" dirty="0" smtClean="0"/>
              <a:t>/</a:t>
            </a:r>
            <a:r>
              <a:rPr lang="es-ES" sz="2400" dirty="0" err="1" smtClean="0"/>
              <a:t>End</a:t>
            </a:r>
            <a:r>
              <a:rPr lang="es-ES" sz="2400" dirty="0" smtClean="0"/>
              <a:t> </a:t>
            </a:r>
            <a:r>
              <a:rPr lang="es-ES" sz="2400" dirty="0" err="1" smtClean="0"/>
              <a:t>view</a:t>
            </a:r>
            <a:r>
              <a:rPr lang="es-ES" sz="2400" dirty="0" smtClean="0"/>
              <a:t> – “Perfil” in </a:t>
            </a:r>
            <a:r>
              <a:rPr lang="es-ES" sz="2400" dirty="0" err="1" smtClean="0"/>
              <a:t>spanish</a:t>
            </a:r>
            <a:r>
              <a:rPr lang="es-ES" sz="2400" dirty="0" smtClean="0"/>
              <a:t>.</a:t>
            </a:r>
          </a:p>
          <a:p>
            <a:endParaRPr lang="es-ES" dirty="0"/>
          </a:p>
        </p:txBody>
      </p:sp>
      <p:pic>
        <p:nvPicPr>
          <p:cNvPr id="33794" name="Picture 2" descr="Image result for views technical drawing"/>
          <p:cNvPicPr>
            <a:picLocks noChangeAspect="1" noChangeArrowheads="1"/>
          </p:cNvPicPr>
          <p:nvPr/>
        </p:nvPicPr>
        <p:blipFill>
          <a:blip r:embed="rId2"/>
          <a:srcRect/>
          <a:stretch>
            <a:fillRect/>
          </a:stretch>
        </p:blipFill>
        <p:spPr bwMode="auto">
          <a:xfrm>
            <a:off x="2143108" y="3143248"/>
            <a:ext cx="4762500" cy="2809876"/>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solidFill>
                  <a:schemeClr val="tx2">
                    <a:tint val="100000"/>
                    <a:shade val="90000"/>
                    <a:satMod val="250000"/>
                    <a:alpha val="100000"/>
                  </a:schemeClr>
                </a:solidFill>
              </a:rPr>
              <a:t>Exercises</a:t>
            </a:r>
            <a:endParaRPr lang="es-ES" dirty="0"/>
          </a:p>
        </p:txBody>
      </p:sp>
      <p:sp>
        <p:nvSpPr>
          <p:cNvPr id="3" name="2 Marcador de contenido"/>
          <p:cNvSpPr>
            <a:spLocks noGrp="1"/>
          </p:cNvSpPr>
          <p:nvPr>
            <p:ph sz="quarter" idx="1"/>
          </p:nvPr>
        </p:nvSpPr>
        <p:spPr/>
        <p:txBody>
          <a:bodyPr>
            <a:normAutofit/>
          </a:bodyPr>
          <a:lstStyle/>
          <a:p>
            <a:r>
              <a:rPr lang="es-ES" sz="2800" dirty="0" err="1" smtClean="0"/>
              <a:t>Views</a:t>
            </a:r>
            <a:r>
              <a:rPr lang="es-ES" sz="2800" dirty="0" smtClean="0"/>
              <a:t> of </a:t>
            </a:r>
            <a:r>
              <a:rPr lang="es-ES" sz="2800" dirty="0" err="1" smtClean="0"/>
              <a:t>the</a:t>
            </a:r>
            <a:r>
              <a:rPr lang="es-ES" sz="2800" dirty="0" smtClean="0"/>
              <a:t> </a:t>
            </a:r>
            <a:r>
              <a:rPr lang="es-ES" sz="2800" dirty="0" err="1" smtClean="0"/>
              <a:t>following</a:t>
            </a:r>
            <a:r>
              <a:rPr lang="es-ES" sz="2800" dirty="0" smtClean="0"/>
              <a:t> </a:t>
            </a:r>
            <a:r>
              <a:rPr lang="es-ES" sz="2800" dirty="0" err="1" smtClean="0"/>
              <a:t>pictures</a:t>
            </a:r>
            <a:r>
              <a:rPr lang="es-ES" sz="2800" dirty="0" smtClean="0"/>
              <a:t>.</a:t>
            </a:r>
            <a:endParaRPr lang="es-ES" sz="2800" dirty="0"/>
          </a:p>
        </p:txBody>
      </p:sp>
      <p:pic>
        <p:nvPicPr>
          <p:cNvPr id="58370" name="Picture 2"/>
          <p:cNvPicPr>
            <a:picLocks noChangeAspect="1" noChangeArrowheads="1"/>
          </p:cNvPicPr>
          <p:nvPr/>
        </p:nvPicPr>
        <p:blipFill>
          <a:blip r:embed="rId2"/>
          <a:srcRect/>
          <a:stretch>
            <a:fillRect/>
          </a:stretch>
        </p:blipFill>
        <p:spPr bwMode="auto">
          <a:xfrm>
            <a:off x="714348" y="2143116"/>
            <a:ext cx="2215092" cy="2231143"/>
          </a:xfrm>
          <a:prstGeom prst="rect">
            <a:avLst/>
          </a:prstGeom>
          <a:noFill/>
          <a:ln w="9525">
            <a:noFill/>
            <a:miter lim="800000"/>
            <a:headEnd/>
            <a:tailEnd/>
          </a:ln>
          <a:effectLst/>
        </p:spPr>
      </p:pic>
      <p:pic>
        <p:nvPicPr>
          <p:cNvPr id="58371" name="Picture 3"/>
          <p:cNvPicPr>
            <a:picLocks noChangeAspect="1" noChangeArrowheads="1"/>
          </p:cNvPicPr>
          <p:nvPr/>
        </p:nvPicPr>
        <p:blipFill>
          <a:blip r:embed="rId3"/>
          <a:srcRect/>
          <a:stretch>
            <a:fillRect/>
          </a:stretch>
        </p:blipFill>
        <p:spPr bwMode="auto">
          <a:xfrm>
            <a:off x="3286116" y="2071678"/>
            <a:ext cx="2292040" cy="2300285"/>
          </a:xfrm>
          <a:prstGeom prst="rect">
            <a:avLst/>
          </a:prstGeom>
          <a:noFill/>
          <a:ln w="9525">
            <a:noFill/>
            <a:miter lim="800000"/>
            <a:headEnd/>
            <a:tailEnd/>
          </a:ln>
          <a:effectLst/>
        </p:spPr>
      </p:pic>
      <p:pic>
        <p:nvPicPr>
          <p:cNvPr id="58372" name="Picture 4"/>
          <p:cNvPicPr>
            <a:picLocks noChangeAspect="1" noChangeArrowheads="1"/>
          </p:cNvPicPr>
          <p:nvPr/>
        </p:nvPicPr>
        <p:blipFill>
          <a:blip r:embed="rId4"/>
          <a:srcRect/>
          <a:stretch>
            <a:fillRect/>
          </a:stretch>
        </p:blipFill>
        <p:spPr bwMode="auto">
          <a:xfrm>
            <a:off x="5929322" y="2071678"/>
            <a:ext cx="2400298" cy="2400298"/>
          </a:xfrm>
          <a:prstGeom prst="rect">
            <a:avLst/>
          </a:prstGeom>
          <a:noFill/>
          <a:ln w="9525">
            <a:noFill/>
            <a:miter lim="800000"/>
            <a:headEnd/>
            <a:tailEnd/>
          </a:ln>
          <a:effectLst/>
        </p:spPr>
      </p:pic>
      <p:pic>
        <p:nvPicPr>
          <p:cNvPr id="58373" name="Picture 5"/>
          <p:cNvPicPr>
            <a:picLocks noChangeAspect="1" noChangeArrowheads="1"/>
          </p:cNvPicPr>
          <p:nvPr/>
        </p:nvPicPr>
        <p:blipFill>
          <a:blip r:embed="rId5"/>
          <a:srcRect/>
          <a:stretch>
            <a:fillRect/>
          </a:stretch>
        </p:blipFill>
        <p:spPr bwMode="auto">
          <a:xfrm>
            <a:off x="642910" y="4403177"/>
            <a:ext cx="2428892" cy="2454823"/>
          </a:xfrm>
          <a:prstGeom prst="rect">
            <a:avLst/>
          </a:prstGeom>
          <a:noFill/>
          <a:ln w="9525">
            <a:noFill/>
            <a:miter lim="800000"/>
            <a:headEnd/>
            <a:tailEnd/>
          </a:ln>
          <a:effectLst/>
        </p:spPr>
      </p:pic>
      <p:pic>
        <p:nvPicPr>
          <p:cNvPr id="58374" name="Picture 6"/>
          <p:cNvPicPr>
            <a:picLocks noChangeAspect="1" noChangeArrowheads="1"/>
          </p:cNvPicPr>
          <p:nvPr/>
        </p:nvPicPr>
        <p:blipFill>
          <a:blip r:embed="rId6"/>
          <a:srcRect/>
          <a:stretch>
            <a:fillRect/>
          </a:stretch>
        </p:blipFill>
        <p:spPr bwMode="auto">
          <a:xfrm>
            <a:off x="3286116" y="4357694"/>
            <a:ext cx="2428892" cy="2428892"/>
          </a:xfrm>
          <a:prstGeom prst="rect">
            <a:avLst/>
          </a:prstGeom>
          <a:noFill/>
          <a:ln w="9525">
            <a:noFill/>
            <a:miter lim="800000"/>
            <a:headEnd/>
            <a:tailEnd/>
          </a:ln>
          <a:effectLst/>
        </p:spPr>
      </p:pic>
      <p:pic>
        <p:nvPicPr>
          <p:cNvPr id="58375" name="Picture 7"/>
          <p:cNvPicPr>
            <a:picLocks noChangeAspect="1" noChangeArrowheads="1"/>
          </p:cNvPicPr>
          <p:nvPr/>
        </p:nvPicPr>
        <p:blipFill>
          <a:blip r:embed="rId7"/>
          <a:srcRect/>
          <a:stretch>
            <a:fillRect/>
          </a:stretch>
        </p:blipFill>
        <p:spPr bwMode="auto">
          <a:xfrm>
            <a:off x="5929322" y="4357694"/>
            <a:ext cx="2482383" cy="2500306"/>
          </a:xfrm>
          <a:prstGeom prst="rect">
            <a:avLst/>
          </a:prstGeom>
          <a:noFill/>
          <a:ln w="9525">
            <a:noFill/>
            <a:miter lim="800000"/>
            <a:headEnd/>
            <a:tailEnd/>
          </a:ln>
          <a:effectLst/>
        </p:spPr>
      </p:pic>
      <p:pic>
        <p:nvPicPr>
          <p:cNvPr id="11" name="Picture 2" descr="Image result for homework"/>
          <p:cNvPicPr>
            <a:picLocks noChangeAspect="1" noChangeArrowheads="1"/>
          </p:cNvPicPr>
          <p:nvPr/>
        </p:nvPicPr>
        <p:blipFill>
          <a:blip r:embed="rId8"/>
          <a:srcRect/>
          <a:stretch>
            <a:fillRect/>
          </a:stretch>
        </p:blipFill>
        <p:spPr bwMode="auto">
          <a:xfrm>
            <a:off x="6429388" y="0"/>
            <a:ext cx="2571800" cy="121723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Views</a:t>
            </a:r>
            <a:r>
              <a:rPr lang="es-ES" dirty="0" smtClean="0"/>
              <a:t> of </a:t>
            </a:r>
            <a:r>
              <a:rPr lang="es-ES" dirty="0" err="1" smtClean="0"/>
              <a:t>an</a:t>
            </a:r>
            <a:r>
              <a:rPr lang="es-ES" dirty="0" smtClean="0"/>
              <a:t> </a:t>
            </a:r>
            <a:r>
              <a:rPr lang="es-ES" dirty="0" err="1" smtClean="0"/>
              <a:t>object</a:t>
            </a:r>
            <a:r>
              <a:rPr lang="es-ES" dirty="0" smtClean="0"/>
              <a:t> + </a:t>
            </a:r>
            <a:r>
              <a:rPr lang="es-ES" dirty="0" err="1" smtClean="0"/>
              <a:t>dimensioning</a:t>
            </a:r>
            <a:endParaRPr lang="es-ES" dirty="0"/>
          </a:p>
        </p:txBody>
      </p:sp>
      <p:sp>
        <p:nvSpPr>
          <p:cNvPr id="3" name="2 Marcador de contenido"/>
          <p:cNvSpPr>
            <a:spLocks noGrp="1"/>
          </p:cNvSpPr>
          <p:nvPr>
            <p:ph sz="quarter" idx="1"/>
          </p:nvPr>
        </p:nvSpPr>
        <p:spPr>
          <a:xfrm>
            <a:off x="1428728" y="2357430"/>
            <a:ext cx="5357850" cy="3768733"/>
          </a:xfrm>
        </p:spPr>
        <p:txBody>
          <a:bodyPr/>
          <a:lstStyle/>
          <a:p>
            <a:endParaRPr lang="es-ES" dirty="0"/>
          </a:p>
        </p:txBody>
      </p:sp>
      <p:pic>
        <p:nvPicPr>
          <p:cNvPr id="41986" name="Picture 2"/>
          <p:cNvPicPr>
            <a:picLocks noChangeAspect="1" noChangeArrowheads="1"/>
          </p:cNvPicPr>
          <p:nvPr/>
        </p:nvPicPr>
        <p:blipFill>
          <a:blip r:embed="rId2"/>
          <a:srcRect/>
          <a:stretch>
            <a:fillRect/>
          </a:stretch>
        </p:blipFill>
        <p:spPr bwMode="auto">
          <a:xfrm>
            <a:off x="857224" y="1643050"/>
            <a:ext cx="7500990" cy="48018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solidFill>
                  <a:schemeClr val="tx2">
                    <a:tint val="100000"/>
                    <a:shade val="90000"/>
                    <a:satMod val="250000"/>
                    <a:alpha val="100000"/>
                  </a:schemeClr>
                </a:solidFill>
              </a:rPr>
              <a:t>Exercises</a:t>
            </a:r>
            <a:endParaRPr lang="es-ES" dirty="0"/>
          </a:p>
        </p:txBody>
      </p:sp>
      <p:sp>
        <p:nvSpPr>
          <p:cNvPr id="3" name="2 Marcador de contenido"/>
          <p:cNvSpPr>
            <a:spLocks noGrp="1"/>
          </p:cNvSpPr>
          <p:nvPr>
            <p:ph sz="quarter" idx="1"/>
          </p:nvPr>
        </p:nvSpPr>
        <p:spPr/>
        <p:txBody>
          <a:bodyPr/>
          <a:lstStyle/>
          <a:p>
            <a:r>
              <a:rPr lang="es-ES" dirty="0" smtClean="0"/>
              <a:t>17, 19, 21, 22 page 47.</a:t>
            </a:r>
          </a:p>
          <a:p>
            <a:endParaRPr lang="es-ES" dirty="0" smtClean="0"/>
          </a:p>
          <a:p>
            <a:pPr>
              <a:buNone/>
            </a:pPr>
            <a:endParaRPr lang="es-ES" dirty="0" smtClean="0"/>
          </a:p>
          <a:p>
            <a:endParaRPr lang="es-ES" dirty="0"/>
          </a:p>
        </p:txBody>
      </p:sp>
      <p:pic>
        <p:nvPicPr>
          <p:cNvPr id="4" name="Picture 2" descr="Image result for homework"/>
          <p:cNvPicPr>
            <a:picLocks noChangeAspect="1" noChangeArrowheads="1"/>
          </p:cNvPicPr>
          <p:nvPr/>
        </p:nvPicPr>
        <p:blipFill>
          <a:blip r:embed="rId2"/>
          <a:srcRect/>
          <a:stretch>
            <a:fillRect/>
          </a:stretch>
        </p:blipFill>
        <p:spPr bwMode="auto">
          <a:xfrm>
            <a:off x="2571736" y="3857628"/>
            <a:ext cx="3924300" cy="18573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solidFill>
                  <a:schemeClr val="tx2">
                    <a:tint val="100000"/>
                    <a:shade val="90000"/>
                    <a:satMod val="250000"/>
                    <a:alpha val="100000"/>
                  </a:schemeClr>
                </a:solidFill>
              </a:rPr>
              <a:t>Exercises</a:t>
            </a:r>
            <a:endParaRPr lang="es-ES" dirty="0"/>
          </a:p>
        </p:txBody>
      </p:sp>
      <p:sp>
        <p:nvSpPr>
          <p:cNvPr id="3" name="2 Marcador de contenido"/>
          <p:cNvSpPr>
            <a:spLocks noGrp="1"/>
          </p:cNvSpPr>
          <p:nvPr>
            <p:ph sz="quarter" idx="1"/>
          </p:nvPr>
        </p:nvSpPr>
        <p:spPr/>
        <p:txBody>
          <a:bodyPr/>
          <a:lstStyle/>
          <a:p>
            <a:r>
              <a:rPr lang="es-ES" dirty="0" smtClean="0"/>
              <a:t>1, 2 page 46.</a:t>
            </a:r>
          </a:p>
          <a:p>
            <a:endParaRPr lang="es-ES" dirty="0"/>
          </a:p>
        </p:txBody>
      </p:sp>
      <p:pic>
        <p:nvPicPr>
          <p:cNvPr id="4" name="Picture 2" descr="Image result for homework"/>
          <p:cNvPicPr>
            <a:picLocks noChangeAspect="1" noChangeArrowheads="1"/>
          </p:cNvPicPr>
          <p:nvPr/>
        </p:nvPicPr>
        <p:blipFill>
          <a:blip r:embed="rId2"/>
          <a:srcRect/>
          <a:stretch>
            <a:fillRect/>
          </a:stretch>
        </p:blipFill>
        <p:spPr bwMode="auto">
          <a:xfrm>
            <a:off x="2571736" y="3857628"/>
            <a:ext cx="3924300" cy="18573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The</a:t>
            </a:r>
            <a:r>
              <a:rPr lang="es-ES" dirty="0" smtClean="0"/>
              <a:t> sketch (boceto)</a:t>
            </a:r>
            <a:endParaRPr lang="es-ES" dirty="0"/>
          </a:p>
        </p:txBody>
      </p:sp>
      <p:sp>
        <p:nvSpPr>
          <p:cNvPr id="3" name="2 Marcador de contenido"/>
          <p:cNvSpPr>
            <a:spLocks noGrp="1"/>
          </p:cNvSpPr>
          <p:nvPr>
            <p:ph sz="quarter" idx="1"/>
          </p:nvPr>
        </p:nvSpPr>
        <p:spPr/>
        <p:txBody>
          <a:bodyPr>
            <a:normAutofit/>
          </a:bodyPr>
          <a:lstStyle/>
          <a:p>
            <a:r>
              <a:rPr lang="en-US" sz="2800" dirty="0"/>
              <a:t>A</a:t>
            </a:r>
            <a:r>
              <a:rPr lang="en-US" sz="2800" dirty="0" smtClean="0"/>
              <a:t> rough or unfinished drawing or painting, often made to assist in making a more finished picture.</a:t>
            </a:r>
            <a:endParaRPr lang="es-ES" sz="2800" dirty="0"/>
          </a:p>
        </p:txBody>
      </p:sp>
      <p:pic>
        <p:nvPicPr>
          <p:cNvPr id="4100" name="Picture 4" descr="Image result for sketch"/>
          <p:cNvPicPr>
            <a:picLocks noChangeAspect="1" noChangeArrowheads="1"/>
          </p:cNvPicPr>
          <p:nvPr/>
        </p:nvPicPr>
        <p:blipFill>
          <a:blip r:embed="rId2" cstate="print"/>
          <a:srcRect/>
          <a:stretch>
            <a:fillRect/>
          </a:stretch>
        </p:blipFill>
        <p:spPr bwMode="auto">
          <a:xfrm>
            <a:off x="500034" y="3071810"/>
            <a:ext cx="4003408" cy="2252636"/>
          </a:xfrm>
          <a:prstGeom prst="rect">
            <a:avLst/>
          </a:prstGeom>
          <a:noFill/>
        </p:spPr>
      </p:pic>
      <p:pic>
        <p:nvPicPr>
          <p:cNvPr id="4102" name="Picture 6" descr="Image result for sketch"/>
          <p:cNvPicPr>
            <a:picLocks noChangeAspect="1" noChangeArrowheads="1"/>
          </p:cNvPicPr>
          <p:nvPr/>
        </p:nvPicPr>
        <p:blipFill>
          <a:blip r:embed="rId3" cstate="print"/>
          <a:srcRect/>
          <a:stretch>
            <a:fillRect/>
          </a:stretch>
        </p:blipFill>
        <p:spPr bwMode="auto">
          <a:xfrm>
            <a:off x="3071802" y="4643446"/>
            <a:ext cx="3262302" cy="1957382"/>
          </a:xfrm>
          <a:prstGeom prst="rect">
            <a:avLst/>
          </a:prstGeom>
          <a:noFill/>
        </p:spPr>
      </p:pic>
      <p:pic>
        <p:nvPicPr>
          <p:cNvPr id="4098" name="Picture 2" descr="Image result for sketch"/>
          <p:cNvPicPr>
            <a:picLocks noChangeAspect="1" noChangeArrowheads="1"/>
          </p:cNvPicPr>
          <p:nvPr/>
        </p:nvPicPr>
        <p:blipFill>
          <a:blip r:embed="rId4" cstate="print"/>
          <a:srcRect/>
          <a:stretch>
            <a:fillRect/>
          </a:stretch>
        </p:blipFill>
        <p:spPr bwMode="auto">
          <a:xfrm>
            <a:off x="5857884" y="3071810"/>
            <a:ext cx="2571768" cy="298264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Sketch </a:t>
            </a:r>
            <a:r>
              <a:rPr lang="es-ES" dirty="0" err="1" smtClean="0"/>
              <a:t>Dimensions</a:t>
            </a:r>
            <a:r>
              <a:rPr lang="es-ES" dirty="0" smtClean="0"/>
              <a:t> (croquis)</a:t>
            </a:r>
            <a:endParaRPr lang="es-ES" dirty="0"/>
          </a:p>
        </p:txBody>
      </p:sp>
      <p:sp>
        <p:nvSpPr>
          <p:cNvPr id="3" name="2 Marcador de contenido"/>
          <p:cNvSpPr>
            <a:spLocks noGrp="1"/>
          </p:cNvSpPr>
          <p:nvPr>
            <p:ph sz="quarter" idx="1"/>
          </p:nvPr>
        </p:nvSpPr>
        <p:spPr/>
        <p:txBody>
          <a:bodyPr/>
          <a:lstStyle/>
          <a:p>
            <a:r>
              <a:rPr lang="es-ES" dirty="0" smtClean="0"/>
              <a:t>Sketch </a:t>
            </a:r>
            <a:r>
              <a:rPr lang="es-ES" dirty="0" err="1" smtClean="0"/>
              <a:t>with</a:t>
            </a:r>
            <a:r>
              <a:rPr lang="es-ES" dirty="0" smtClean="0"/>
              <a:t> </a:t>
            </a:r>
            <a:r>
              <a:rPr lang="es-ES" dirty="0" err="1" smtClean="0"/>
              <a:t>sizes</a:t>
            </a:r>
            <a:r>
              <a:rPr lang="es-ES" dirty="0" smtClean="0"/>
              <a:t>. </a:t>
            </a:r>
            <a:r>
              <a:rPr lang="es-ES" dirty="0" err="1" smtClean="0"/>
              <a:t>We</a:t>
            </a:r>
            <a:r>
              <a:rPr lang="es-ES" dirty="0" smtClean="0"/>
              <a:t> </a:t>
            </a:r>
            <a:r>
              <a:rPr lang="es-ES" dirty="0" err="1" smtClean="0"/>
              <a:t>have</a:t>
            </a:r>
            <a:r>
              <a:rPr lang="es-ES" dirty="0" smtClean="0"/>
              <a:t> </a:t>
            </a:r>
            <a:r>
              <a:rPr lang="es-ES" dirty="0" err="1" smtClean="0"/>
              <a:t>to</a:t>
            </a:r>
            <a:r>
              <a:rPr lang="es-ES" dirty="0" smtClean="0"/>
              <a:t> </a:t>
            </a:r>
            <a:r>
              <a:rPr lang="es-ES" dirty="0" err="1" smtClean="0"/>
              <a:t>represent</a:t>
            </a:r>
            <a:r>
              <a:rPr lang="es-ES" dirty="0" smtClean="0"/>
              <a:t> </a:t>
            </a:r>
            <a:r>
              <a:rPr lang="es-ES" dirty="0" err="1" smtClean="0"/>
              <a:t>the</a:t>
            </a:r>
            <a:r>
              <a:rPr lang="es-ES" dirty="0" smtClean="0"/>
              <a:t> </a:t>
            </a:r>
            <a:r>
              <a:rPr lang="es-ES" dirty="0" err="1" smtClean="0"/>
              <a:t>sizes</a:t>
            </a:r>
            <a:r>
              <a:rPr lang="es-ES" dirty="0" smtClean="0"/>
              <a:t> of </a:t>
            </a:r>
            <a:r>
              <a:rPr lang="es-ES" dirty="0" err="1" smtClean="0"/>
              <a:t>our</a:t>
            </a:r>
            <a:r>
              <a:rPr lang="es-ES" dirty="0" smtClean="0"/>
              <a:t> </a:t>
            </a:r>
            <a:r>
              <a:rPr lang="es-ES" dirty="0" err="1" smtClean="0"/>
              <a:t>previous</a:t>
            </a:r>
            <a:r>
              <a:rPr lang="es-ES" dirty="0" smtClean="0"/>
              <a:t> sketch.</a:t>
            </a:r>
            <a:endParaRPr lang="es-ES" dirty="0"/>
          </a:p>
        </p:txBody>
      </p:sp>
      <p:pic>
        <p:nvPicPr>
          <p:cNvPr id="8194" name="Picture 2" descr="Image result for technical drawing"/>
          <p:cNvPicPr>
            <a:picLocks noChangeAspect="1" noChangeArrowheads="1"/>
          </p:cNvPicPr>
          <p:nvPr/>
        </p:nvPicPr>
        <p:blipFill>
          <a:blip r:embed="rId2" cstate="print"/>
          <a:srcRect/>
          <a:stretch>
            <a:fillRect/>
          </a:stretch>
        </p:blipFill>
        <p:spPr bwMode="auto">
          <a:xfrm>
            <a:off x="500034" y="3929066"/>
            <a:ext cx="3824120" cy="2465551"/>
          </a:xfrm>
          <a:prstGeom prst="rect">
            <a:avLst/>
          </a:prstGeom>
          <a:noFill/>
        </p:spPr>
      </p:pic>
      <p:pic>
        <p:nvPicPr>
          <p:cNvPr id="3077" name="Picture 5"/>
          <p:cNvPicPr>
            <a:picLocks noChangeAspect="1" noChangeArrowheads="1"/>
          </p:cNvPicPr>
          <p:nvPr/>
        </p:nvPicPr>
        <p:blipFill>
          <a:blip r:embed="rId3"/>
          <a:srcRect/>
          <a:stretch>
            <a:fillRect/>
          </a:stretch>
        </p:blipFill>
        <p:spPr bwMode="auto">
          <a:xfrm>
            <a:off x="5429256" y="3714752"/>
            <a:ext cx="2943225" cy="2895600"/>
          </a:xfrm>
          <a:prstGeom prst="rect">
            <a:avLst/>
          </a:prstGeom>
          <a:noFill/>
          <a:ln w="9525">
            <a:noFill/>
            <a:miter lim="800000"/>
            <a:headEnd/>
            <a:tailEnd/>
          </a:ln>
          <a:effectLst/>
        </p:spPr>
      </p:pic>
      <p:pic>
        <p:nvPicPr>
          <p:cNvPr id="3074" name="Picture 2" descr="Image result for croquis tecnologia"/>
          <p:cNvPicPr>
            <a:picLocks noChangeAspect="1" noChangeArrowheads="1"/>
          </p:cNvPicPr>
          <p:nvPr/>
        </p:nvPicPr>
        <p:blipFill>
          <a:blip r:embed="rId4"/>
          <a:srcRect/>
          <a:stretch>
            <a:fillRect/>
          </a:stretch>
        </p:blipFill>
        <p:spPr bwMode="auto">
          <a:xfrm>
            <a:off x="2786050" y="3071810"/>
            <a:ext cx="3047760" cy="135732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solidFill>
                  <a:schemeClr val="tx2">
                    <a:tint val="100000"/>
                    <a:shade val="90000"/>
                    <a:satMod val="250000"/>
                    <a:alpha val="100000"/>
                  </a:schemeClr>
                </a:solidFill>
              </a:rPr>
              <a:t>Exercises</a:t>
            </a:r>
            <a:endParaRPr lang="es-ES" dirty="0"/>
          </a:p>
        </p:txBody>
      </p:sp>
      <p:sp>
        <p:nvSpPr>
          <p:cNvPr id="3" name="2 Marcador de contenido"/>
          <p:cNvSpPr>
            <a:spLocks noGrp="1"/>
          </p:cNvSpPr>
          <p:nvPr>
            <p:ph sz="quarter" idx="1"/>
          </p:nvPr>
        </p:nvSpPr>
        <p:spPr/>
        <p:txBody>
          <a:bodyPr/>
          <a:lstStyle/>
          <a:p>
            <a:r>
              <a:rPr lang="es-ES" dirty="0" smtClean="0"/>
              <a:t>3 page 46.</a:t>
            </a:r>
          </a:p>
          <a:p>
            <a:endParaRPr lang="es-ES" dirty="0"/>
          </a:p>
        </p:txBody>
      </p:sp>
      <p:pic>
        <p:nvPicPr>
          <p:cNvPr id="4" name="Picture 2" descr="Image result for homework"/>
          <p:cNvPicPr>
            <a:picLocks noChangeAspect="1" noChangeArrowheads="1"/>
          </p:cNvPicPr>
          <p:nvPr/>
        </p:nvPicPr>
        <p:blipFill>
          <a:blip r:embed="rId2"/>
          <a:srcRect/>
          <a:stretch>
            <a:fillRect/>
          </a:stretch>
        </p:blipFill>
        <p:spPr bwMode="auto">
          <a:xfrm>
            <a:off x="2571736" y="3857628"/>
            <a:ext cx="3924300" cy="18573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Drawing</a:t>
            </a:r>
            <a:r>
              <a:rPr lang="es-ES" dirty="0" smtClean="0"/>
              <a:t> </a:t>
            </a:r>
            <a:r>
              <a:rPr lang="es-ES" dirty="0" err="1" smtClean="0"/>
              <a:t>tools</a:t>
            </a:r>
            <a:endParaRPr lang="es-ES" dirty="0"/>
          </a:p>
        </p:txBody>
      </p:sp>
      <p:pic>
        <p:nvPicPr>
          <p:cNvPr id="60420" name="Picture 4" descr="Image result for drawing tools set"/>
          <p:cNvPicPr>
            <a:picLocks noChangeAspect="1" noChangeArrowheads="1"/>
          </p:cNvPicPr>
          <p:nvPr/>
        </p:nvPicPr>
        <p:blipFill>
          <a:blip r:embed="rId2"/>
          <a:srcRect/>
          <a:stretch>
            <a:fillRect/>
          </a:stretch>
        </p:blipFill>
        <p:spPr bwMode="auto">
          <a:xfrm>
            <a:off x="1857356" y="1857364"/>
            <a:ext cx="4643470" cy="464347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rmedio">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Intermedi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218</TotalTime>
  <Words>772</Words>
  <Application>Microsoft Office PowerPoint</Application>
  <PresentationFormat>Presentación en pantalla (4:3)</PresentationFormat>
  <Paragraphs>132</Paragraphs>
  <Slides>46</Slides>
  <Notes>1</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Intermedio</vt:lpstr>
      <vt:lpstr>TECHNOLOGY UNIT 2</vt:lpstr>
      <vt:lpstr>Technical drawing</vt:lpstr>
      <vt:lpstr>Drawing tools – The pencil</vt:lpstr>
      <vt:lpstr>Drawing tools - Papers</vt:lpstr>
      <vt:lpstr>Exercises</vt:lpstr>
      <vt:lpstr>The sketch (boceto)</vt:lpstr>
      <vt:lpstr>Sketch Dimensions (croquis)</vt:lpstr>
      <vt:lpstr>Exercises</vt:lpstr>
      <vt:lpstr>Drawing tools</vt:lpstr>
      <vt:lpstr>Drawing tools</vt:lpstr>
      <vt:lpstr>Drawing tools</vt:lpstr>
      <vt:lpstr>Drawing tools</vt:lpstr>
      <vt:lpstr>Drawing tools</vt:lpstr>
      <vt:lpstr>Drawing tools</vt:lpstr>
      <vt:lpstr>Drawing tools</vt:lpstr>
      <vt:lpstr>Drawing tools</vt:lpstr>
      <vt:lpstr>Drawing tools</vt:lpstr>
      <vt:lpstr>Drawing tools</vt:lpstr>
      <vt:lpstr>Drawing tools</vt:lpstr>
      <vt:lpstr>Exercises</vt:lpstr>
      <vt:lpstr>Spatial scale</vt:lpstr>
      <vt:lpstr>Spatial scale</vt:lpstr>
      <vt:lpstr>Spatial scale</vt:lpstr>
      <vt:lpstr>Exercises</vt:lpstr>
      <vt:lpstr>Dimensioning</vt:lpstr>
      <vt:lpstr>Dimensioning</vt:lpstr>
      <vt:lpstr>Dimensioning - rules</vt:lpstr>
      <vt:lpstr>Dimensioning - rules</vt:lpstr>
      <vt:lpstr>Dimensioning - rules</vt:lpstr>
      <vt:lpstr>Dimensioning - rules</vt:lpstr>
      <vt:lpstr>Dimensioning - rules</vt:lpstr>
      <vt:lpstr>Dimensioning - rules</vt:lpstr>
      <vt:lpstr>Exercises</vt:lpstr>
      <vt:lpstr>Exercises</vt:lpstr>
      <vt:lpstr>Exercises</vt:lpstr>
      <vt:lpstr>Exercises</vt:lpstr>
      <vt:lpstr>Oblique projection - Cavalier</vt:lpstr>
      <vt:lpstr>Isometric projection</vt:lpstr>
      <vt:lpstr>Isometric vs cavalier</vt:lpstr>
      <vt:lpstr>Exercises</vt:lpstr>
      <vt:lpstr>Exercises</vt:lpstr>
      <vt:lpstr>Views of an object</vt:lpstr>
      <vt:lpstr>Views of an object</vt:lpstr>
      <vt:lpstr>Exercises</vt:lpstr>
      <vt:lpstr>Views of an object + dimensioning</vt:lpstr>
      <vt:lpstr>Exercises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UNIT 2</dc:title>
  <dc:creator>Nanaki -</dc:creator>
  <cp:lastModifiedBy>Nanaki -</cp:lastModifiedBy>
  <cp:revision>26</cp:revision>
  <dcterms:created xsi:type="dcterms:W3CDTF">2018-10-10T19:33:43Z</dcterms:created>
  <dcterms:modified xsi:type="dcterms:W3CDTF">2018-10-21T17:02:00Z</dcterms:modified>
</cp:coreProperties>
</file>