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handoutMasterIdLst>
    <p:handoutMasterId r:id="rId11"/>
  </p:handoutMasterIdLst>
  <p:sldIdLst>
    <p:sldId id="256" r:id="rId4"/>
    <p:sldId id="257" r:id="rId5"/>
    <p:sldId id="258" r:id="rId6"/>
    <p:sldId id="259" r:id="rId7"/>
    <p:sldId id="260" r:id="rId8"/>
    <p:sldId id="261" r:id="rId9"/>
  </p:sldIdLst>
  <p:sldSz cx="9720263" cy="6480175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4" y="-282"/>
      </p:cViewPr>
      <p:guideLst>
        <p:guide orient="horz" pos="2041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237DAFC-E408-49FA-9E5A-6F9E55230D7B}" type="slidenum">
              <a:t>‹Nº›</a:t>
            </a:fld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99150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E29C406-9789-46F0-A52E-6C5612A02E7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55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s-ES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es-ES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es-ES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es-ES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004888" y="1027113"/>
            <a:ext cx="554990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es-ES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es-ES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es-ES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F7FFD7-F94C-45DE-95CE-84FAAEA5B07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0453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690DE8-C116-4CB6-9975-8698A197FFC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8083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46913" y="258763"/>
            <a:ext cx="2185987" cy="55340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08738" cy="55340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156C4C-B4D1-4545-A088-C590F8F57771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730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58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47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57849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93750" y="1831975"/>
            <a:ext cx="3981450" cy="408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27600" y="1831975"/>
            <a:ext cx="3983038" cy="408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61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904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3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583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88744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180C77-78C7-44D8-8ACA-36CD40EBEDB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975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60574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027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40550" y="600075"/>
            <a:ext cx="2074863" cy="53149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14375" y="600075"/>
            <a:ext cx="6073775" cy="53149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643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832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613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63131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93750" y="1831975"/>
            <a:ext cx="3981450" cy="408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27600" y="1831975"/>
            <a:ext cx="3983038" cy="408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36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4143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476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882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38D09F-D76E-4337-81FC-1E719705B9A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383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14871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0910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5522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40550" y="600075"/>
            <a:ext cx="2074863" cy="53149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14375" y="600075"/>
            <a:ext cx="6073775" cy="53149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25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97363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35538" y="1516063"/>
            <a:ext cx="4297362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07C22D-7E66-4356-8D2A-0B6F472DD35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489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E9E05F-2EB7-46EB-837A-31B5B2627BF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269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CCDDC9-7782-489B-B751-D0DA58C6A7D1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477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C9E4A1-F01E-4E23-915F-9D992EFF3E51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53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13EC2E-BFEC-4E5E-8E1F-6D2F57897EB1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889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DA703B-80F4-4A54-B24B-2AD2C2B2EAF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492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486000" y="258120"/>
            <a:ext cx="8747640" cy="10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ES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486000" y="1516320"/>
            <a:ext cx="8747640" cy="427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None/>
              <a:defRPr lang="es-ES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Char char="●"/>
              <a:defRPr lang="es-ES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969"/>
              </a:spcAft>
              <a:buSzPct val="75000"/>
              <a:buFont typeface="StarSymbol"/>
              <a:buChar char="–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729"/>
              </a:spcAft>
              <a:buSzPct val="45000"/>
              <a:buFont typeface="StarSymbol"/>
              <a:buChar char="●"/>
              <a:defRPr lang="es-ES" sz="206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85"/>
              </a:spcAft>
              <a:buSzPct val="75000"/>
              <a:buFont typeface="StarSymbol"/>
              <a:buChar char="–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486000" y="5903280"/>
            <a:ext cx="226440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324239" y="5903280"/>
            <a:ext cx="308088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s-E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6969240" y="5903280"/>
            <a:ext cx="226440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DB5DEB0-6A03-43DC-8446-4B86A05815A1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s-ES" sz="377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213"/>
        </a:spcAft>
        <a:tabLst/>
        <a:defRPr lang="es-ES" sz="274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97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Marcador de título"/>
          <p:cNvSpPr txBox="1">
            <a:spLocks noGrp="1"/>
          </p:cNvSpPr>
          <p:nvPr>
            <p:ph type="title"/>
          </p:nvPr>
        </p:nvSpPr>
        <p:spPr>
          <a:xfrm>
            <a:off x="714240" y="59940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s-ES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1"/>
          </p:nvPr>
        </p:nvSpPr>
        <p:spPr>
          <a:xfrm>
            <a:off x="793080" y="1832040"/>
            <a:ext cx="8117640" cy="408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s-ES" sz="2060" b="1" i="1" u="none" strike="noStrike">
          <a:ln>
            <a:noFill/>
          </a:ln>
          <a:solidFill>
            <a:srgbClr val="99284C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es-ES" sz="2060" b="0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97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Marcador de título"/>
          <p:cNvSpPr txBox="1">
            <a:spLocks noGrp="1"/>
          </p:cNvSpPr>
          <p:nvPr>
            <p:ph type="title"/>
          </p:nvPr>
        </p:nvSpPr>
        <p:spPr>
          <a:xfrm>
            <a:off x="714240" y="59940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s-ES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1"/>
          </p:nvPr>
        </p:nvSpPr>
        <p:spPr>
          <a:xfrm>
            <a:off x="793080" y="1832040"/>
            <a:ext cx="8117640" cy="408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s-ES" sz="2060" b="1" i="1" u="none" strike="noStrike">
          <a:ln>
            <a:noFill/>
          </a:ln>
          <a:solidFill>
            <a:srgbClr val="99284C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es-ES" sz="2060" b="0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qWBsKqEVU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ES"/>
              <a:t>ALUMNADO AYUDANTE MEDIADOR/A</a:t>
            </a:r>
            <a:br>
              <a:rPr lang="es-ES"/>
            </a:br>
            <a:r>
              <a:rPr lang="es-ES"/>
              <a:t>CEIP SAGRADO CORAZÓN</a:t>
            </a:r>
          </a:p>
        </p:txBody>
      </p:sp>
      <p:sp>
        <p:nvSpPr>
          <p:cNvPr id="3" name="2 Subtítulo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indent="0" algn="ctr"/>
            <a:endParaRPr lang="es-ES" sz="2400">
              <a:solidFill>
                <a:srgbClr val="99284C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343999" y="957600"/>
            <a:ext cx="1655999" cy="874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584000" y="1832040"/>
            <a:ext cx="6623999" cy="3135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432000" y="503999"/>
            <a:ext cx="1655999" cy="93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ES" sz="2800">
                <a:solidFill>
                  <a:srgbClr val="FF0000"/>
                </a:solidFill>
              </a:rPr>
              <a:t>MEDIACIÓN ESCOLAR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792000" y="1368000"/>
            <a:ext cx="8118720" cy="454644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 algn="ctr">
              <a:buNone/>
            </a:pPr>
            <a:r>
              <a:rPr lang="es-ES"/>
              <a:t>Proceso voluntario en el que la intervención neutral de un tercero</a:t>
            </a:r>
          </a:p>
          <a:p>
            <a:pPr lvl="0">
              <a:buNone/>
            </a:pPr>
            <a:r>
              <a:rPr lang="es-ES"/>
              <a:t>facilita que las partes en conflicto busquen por sí mismas una solución.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32000" y="503999"/>
            <a:ext cx="1584000" cy="8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792000" y="576000"/>
            <a:ext cx="8300520" cy="865799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ES"/>
              <a:t>ALUMNADO AYUDANTE MEDIADOR/A</a:t>
            </a:r>
            <a:br>
              <a:rPr lang="es-ES"/>
            </a:br>
            <a:r>
              <a:rPr lang="es-ES"/>
              <a:t>CEIP SAGRADO CORAZÓN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s-ES"/>
              <a:t>ALUMNO/A MEDIADOR</a:t>
            </a:r>
          </a:p>
          <a:p>
            <a:pPr lvl="0"/>
            <a:endParaRPr lang="es-ES"/>
          </a:p>
        </p:txBody>
      </p:sp>
      <p:sp>
        <p:nvSpPr>
          <p:cNvPr id="4" name="3 Forma libre"/>
          <p:cNvSpPr/>
          <p:nvPr/>
        </p:nvSpPr>
        <p:spPr>
          <a:xfrm>
            <a:off x="936000" y="2304000"/>
            <a:ext cx="3240000" cy="1152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800" b="1" i="1" u="none" strike="noStrike" kern="1200">
                <a:ln>
                  <a:noFill/>
                </a:ln>
                <a:solidFill>
                  <a:srgbClr val="00CC00"/>
                </a:solidFill>
                <a:latin typeface="Arial" pitchFamily="18"/>
                <a:ea typeface="Microsoft YaHei" pitchFamily="2"/>
                <a:cs typeface="Mangal" pitchFamily="2"/>
              </a:rPr>
              <a:t>AYUDAR A OTROS</a:t>
            </a:r>
          </a:p>
        </p:txBody>
      </p:sp>
      <p:sp>
        <p:nvSpPr>
          <p:cNvPr id="5" name="4 Forma libre"/>
          <p:cNvSpPr/>
          <p:nvPr/>
        </p:nvSpPr>
        <p:spPr>
          <a:xfrm>
            <a:off x="4968000" y="1944000"/>
            <a:ext cx="3096000" cy="1296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800" b="1" i="1" u="none" strike="noStrike" kern="1200">
                <a:ln>
                  <a:noFill/>
                </a:ln>
                <a:solidFill>
                  <a:srgbClr val="FF3333"/>
                </a:solidFill>
                <a:latin typeface="Arial" pitchFamily="18"/>
                <a:ea typeface="Microsoft YaHei" pitchFamily="2"/>
                <a:cs typeface="Mangal" pitchFamily="2"/>
              </a:rPr>
              <a:t>INTEGRAR Y ACOGER</a:t>
            </a:r>
          </a:p>
        </p:txBody>
      </p:sp>
      <p:sp>
        <p:nvSpPr>
          <p:cNvPr id="6" name="5 Forma libre"/>
          <p:cNvSpPr/>
          <p:nvPr/>
        </p:nvSpPr>
        <p:spPr>
          <a:xfrm>
            <a:off x="1655999" y="3960000"/>
            <a:ext cx="3240000" cy="1368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800" b="1" i="1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TRABAJO EN EQUIPO</a:t>
            </a:r>
          </a:p>
        </p:txBody>
      </p:sp>
      <p:sp>
        <p:nvSpPr>
          <p:cNvPr id="7" name="6 Forma libre"/>
          <p:cNvSpPr/>
          <p:nvPr/>
        </p:nvSpPr>
        <p:spPr>
          <a:xfrm>
            <a:off x="5400000" y="3888000"/>
            <a:ext cx="3438720" cy="1224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800" b="1" i="1" u="none" strike="noStrike" kern="1200">
                <a:ln>
                  <a:noFill/>
                </a:ln>
                <a:solidFill>
                  <a:srgbClr val="FF8080"/>
                </a:solidFill>
                <a:latin typeface="Arial" pitchFamily="18"/>
                <a:ea typeface="Microsoft YaHei" pitchFamily="2"/>
                <a:cs typeface="Mangal" pitchFamily="2"/>
              </a:rPr>
              <a:t>OBSERVATORIO DE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800" b="1" i="1" u="none" strike="noStrike" kern="1200">
                <a:ln>
                  <a:noFill/>
                </a:ln>
                <a:solidFill>
                  <a:srgbClr val="FF8080"/>
                </a:solidFill>
                <a:latin typeface="Arial" pitchFamily="18"/>
                <a:ea typeface="Microsoft YaHei" pitchFamily="2"/>
                <a:cs typeface="Mangal" pitchFamily="2"/>
              </a:rPr>
              <a:t>CONVIVENCIA</a:t>
            </a:r>
          </a:p>
        </p:txBody>
      </p:sp>
      <p:pic>
        <p:nvPicPr>
          <p:cNvPr id="8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32000" y="503999"/>
            <a:ext cx="1655999" cy="93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ES"/>
              <a:t>ALUMNADO AYUDANTE MEDIADOR/A</a:t>
            </a:r>
            <a:br>
              <a:rPr lang="es-ES"/>
            </a:br>
            <a:r>
              <a:rPr lang="es-ES"/>
              <a:t>CEIP SAGRADO CORAZÓN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810360" y="1512000"/>
            <a:ext cx="8117640" cy="408240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s-ES" b="1">
                <a:solidFill>
                  <a:srgbClr val="66CC00"/>
                </a:solidFill>
              </a:rPr>
              <a:t>INTRODUCCION</a:t>
            </a:r>
          </a:p>
          <a:p>
            <a:pPr lvl="0">
              <a:buNone/>
            </a:pP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936000" y="1872000"/>
            <a:ext cx="7488000" cy="396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s-ES" sz="1600" b="1" i="0" u="sng" strike="noStrike" kern="1200" dirty="0">
                <a:ln>
                  <a:noFill/>
                </a:ln>
                <a:solidFill>
                  <a:srgbClr val="FF33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EN QUÉ CONSISTE</a:t>
            </a:r>
            <a:r>
              <a:rPr lang="es-ES" sz="1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: en crear dentro de la escuela un grupo de alumnos que </a:t>
            </a:r>
            <a:r>
              <a:rPr lang="es-ES" sz="16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colabora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s-ES" sz="16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s-ES" sz="1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en la resolución de los conflictos y en ofrecer ayuda a sus compañeros.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s-ES" sz="1600" b="1" i="0" u="sng" strike="noStrike" kern="1200" dirty="0">
                <a:ln>
                  <a:noFill/>
                </a:ln>
                <a:solidFill>
                  <a:srgbClr val="FF0066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EN QUÉ SE FUNDAMENTA</a:t>
            </a:r>
            <a:r>
              <a:rPr lang="es-ES" sz="1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: en una gestión de la convivencia basada en uso del </a:t>
            </a:r>
            <a:endParaRPr lang="es-ES" sz="16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s-ES" sz="16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diálogo</a:t>
            </a:r>
            <a:r>
              <a:rPr lang="es-ES" sz="1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, de la negociación, la empatía, en el respeto y las relaciones interpersonales.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s-ES" sz="1600" b="1" i="0" u="sng" strike="noStrike" kern="1200" dirty="0">
                <a:ln>
                  <a:noFill/>
                </a:ln>
                <a:solidFill>
                  <a:srgbClr val="FF0066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QUÉ FOMENTA</a:t>
            </a:r>
            <a:r>
              <a:rPr lang="es-ES" sz="1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la cooperación y el desarrollo personal y social como camino </a:t>
            </a:r>
            <a:r>
              <a:rPr lang="es-ES" sz="16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para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s-ES" sz="16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s-ES" sz="1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mejorar la convivencia.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s-ES" sz="1600" b="1" i="0" u="sng" strike="noStrike" kern="1200" dirty="0">
                <a:ln>
                  <a:noFill/>
                </a:ln>
                <a:solidFill>
                  <a:srgbClr val="FF0066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QUÉ SUPONE:</a:t>
            </a:r>
            <a:r>
              <a:rPr lang="es-ES" sz="1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un cambio en el modelo de intervención docente ante los conflictos </a:t>
            </a:r>
            <a:endParaRPr lang="es-ES" sz="16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s-ES" sz="16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ofreciendo </a:t>
            </a:r>
            <a:r>
              <a:rPr lang="es-ES" sz="1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una escuela más democrática y participativa sin suponer una amenaza </a:t>
            </a:r>
            <a:endParaRPr lang="es-ES" sz="16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s-ES" sz="16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 </a:t>
            </a:r>
            <a:r>
              <a:rPr lang="es-ES" sz="1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la autoridad del profesorado</a:t>
            </a:r>
          </a:p>
        </p:txBody>
      </p:sp>
      <p:pic>
        <p:nvPicPr>
          <p:cNvPr id="5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9" y="503999"/>
            <a:ext cx="1512000" cy="7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ES"/>
              <a:t>ALUMNADO AYUDANTE MEDIADOR/A</a:t>
            </a:r>
            <a:br>
              <a:rPr lang="es-ES"/>
            </a:br>
            <a:r>
              <a:rPr lang="es-ES"/>
              <a:t>CEIP SAGRADO CORAZÓN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s-ES">
                <a:solidFill>
                  <a:srgbClr val="FF0066"/>
                </a:solidFill>
              </a:rPr>
              <a:t>ACTITUDES QUE DEBE TENER EL/LA MEDIADOR/A</a:t>
            </a:r>
          </a:p>
          <a:p>
            <a:pPr lvl="0"/>
            <a:r>
              <a:rPr lang="es-ES">
                <a:solidFill>
                  <a:srgbClr val="000000"/>
                </a:solidFill>
              </a:rPr>
              <a:t>ESCUCHAR</a:t>
            </a:r>
          </a:p>
          <a:p>
            <a:pPr lvl="0"/>
            <a:r>
              <a:rPr lang="es-ES">
                <a:solidFill>
                  <a:srgbClr val="000000"/>
                </a:solidFill>
              </a:rPr>
              <a:t>SEPARAR A LAS PERSONAS DEL PROBLEMA O BUSCAR AYUDA DE UN ADULTO</a:t>
            </a:r>
          </a:p>
          <a:p>
            <a:pPr lvl="0"/>
            <a:r>
              <a:rPr lang="es-ES">
                <a:solidFill>
                  <a:srgbClr val="000000"/>
                </a:solidFill>
              </a:rPr>
              <a:t>RESPETO</a:t>
            </a:r>
          </a:p>
          <a:p>
            <a:pPr lvl="0"/>
            <a:r>
              <a:rPr lang="es-ES">
                <a:solidFill>
                  <a:srgbClr val="000000"/>
                </a:solidFill>
              </a:rPr>
              <a:t>CONFIANZA</a:t>
            </a:r>
          </a:p>
          <a:p>
            <a:pPr lvl="0"/>
            <a:r>
              <a:rPr lang="es-ES">
                <a:solidFill>
                  <a:srgbClr val="000000"/>
                </a:solidFill>
              </a:rPr>
              <a:t>PACIENCIA</a:t>
            </a:r>
          </a:p>
          <a:p>
            <a:pPr lvl="0"/>
            <a:r>
              <a:rPr lang="es-ES">
                <a:solidFill>
                  <a:srgbClr val="000000"/>
                </a:solidFill>
              </a:rPr>
              <a:t>COMUNICACIÓN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9" y="503999"/>
            <a:ext cx="1584000" cy="8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s-ES"/>
              <a:t>ALUMNADO AYUDANTE MEDIADOR/A</a:t>
            </a:r>
            <a:br>
              <a:rPr lang="es-ES"/>
            </a:br>
            <a:r>
              <a:rPr lang="es-ES"/>
              <a:t>CEIP SAGRADO CORAZÓN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s-E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s-ES">
                <a:solidFill>
                  <a:srgbClr val="FF0066"/>
                </a:solidFill>
              </a:rPr>
              <a:t>ESCUCHAR VERSUS OIR</a:t>
            </a:r>
          </a:p>
          <a:p>
            <a:pPr lvl="0"/>
            <a:endParaRPr lang="es-ES"/>
          </a:p>
          <a:p>
            <a:pPr lvl="0"/>
            <a:r>
              <a:rPr lang="es-ES">
                <a:hlinkClick r:id="rId3"/>
              </a:rPr>
              <a:t>https://youtu.be/0qWBsKqEVUU</a:t>
            </a:r>
          </a:p>
          <a:p>
            <a:pPr lvl="0"/>
            <a:r>
              <a:rPr lang="es-ES"/>
              <a:t>Dinámica:</a:t>
            </a:r>
          </a:p>
          <a:p>
            <a:pPr lvl="0"/>
            <a:r>
              <a:rPr lang="es-ES"/>
              <a:t>*El autobús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es-ES" sz="1500">
                <a:solidFill>
                  <a:srgbClr val="111111"/>
                </a:solidFill>
                <a:latin typeface="Arial" pitchFamily="34"/>
              </a:rPr>
              <a:t>Imagina que conduces un autobús. Inicialmente el autobús va vacío En la primera parada suben cinco personas. En la siguiente parada tres personas se bajan del autobús y dos suben.  </a:t>
            </a:r>
            <a:r>
              <a:rPr lang="es-ES" sz="1500" i="1">
                <a:solidFill>
                  <a:srgbClr val="111111"/>
                </a:solidFill>
                <a:latin typeface="Arial" pitchFamily="34"/>
              </a:rPr>
              <a:t>]</a:t>
            </a:r>
            <a:r>
              <a:rPr lang="es-ES" sz="1500">
                <a:solidFill>
                  <a:srgbClr val="111111"/>
                </a:solidFill>
                <a:latin typeface="Arial" pitchFamily="34"/>
              </a:rPr>
              <a:t>Más adelante, suben diez personas y bajan cuatro. Finalmente, en la última parada bajan otros cinco pasajeros.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es-ES" sz="1500"/>
              <a:t> </a:t>
            </a:r>
            <a:r>
              <a:rPr lang="es-ES" sz="1600" i="1">
                <a:solidFill>
                  <a:srgbClr val="000099"/>
                </a:solidFill>
              </a:rPr>
              <a:t>¿Qué número de calzado utiliza el conductor del autobús?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3999" y="503999"/>
            <a:ext cx="1655999" cy="93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s-novel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edeterminad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234</Words>
  <Application>Microsoft Office PowerPoint</Application>
  <PresentationFormat>Presentación en pantalla (4:3)</PresentationFormat>
  <Paragraphs>38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Predeterminado</vt:lpstr>
      <vt:lpstr>prs-novelty</vt:lpstr>
      <vt:lpstr>Predeterminado1</vt:lpstr>
      <vt:lpstr>ALUMNADO AYUDANTE MEDIADOR/A CEIP SAGRADO CORAZÓN</vt:lpstr>
      <vt:lpstr>MEDIACIÓN ESCOLAR</vt:lpstr>
      <vt:lpstr>ALUMNADO AYUDANTE MEDIADOR/A CEIP SAGRADO CORAZÓN</vt:lpstr>
      <vt:lpstr>ALUMNADO AYUDANTE MEDIADOR/A CEIP SAGRADO CORAZÓN</vt:lpstr>
      <vt:lpstr>ALUMNADO AYUDANTE MEDIADOR/A CEIP SAGRADO CORAZÓN</vt:lpstr>
      <vt:lpstr>ALUMNADO AYUDANTE MEDIADOR/A CEIP SAGRADO CORAZÓN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ALUMNADO AYUDANTE MEDIADOR/A CEIP SAGRADO CORAZÓN</dc:title>
  <dc:creator>estefania</dc:creator>
  <cp:lastModifiedBy>Luffi</cp:lastModifiedBy>
  <cp:revision>8</cp:revision>
  <dcterms:created xsi:type="dcterms:W3CDTF">2019-03-20T23:56:22Z</dcterms:created>
  <dcterms:modified xsi:type="dcterms:W3CDTF">2019-03-25T12:01:46Z</dcterms:modified>
</cp:coreProperties>
</file>