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9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44AAE-1ACB-4343-8362-37D50AE78414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C2EF336E-B69B-4F19-BB47-730AE9233A01}">
      <dgm:prSet phldrT="[Texto]"/>
      <dgm:spPr/>
      <dgm:t>
        <a:bodyPr/>
        <a:lstStyle/>
        <a:p>
          <a:r>
            <a:rPr lang="es-ES" dirty="0" smtClean="0"/>
            <a:t>Apoyo especial (Asesoramiento  y plan individualizado)</a:t>
          </a:r>
          <a:endParaRPr lang="es-ES" dirty="0"/>
        </a:p>
      </dgm:t>
    </dgm:pt>
    <dgm:pt modelId="{F9844D06-E193-471E-AC52-C87E76402255}" type="parTrans" cxnId="{1D60D6AF-07D9-423F-9AE9-41B12F1DBE79}">
      <dgm:prSet/>
      <dgm:spPr/>
    </dgm:pt>
    <dgm:pt modelId="{5D8404BE-18D0-4EB9-A738-588C4E8D5315}" type="sibTrans" cxnId="{1D60D6AF-07D9-423F-9AE9-41B12F1DBE79}">
      <dgm:prSet/>
      <dgm:spPr/>
    </dgm:pt>
    <dgm:pt modelId="{5EC98EB7-A38D-4BB8-B0FA-DC4C520E5511}">
      <dgm:prSet phldrT="[Texto]"/>
      <dgm:spPr/>
      <dgm:t>
        <a:bodyPr/>
        <a:lstStyle/>
        <a:p>
          <a:r>
            <a:rPr lang="es-ES" dirty="0" smtClean="0"/>
            <a:t>Apoyo  intensificado               ( Asesoramiento pedagógico y plan de aprendizaje) </a:t>
          </a:r>
          <a:endParaRPr lang="es-ES" dirty="0"/>
        </a:p>
      </dgm:t>
    </dgm:pt>
    <dgm:pt modelId="{5911B238-C999-48A4-A575-EFD237E738AA}" type="parTrans" cxnId="{9E75ECBD-23B5-4E8B-9C4F-9C21F5A13350}">
      <dgm:prSet/>
      <dgm:spPr/>
    </dgm:pt>
    <dgm:pt modelId="{415E7D24-05F0-46B8-985E-572388E526CD}" type="sibTrans" cxnId="{9E75ECBD-23B5-4E8B-9C4F-9C21F5A13350}">
      <dgm:prSet/>
      <dgm:spPr/>
    </dgm:pt>
    <dgm:pt modelId="{2622AA58-BA93-4D87-AA14-4C9FB3F05064}">
      <dgm:prSet phldrT="[Texto]"/>
      <dgm:spPr/>
      <dgm:t>
        <a:bodyPr/>
        <a:lstStyle/>
        <a:p>
          <a:r>
            <a:rPr lang="es-ES" dirty="0" smtClean="0"/>
            <a:t>Apoyo general</a:t>
          </a:r>
          <a:endParaRPr lang="es-ES" dirty="0"/>
        </a:p>
      </dgm:t>
    </dgm:pt>
    <dgm:pt modelId="{7D33BC28-8E90-422C-8B21-FE0E8CC6AFEF}" type="parTrans" cxnId="{A15DEFE8-C1C8-4EC1-8545-1BA50BE9871D}">
      <dgm:prSet/>
      <dgm:spPr/>
    </dgm:pt>
    <dgm:pt modelId="{CCD1C809-2EC6-4DD2-A8E9-262FFC2D5DEB}" type="sibTrans" cxnId="{A15DEFE8-C1C8-4EC1-8545-1BA50BE9871D}">
      <dgm:prSet/>
      <dgm:spPr/>
    </dgm:pt>
    <dgm:pt modelId="{C7F38BEB-C22E-4B49-A2E5-3DF28E3A3DE5}" type="pres">
      <dgm:prSet presAssocID="{22C44AAE-1ACB-4343-8362-37D50AE78414}" presName="compositeShape" presStyleCnt="0">
        <dgm:presLayoutVars>
          <dgm:dir/>
          <dgm:resizeHandles/>
        </dgm:presLayoutVars>
      </dgm:prSet>
      <dgm:spPr/>
    </dgm:pt>
    <dgm:pt modelId="{9724DDC0-FA2D-4B28-943C-B4CF2E7C150D}" type="pres">
      <dgm:prSet presAssocID="{22C44AAE-1ACB-4343-8362-37D50AE78414}" presName="pyramid" presStyleLbl="node1" presStyleIdx="0" presStyleCnt="1"/>
      <dgm:spPr/>
    </dgm:pt>
    <dgm:pt modelId="{9D44F4FF-3216-4A6C-AB2D-171A5A71AB2F}" type="pres">
      <dgm:prSet presAssocID="{22C44AAE-1ACB-4343-8362-37D50AE78414}" presName="theList" presStyleCnt="0"/>
      <dgm:spPr/>
    </dgm:pt>
    <dgm:pt modelId="{2FC09273-A5D2-44E4-8986-5E5E5F9A3416}" type="pres">
      <dgm:prSet presAssocID="{C2EF336E-B69B-4F19-BB47-730AE9233A01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D49134-4D11-468B-A670-F7A6CD4AFBD3}" type="pres">
      <dgm:prSet presAssocID="{C2EF336E-B69B-4F19-BB47-730AE9233A01}" presName="aSpace" presStyleCnt="0"/>
      <dgm:spPr/>
    </dgm:pt>
    <dgm:pt modelId="{DAE9423E-C9EF-40AC-888C-195FCF96549D}" type="pres">
      <dgm:prSet presAssocID="{5EC98EB7-A38D-4BB8-B0FA-DC4C520E5511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9D9E32-025E-44CA-835C-075DB2E3C8E1}" type="pres">
      <dgm:prSet presAssocID="{5EC98EB7-A38D-4BB8-B0FA-DC4C520E5511}" presName="aSpace" presStyleCnt="0"/>
      <dgm:spPr/>
    </dgm:pt>
    <dgm:pt modelId="{44CA1F8D-4940-40AD-92DA-3CCF3BC79F35}" type="pres">
      <dgm:prSet presAssocID="{2622AA58-BA93-4D87-AA14-4C9FB3F0506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183C40-AF3C-4735-BBE5-44FF1E9A6FE5}" type="pres">
      <dgm:prSet presAssocID="{2622AA58-BA93-4D87-AA14-4C9FB3F05064}" presName="aSpace" presStyleCnt="0"/>
      <dgm:spPr/>
    </dgm:pt>
  </dgm:ptLst>
  <dgm:cxnLst>
    <dgm:cxn modelId="{E7AAD1BA-3528-427D-8A22-FD24F487D0F9}" type="presOf" srcId="{C2EF336E-B69B-4F19-BB47-730AE9233A01}" destId="{2FC09273-A5D2-44E4-8986-5E5E5F9A3416}" srcOrd="0" destOrd="0" presId="urn:microsoft.com/office/officeart/2005/8/layout/pyramid2"/>
    <dgm:cxn modelId="{1D60D6AF-07D9-423F-9AE9-41B12F1DBE79}" srcId="{22C44AAE-1ACB-4343-8362-37D50AE78414}" destId="{C2EF336E-B69B-4F19-BB47-730AE9233A01}" srcOrd="0" destOrd="0" parTransId="{F9844D06-E193-471E-AC52-C87E76402255}" sibTransId="{5D8404BE-18D0-4EB9-A738-588C4E8D5315}"/>
    <dgm:cxn modelId="{C53863D0-3433-497F-B928-4A0B042732D8}" type="presOf" srcId="{22C44AAE-1ACB-4343-8362-37D50AE78414}" destId="{C7F38BEB-C22E-4B49-A2E5-3DF28E3A3DE5}" srcOrd="0" destOrd="0" presId="urn:microsoft.com/office/officeart/2005/8/layout/pyramid2"/>
    <dgm:cxn modelId="{9E75ECBD-23B5-4E8B-9C4F-9C21F5A13350}" srcId="{22C44AAE-1ACB-4343-8362-37D50AE78414}" destId="{5EC98EB7-A38D-4BB8-B0FA-DC4C520E5511}" srcOrd="1" destOrd="0" parTransId="{5911B238-C999-48A4-A575-EFD237E738AA}" sibTransId="{415E7D24-05F0-46B8-985E-572388E526CD}"/>
    <dgm:cxn modelId="{F0B56B71-8E50-4062-A018-B890B54B72A8}" type="presOf" srcId="{2622AA58-BA93-4D87-AA14-4C9FB3F05064}" destId="{44CA1F8D-4940-40AD-92DA-3CCF3BC79F35}" srcOrd="0" destOrd="0" presId="urn:microsoft.com/office/officeart/2005/8/layout/pyramid2"/>
    <dgm:cxn modelId="{A15DEFE8-C1C8-4EC1-8545-1BA50BE9871D}" srcId="{22C44AAE-1ACB-4343-8362-37D50AE78414}" destId="{2622AA58-BA93-4D87-AA14-4C9FB3F05064}" srcOrd="2" destOrd="0" parTransId="{7D33BC28-8E90-422C-8B21-FE0E8CC6AFEF}" sibTransId="{CCD1C809-2EC6-4DD2-A8E9-262FFC2D5DEB}"/>
    <dgm:cxn modelId="{ED60030B-3D3F-47EB-AFB6-772539240652}" type="presOf" srcId="{5EC98EB7-A38D-4BB8-B0FA-DC4C520E5511}" destId="{DAE9423E-C9EF-40AC-888C-195FCF96549D}" srcOrd="0" destOrd="0" presId="urn:microsoft.com/office/officeart/2005/8/layout/pyramid2"/>
    <dgm:cxn modelId="{4BFF2A04-2705-43DA-A4BF-460AE587E151}" type="presParOf" srcId="{C7F38BEB-C22E-4B49-A2E5-3DF28E3A3DE5}" destId="{9724DDC0-FA2D-4B28-943C-B4CF2E7C150D}" srcOrd="0" destOrd="0" presId="urn:microsoft.com/office/officeart/2005/8/layout/pyramid2"/>
    <dgm:cxn modelId="{AA702758-F939-4CB5-B60C-97FD4C01D1AC}" type="presParOf" srcId="{C7F38BEB-C22E-4B49-A2E5-3DF28E3A3DE5}" destId="{9D44F4FF-3216-4A6C-AB2D-171A5A71AB2F}" srcOrd="1" destOrd="0" presId="urn:microsoft.com/office/officeart/2005/8/layout/pyramid2"/>
    <dgm:cxn modelId="{0DBE2BD5-BB72-4555-AC3B-B40730053D9B}" type="presParOf" srcId="{9D44F4FF-3216-4A6C-AB2D-171A5A71AB2F}" destId="{2FC09273-A5D2-44E4-8986-5E5E5F9A3416}" srcOrd="0" destOrd="0" presId="urn:microsoft.com/office/officeart/2005/8/layout/pyramid2"/>
    <dgm:cxn modelId="{58432F99-BE38-4393-8058-B8C805B459D4}" type="presParOf" srcId="{9D44F4FF-3216-4A6C-AB2D-171A5A71AB2F}" destId="{3AD49134-4D11-468B-A670-F7A6CD4AFBD3}" srcOrd="1" destOrd="0" presId="urn:microsoft.com/office/officeart/2005/8/layout/pyramid2"/>
    <dgm:cxn modelId="{43D4D128-5F2B-4353-836E-5B426F922B4C}" type="presParOf" srcId="{9D44F4FF-3216-4A6C-AB2D-171A5A71AB2F}" destId="{DAE9423E-C9EF-40AC-888C-195FCF96549D}" srcOrd="2" destOrd="0" presId="urn:microsoft.com/office/officeart/2005/8/layout/pyramid2"/>
    <dgm:cxn modelId="{0464E1FE-B14F-456D-A469-10351BE17046}" type="presParOf" srcId="{9D44F4FF-3216-4A6C-AB2D-171A5A71AB2F}" destId="{E69D9E32-025E-44CA-835C-075DB2E3C8E1}" srcOrd="3" destOrd="0" presId="urn:microsoft.com/office/officeart/2005/8/layout/pyramid2"/>
    <dgm:cxn modelId="{47CEA778-28B7-4877-917A-0C63A0E2B9DA}" type="presParOf" srcId="{9D44F4FF-3216-4A6C-AB2D-171A5A71AB2F}" destId="{44CA1F8D-4940-40AD-92DA-3CCF3BC79F35}" srcOrd="4" destOrd="0" presId="urn:microsoft.com/office/officeart/2005/8/layout/pyramid2"/>
    <dgm:cxn modelId="{4A44EC9B-A53D-4847-8D8B-313DE59376D5}" type="presParOf" srcId="{9D44F4FF-3216-4A6C-AB2D-171A5A71AB2F}" destId="{9A183C40-AF3C-4735-BBE5-44FF1E9A6FE5}" srcOrd="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6E53AFE-F0B3-49C8-AF74-BEC7CE5EA3A0}" type="datetimeFigureOut">
              <a:rPr lang="es-ES" smtClean="0"/>
              <a:t>21/10/2018</a:t>
            </a:fld>
            <a:endParaRPr lang="es-ES" dirty="0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CC7FFE3-533B-47A9-BC85-1281DB7BC7E8}" type="slidenum">
              <a:rPr lang="es-ES" smtClean="0"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785786" y="785794"/>
            <a:ext cx="7772400" cy="1470025"/>
          </a:xfrm>
        </p:spPr>
        <p:txBody>
          <a:bodyPr/>
          <a:lstStyle/>
          <a:p>
            <a:r>
              <a:rPr lang="es-ES" dirty="0" smtClean="0"/>
              <a:t>‘El sistema educativo en Finlandia y Estonia’</a:t>
            </a:r>
            <a:endParaRPr lang="es-ES" dirty="0"/>
          </a:p>
        </p:txBody>
      </p:sp>
      <p:sp>
        <p:nvSpPr>
          <p:cNvPr id="7" name="6 Subtítulo"/>
          <p:cNvSpPr>
            <a:spLocks noGrp="1"/>
          </p:cNvSpPr>
          <p:nvPr>
            <p:ph type="subTitle" idx="1"/>
          </p:nvPr>
        </p:nvSpPr>
        <p:spPr>
          <a:xfrm>
            <a:off x="2071670" y="3571876"/>
            <a:ext cx="6400800" cy="1752600"/>
          </a:xfrm>
        </p:spPr>
        <p:txBody>
          <a:bodyPr/>
          <a:lstStyle/>
          <a:p>
            <a:r>
              <a:rPr lang="es-ES" dirty="0" smtClean="0"/>
              <a:t>KA1: ‘Greguerías por las lenguas’</a:t>
            </a:r>
            <a:endParaRPr lang="es-ES" b="1" dirty="0" smtClean="0"/>
          </a:p>
          <a:p>
            <a:r>
              <a:rPr lang="es-ES" b="1" dirty="0" smtClean="0"/>
              <a:t>2018-1-ES01-KA101-046717</a:t>
            </a:r>
            <a:endParaRPr lang="es-ES" dirty="0"/>
          </a:p>
        </p:txBody>
      </p:sp>
      <p:pic>
        <p:nvPicPr>
          <p:cNvPr id="11266" name="Picture 2" descr="http://www.sepie.es/doc/comunicacion/logos/cofinanciad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4357694"/>
            <a:ext cx="2234785" cy="542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RECURSOS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Flexibilidad y confianza: no existe la inspección educativa</a:t>
            </a:r>
          </a:p>
          <a:p>
            <a:r>
              <a:rPr lang="es-ES" dirty="0" smtClean="0"/>
              <a:t>Los alumnos son el centro</a:t>
            </a:r>
          </a:p>
          <a:p>
            <a:r>
              <a:rPr lang="es-ES" dirty="0" smtClean="0"/>
              <a:t>Distintos modos de evaluación</a:t>
            </a:r>
          </a:p>
          <a:p>
            <a:r>
              <a:rPr lang="es-ES" dirty="0" smtClean="0"/>
              <a:t>Apoyo a aquellos con necesidades especiales</a:t>
            </a:r>
          </a:p>
          <a:p>
            <a:r>
              <a:rPr lang="es-ES" dirty="0" smtClean="0"/>
              <a:t>Red de profesionales: </a:t>
            </a:r>
          </a:p>
          <a:p>
            <a:pPr lvl="1"/>
            <a:r>
              <a:rPr lang="es-ES" dirty="0" smtClean="0"/>
              <a:t>Psicólogo</a:t>
            </a:r>
          </a:p>
          <a:p>
            <a:pPr lvl="1"/>
            <a:r>
              <a:rPr lang="es-ES" dirty="0" smtClean="0"/>
              <a:t>Trabajador social</a:t>
            </a:r>
          </a:p>
          <a:p>
            <a:pPr lvl="1"/>
            <a:r>
              <a:rPr lang="es-ES" dirty="0" smtClean="0"/>
              <a:t>Enfermero</a:t>
            </a:r>
          </a:p>
          <a:p>
            <a:pPr lvl="1"/>
            <a:r>
              <a:rPr lang="es-ES" dirty="0" smtClean="0"/>
              <a:t>Consejero</a:t>
            </a: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4786322"/>
            <a:ext cx="8183880" cy="153447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Sistema centrado en el apoyo educativo ( Lo más temprano posible)</a:t>
            </a:r>
            <a:endParaRPr lang="es-E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DESAFÍOS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El sistema educativo no es perfecto</a:t>
            </a:r>
          </a:p>
          <a:p>
            <a:r>
              <a:rPr lang="es-ES" dirty="0" smtClean="0"/>
              <a:t>Dificultad de coordinar los horarios de los profesores. Cooperación entre los profesores.</a:t>
            </a:r>
          </a:p>
          <a:p>
            <a:r>
              <a:rPr lang="es-ES" dirty="0" smtClean="0"/>
              <a:t>Recursos limitados en los colegios</a:t>
            </a:r>
          </a:p>
          <a:p>
            <a:r>
              <a:rPr lang="es-ES" dirty="0" smtClean="0"/>
              <a:t>Comportamiento de los alumnos y alumnas: falta de motivación, absentismos, problemas de concentración</a:t>
            </a:r>
          </a:p>
          <a:p>
            <a:r>
              <a:rPr lang="es-ES" dirty="0" smtClean="0"/>
              <a:t>Aumento en el numero de alumnos con necesidades educativas: traumas, depresión, </a:t>
            </a:r>
            <a:r>
              <a:rPr lang="es-ES" dirty="0" smtClean="0"/>
              <a:t>tdah</a:t>
            </a:r>
            <a:r>
              <a:rPr lang="es-ES" dirty="0" smtClean="0"/>
              <a:t>, pantallas</a:t>
            </a:r>
          </a:p>
          <a:p>
            <a:r>
              <a:rPr lang="es-ES" dirty="0" smtClean="0"/>
              <a:t>Aumento de las responsabilidades del profesorado y en las áreas de experiencia.</a:t>
            </a:r>
            <a:endParaRPr lang="es-E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Estonia…</a:t>
            </a:r>
            <a:endParaRPr lang="es-ES" dirty="0"/>
          </a:p>
        </p:txBody>
      </p:sp>
      <p:pic>
        <p:nvPicPr>
          <p:cNvPr id="4" name="Content Placeholder 3" descr="Estonian_school_system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4219" y="633412"/>
            <a:ext cx="5181600" cy="39814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27335845"/>
              </p:ext>
            </p:extLst>
          </p:nvPr>
        </p:nvGraphicFramePr>
        <p:xfrm>
          <a:off x="809607" y="2020067"/>
          <a:ext cx="7467444" cy="29711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8082"/>
                <a:gridCol w="891549"/>
                <a:gridCol w="1153768"/>
                <a:gridCol w="996436"/>
                <a:gridCol w="1031399"/>
                <a:gridCol w="996436"/>
                <a:gridCol w="889774"/>
              </a:tblGrid>
              <a:tr h="68558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2009</a:t>
                      </a:r>
                    </a:p>
                    <a:p>
                      <a:pPr algn="ctr"/>
                      <a:r>
                        <a:rPr lang="en-US" dirty="0" smtClean="0"/>
                        <a:t>World / Europe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World / Europe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World / Europe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85586">
                <a:tc>
                  <a:txBody>
                    <a:bodyPr/>
                    <a:lstStyle/>
                    <a:p>
                      <a:r>
                        <a:rPr lang="en-US" dirty="0" smtClean="0"/>
                        <a:t>Maths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685586">
                <a:tc>
                  <a:txBody>
                    <a:bodyPr/>
                    <a:lstStyle/>
                    <a:p>
                      <a:r>
                        <a:rPr lang="en-US" dirty="0" smtClean="0"/>
                        <a:t>Reading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3-6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685586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Resultados</a:t>
            </a:r>
            <a:r>
              <a:rPr lang="en-US" sz="4400" dirty="0" smtClean="0">
                <a:latin typeface="+mj-lt"/>
                <a:ea typeface="+mj-ea"/>
                <a:cs typeface="+mj-cs"/>
              </a:rPr>
              <a:t> en 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PISA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¿A qué se debe esta mejora?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Gran autonomía de los centros educativos</a:t>
            </a:r>
          </a:p>
          <a:p>
            <a:r>
              <a:rPr lang="es-ES" dirty="0" smtClean="0"/>
              <a:t>Profesorado muy preparado</a:t>
            </a:r>
          </a:p>
          <a:p>
            <a:r>
              <a:rPr lang="es-ES" dirty="0" smtClean="0"/>
              <a:t>Los colegios dan igualdad de oportunidades, no hay diferencias entre los colegios urbanos y los rurales</a:t>
            </a:r>
          </a:p>
          <a:p>
            <a:r>
              <a:rPr lang="es-ES" dirty="0" smtClean="0"/>
              <a:t>Hay más libros en casa</a:t>
            </a:r>
          </a:p>
          <a:p>
            <a:r>
              <a:rPr lang="es-ES" dirty="0" smtClean="0"/>
              <a:t>Se han aplicado nuevas estrategias de aprendizaje</a:t>
            </a:r>
          </a:p>
          <a:p>
            <a:r>
              <a:rPr lang="es-ES" dirty="0" smtClean="0"/>
              <a:t>Aumento de la inversión en educación</a:t>
            </a:r>
            <a:endParaRPr lang="es-E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 Finlandia…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sistema educativo esta muy descentralizado</a:t>
            </a:r>
          </a:p>
          <a:p>
            <a:r>
              <a:rPr lang="es-ES" dirty="0" smtClean="0"/>
              <a:t>Los educadores tienen libertad de acción y se confía en su trabajo</a:t>
            </a:r>
          </a:p>
          <a:p>
            <a:r>
              <a:rPr lang="es-ES" dirty="0" smtClean="0"/>
              <a:t>La práctica educativa varía entre los distintos centros</a:t>
            </a:r>
          </a:p>
          <a:p>
            <a:r>
              <a:rPr lang="es-ES" dirty="0" smtClean="0"/>
              <a:t>Cada colegio adapta el currículum educativo a sus propias necesidades y circunstancias</a:t>
            </a:r>
            <a:endParaRPr lang="es-E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142852"/>
            <a:ext cx="2971800" cy="1304948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sz="2100" dirty="0" smtClean="0"/>
              <a:t>SISTEMA EDUCATIVO DESCENTRALIZADO</a:t>
            </a:r>
            <a:endParaRPr lang="es-ES" sz="21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s-ES" dirty="0" smtClean="0"/>
              <a:t>Cada localidad elige sus propios valores y objetivos de los que marca el sistema nacional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En </a:t>
            </a:r>
            <a:r>
              <a:rPr lang="es-ES" dirty="0" smtClean="0"/>
              <a:t>Vantaa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Valores: Respeto, saber estar y sentimiento de pertenencia</a:t>
            </a:r>
          </a:p>
          <a:p>
            <a:pPr lvl="1"/>
            <a:r>
              <a:rPr lang="es-ES" dirty="0" smtClean="0"/>
              <a:t>Objetivos estratégicos (2018-2021): Mejorar el bienestar del alumnado, sus habilidades , guiarlos y ayudarlos en el desarrollo de habilidades para su vida laboral.  </a:t>
            </a:r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1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0034" y="785794"/>
            <a:ext cx="8336790" cy="473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76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4414" y="642918"/>
            <a:ext cx="669564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4414" y="714356"/>
            <a:ext cx="6616598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8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7158" y="500042"/>
            <a:ext cx="838383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472" y="1643050"/>
            <a:ext cx="8072494" cy="37110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643174" y="642918"/>
            <a:ext cx="4562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en-GB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horario</a:t>
            </a:r>
            <a:r>
              <a:rPr lang="en-GB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GB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primaria</a:t>
            </a:r>
            <a:r>
              <a:rPr lang="en-GB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4</a:t>
            </a:r>
            <a:r>
              <a:rPr lang="en-GB" b="1" baseline="30000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º</a:t>
            </a:r>
            <a:r>
              <a:rPr lang="en-GB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Primaria</a:t>
            </a:r>
            <a:endParaRPr lang="en-GB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28596" y="1094369"/>
            <a:ext cx="8143932" cy="39366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643174" y="428604"/>
            <a:ext cx="452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horario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secundaria</a:t>
            </a:r>
            <a:r>
              <a:rPr lang="en-US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b="1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2º </a:t>
            </a:r>
            <a:r>
              <a:rPr lang="en-US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ESO</a:t>
            </a:r>
            <a:endParaRPr lang="en-US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</TotalTime>
  <Words>357</Words>
  <Application>Microsoft Office PowerPoint</Application>
  <PresentationFormat>Presentación en pantalla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Aspecto</vt:lpstr>
      <vt:lpstr>‘El sistema educativo en Finlandia y Estonia’</vt:lpstr>
      <vt:lpstr>En Finlandia…</vt:lpstr>
      <vt:lpstr>  SISTEMA EDUCATIVO DESCENTRALIZADO</vt:lpstr>
      <vt:lpstr>Diapositiva 4</vt:lpstr>
      <vt:lpstr>Diapositiva 5</vt:lpstr>
      <vt:lpstr>Diapositiva 6</vt:lpstr>
      <vt:lpstr>Diapositiva 7</vt:lpstr>
      <vt:lpstr>Diapositiva 8</vt:lpstr>
      <vt:lpstr>Diapositiva 9</vt:lpstr>
      <vt:lpstr>RECURSOS</vt:lpstr>
      <vt:lpstr>Sistema centrado en el apoyo educativo ( Lo más temprano posible)</vt:lpstr>
      <vt:lpstr>DESAFÍOS</vt:lpstr>
      <vt:lpstr>En Estonia…</vt:lpstr>
      <vt:lpstr>Diapositiva 14</vt:lpstr>
      <vt:lpstr>¿A qué se debe esta mejora?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KA1: ‘Greguerías por las lenguas’</dc:title>
  <dc:creator>Usuario de Windows</dc:creator>
  <cp:lastModifiedBy>Usuario de Windows</cp:lastModifiedBy>
  <cp:revision>8</cp:revision>
  <dcterms:created xsi:type="dcterms:W3CDTF">2018-10-21T14:02:42Z</dcterms:created>
  <dcterms:modified xsi:type="dcterms:W3CDTF">2018-10-21T15:16:39Z</dcterms:modified>
</cp:coreProperties>
</file>