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OYUwIakJ7o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9644" y="715777"/>
            <a:ext cx="9506464" cy="3287812"/>
          </a:xfrm>
        </p:spPr>
        <p:txBody>
          <a:bodyPr/>
          <a:lstStyle/>
          <a:p>
            <a:pPr algn="ctr"/>
            <a:r>
              <a:rPr lang="es-E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Pausas activas laborales</a:t>
            </a:r>
            <a:endParaRPr lang="es-E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2311" y="5648974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Realizado por:</a:t>
            </a:r>
          </a:p>
          <a:p>
            <a:r>
              <a:rPr lang="es-ES" b="1" dirty="0" smtClean="0"/>
              <a:t>Juan José Álvarez Vega</a:t>
            </a:r>
          </a:p>
          <a:p>
            <a:r>
              <a:rPr lang="es-ES" b="1" dirty="0" smtClean="0"/>
              <a:t>Beatriz Martínez López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03442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4.- PAUSAS ACTIVAS LABORALES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91729"/>
            <a:ext cx="8596668" cy="5198076"/>
          </a:xfrm>
        </p:spPr>
        <p:txBody>
          <a:bodyPr>
            <a:normAutofit/>
          </a:bodyPr>
          <a:lstStyle/>
          <a:p>
            <a:r>
              <a:rPr lang="es-ES" sz="2000" dirty="0" smtClean="0"/>
              <a:t>¿QUÉ SON LAS PAUSAS ACTIVAS?</a:t>
            </a:r>
          </a:p>
          <a:p>
            <a:pPr algn="just"/>
            <a:r>
              <a:rPr lang="es-ES" sz="2000" dirty="0"/>
              <a:t>Las </a:t>
            </a:r>
            <a:r>
              <a:rPr lang="es-ES" sz="2000" b="1" dirty="0"/>
              <a:t>pausas activas</a:t>
            </a:r>
            <a:r>
              <a:rPr lang="es-ES" sz="2000" dirty="0"/>
              <a:t> son breves descansos durante la jornada laboral que sirven para recuperar energía, mejorar el desempeño y eficiencia en el trabajo, a través de diferentes técnicas y ejercicios que </a:t>
            </a:r>
            <a:r>
              <a:rPr lang="es-ES" sz="2000" b="1" dirty="0"/>
              <a:t>ayudan a reducir la fatiga laboral, trastornos osteomusculares</a:t>
            </a:r>
            <a:r>
              <a:rPr lang="es-ES" sz="2000" dirty="0"/>
              <a:t> y prevenir el estrés.</a:t>
            </a:r>
            <a:endParaRPr lang="es-ES" sz="2000" dirty="0" smtClean="0"/>
          </a:p>
          <a:p>
            <a:r>
              <a:rPr lang="es-ES" sz="2000" dirty="0" smtClean="0"/>
              <a:t>SE DEBEN REALIZAR 3 </a:t>
            </a:r>
            <a:r>
              <a:rPr lang="es-ES" sz="2000" dirty="0" err="1" smtClean="0"/>
              <a:t>Ó</a:t>
            </a:r>
            <a:r>
              <a:rPr lang="es-ES" sz="2000" dirty="0" smtClean="0"/>
              <a:t> 4 EN UNA JORNADA LABORAL (aproximadamente cada 1,5h):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s-ES" sz="2000" dirty="0" smtClean="0"/>
              <a:t>Al inicio de la jornada.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s-ES" sz="2000" dirty="0" smtClean="0"/>
              <a:t>2 veces durante la jornada.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s-ES" sz="2000" dirty="0" smtClean="0"/>
              <a:t>Al finalizar la jornada.</a:t>
            </a:r>
            <a:endParaRPr lang="es-ES" sz="2000" dirty="0"/>
          </a:p>
        </p:txBody>
      </p:sp>
      <p:pic>
        <p:nvPicPr>
          <p:cNvPr id="7172" name="Picture 4" descr="Resultado de imagen de pausa labo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636" y="3954162"/>
            <a:ext cx="4241762" cy="257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175" y="132819"/>
            <a:ext cx="2843857" cy="213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80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832"/>
          </a:xfrm>
        </p:spPr>
        <p:txBody>
          <a:bodyPr/>
          <a:lstStyle/>
          <a:p>
            <a:r>
              <a:rPr lang="es-ES" dirty="0" smtClean="0"/>
              <a:t>POR FIN EMPEZAMOS LA PARTE PRÁCTICA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66335"/>
            <a:ext cx="8596668" cy="4983892"/>
          </a:xfrm>
        </p:spPr>
        <p:txBody>
          <a:bodyPr/>
          <a:lstStyle/>
          <a:p>
            <a:r>
              <a:rPr lang="es-ES" dirty="0" smtClean="0"/>
              <a:t>Ejercicios de movilidad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Cervical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Dorsal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Lumbar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Brazos y piernas</a:t>
            </a:r>
          </a:p>
          <a:p>
            <a:r>
              <a:rPr lang="es-ES" dirty="0" smtClean="0"/>
              <a:t>Estiramientos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/>
              <a:t>Cervical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/>
              <a:t>Dorsal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/>
              <a:t>Lumbar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/>
              <a:t>Brazos y piernas</a:t>
            </a:r>
          </a:p>
        </p:txBody>
      </p:sp>
      <p:sp>
        <p:nvSpPr>
          <p:cNvPr id="4" name="Rectángulo 3"/>
          <p:cNvSpPr/>
          <p:nvPr/>
        </p:nvSpPr>
        <p:spPr>
          <a:xfrm rot="20508165">
            <a:off x="3891044" y="2007322"/>
            <a:ext cx="67000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Vamos a ponernos </a:t>
            </a:r>
          </a:p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¡¡¡Manos a la obra!!!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122" name="Picture 2" descr="Resultado de imagen de emoticon entren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11" y="4324865"/>
            <a:ext cx="3205462" cy="227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43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30277" cy="1320800"/>
          </a:xfrm>
        </p:spPr>
        <p:txBody>
          <a:bodyPr/>
          <a:lstStyle/>
          <a:p>
            <a:r>
              <a:rPr lang="es-ES" dirty="0" smtClean="0"/>
              <a:t>5.- Recomendaciones en tu tiempo libre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74572"/>
            <a:ext cx="8596668" cy="5255742"/>
          </a:xfrm>
        </p:spPr>
        <p:txBody>
          <a:bodyPr>
            <a:normAutofit/>
          </a:bodyPr>
          <a:lstStyle/>
          <a:p>
            <a:r>
              <a:rPr lang="es-ES" dirty="0" smtClean="0"/>
              <a:t>Practicar actividad física 3 veces en semana</a:t>
            </a:r>
          </a:p>
          <a:p>
            <a:r>
              <a:rPr lang="es-ES" dirty="0" smtClean="0"/>
              <a:t>Tener un estilo de vida activo</a:t>
            </a:r>
          </a:p>
          <a:p>
            <a:r>
              <a:rPr lang="es-ES" dirty="0" smtClean="0"/>
              <a:t>Correcta alimentación </a:t>
            </a:r>
          </a:p>
          <a:p>
            <a:r>
              <a:rPr lang="es-ES" dirty="0" smtClean="0"/>
              <a:t>Beber agua con frecuencia mínimo 2 litros diarios.</a:t>
            </a:r>
          </a:p>
          <a:p>
            <a:r>
              <a:rPr lang="es-ES" dirty="0" smtClean="0"/>
              <a:t>Sesiones fortalecimiento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“</a:t>
            </a:r>
            <a:r>
              <a:rPr lang="es-ES" dirty="0" err="1" smtClean="0"/>
              <a:t>Teraband</a:t>
            </a:r>
            <a:r>
              <a:rPr lang="es-ES" dirty="0" smtClean="0"/>
              <a:t>”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Ejercicios de </a:t>
            </a:r>
            <a:r>
              <a:rPr lang="es-ES" dirty="0" err="1" smtClean="0"/>
              <a:t>autocarga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Sesiones de estiramiento de 30minutos, 2 veces en semana.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err="1" smtClean="0"/>
              <a:t>Streching</a:t>
            </a:r>
            <a:endParaRPr lang="es-E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FNP</a:t>
            </a:r>
          </a:p>
          <a:p>
            <a:r>
              <a:rPr lang="es-ES" dirty="0" smtClean="0"/>
              <a:t>Masajes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FOAM ROLLER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PELOTAS DURAS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dirty="0" smtClean="0"/>
              <a:t>PRESION MANUAL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778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748" y="2169380"/>
            <a:ext cx="517524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6996" y="520697"/>
            <a:ext cx="10964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¡¡¡Gracias por vuestra atención!!!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490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ÍNDICE</a:t>
            </a:r>
            <a:endParaRPr lang="es-E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839313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Entorno de trabajo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Principales molestias en la musculatura implicada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Ergonomía/ posición correcta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Pausas activas laborales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Recomendaciones en tu tiempo libre</a:t>
            </a:r>
          </a:p>
          <a:p>
            <a:pPr>
              <a:buFont typeface="Wingdings" panose="05000000000000000000" pitchFamily="2" charset="2"/>
              <a:buChar char="v"/>
            </a:pPr>
            <a:endParaRPr lang="es-ES" dirty="0" smtClean="0"/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923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3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35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3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35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3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35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3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35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211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1.- ENTORNO DE TRABAJO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82811"/>
            <a:ext cx="8596668" cy="4572000"/>
          </a:xfrm>
        </p:spPr>
        <p:txBody>
          <a:bodyPr/>
          <a:lstStyle/>
          <a:p>
            <a:r>
              <a:rPr lang="es-ES" sz="3200" dirty="0" smtClean="0"/>
              <a:t>Nos encontramos en un entorno laboral donde </a:t>
            </a:r>
            <a:r>
              <a:rPr lang="es-ES" sz="3200" dirty="0" smtClean="0"/>
              <a:t>estamos</a:t>
            </a:r>
            <a:r>
              <a:rPr lang="es-ES" sz="3200" dirty="0" smtClean="0"/>
              <a:t> </a:t>
            </a:r>
            <a:r>
              <a:rPr lang="es-ES" sz="3200" dirty="0" smtClean="0"/>
              <a:t>sentados frente a una pantalla de ordenador.</a:t>
            </a:r>
          </a:p>
          <a:p>
            <a:r>
              <a:rPr lang="es-ES" sz="3200" dirty="0"/>
              <a:t>C</a:t>
            </a:r>
            <a:r>
              <a:rPr lang="es-ES" sz="3200" dirty="0" smtClean="0"/>
              <a:t>on poca o nula movilidad.</a:t>
            </a:r>
          </a:p>
          <a:p>
            <a:r>
              <a:rPr lang="es-ES" sz="3200" dirty="0"/>
              <a:t>C</a:t>
            </a:r>
            <a:r>
              <a:rPr lang="es-ES" sz="3200" dirty="0" smtClean="0"/>
              <a:t>on estrés laboral.</a:t>
            </a:r>
          </a:p>
          <a:p>
            <a:r>
              <a:rPr lang="es-ES" sz="3200" dirty="0"/>
              <a:t>M</a:t>
            </a:r>
            <a:r>
              <a:rPr lang="es-ES" sz="3200" dirty="0" smtClean="0"/>
              <a:t>alas posturas reiteradas.</a:t>
            </a:r>
          </a:p>
          <a:p>
            <a:r>
              <a:rPr lang="es-ES" sz="3200" dirty="0"/>
              <a:t>C</a:t>
            </a:r>
            <a:r>
              <a:rPr lang="es-ES" sz="3200" dirty="0" smtClean="0"/>
              <a:t>argas emocionales….</a:t>
            </a:r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277" y="3562864"/>
            <a:ext cx="5061946" cy="309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19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277" y="197709"/>
            <a:ext cx="10124302" cy="1260389"/>
          </a:xfrm>
        </p:spPr>
        <p:txBody>
          <a:bodyPr/>
          <a:lstStyle/>
          <a:p>
            <a:pPr algn="ctr"/>
            <a:r>
              <a:rPr lang="es-ES" dirty="0" smtClean="0"/>
              <a:t>2.- PRINCIPALES MOLESTIAS EN LA MUSCULATURA IMPLICADA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7907" y="1723984"/>
            <a:ext cx="10073044" cy="48498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200" b="1" dirty="0" smtClean="0"/>
              <a:t>Cabeza </a:t>
            </a:r>
            <a:r>
              <a:rPr lang="es-ES" sz="2200" b="1" dirty="0"/>
              <a:t>y cuello adelantados: </a:t>
            </a:r>
            <a:r>
              <a:rPr lang="es-ES" sz="2200" dirty="0"/>
              <a:t>la cabeza abandona su eje normal y se adelanta al cuello, dando lugar a un incremento de la curvatura cervical, una disminución de los espacios intervertebrales, un aumento de la acción de la musculatura posterior del cuello y músculos </a:t>
            </a:r>
            <a:r>
              <a:rPr lang="es-ES" sz="2200" dirty="0" err="1"/>
              <a:t>suboccipitales</a:t>
            </a:r>
            <a:r>
              <a:rPr lang="es-ES" sz="2200" dirty="0"/>
              <a:t> (hacemos que nuestra musculatura trabaje el doble de lo que debería para mantener esa posición anormal del cuello y cabeza</a:t>
            </a:r>
            <a:r>
              <a:rPr lang="es-ES" sz="2200" dirty="0" smtClean="0"/>
              <a:t>).</a:t>
            </a:r>
          </a:p>
          <a:p>
            <a:pPr algn="just"/>
            <a:r>
              <a:rPr lang="es-ES" sz="2200" b="1" dirty="0"/>
              <a:t>Cifosis dorsal y rectificación/</a:t>
            </a:r>
            <a:r>
              <a:rPr lang="es-ES" sz="2200" b="1" dirty="0" err="1"/>
              <a:t>hiperlordosis</a:t>
            </a:r>
            <a:r>
              <a:rPr lang="es-ES" sz="2200" b="1" dirty="0"/>
              <a:t> lumbar </a:t>
            </a:r>
            <a:r>
              <a:rPr lang="es-ES" sz="2200" dirty="0"/>
              <a:t>con sufrimiento de los discos intervertebrales provocando un desequilibrio muscular y una postura forzada. Produciendo frecuentemente problemas lumbares y patologías diversas, como hernias y </a:t>
            </a:r>
            <a:r>
              <a:rPr lang="es-ES" sz="2200" dirty="0" err="1"/>
              <a:t>protusiones</a:t>
            </a:r>
            <a:r>
              <a:rPr lang="es-ES" sz="2200" dirty="0" smtClean="0"/>
              <a:t>.</a:t>
            </a:r>
          </a:p>
          <a:p>
            <a:pPr algn="just"/>
            <a:r>
              <a:rPr lang="es-ES" sz="2200" b="1" dirty="0"/>
              <a:t>Hombros </a:t>
            </a:r>
            <a:r>
              <a:rPr lang="es-ES" sz="2200" b="1" dirty="0" err="1"/>
              <a:t>protuidos</a:t>
            </a:r>
            <a:r>
              <a:rPr lang="es-ES" sz="2200" b="1" dirty="0"/>
              <a:t> y en rotación interna </a:t>
            </a:r>
            <a:r>
              <a:rPr lang="es-ES" sz="2200" dirty="0"/>
              <a:t>(“se enroscan hacia delante”), con hipertono principalmente de los músculos pectorales, elevador de la escápula, esternocleidomastoideo y trapecio superior. Y debilidad del músculo serrato anterior, romboides y trapecio medio e inferior principalmente. Responsable esta postura de problemas de estabilidad escapular ocasionando disfunciones en el miembro superior</a:t>
            </a:r>
            <a:r>
              <a:rPr lang="es-ES" sz="2200" dirty="0" smtClean="0"/>
              <a:t>.</a:t>
            </a: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186666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diariodenavarra.es/blogs/dn-running-dudas-consejos/files/2017/05/Imagen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49" y="222421"/>
            <a:ext cx="10336901" cy="645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35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8523" y="447117"/>
            <a:ext cx="8596668" cy="3880773"/>
          </a:xfrm>
        </p:spPr>
        <p:txBody>
          <a:bodyPr/>
          <a:lstStyle/>
          <a:p>
            <a:pPr marL="0" indent="0" fontAlgn="base">
              <a:buNone/>
            </a:pPr>
            <a:r>
              <a:rPr lang="es-ES" dirty="0"/>
              <a:t>En miembros inferiores ocurre igual, encontramos unos músculos que tienden al acortamiento como son:</a:t>
            </a:r>
          </a:p>
          <a:p>
            <a:pPr lvl="2" fontAlgn="base">
              <a:buFont typeface="Wingdings" panose="05000000000000000000" pitchFamily="2" charset="2"/>
              <a:buChar char="v"/>
            </a:pPr>
            <a:r>
              <a:rPr lang="es-ES" sz="1800" dirty="0"/>
              <a:t>Psoas iliaco</a:t>
            </a:r>
          </a:p>
          <a:p>
            <a:pPr lvl="2" fontAlgn="base">
              <a:buFont typeface="Wingdings" panose="05000000000000000000" pitchFamily="2" charset="2"/>
              <a:buChar char="v"/>
            </a:pPr>
            <a:r>
              <a:rPr lang="es-ES" sz="1800" dirty="0"/>
              <a:t>Recto anterior del cuádriceps</a:t>
            </a:r>
          </a:p>
          <a:p>
            <a:pPr lvl="2" fontAlgn="base">
              <a:buFont typeface="Wingdings" panose="05000000000000000000" pitchFamily="2" charset="2"/>
              <a:buChar char="v"/>
            </a:pPr>
            <a:r>
              <a:rPr lang="es-ES" sz="1800" dirty="0"/>
              <a:t>Tensor de la fascia lata</a:t>
            </a:r>
          </a:p>
          <a:p>
            <a:pPr lvl="2" fontAlgn="base">
              <a:buFont typeface="Wingdings" panose="05000000000000000000" pitchFamily="2" charset="2"/>
              <a:buChar char="v"/>
            </a:pPr>
            <a:r>
              <a:rPr lang="es-ES" sz="1800" dirty="0"/>
              <a:t>Isquiotibiales</a:t>
            </a:r>
          </a:p>
          <a:p>
            <a:pPr marL="0" indent="0" fontAlgn="base">
              <a:buNone/>
            </a:pPr>
            <a:r>
              <a:rPr lang="es-ES" dirty="0"/>
              <a:t>Mientras que otros tienen a inhibirse:</a:t>
            </a:r>
          </a:p>
          <a:p>
            <a:pPr lvl="2" fontAlgn="base">
              <a:buFont typeface="Wingdings" panose="05000000000000000000" pitchFamily="2" charset="2"/>
              <a:buChar char="v"/>
            </a:pPr>
            <a:r>
              <a:rPr lang="es-ES" sz="1800" dirty="0"/>
              <a:t>Glúteos</a:t>
            </a:r>
          </a:p>
          <a:p>
            <a:pPr lvl="2" fontAlgn="base">
              <a:buFont typeface="Wingdings" panose="05000000000000000000" pitchFamily="2" charset="2"/>
              <a:buChar char="v"/>
            </a:pPr>
            <a:r>
              <a:rPr lang="es-ES" sz="1800" dirty="0"/>
              <a:t>Abdominales</a:t>
            </a:r>
          </a:p>
          <a:p>
            <a:endParaRPr lang="es-ES" dirty="0"/>
          </a:p>
        </p:txBody>
      </p:sp>
      <p:pic>
        <p:nvPicPr>
          <p:cNvPr id="6150" name="Picture 6" descr="Resultado de imagen de acortamiento muscular piernas posteri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108" y="1034878"/>
            <a:ext cx="4541795" cy="340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Resultado de imagen de acortamiento muscular piernas posteri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756" y="2324583"/>
            <a:ext cx="1925210" cy="411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Resultado de imagen de efectos musculares por estar sent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415" y="4169462"/>
            <a:ext cx="2848973" cy="262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05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328417" cy="774357"/>
          </a:xfrm>
        </p:spPr>
        <p:txBody>
          <a:bodyPr/>
          <a:lstStyle/>
          <a:p>
            <a:r>
              <a:rPr lang="es-ES" dirty="0"/>
              <a:t>9</a:t>
            </a:r>
            <a:r>
              <a:rPr lang="es-ES" dirty="0" smtClean="0"/>
              <a:t> ERRORES MÁS COMUNES AL SENTARNOS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8394" y="1466336"/>
            <a:ext cx="9364590" cy="5239263"/>
          </a:xfrm>
        </p:spPr>
        <p:txBody>
          <a:bodyPr>
            <a:normAutofit/>
          </a:bodyPr>
          <a:lstStyle/>
          <a:p>
            <a:pPr algn="just" fontAlgn="base"/>
            <a:r>
              <a:rPr lang="es-ES" sz="2000" b="1" i="1" dirty="0"/>
              <a:t>Colocarse de puntillas.</a:t>
            </a:r>
            <a:r>
              <a:rPr lang="es-ES" sz="2000" dirty="0"/>
              <a:t> El apoyo sobre las puntas  de los pies provoca un acortamiento de la  musculatura posterior de piernas y muslos,  dificultando la circulación y creando además  mucha tensión en las articulaciones del pie, rodilla,  cadera, pelvis y zona lumbar.</a:t>
            </a:r>
          </a:p>
          <a:p>
            <a:pPr algn="just" fontAlgn="base"/>
            <a:r>
              <a:rPr lang="es-ES" sz="2000" b="1" i="1" dirty="0"/>
              <a:t>Estar sentada o sentado con las caderas más bajas que las rodillas.</a:t>
            </a:r>
            <a:r>
              <a:rPr lang="es-ES" sz="2000" dirty="0"/>
              <a:t> Esta posición hace que la  curva de la zona lumbar desaparezca y favorece la  posición de hundimiento, sin tono muscular,  creando además mucha presión en las caderas y en  la parte anterior del abdomen, acortando el  músculo psoas </a:t>
            </a:r>
            <a:r>
              <a:rPr lang="es-ES" sz="2000" dirty="0" smtClean="0"/>
              <a:t>ilíaco.</a:t>
            </a:r>
          </a:p>
          <a:p>
            <a:pPr algn="just" fontAlgn="base"/>
            <a:r>
              <a:rPr lang="es-ES" sz="2000" b="1" i="1" dirty="0" smtClean="0"/>
              <a:t>Sentarse </a:t>
            </a:r>
            <a:r>
              <a:rPr lang="es-ES" sz="2000" b="1" i="1" dirty="0"/>
              <a:t>con el peso mal repartido.</a:t>
            </a:r>
            <a:r>
              <a:rPr lang="es-ES" sz="2000" b="1" dirty="0"/>
              <a:t> </a:t>
            </a:r>
            <a:r>
              <a:rPr lang="es-ES" sz="2000" dirty="0" smtClean="0"/>
              <a:t>Si </a:t>
            </a:r>
            <a:r>
              <a:rPr lang="es-ES" sz="2000" dirty="0"/>
              <a:t>el peso está más en una parte del cuerpo  que en el otro toda la musculatura se adaptará a esta posición, acortando de aquí y  alargando de allá. </a:t>
            </a:r>
          </a:p>
          <a:p>
            <a:pPr algn="just" fontAlgn="base"/>
            <a:r>
              <a:rPr lang="es-ES" sz="2000" b="1" i="1" dirty="0" smtClean="0"/>
              <a:t>Sentarse </a:t>
            </a:r>
            <a:r>
              <a:rPr lang="es-ES" sz="2000" b="1" i="1" dirty="0"/>
              <a:t>con la pelvis en </a:t>
            </a:r>
            <a:r>
              <a:rPr lang="es-ES" sz="2000" b="1" i="1" dirty="0" err="1"/>
              <a:t>anteversión</a:t>
            </a:r>
            <a:r>
              <a:rPr lang="es-ES" sz="2000" b="1" i="1" dirty="0"/>
              <a:t>.</a:t>
            </a:r>
            <a:r>
              <a:rPr lang="es-ES" sz="2000" dirty="0"/>
              <a:t> ­ </a:t>
            </a:r>
            <a:r>
              <a:rPr lang="es-ES" sz="2000" dirty="0" smtClean="0"/>
              <a:t>con </a:t>
            </a:r>
            <a:r>
              <a:rPr lang="es-ES" sz="2000" dirty="0"/>
              <a:t>la pelvis volcada hacia delante, creando mucha curva en la zona lumbar. Habitualmente se hace cuando nos sentamos en </a:t>
            </a:r>
            <a:r>
              <a:rPr lang="es-ES" sz="2000" dirty="0" smtClean="0"/>
              <a:t>el borde </a:t>
            </a:r>
            <a:r>
              <a:rPr lang="es-ES" sz="2000" dirty="0"/>
              <a:t>de la silla.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877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042" y="378941"/>
            <a:ext cx="9432325" cy="6227804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s-ES" b="1" i="1" dirty="0"/>
              <a:t>Elevar los hombros.</a:t>
            </a:r>
            <a:r>
              <a:rPr lang="es-ES" i="1" dirty="0"/>
              <a:t> </a:t>
            </a:r>
            <a:r>
              <a:rPr lang="es-ES" dirty="0"/>
              <a:t>¿Te has encontrado con los hombros casi casi en las orejas sin ser consciente de ello?. Si es así, estás agotando la musculatura que conecta los hombros con la cabeza y el </a:t>
            </a:r>
            <a:r>
              <a:rPr lang="es-ES" dirty="0" smtClean="0"/>
              <a:t>cuello. </a:t>
            </a:r>
            <a:r>
              <a:rPr lang="es-ES" dirty="0"/>
              <a:t>Son esos  músculos donde parece que se formen “nudos” o contracturas </a:t>
            </a:r>
            <a:r>
              <a:rPr lang="es-ES" dirty="0" smtClean="0"/>
              <a:t>debido </a:t>
            </a:r>
            <a:r>
              <a:rPr lang="es-ES" dirty="0"/>
              <a:t>a la puesta en tensión durante muchas horas.</a:t>
            </a:r>
          </a:p>
          <a:p>
            <a:pPr algn="just" fontAlgn="base"/>
            <a:r>
              <a:rPr lang="es-ES" b="1" i="1" dirty="0" smtClean="0"/>
              <a:t>Bloqueo </a:t>
            </a:r>
            <a:r>
              <a:rPr lang="es-ES" b="1" i="1" dirty="0"/>
              <a:t>de la respiración.</a:t>
            </a:r>
            <a:r>
              <a:rPr lang="es-ES" dirty="0"/>
              <a:t> La posición de </a:t>
            </a:r>
            <a:r>
              <a:rPr lang="es-ES" dirty="0" err="1"/>
              <a:t>hipercifosis</a:t>
            </a:r>
            <a:r>
              <a:rPr lang="es-ES" dirty="0"/>
              <a:t> (comúnmente llamada “chepa”) no deja espacio para la contracción y relajación </a:t>
            </a:r>
            <a:r>
              <a:rPr lang="es-ES" dirty="0" smtClean="0"/>
              <a:t>diafragmática. </a:t>
            </a:r>
            <a:r>
              <a:rPr lang="es-ES" dirty="0"/>
              <a:t>Sólo recuerda que uno de los músculos más  importantes del cuerpo, situado justo en el centro y es el encargado de la inspiración. </a:t>
            </a:r>
          </a:p>
          <a:p>
            <a:pPr algn="just" fontAlgn="base"/>
            <a:r>
              <a:rPr lang="es-ES" b="1" i="1" dirty="0"/>
              <a:t>Proyección de la cabeza hacia delante.</a:t>
            </a:r>
            <a:r>
              <a:rPr lang="es-ES" dirty="0"/>
              <a:t> En un plano lateral, la cabeza debe situarse justo encima de los hombros. Habitualmente, por la falta de tono muscular en la espalda, o por  acortamiento de la cadena anterior, hay tendencia a ir en busca </a:t>
            </a:r>
            <a:r>
              <a:rPr lang="es-ES" dirty="0" smtClean="0"/>
              <a:t>de la pantalla.</a:t>
            </a:r>
          </a:p>
          <a:p>
            <a:pPr algn="just" fontAlgn="base"/>
            <a:r>
              <a:rPr lang="es-ES" b="1" i="1" dirty="0" smtClean="0"/>
              <a:t>Colocación de la pantalla </a:t>
            </a:r>
            <a:r>
              <a:rPr lang="es-ES" b="1" i="1" dirty="0"/>
              <a:t>más bajo que los ojos (o más alto).</a:t>
            </a:r>
            <a:r>
              <a:rPr lang="es-ES" dirty="0"/>
              <a:t> </a:t>
            </a:r>
            <a:r>
              <a:rPr lang="es-ES" dirty="0" smtClean="0"/>
              <a:t>Es </a:t>
            </a:r>
            <a:r>
              <a:rPr lang="es-ES" dirty="0"/>
              <a:t>de vital importancia que emplees un poco de tiempo a regularlo para que esté al mismo nivel de tus ojos, y si es posible centrado. Los músculos del cuello, de los ojos y de toda la columna te  lo agradecerán y se evitará así la rectificación cervical, o falta de curva del cuello.</a:t>
            </a:r>
          </a:p>
          <a:p>
            <a:pPr algn="just" fontAlgn="base"/>
            <a:r>
              <a:rPr lang="es-ES" b="1" i="1" dirty="0"/>
              <a:t>Cruzar las piernas es un vicio </a:t>
            </a:r>
            <a:r>
              <a:rPr lang="es-ES" b="1" i="1" dirty="0" smtClean="0"/>
              <a:t>nocivo.</a:t>
            </a:r>
            <a:r>
              <a:rPr lang="es-ES" dirty="0" smtClean="0"/>
              <a:t> Poner </a:t>
            </a:r>
            <a:r>
              <a:rPr lang="es-ES" dirty="0"/>
              <a:t>una pierna sobre otra, lo que provoca una curva no fisiológica en la espalda y problemas </a:t>
            </a:r>
            <a:r>
              <a:rPr lang="es-ES" dirty="0" smtClean="0"/>
              <a:t>circulatorios. Esta </a:t>
            </a:r>
            <a:r>
              <a:rPr lang="es-ES" dirty="0"/>
              <a:t>posición mantenida puede llegar a provocar desviaciones  con deformación vertebral como la escoliosis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937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3.- ERGONOMÍA Y POSICION CORRECTA</a:t>
            </a:r>
            <a:endParaRPr lang="es-ES" dirty="0"/>
          </a:p>
        </p:txBody>
      </p:sp>
      <p:sp>
        <p:nvSpPr>
          <p:cNvPr id="10" name="AutoShape 14" descr="blob:https://web.whatsapp.com/c2df2dc7-46f9-4d74-a316-ca7222f84aec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12" name="Imagen 1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051" y="1485900"/>
            <a:ext cx="4923261" cy="418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7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</TotalTime>
  <Words>411</Words>
  <Application>Microsoft Office PowerPoint</Application>
  <PresentationFormat>Panorámica</PresentationFormat>
  <Paragraphs>82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Faceta</vt:lpstr>
      <vt:lpstr>Pausas activas laborales</vt:lpstr>
      <vt:lpstr>ÍNDICE</vt:lpstr>
      <vt:lpstr>1.- ENTORNO DE TRABAJO</vt:lpstr>
      <vt:lpstr>2.- PRINCIPALES MOLESTIAS EN LA MUSCULATURA IMPLICADA</vt:lpstr>
      <vt:lpstr>Presentación de PowerPoint</vt:lpstr>
      <vt:lpstr>Presentación de PowerPoint</vt:lpstr>
      <vt:lpstr>9 ERRORES MÁS COMUNES AL SENTARNOS</vt:lpstr>
      <vt:lpstr>Presentación de PowerPoint</vt:lpstr>
      <vt:lpstr>3.- ERGONOMÍA Y POSICION CORRECTA</vt:lpstr>
      <vt:lpstr>4.- PAUSAS ACTIVAS LABORALES</vt:lpstr>
      <vt:lpstr>POR FIN EMPEZAMOS LA PARTE PRÁCTICA</vt:lpstr>
      <vt:lpstr>5.- Recomendaciones en tu tiempo libre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Pausas activas laborales</dc:title>
  <dc:creator>ieda</dc:creator>
  <cp:lastModifiedBy>ieda</cp:lastModifiedBy>
  <cp:revision>25</cp:revision>
  <dcterms:created xsi:type="dcterms:W3CDTF">2019-03-06T09:46:28Z</dcterms:created>
  <dcterms:modified xsi:type="dcterms:W3CDTF">2019-03-07T10:01:46Z</dcterms:modified>
</cp:coreProperties>
</file>