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A2C5-D992-4F09-9575-83888AA7FF1C}" type="datetimeFigureOut">
              <a:rPr lang="es-ES" smtClean="0"/>
              <a:pPr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24A5-1E81-4682-BB72-98096EAE2F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AutoShape 16" descr="Resultado de imagen de tira pelicu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2" name="AutoShape 18" descr="Resultado de imagen de tira pelicu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4" name="AutoShape 20" descr="negativos pelÃ­cula tira pelÃ­cula cine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6" name="Picture 22" descr="Resultado de imagen de pelicula diujo sin fondo"/>
          <p:cNvPicPr>
            <a:picLocks noChangeAspect="1" noChangeArrowheads="1"/>
          </p:cNvPicPr>
          <p:nvPr/>
        </p:nvPicPr>
        <p:blipFill>
          <a:blip r:embed="rId2"/>
          <a:srcRect l="5042" b="7682"/>
          <a:stretch>
            <a:fillRect/>
          </a:stretch>
        </p:blipFill>
        <p:spPr bwMode="auto">
          <a:xfrm>
            <a:off x="285720" y="357166"/>
            <a:ext cx="8501122" cy="614672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6248" y="928670"/>
            <a:ext cx="4500562" cy="5500726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>
                <a:solidFill>
                  <a:schemeClr val="bg1"/>
                </a:solidFill>
              </a:rPr>
              <a:t>Análisis y 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conocimiento 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de la identidad </a:t>
            </a:r>
            <a:r>
              <a:rPr lang="es-ES" b="1" dirty="0" err="1" smtClean="0">
                <a:solidFill>
                  <a:schemeClr val="bg1"/>
                </a:solidFill>
              </a:rPr>
              <a:t>transgénero</a:t>
            </a:r>
            <a:r>
              <a:rPr lang="es-ES" b="1" dirty="0" smtClean="0">
                <a:solidFill>
                  <a:schemeClr val="bg1"/>
                </a:solidFill>
              </a:rPr>
              <a:t/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 a través 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del cine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034" name="Picture 10" descr="Resultado de imagen de la chica dane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00582">
            <a:off x="4020327" y="156251"/>
            <a:ext cx="1357322" cy="1830807"/>
          </a:xfrm>
          <a:prstGeom prst="rect">
            <a:avLst/>
          </a:prstGeom>
          <a:noFill/>
        </p:spPr>
      </p:pic>
      <p:pic>
        <p:nvPicPr>
          <p:cNvPr id="1032" name="Picture 8" descr="Resultado de imagen de mi querida seÃ±ori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143380"/>
            <a:ext cx="1157134" cy="1626902"/>
          </a:xfrm>
          <a:prstGeom prst="rect">
            <a:avLst/>
          </a:prstGeom>
          <a:noFill/>
        </p:spPr>
      </p:pic>
      <p:pic>
        <p:nvPicPr>
          <p:cNvPr id="1048" name="Picture 24" descr="Resultado de imagen de simbolo transgenero sin fondo"/>
          <p:cNvPicPr>
            <a:picLocks noChangeAspect="1" noChangeArrowheads="1"/>
          </p:cNvPicPr>
          <p:nvPr/>
        </p:nvPicPr>
        <p:blipFill>
          <a:blip r:embed="rId5" cstate="print"/>
          <a:srcRect b="9089"/>
          <a:stretch>
            <a:fillRect/>
          </a:stretch>
        </p:blipFill>
        <p:spPr bwMode="auto">
          <a:xfrm>
            <a:off x="1285851" y="0"/>
            <a:ext cx="1728747" cy="1571612"/>
          </a:xfrm>
          <a:prstGeom prst="rect">
            <a:avLst/>
          </a:prstGeom>
          <a:noFill/>
        </p:spPr>
      </p:pic>
      <p:pic>
        <p:nvPicPr>
          <p:cNvPr id="1036" name="Picture 12" descr="Resultado de imagen de el vestido nuevo"/>
          <p:cNvPicPr>
            <a:picLocks noChangeAspect="1" noChangeArrowheads="1"/>
          </p:cNvPicPr>
          <p:nvPr/>
        </p:nvPicPr>
        <p:blipFill>
          <a:blip r:embed="rId6"/>
          <a:srcRect t="33963" r="26909"/>
          <a:stretch>
            <a:fillRect/>
          </a:stretch>
        </p:blipFill>
        <p:spPr bwMode="auto">
          <a:xfrm rot="20632892">
            <a:off x="4716673" y="4655002"/>
            <a:ext cx="1362630" cy="1766301"/>
          </a:xfrm>
          <a:prstGeom prst="rect">
            <a:avLst/>
          </a:prstGeom>
          <a:noFill/>
        </p:spPr>
      </p:pic>
      <p:pic>
        <p:nvPicPr>
          <p:cNvPr id="1030" name="Picture 6" descr="Resultado de imagen de transgenero peliculas carteler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714884"/>
            <a:ext cx="1236075" cy="1766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810723" cy="729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pPr algn="l"/>
            <a:r>
              <a:rPr lang="es-ES" b="1" dirty="0" smtClean="0"/>
              <a:t>Lo que se pensaba…</a:t>
            </a:r>
            <a:endParaRPr lang="es-ES" b="1" dirty="0"/>
          </a:p>
        </p:txBody>
      </p:sp>
      <p:sp>
        <p:nvSpPr>
          <p:cNvPr id="10" name="9 Anillo"/>
          <p:cNvSpPr/>
          <p:nvPr/>
        </p:nvSpPr>
        <p:spPr>
          <a:xfrm rot="1879726">
            <a:off x="1896275" y="4419607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HOMBRE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Anillo"/>
          <p:cNvSpPr/>
          <p:nvPr/>
        </p:nvSpPr>
        <p:spPr>
          <a:xfrm rot="928458">
            <a:off x="115865" y="3601171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PENE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11 Anillo"/>
          <p:cNvSpPr/>
          <p:nvPr/>
        </p:nvSpPr>
        <p:spPr>
          <a:xfrm rot="21325069">
            <a:off x="5715008" y="5000636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         MASCULINO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12 Anillo"/>
          <p:cNvSpPr/>
          <p:nvPr/>
        </p:nvSpPr>
        <p:spPr>
          <a:xfrm>
            <a:off x="3714744" y="5000636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HETERO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Anillo"/>
          <p:cNvSpPr/>
          <p:nvPr/>
        </p:nvSpPr>
        <p:spPr>
          <a:xfrm rot="858404">
            <a:off x="5960922" y="2431284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FEMENINA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Anillo"/>
          <p:cNvSpPr/>
          <p:nvPr/>
        </p:nvSpPr>
        <p:spPr>
          <a:xfrm rot="21335437">
            <a:off x="4045381" y="1973546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HETERO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Anillo"/>
          <p:cNvSpPr/>
          <p:nvPr/>
        </p:nvSpPr>
        <p:spPr>
          <a:xfrm rot="672181">
            <a:off x="2071670" y="1714488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MUJER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Anillo"/>
          <p:cNvSpPr/>
          <p:nvPr/>
        </p:nvSpPr>
        <p:spPr>
          <a:xfrm>
            <a:off x="0" y="1357298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VULVA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pPr algn="l"/>
            <a:r>
              <a:rPr lang="es-ES" b="1" dirty="0" smtClean="0"/>
              <a:t>En la actualidad…</a:t>
            </a:r>
            <a:endParaRPr lang="es-ES" b="1" dirty="0"/>
          </a:p>
        </p:txBody>
      </p:sp>
      <p:sp>
        <p:nvSpPr>
          <p:cNvPr id="8" name="7 Anillo"/>
          <p:cNvSpPr/>
          <p:nvPr/>
        </p:nvSpPr>
        <p:spPr>
          <a:xfrm rot="21335437">
            <a:off x="4616884" y="830539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HETERO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Anillo"/>
          <p:cNvSpPr/>
          <p:nvPr/>
        </p:nvSpPr>
        <p:spPr>
          <a:xfrm rot="3068765">
            <a:off x="3214427" y="2528104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MUJER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Anillo"/>
          <p:cNvSpPr/>
          <p:nvPr/>
        </p:nvSpPr>
        <p:spPr>
          <a:xfrm rot="20130981">
            <a:off x="128346" y="1864582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VULVA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Anillo"/>
          <p:cNvSpPr/>
          <p:nvPr/>
        </p:nvSpPr>
        <p:spPr>
          <a:xfrm rot="1115777">
            <a:off x="1839321" y="3670918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HOMBRE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Anillo"/>
          <p:cNvSpPr/>
          <p:nvPr/>
        </p:nvSpPr>
        <p:spPr>
          <a:xfrm rot="928458">
            <a:off x="330146" y="4958493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PENE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11 Anillo"/>
          <p:cNvSpPr/>
          <p:nvPr/>
        </p:nvSpPr>
        <p:spPr>
          <a:xfrm rot="20487431">
            <a:off x="5625423" y="3955502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         MASCULINO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12 Anillo"/>
          <p:cNvSpPr/>
          <p:nvPr/>
        </p:nvSpPr>
        <p:spPr>
          <a:xfrm>
            <a:off x="3929058" y="5357826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HETERO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Anillo"/>
          <p:cNvSpPr/>
          <p:nvPr/>
        </p:nvSpPr>
        <p:spPr>
          <a:xfrm rot="858404">
            <a:off x="5960919" y="2359845"/>
            <a:ext cx="3071834" cy="1285884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FEMENINA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 b="3261"/>
          <a:stretch>
            <a:fillRect/>
          </a:stretch>
        </p:blipFill>
        <p:spPr bwMode="auto">
          <a:xfrm>
            <a:off x="1571604" y="500042"/>
            <a:ext cx="6555506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Forma libre"/>
          <p:cNvSpPr/>
          <p:nvPr/>
        </p:nvSpPr>
        <p:spPr>
          <a:xfrm>
            <a:off x="4429124" y="2071678"/>
            <a:ext cx="285752" cy="214314"/>
          </a:xfrm>
          <a:custGeom>
            <a:avLst/>
            <a:gdLst>
              <a:gd name="connsiteX0" fmla="*/ 191069 w 227746"/>
              <a:gd name="connsiteY0" fmla="*/ 81886 h 109920"/>
              <a:gd name="connsiteX1" fmla="*/ 136478 w 227746"/>
              <a:gd name="connsiteY1" fmla="*/ 68239 h 109920"/>
              <a:gd name="connsiteX2" fmla="*/ 95534 w 227746"/>
              <a:gd name="connsiteY2" fmla="*/ 27295 h 109920"/>
              <a:gd name="connsiteX3" fmla="*/ 27296 w 227746"/>
              <a:gd name="connsiteY3" fmla="*/ 40943 h 109920"/>
              <a:gd name="connsiteX4" fmla="*/ 68239 w 227746"/>
              <a:gd name="connsiteY4" fmla="*/ 68239 h 109920"/>
              <a:gd name="connsiteX5" fmla="*/ 109182 w 227746"/>
              <a:gd name="connsiteY5" fmla="*/ 81886 h 109920"/>
              <a:gd name="connsiteX6" fmla="*/ 81887 w 227746"/>
              <a:gd name="connsiteY6" fmla="*/ 40943 h 109920"/>
              <a:gd name="connsiteX7" fmla="*/ 0 w 227746"/>
              <a:gd name="connsiteY7" fmla="*/ 0 h 109920"/>
              <a:gd name="connsiteX8" fmla="*/ 81887 w 227746"/>
              <a:gd name="connsiteY8" fmla="*/ 40943 h 109920"/>
              <a:gd name="connsiteX9" fmla="*/ 191069 w 227746"/>
              <a:gd name="connsiteY9" fmla="*/ 54591 h 109920"/>
              <a:gd name="connsiteX10" fmla="*/ 40943 w 227746"/>
              <a:gd name="connsiteY10" fmla="*/ 40943 h 109920"/>
              <a:gd name="connsiteX11" fmla="*/ 150125 w 227746"/>
              <a:gd name="connsiteY11" fmla="*/ 68239 h 109920"/>
              <a:gd name="connsiteX12" fmla="*/ 191069 w 227746"/>
              <a:gd name="connsiteY12" fmla="*/ 95534 h 109920"/>
              <a:gd name="connsiteX13" fmla="*/ 150125 w 227746"/>
              <a:gd name="connsiteY13" fmla="*/ 81886 h 109920"/>
              <a:gd name="connsiteX14" fmla="*/ 68239 w 227746"/>
              <a:gd name="connsiteY14" fmla="*/ 27295 h 109920"/>
              <a:gd name="connsiteX15" fmla="*/ 0 w 227746"/>
              <a:gd name="connsiteY15" fmla="*/ 40943 h 10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7746" h="109920">
                <a:moveTo>
                  <a:pt x="191069" y="81886"/>
                </a:moveTo>
                <a:cubicBezTo>
                  <a:pt x="172872" y="77337"/>
                  <a:pt x="152764" y="77545"/>
                  <a:pt x="136478" y="68239"/>
                </a:cubicBezTo>
                <a:cubicBezTo>
                  <a:pt x="119720" y="58663"/>
                  <a:pt x="114259" y="31976"/>
                  <a:pt x="95534" y="27295"/>
                </a:cubicBezTo>
                <a:cubicBezTo>
                  <a:pt x="73030" y="21669"/>
                  <a:pt x="50042" y="36394"/>
                  <a:pt x="27296" y="40943"/>
                </a:cubicBezTo>
                <a:cubicBezTo>
                  <a:pt x="40944" y="50042"/>
                  <a:pt x="53568" y="60904"/>
                  <a:pt x="68239" y="68239"/>
                </a:cubicBezTo>
                <a:cubicBezTo>
                  <a:pt x="81106" y="74673"/>
                  <a:pt x="102748" y="94753"/>
                  <a:pt x="109182" y="81886"/>
                </a:cubicBezTo>
                <a:cubicBezTo>
                  <a:pt x="116517" y="67215"/>
                  <a:pt x="93485" y="52541"/>
                  <a:pt x="81887" y="40943"/>
                </a:cubicBezTo>
                <a:cubicBezTo>
                  <a:pt x="55429" y="14485"/>
                  <a:pt x="33301" y="11100"/>
                  <a:pt x="0" y="0"/>
                </a:cubicBezTo>
                <a:cubicBezTo>
                  <a:pt x="32781" y="21854"/>
                  <a:pt x="43040" y="33880"/>
                  <a:pt x="81887" y="40943"/>
                </a:cubicBezTo>
                <a:cubicBezTo>
                  <a:pt x="117973" y="47504"/>
                  <a:pt x="227746" y="54591"/>
                  <a:pt x="191069" y="54591"/>
                </a:cubicBezTo>
                <a:cubicBezTo>
                  <a:pt x="140821" y="54591"/>
                  <a:pt x="90985" y="45492"/>
                  <a:pt x="40943" y="40943"/>
                </a:cubicBezTo>
                <a:cubicBezTo>
                  <a:pt x="66901" y="46135"/>
                  <a:pt x="122146" y="54249"/>
                  <a:pt x="150125" y="68239"/>
                </a:cubicBezTo>
                <a:cubicBezTo>
                  <a:pt x="164796" y="75574"/>
                  <a:pt x="191069" y="79131"/>
                  <a:pt x="191069" y="95534"/>
                </a:cubicBezTo>
                <a:cubicBezTo>
                  <a:pt x="191069" y="109920"/>
                  <a:pt x="162701" y="88873"/>
                  <a:pt x="150125" y="81886"/>
                </a:cubicBezTo>
                <a:cubicBezTo>
                  <a:pt x="121448" y="65954"/>
                  <a:pt x="68239" y="27295"/>
                  <a:pt x="68239" y="27295"/>
                </a:cubicBezTo>
                <a:cubicBezTo>
                  <a:pt x="18664" y="43820"/>
                  <a:pt x="41682" y="40943"/>
                  <a:pt x="0" y="40943"/>
                </a:cubicBezTo>
              </a:path>
            </a:pathLst>
          </a:cu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0" y="2786058"/>
            <a:ext cx="192879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SEXO </a:t>
            </a:r>
          </a:p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OBSERVABLE</a:t>
            </a:r>
            <a:endParaRPr lang="es-E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2910" y="1214422"/>
            <a:ext cx="20002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ORIENTACIÓN </a:t>
            </a:r>
          </a:p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SEXUAL</a:t>
            </a:r>
            <a:endParaRPr lang="es-E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215074" y="1214422"/>
            <a:ext cx="26431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EXPRESIÓN DE GÉNERO</a:t>
            </a:r>
            <a:endParaRPr lang="es-E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429424" y="2643182"/>
            <a:ext cx="17145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IDENTIDAD </a:t>
            </a:r>
          </a:p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 </a:t>
            </a:r>
          </a:p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GÉNERO</a:t>
            </a:r>
            <a:endParaRPr lang="es-E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/>
          <a:srcRect b="1429"/>
          <a:stretch>
            <a:fillRect/>
          </a:stretch>
        </p:blipFill>
        <p:spPr bwMode="auto">
          <a:xfrm>
            <a:off x="1785918" y="857232"/>
            <a:ext cx="6072230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Forma libre"/>
          <p:cNvSpPr/>
          <p:nvPr/>
        </p:nvSpPr>
        <p:spPr>
          <a:xfrm>
            <a:off x="4429124" y="2071678"/>
            <a:ext cx="285752" cy="214314"/>
          </a:xfrm>
          <a:custGeom>
            <a:avLst/>
            <a:gdLst>
              <a:gd name="connsiteX0" fmla="*/ 191069 w 227746"/>
              <a:gd name="connsiteY0" fmla="*/ 81886 h 109920"/>
              <a:gd name="connsiteX1" fmla="*/ 136478 w 227746"/>
              <a:gd name="connsiteY1" fmla="*/ 68239 h 109920"/>
              <a:gd name="connsiteX2" fmla="*/ 95534 w 227746"/>
              <a:gd name="connsiteY2" fmla="*/ 27295 h 109920"/>
              <a:gd name="connsiteX3" fmla="*/ 27296 w 227746"/>
              <a:gd name="connsiteY3" fmla="*/ 40943 h 109920"/>
              <a:gd name="connsiteX4" fmla="*/ 68239 w 227746"/>
              <a:gd name="connsiteY4" fmla="*/ 68239 h 109920"/>
              <a:gd name="connsiteX5" fmla="*/ 109182 w 227746"/>
              <a:gd name="connsiteY5" fmla="*/ 81886 h 109920"/>
              <a:gd name="connsiteX6" fmla="*/ 81887 w 227746"/>
              <a:gd name="connsiteY6" fmla="*/ 40943 h 109920"/>
              <a:gd name="connsiteX7" fmla="*/ 0 w 227746"/>
              <a:gd name="connsiteY7" fmla="*/ 0 h 109920"/>
              <a:gd name="connsiteX8" fmla="*/ 81887 w 227746"/>
              <a:gd name="connsiteY8" fmla="*/ 40943 h 109920"/>
              <a:gd name="connsiteX9" fmla="*/ 191069 w 227746"/>
              <a:gd name="connsiteY9" fmla="*/ 54591 h 109920"/>
              <a:gd name="connsiteX10" fmla="*/ 40943 w 227746"/>
              <a:gd name="connsiteY10" fmla="*/ 40943 h 109920"/>
              <a:gd name="connsiteX11" fmla="*/ 150125 w 227746"/>
              <a:gd name="connsiteY11" fmla="*/ 68239 h 109920"/>
              <a:gd name="connsiteX12" fmla="*/ 191069 w 227746"/>
              <a:gd name="connsiteY12" fmla="*/ 95534 h 109920"/>
              <a:gd name="connsiteX13" fmla="*/ 150125 w 227746"/>
              <a:gd name="connsiteY13" fmla="*/ 81886 h 109920"/>
              <a:gd name="connsiteX14" fmla="*/ 68239 w 227746"/>
              <a:gd name="connsiteY14" fmla="*/ 27295 h 109920"/>
              <a:gd name="connsiteX15" fmla="*/ 0 w 227746"/>
              <a:gd name="connsiteY15" fmla="*/ 40943 h 10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7746" h="109920">
                <a:moveTo>
                  <a:pt x="191069" y="81886"/>
                </a:moveTo>
                <a:cubicBezTo>
                  <a:pt x="172872" y="77337"/>
                  <a:pt x="152764" y="77545"/>
                  <a:pt x="136478" y="68239"/>
                </a:cubicBezTo>
                <a:cubicBezTo>
                  <a:pt x="119720" y="58663"/>
                  <a:pt x="114259" y="31976"/>
                  <a:pt x="95534" y="27295"/>
                </a:cubicBezTo>
                <a:cubicBezTo>
                  <a:pt x="73030" y="21669"/>
                  <a:pt x="50042" y="36394"/>
                  <a:pt x="27296" y="40943"/>
                </a:cubicBezTo>
                <a:cubicBezTo>
                  <a:pt x="40944" y="50042"/>
                  <a:pt x="53568" y="60904"/>
                  <a:pt x="68239" y="68239"/>
                </a:cubicBezTo>
                <a:cubicBezTo>
                  <a:pt x="81106" y="74673"/>
                  <a:pt x="102748" y="94753"/>
                  <a:pt x="109182" y="81886"/>
                </a:cubicBezTo>
                <a:cubicBezTo>
                  <a:pt x="116517" y="67215"/>
                  <a:pt x="93485" y="52541"/>
                  <a:pt x="81887" y="40943"/>
                </a:cubicBezTo>
                <a:cubicBezTo>
                  <a:pt x="55429" y="14485"/>
                  <a:pt x="33301" y="11100"/>
                  <a:pt x="0" y="0"/>
                </a:cubicBezTo>
                <a:cubicBezTo>
                  <a:pt x="32781" y="21854"/>
                  <a:pt x="43040" y="33880"/>
                  <a:pt x="81887" y="40943"/>
                </a:cubicBezTo>
                <a:cubicBezTo>
                  <a:pt x="117973" y="47504"/>
                  <a:pt x="227746" y="54591"/>
                  <a:pt x="191069" y="54591"/>
                </a:cubicBezTo>
                <a:cubicBezTo>
                  <a:pt x="140821" y="54591"/>
                  <a:pt x="90985" y="45492"/>
                  <a:pt x="40943" y="40943"/>
                </a:cubicBezTo>
                <a:cubicBezTo>
                  <a:pt x="66901" y="46135"/>
                  <a:pt x="122146" y="54249"/>
                  <a:pt x="150125" y="68239"/>
                </a:cubicBezTo>
                <a:cubicBezTo>
                  <a:pt x="164796" y="75574"/>
                  <a:pt x="191069" y="79131"/>
                  <a:pt x="191069" y="95534"/>
                </a:cubicBezTo>
                <a:cubicBezTo>
                  <a:pt x="191069" y="109920"/>
                  <a:pt x="162701" y="88873"/>
                  <a:pt x="150125" y="81886"/>
                </a:cubicBezTo>
                <a:cubicBezTo>
                  <a:pt x="121448" y="65954"/>
                  <a:pt x="68239" y="27295"/>
                  <a:pt x="68239" y="27295"/>
                </a:cubicBezTo>
                <a:cubicBezTo>
                  <a:pt x="18664" y="43820"/>
                  <a:pt x="41682" y="40943"/>
                  <a:pt x="0" y="40943"/>
                </a:cubicBezTo>
              </a:path>
            </a:pathLst>
          </a:cu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0" y="3857628"/>
            <a:ext cx="26431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SEXO OBSERVABLE</a:t>
            </a:r>
            <a:endParaRPr lang="es-E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1214414" y="4500570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71472" y="5357826"/>
            <a:ext cx="1857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HOMBRE</a:t>
            </a:r>
          </a:p>
          <a:p>
            <a:pPr algn="ctr"/>
            <a:r>
              <a:rPr lang="es-ES" dirty="0" smtClean="0"/>
              <a:t>MUJER</a:t>
            </a:r>
          </a:p>
          <a:p>
            <a:pPr algn="ctr"/>
            <a:r>
              <a:rPr lang="es-ES" dirty="0" smtClean="0"/>
              <a:t>INTERSEXUAL</a:t>
            </a:r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0" y="1643050"/>
            <a:ext cx="30003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ORIENTACIÓN SEXUAL</a:t>
            </a:r>
            <a:endParaRPr lang="es-E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500826" y="1285860"/>
            <a:ext cx="26431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EXPRESIÓN DE GÉNERO</a:t>
            </a:r>
            <a:endParaRPr lang="es-E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500826" y="3786190"/>
            <a:ext cx="26431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IDENTIDAD DE GÉNERO</a:t>
            </a:r>
            <a:endParaRPr lang="es-E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0" y="0"/>
            <a:ext cx="1571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ASEXUAL</a:t>
            </a:r>
          </a:p>
          <a:p>
            <a:pPr algn="r"/>
            <a:r>
              <a:rPr lang="es-ES" dirty="0" smtClean="0"/>
              <a:t>BISEXUAL</a:t>
            </a:r>
          </a:p>
          <a:p>
            <a:pPr algn="r"/>
            <a:r>
              <a:rPr lang="es-ES" dirty="0" smtClean="0"/>
              <a:t>DEMISEXUAL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786314" y="0"/>
            <a:ext cx="435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FEMENINO -  MASCULINO  - ANDRÓGINO                (unisex)       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072298" y="564357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HOMBRE      MUJER</a:t>
            </a:r>
            <a:endParaRPr lang="es-ES" dirty="0"/>
          </a:p>
        </p:txBody>
      </p:sp>
      <p:sp>
        <p:nvSpPr>
          <p:cNvPr id="24" name="23 Flecha abajo"/>
          <p:cNvSpPr/>
          <p:nvPr/>
        </p:nvSpPr>
        <p:spPr>
          <a:xfrm>
            <a:off x="7572396" y="4786322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Flecha arriba"/>
          <p:cNvSpPr/>
          <p:nvPr/>
        </p:nvSpPr>
        <p:spPr>
          <a:xfrm>
            <a:off x="6072198" y="500042"/>
            <a:ext cx="428628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lecha arriba"/>
          <p:cNvSpPr/>
          <p:nvPr/>
        </p:nvSpPr>
        <p:spPr>
          <a:xfrm>
            <a:off x="1357290" y="1000108"/>
            <a:ext cx="428628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1643042" y="0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HETEROSEXUAL</a:t>
            </a:r>
          </a:p>
          <a:p>
            <a:r>
              <a:rPr lang="es-ES" dirty="0" smtClean="0"/>
              <a:t>HOMOSEXUAL</a:t>
            </a:r>
          </a:p>
          <a:p>
            <a:r>
              <a:rPr lang="es-ES" dirty="0" smtClean="0"/>
              <a:t>PANSEXUAL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6" grpId="0"/>
      <p:bldP spid="17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orreo.juntadeandalucia.es/webmail/?_task=mail&amp;_action=get&amp;_mbox=INBOX&amp;_uid=240&amp;_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https://correo.juntadeandalucia.es/webmail/?_task=mail&amp;_action=get&amp;_mbox=INBOX&amp;_uid=240&amp;_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https://correo.juntadeandalucia.es/webmail/?_task=mail&amp;_action=get&amp;_mbox=INBOX&amp;_uid=240&amp;_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https://correo.juntadeandalucia.es/webmail/?_task=mail&amp;_action=get&amp;_mbox=INBOX&amp;_uid=240&amp;_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7 Imagen" descr="1550779727262blo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928687"/>
            <a:ext cx="6905625" cy="5000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68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Análisis y  conocimiento  de la identidad transgénero  a través  del cine</vt:lpstr>
      <vt:lpstr>Diapositiva 2</vt:lpstr>
      <vt:lpstr>Lo que se pensaba…</vt:lpstr>
      <vt:lpstr>En la actualidad…</vt:lpstr>
      <vt:lpstr>Diapositiva 5</vt:lpstr>
      <vt:lpstr>Diapositiva 6</vt:lpstr>
      <vt:lpstr>Diapositiva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y conocimiento de la identidad transgénero a través del cine</dc:title>
  <dc:creator>Lale</dc:creator>
  <cp:lastModifiedBy>TK</cp:lastModifiedBy>
  <cp:revision>19</cp:revision>
  <dcterms:created xsi:type="dcterms:W3CDTF">2019-02-21T18:24:08Z</dcterms:created>
  <dcterms:modified xsi:type="dcterms:W3CDTF">2019-05-29T09:27:24Z</dcterms:modified>
</cp:coreProperties>
</file>