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3" r:id="rId9"/>
    <p:sldId id="272" r:id="rId10"/>
    <p:sldId id="265" r:id="rId11"/>
    <p:sldId id="263" r:id="rId12"/>
    <p:sldId id="264" r:id="rId13"/>
    <p:sldId id="266" r:id="rId14"/>
    <p:sldId id="267" r:id="rId15"/>
    <p:sldId id="268" r:id="rId16"/>
    <p:sldId id="269" r:id="rId17"/>
    <p:sldId id="270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289" autoAdjust="0"/>
  </p:normalViewPr>
  <p:slideViewPr>
    <p:cSldViewPr snapToGrid="0" snapToObjects="1">
      <p:cViewPr>
        <p:scale>
          <a:sx n="75" d="100"/>
          <a:sy n="75" d="100"/>
        </p:scale>
        <p:origin x="-1640" y="-2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2533C-8D97-364F-B2E0-7BE089780828}" type="datetimeFigureOut">
              <a:rPr lang="en-US" smtClean="0"/>
              <a:t>31/05/19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61AC-4DBB-7E47-BCC5-B5CB9F49E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943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2533C-8D97-364F-B2E0-7BE089780828}" type="datetimeFigureOut">
              <a:rPr lang="en-US" smtClean="0"/>
              <a:t>31/05/19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61AC-4DBB-7E47-BCC5-B5CB9F49E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715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2533C-8D97-364F-B2E0-7BE089780828}" type="datetimeFigureOut">
              <a:rPr lang="en-US" smtClean="0"/>
              <a:t>31/05/19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61AC-4DBB-7E47-BCC5-B5CB9F49E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010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2533C-8D97-364F-B2E0-7BE089780828}" type="datetimeFigureOut">
              <a:rPr lang="en-US" smtClean="0"/>
              <a:t>31/05/19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61AC-4DBB-7E47-BCC5-B5CB9F49E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945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2533C-8D97-364F-B2E0-7BE089780828}" type="datetimeFigureOut">
              <a:rPr lang="en-US" smtClean="0"/>
              <a:t>31/05/19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61AC-4DBB-7E47-BCC5-B5CB9F49E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769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2533C-8D97-364F-B2E0-7BE089780828}" type="datetimeFigureOut">
              <a:rPr lang="en-US" smtClean="0"/>
              <a:t>31/05/19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61AC-4DBB-7E47-BCC5-B5CB9F49E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278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2533C-8D97-364F-B2E0-7BE089780828}" type="datetimeFigureOut">
              <a:rPr lang="en-US" smtClean="0"/>
              <a:t>31/05/19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61AC-4DBB-7E47-BCC5-B5CB9F49E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877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2533C-8D97-364F-B2E0-7BE089780828}" type="datetimeFigureOut">
              <a:rPr lang="en-US" smtClean="0"/>
              <a:t>31/05/19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61AC-4DBB-7E47-BCC5-B5CB9F49E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798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2533C-8D97-364F-B2E0-7BE089780828}" type="datetimeFigureOut">
              <a:rPr lang="en-US" smtClean="0"/>
              <a:t>31/05/19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61AC-4DBB-7E47-BCC5-B5CB9F49E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015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2533C-8D97-364F-B2E0-7BE089780828}" type="datetimeFigureOut">
              <a:rPr lang="en-US" smtClean="0"/>
              <a:t>31/05/19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61AC-4DBB-7E47-BCC5-B5CB9F49E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731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2533C-8D97-364F-B2E0-7BE089780828}" type="datetimeFigureOut">
              <a:rPr lang="en-US" smtClean="0"/>
              <a:t>31/05/19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61AC-4DBB-7E47-BCC5-B5CB9F49E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151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2533C-8D97-364F-B2E0-7BE089780828}" type="datetimeFigureOut">
              <a:rPr lang="en-US" smtClean="0"/>
              <a:t>31/05/19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961AC-4DBB-7E47-BCC5-B5CB9F49E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704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40268"/>
            <a:ext cx="7772400" cy="18795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LAS </a:t>
            </a:r>
            <a:r>
              <a:rPr lang="en-US" dirty="0" smtClean="0"/>
              <a:t>SEGUIRIYAS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sz="3200" dirty="0" err="1" smtClean="0"/>
              <a:t>Par</a:t>
            </a:r>
            <a:r>
              <a:rPr lang="en-US" sz="3200" dirty="0" err="1" smtClean="0"/>
              <a:t>ámetros</a:t>
            </a:r>
            <a:r>
              <a:rPr lang="en-US" sz="3200" dirty="0" smtClean="0"/>
              <a:t> </a:t>
            </a:r>
            <a:r>
              <a:rPr lang="en-US" sz="3200" dirty="0" err="1" smtClean="0"/>
              <a:t>para</a:t>
            </a:r>
            <a:r>
              <a:rPr lang="en-US" sz="3200" dirty="0" smtClean="0"/>
              <a:t> </a:t>
            </a:r>
            <a:r>
              <a:rPr lang="en-US" sz="3200" dirty="0" err="1" smtClean="0"/>
              <a:t>su</a:t>
            </a:r>
            <a:r>
              <a:rPr lang="en-US" sz="3200" dirty="0" smtClean="0"/>
              <a:t> </a:t>
            </a:r>
            <a:r>
              <a:rPr lang="en-US" sz="3200" dirty="0" err="1" smtClean="0"/>
              <a:t>estudio</a:t>
            </a:r>
            <a:r>
              <a:rPr lang="en-US" sz="3200" dirty="0" smtClean="0"/>
              <a:t> y </a:t>
            </a:r>
            <a:r>
              <a:rPr lang="en-US" sz="3200" dirty="0" err="1" smtClean="0"/>
              <a:t>reconocimiento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67467"/>
            <a:ext cx="6400800" cy="469053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El Flamenco en la </a:t>
            </a:r>
            <a:r>
              <a:rPr lang="en-US" sz="3600" dirty="0" err="1" smtClean="0"/>
              <a:t>Escuela</a:t>
            </a:r>
            <a:r>
              <a:rPr lang="en-US" sz="3600" dirty="0" smtClean="0"/>
              <a:t> de Personas </a:t>
            </a:r>
            <a:r>
              <a:rPr lang="en-US" sz="3600" dirty="0" err="1" smtClean="0"/>
              <a:t>Adultas</a:t>
            </a:r>
            <a:endParaRPr lang="en-US" sz="3600" dirty="0" smtClean="0"/>
          </a:p>
          <a:p>
            <a:r>
              <a:rPr lang="en-US" sz="2400" dirty="0" smtClean="0"/>
              <a:t>(Mayo 2018)</a:t>
            </a:r>
          </a:p>
          <a:p>
            <a:endParaRPr lang="en-US" sz="3600" dirty="0" smtClean="0"/>
          </a:p>
          <a:p>
            <a:r>
              <a:rPr lang="en-US" sz="3600" dirty="0" err="1" smtClean="0"/>
              <a:t>Docentes</a:t>
            </a:r>
            <a:endParaRPr lang="en-US" sz="3600" dirty="0"/>
          </a:p>
          <a:p>
            <a:r>
              <a:rPr lang="en-US" sz="3600" dirty="0" err="1" smtClean="0"/>
              <a:t>Charo</a:t>
            </a:r>
            <a:r>
              <a:rPr lang="en-US" sz="3600" dirty="0" smtClean="0"/>
              <a:t> Mart</a:t>
            </a:r>
            <a:r>
              <a:rPr lang="en-US" sz="3600" dirty="0" smtClean="0"/>
              <a:t>ín</a:t>
            </a:r>
          </a:p>
          <a:p>
            <a:r>
              <a:rPr lang="en-US" sz="3600" dirty="0" err="1" smtClean="0"/>
              <a:t>Julián</a:t>
            </a:r>
            <a:r>
              <a:rPr lang="en-US" sz="3600" dirty="0" smtClean="0"/>
              <a:t> Estrada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653551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Compás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La </a:t>
            </a:r>
            <a:r>
              <a:rPr lang="en-US" dirty="0" err="1" smtClean="0"/>
              <a:t>seguiriya</a:t>
            </a:r>
            <a:r>
              <a:rPr lang="en-US" dirty="0" smtClean="0"/>
              <a:t> se </a:t>
            </a:r>
            <a:r>
              <a:rPr lang="en-US" dirty="0" err="1" smtClean="0"/>
              <a:t>rige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el </a:t>
            </a:r>
            <a:r>
              <a:rPr lang="en-US" dirty="0" err="1" smtClean="0"/>
              <a:t>compás</a:t>
            </a:r>
            <a:r>
              <a:rPr lang="en-US" dirty="0" smtClean="0"/>
              <a:t> de 12 </a:t>
            </a:r>
            <a:r>
              <a:rPr lang="en-US" dirty="0" err="1" smtClean="0"/>
              <a:t>tiempos</a:t>
            </a:r>
            <a:r>
              <a:rPr lang="en-US" dirty="0" smtClean="0"/>
              <a:t> de </a:t>
            </a:r>
            <a:r>
              <a:rPr lang="en-US" dirty="0" err="1" smtClean="0"/>
              <a:t>amalgama</a:t>
            </a:r>
            <a:r>
              <a:rPr lang="en-US" dirty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se produce </a:t>
            </a:r>
            <a:r>
              <a:rPr lang="en-US" dirty="0" err="1" smtClean="0"/>
              <a:t>por</a:t>
            </a:r>
            <a:r>
              <a:rPr lang="en-US" dirty="0" smtClean="0"/>
              <a:t>  la </a:t>
            </a:r>
            <a:r>
              <a:rPr lang="en-US" dirty="0" err="1" smtClean="0"/>
              <a:t>suma</a:t>
            </a:r>
            <a:r>
              <a:rPr lang="en-US" dirty="0" smtClean="0"/>
              <a:t> de dos </a:t>
            </a:r>
            <a:r>
              <a:rPr lang="en-US" dirty="0" err="1" smtClean="0"/>
              <a:t>tipos</a:t>
            </a:r>
            <a:r>
              <a:rPr lang="en-US" dirty="0" smtClean="0"/>
              <a:t> de </a:t>
            </a:r>
            <a:r>
              <a:rPr lang="en-US" dirty="0" err="1" smtClean="0"/>
              <a:t>compás</a:t>
            </a:r>
            <a:r>
              <a:rPr lang="en-US" dirty="0" smtClean="0"/>
              <a:t>. En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caso</a:t>
            </a:r>
            <a:r>
              <a:rPr lang="en-US" dirty="0" smtClean="0"/>
              <a:t> </a:t>
            </a:r>
            <a:r>
              <a:rPr lang="es-ES_tradnl" dirty="0" smtClean="0"/>
              <a:t>3/4 + 6/8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1</a:t>
            </a:r>
            <a:r>
              <a:rPr lang="en-US" dirty="0" smtClean="0"/>
              <a:t> y								5 y</a:t>
            </a:r>
          </a:p>
          <a:p>
            <a:pPr marL="0" indent="0">
              <a:buNone/>
            </a:pPr>
            <a:r>
              <a:rPr lang="en-US" dirty="0" smtClean="0"/>
              <a:t>---------------------------</a:t>
            </a:r>
          </a:p>
          <a:p>
            <a:pPr marL="0" indent="0">
              <a:buNone/>
            </a:pPr>
            <a:r>
              <a:rPr lang="en-US" dirty="0" smtClean="0"/>
              <a:t>2 y								1 y</a:t>
            </a:r>
          </a:p>
          <a:p>
            <a:pPr marL="0" indent="0">
              <a:buNone/>
            </a:pPr>
            <a:r>
              <a:rPr lang="en-US" dirty="0" smtClean="0"/>
              <a:t>3 y 							2 y</a:t>
            </a:r>
          </a:p>
          <a:p>
            <a:pPr marL="0" indent="0">
              <a:buNone/>
            </a:pPr>
            <a:r>
              <a:rPr lang="en-US" dirty="0" smtClean="0"/>
              <a:t>4 y y							3 y y</a:t>
            </a:r>
          </a:p>
          <a:p>
            <a:pPr marL="0" indent="0">
              <a:buNone/>
            </a:pPr>
            <a:r>
              <a:rPr lang="en-US" dirty="0" smtClean="0"/>
              <a:t>5 y y							4 y 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675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Clasificación</a:t>
            </a:r>
            <a:r>
              <a:rPr lang="en-US" dirty="0" smtClean="0"/>
              <a:t> y </a:t>
            </a:r>
            <a:r>
              <a:rPr lang="en-US" dirty="0" err="1" smtClean="0"/>
              <a:t>principales</a:t>
            </a:r>
            <a:r>
              <a:rPr lang="en-US" dirty="0" smtClean="0"/>
              <a:t> </a:t>
            </a:r>
            <a:r>
              <a:rPr lang="en-US" dirty="0" err="1" smtClean="0"/>
              <a:t>intérpretes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68333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dirty="0" smtClean="0"/>
              <a:t>Las </a:t>
            </a:r>
            <a:r>
              <a:rPr lang="en-US" dirty="0" err="1" smtClean="0"/>
              <a:t>seguiriyas</a:t>
            </a:r>
            <a:r>
              <a:rPr lang="en-US" dirty="0"/>
              <a:t> </a:t>
            </a:r>
            <a:r>
              <a:rPr lang="en-US" dirty="0" smtClean="0"/>
              <a:t>y </a:t>
            </a:r>
            <a:r>
              <a:rPr lang="en-US" dirty="0" err="1" smtClean="0"/>
              <a:t>sus</a:t>
            </a:r>
            <a:r>
              <a:rPr lang="en-US" dirty="0" smtClean="0"/>
              <a:t> </a:t>
            </a:r>
            <a:r>
              <a:rPr lang="en-US" dirty="0" err="1" smtClean="0"/>
              <a:t>intérpretes</a:t>
            </a:r>
            <a:r>
              <a:rPr lang="en-US" dirty="0" smtClean="0"/>
              <a:t> </a:t>
            </a:r>
            <a:r>
              <a:rPr lang="en-US" dirty="0" err="1" smtClean="0"/>
              <a:t>suelen</a:t>
            </a:r>
            <a:r>
              <a:rPr lang="en-US" dirty="0" smtClean="0"/>
              <a:t> </a:t>
            </a:r>
            <a:r>
              <a:rPr lang="en-US" dirty="0" err="1" smtClean="0"/>
              <a:t>clasificarse</a:t>
            </a:r>
            <a:r>
              <a:rPr lang="en-US" dirty="0" smtClean="0"/>
              <a:t> </a:t>
            </a:r>
            <a:r>
              <a:rPr lang="en-US" dirty="0" err="1" smtClean="0"/>
              <a:t>geográficamente</a:t>
            </a:r>
            <a:r>
              <a:rPr lang="en-US" dirty="0"/>
              <a:t>.</a:t>
            </a:r>
            <a:r>
              <a:rPr lang="en-US" dirty="0" smtClean="0"/>
              <a:t> </a:t>
            </a:r>
            <a:r>
              <a:rPr lang="en-US" dirty="0" err="1" smtClean="0"/>
              <a:t>Podemos</a:t>
            </a:r>
            <a:r>
              <a:rPr lang="en-US" dirty="0" smtClean="0"/>
              <a:t> </a:t>
            </a:r>
            <a:r>
              <a:rPr lang="en-US" dirty="0" err="1" smtClean="0"/>
              <a:t>distinguir</a:t>
            </a:r>
            <a:r>
              <a:rPr lang="en-US" dirty="0" smtClean="0"/>
              <a:t> entre </a:t>
            </a:r>
            <a:r>
              <a:rPr lang="en-US" dirty="0" err="1" smtClean="0"/>
              <a:t>tres</a:t>
            </a:r>
            <a:r>
              <a:rPr lang="en-US" dirty="0" smtClean="0"/>
              <a:t> </a:t>
            </a:r>
            <a:r>
              <a:rPr lang="en-US" dirty="0" err="1" smtClean="0"/>
              <a:t>grandes</a:t>
            </a:r>
            <a:r>
              <a:rPr lang="en-US" dirty="0" smtClean="0"/>
              <a:t> </a:t>
            </a:r>
            <a:r>
              <a:rPr lang="en-US" dirty="0" err="1" smtClean="0"/>
              <a:t>comarcas</a:t>
            </a:r>
            <a:r>
              <a:rPr lang="en-US" dirty="0" smtClean="0"/>
              <a:t> </a:t>
            </a:r>
            <a:r>
              <a:rPr lang="en-US" dirty="0" err="1" smtClean="0"/>
              <a:t>seguiriyeras</a:t>
            </a:r>
            <a:r>
              <a:rPr lang="en-US" dirty="0" smtClean="0"/>
              <a:t>: Cádiz y los </a:t>
            </a:r>
            <a:r>
              <a:rPr lang="en-US" dirty="0" err="1" smtClean="0"/>
              <a:t>Puertos</a:t>
            </a:r>
            <a:r>
              <a:rPr lang="en-US" dirty="0" smtClean="0"/>
              <a:t>, Jerez de la </a:t>
            </a:r>
            <a:r>
              <a:rPr lang="en-US" dirty="0" err="1" smtClean="0"/>
              <a:t>Frontera</a:t>
            </a:r>
            <a:r>
              <a:rPr lang="en-US" dirty="0" smtClean="0"/>
              <a:t> y el barrio de </a:t>
            </a:r>
            <a:r>
              <a:rPr lang="en-US" dirty="0" err="1" smtClean="0"/>
              <a:t>Triana</a:t>
            </a:r>
            <a:r>
              <a:rPr lang="en-US" dirty="0" smtClean="0"/>
              <a:t> en </a:t>
            </a:r>
            <a:r>
              <a:rPr lang="en-US" dirty="0" err="1" smtClean="0"/>
              <a:t>Sevilla</a:t>
            </a:r>
            <a:r>
              <a:rPr lang="en-US" dirty="0" smtClean="0"/>
              <a:t>. </a:t>
            </a:r>
            <a:r>
              <a:rPr lang="en-US" dirty="0" err="1" smtClean="0"/>
              <a:t>Según</a:t>
            </a:r>
            <a:r>
              <a:rPr lang="en-US" dirty="0" smtClean="0"/>
              <a:t> la </a:t>
            </a:r>
            <a:r>
              <a:rPr lang="en-US" dirty="0" err="1" smtClean="0"/>
              <a:t>procedencia</a:t>
            </a:r>
            <a:r>
              <a:rPr lang="en-US" dirty="0" smtClean="0"/>
              <a:t> del </a:t>
            </a:r>
            <a:r>
              <a:rPr lang="en-US" dirty="0" err="1" smtClean="0"/>
              <a:t>cantaor</a:t>
            </a:r>
            <a:r>
              <a:rPr lang="en-US" dirty="0" smtClean="0"/>
              <a:t> se </a:t>
            </a:r>
            <a:r>
              <a:rPr lang="en-US" dirty="0" err="1" smtClean="0"/>
              <a:t>asignaran</a:t>
            </a:r>
            <a:r>
              <a:rPr lang="en-US" dirty="0" smtClean="0"/>
              <a:t> a </a:t>
            </a:r>
            <a:r>
              <a:rPr lang="en-US" dirty="0" err="1" smtClean="0"/>
              <a:t>una</a:t>
            </a:r>
            <a:r>
              <a:rPr lang="en-US" dirty="0" smtClean="0"/>
              <a:t> u </a:t>
            </a:r>
            <a:r>
              <a:rPr lang="en-US" dirty="0" err="1" smtClean="0"/>
              <a:t>otra</a:t>
            </a:r>
            <a:r>
              <a:rPr lang="en-US" dirty="0" smtClean="0"/>
              <a:t> </a:t>
            </a:r>
            <a:r>
              <a:rPr lang="en-US" dirty="0" err="1" smtClean="0"/>
              <a:t>comarca</a:t>
            </a:r>
            <a:r>
              <a:rPr lang="en-US" dirty="0" smtClean="0"/>
              <a:t>.</a:t>
            </a:r>
          </a:p>
          <a:p>
            <a:pPr marL="0" indent="0">
              <a:lnSpc>
                <a:spcPct val="110000"/>
              </a:lnSpc>
              <a:buNone/>
            </a:pPr>
            <a:endParaRPr lang="en-US" dirty="0" smtClean="0"/>
          </a:p>
          <a:p>
            <a:pPr marL="0" indent="0">
              <a:lnSpc>
                <a:spcPct val="110000"/>
              </a:lnSpc>
              <a:buNone/>
            </a:pPr>
            <a:r>
              <a:rPr lang="en-US" dirty="0" err="1" smtClean="0"/>
              <a:t>Siguiendo</a:t>
            </a:r>
            <a:r>
              <a:rPr lang="en-US" dirty="0" smtClean="0"/>
              <a:t> un </a:t>
            </a:r>
            <a:r>
              <a:rPr lang="en-US" dirty="0" err="1" smtClean="0"/>
              <a:t>orden</a:t>
            </a:r>
            <a:r>
              <a:rPr lang="en-US" dirty="0" smtClean="0"/>
              <a:t> </a:t>
            </a:r>
            <a:r>
              <a:rPr lang="en-US" dirty="0" err="1" smtClean="0"/>
              <a:t>cronológico</a:t>
            </a:r>
            <a:r>
              <a:rPr lang="en-US" dirty="0" smtClean="0"/>
              <a:t> </a:t>
            </a:r>
            <a:r>
              <a:rPr lang="en-US" dirty="0" err="1" smtClean="0"/>
              <a:t>podemos</a:t>
            </a:r>
            <a:r>
              <a:rPr lang="en-US" dirty="0" smtClean="0"/>
              <a:t> </a:t>
            </a:r>
            <a:r>
              <a:rPr lang="en-US" dirty="0" err="1" smtClean="0"/>
              <a:t>nombrar</a:t>
            </a:r>
            <a:r>
              <a:rPr lang="en-US" dirty="0" smtClean="0"/>
              <a:t> a los </a:t>
            </a:r>
            <a:r>
              <a:rPr lang="en-US" dirty="0" err="1" smtClean="0"/>
              <a:t>siguientes</a:t>
            </a:r>
            <a:r>
              <a:rPr lang="en-US" dirty="0" smtClean="0"/>
              <a:t> </a:t>
            </a:r>
            <a:r>
              <a:rPr lang="en-US" dirty="0" err="1" smtClean="0"/>
              <a:t>cantaores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creadores</a:t>
            </a:r>
            <a:r>
              <a:rPr lang="en-US" dirty="0" smtClean="0"/>
              <a:t> de los </a:t>
            </a:r>
            <a:r>
              <a:rPr lang="en-US" dirty="0" err="1" smtClean="0"/>
              <a:t>diferentes</a:t>
            </a:r>
            <a:r>
              <a:rPr lang="en-US" dirty="0" smtClean="0"/>
              <a:t> </a:t>
            </a:r>
            <a:r>
              <a:rPr lang="en-US" dirty="0" err="1" smtClean="0"/>
              <a:t>estilos</a:t>
            </a:r>
            <a:r>
              <a:rPr lang="en-US" dirty="0" smtClean="0"/>
              <a:t> de </a:t>
            </a:r>
            <a:r>
              <a:rPr lang="en-US" dirty="0" err="1" smtClean="0"/>
              <a:t>Seguiriyas</a:t>
            </a:r>
            <a:r>
              <a:rPr lang="en-US" dirty="0" smtClean="0"/>
              <a:t>: El </a:t>
            </a:r>
            <a:r>
              <a:rPr lang="en-US" dirty="0" err="1" smtClean="0"/>
              <a:t>Planeta</a:t>
            </a:r>
            <a:r>
              <a:rPr lang="en-US" dirty="0" smtClean="0"/>
              <a:t>, El </a:t>
            </a:r>
            <a:r>
              <a:rPr lang="en-US" dirty="0" err="1" smtClean="0"/>
              <a:t>Fillo</a:t>
            </a:r>
            <a:r>
              <a:rPr lang="en-US" dirty="0" smtClean="0"/>
              <a:t>, </a:t>
            </a:r>
            <a:r>
              <a:rPr lang="en-US" dirty="0" err="1" smtClean="0"/>
              <a:t>Frasco</a:t>
            </a:r>
            <a:r>
              <a:rPr lang="en-US" dirty="0" smtClean="0"/>
              <a:t> El </a:t>
            </a:r>
            <a:r>
              <a:rPr lang="en-US" dirty="0" err="1" smtClean="0"/>
              <a:t>Colorao</a:t>
            </a:r>
            <a:r>
              <a:rPr lang="en-US" dirty="0" smtClean="0"/>
              <a:t>, </a:t>
            </a:r>
            <a:r>
              <a:rPr lang="en-US" dirty="0" err="1" smtClean="0"/>
              <a:t>Curro</a:t>
            </a:r>
            <a:r>
              <a:rPr lang="en-US" dirty="0" smtClean="0"/>
              <a:t> </a:t>
            </a:r>
            <a:r>
              <a:rPr lang="en-US" dirty="0" err="1" smtClean="0"/>
              <a:t>Durce</a:t>
            </a:r>
            <a:r>
              <a:rPr lang="en-US" dirty="0" smtClean="0"/>
              <a:t>, Manuel Molina, El Viejo de la Isla, </a:t>
            </a:r>
            <a:r>
              <a:rPr lang="en-US" dirty="0" err="1" smtClean="0"/>
              <a:t>María</a:t>
            </a:r>
            <a:r>
              <a:rPr lang="en-US" dirty="0" smtClean="0"/>
              <a:t> </a:t>
            </a:r>
            <a:r>
              <a:rPr lang="en-US" dirty="0" err="1" smtClean="0"/>
              <a:t>Borrico</a:t>
            </a:r>
            <a:r>
              <a:rPr lang="en-US" dirty="0" smtClean="0"/>
              <a:t>, Francisco La </a:t>
            </a:r>
            <a:r>
              <a:rPr lang="en-US" dirty="0" err="1" smtClean="0"/>
              <a:t>Perla</a:t>
            </a:r>
            <a:r>
              <a:rPr lang="en-US" dirty="0" smtClean="0"/>
              <a:t>, Enrique El </a:t>
            </a:r>
            <a:r>
              <a:rPr lang="en-US" dirty="0" err="1" smtClean="0"/>
              <a:t>Mellizo</a:t>
            </a:r>
            <a:r>
              <a:rPr lang="en-US" dirty="0" smtClean="0"/>
              <a:t>, </a:t>
            </a:r>
            <a:r>
              <a:rPr lang="en-US" dirty="0" err="1" smtClean="0"/>
              <a:t>Paco</a:t>
            </a:r>
            <a:r>
              <a:rPr lang="en-US" dirty="0" smtClean="0"/>
              <a:t> la Luz, Francisco </a:t>
            </a:r>
            <a:r>
              <a:rPr lang="en-US" dirty="0" err="1" smtClean="0"/>
              <a:t>Lacherna</a:t>
            </a:r>
            <a:r>
              <a:rPr lang="en-US" dirty="0" smtClean="0"/>
              <a:t>, </a:t>
            </a:r>
            <a:r>
              <a:rPr lang="en-US" dirty="0" err="1" smtClean="0"/>
              <a:t>Marrurro</a:t>
            </a:r>
            <a:r>
              <a:rPr lang="en-US" dirty="0" smtClean="0"/>
              <a:t>, </a:t>
            </a:r>
            <a:r>
              <a:rPr lang="en-US" dirty="0" err="1" smtClean="0"/>
              <a:t>Frijones</a:t>
            </a:r>
            <a:r>
              <a:rPr lang="en-US" dirty="0" smtClean="0"/>
              <a:t>, </a:t>
            </a:r>
            <a:r>
              <a:rPr lang="en-US" dirty="0" err="1" smtClean="0"/>
              <a:t>Tío</a:t>
            </a:r>
            <a:r>
              <a:rPr lang="en-US" dirty="0" smtClean="0"/>
              <a:t> José de Paula, </a:t>
            </a:r>
            <a:r>
              <a:rPr lang="en-US" dirty="0" err="1" smtClean="0"/>
              <a:t>Perico</a:t>
            </a:r>
            <a:r>
              <a:rPr lang="en-US" dirty="0" smtClean="0"/>
              <a:t> </a:t>
            </a:r>
            <a:r>
              <a:rPr lang="en-US" dirty="0" err="1" smtClean="0"/>
              <a:t>Frascola</a:t>
            </a:r>
            <a:r>
              <a:rPr lang="en-US" dirty="0" smtClean="0"/>
              <a:t>, El </a:t>
            </a:r>
            <a:r>
              <a:rPr lang="en-US" dirty="0" err="1" smtClean="0"/>
              <a:t>Nitri</a:t>
            </a:r>
            <a:r>
              <a:rPr lang="en-US" dirty="0" smtClean="0"/>
              <a:t>, Antonio y Manuel </a:t>
            </a:r>
            <a:r>
              <a:rPr lang="en-US" dirty="0" err="1" smtClean="0"/>
              <a:t>Cagancho</a:t>
            </a:r>
            <a:r>
              <a:rPr lang="en-US" dirty="0" smtClean="0"/>
              <a:t>, El Loco Mateo, </a:t>
            </a:r>
            <a:r>
              <a:rPr lang="en-US" dirty="0" err="1" smtClean="0"/>
              <a:t>Siverio</a:t>
            </a:r>
            <a:r>
              <a:rPr lang="en-US" dirty="0" smtClean="0"/>
              <a:t> </a:t>
            </a:r>
            <a:r>
              <a:rPr lang="en-US" dirty="0" err="1" smtClean="0"/>
              <a:t>Franconetti</a:t>
            </a:r>
            <a:r>
              <a:rPr lang="en-US" dirty="0" smtClean="0"/>
              <a:t>. </a:t>
            </a:r>
          </a:p>
          <a:p>
            <a:pPr marL="0" indent="0">
              <a:lnSpc>
                <a:spcPct val="110000"/>
              </a:lnSpc>
              <a:buNone/>
            </a:pPr>
            <a:endParaRPr lang="en-US" dirty="0" smtClean="0"/>
          </a:p>
          <a:p>
            <a:pPr marL="0" indent="0">
              <a:lnSpc>
                <a:spcPct val="110000"/>
              </a:lnSpc>
              <a:buNone/>
            </a:pPr>
            <a:r>
              <a:rPr lang="en-US" dirty="0" smtClean="0"/>
              <a:t>Y a los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siguen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grandes</a:t>
            </a:r>
            <a:r>
              <a:rPr lang="en-US" dirty="0" smtClean="0"/>
              <a:t> </a:t>
            </a:r>
            <a:r>
              <a:rPr lang="en-US" dirty="0" err="1" smtClean="0"/>
              <a:t>intérpretes</a:t>
            </a:r>
            <a:r>
              <a:rPr lang="en-US" dirty="0" smtClean="0"/>
              <a:t>: Manuel Torres, </a:t>
            </a:r>
            <a:r>
              <a:rPr lang="en-US" dirty="0" err="1" smtClean="0"/>
              <a:t>Tomás</a:t>
            </a:r>
            <a:r>
              <a:rPr lang="en-US" dirty="0" smtClean="0"/>
              <a:t> </a:t>
            </a:r>
            <a:r>
              <a:rPr lang="en-US" dirty="0" err="1" smtClean="0"/>
              <a:t>Pavón</a:t>
            </a:r>
            <a:r>
              <a:rPr lang="en-US" dirty="0" smtClean="0"/>
              <a:t>, </a:t>
            </a:r>
            <a:r>
              <a:rPr lang="en-US" dirty="0" err="1" smtClean="0"/>
              <a:t>Pepe</a:t>
            </a:r>
            <a:r>
              <a:rPr lang="en-US" dirty="0" smtClean="0"/>
              <a:t> de La </a:t>
            </a:r>
            <a:r>
              <a:rPr lang="en-US" dirty="0" err="1" smtClean="0"/>
              <a:t>Matrona</a:t>
            </a:r>
            <a:r>
              <a:rPr lang="en-US" dirty="0" smtClean="0"/>
              <a:t>, Juan </a:t>
            </a:r>
            <a:r>
              <a:rPr lang="en-US" dirty="0" err="1" smtClean="0"/>
              <a:t>Talega</a:t>
            </a:r>
            <a:r>
              <a:rPr lang="en-US" dirty="0" smtClean="0"/>
              <a:t>, El Gloria, Vallejo, </a:t>
            </a:r>
            <a:r>
              <a:rPr lang="en-US" dirty="0" err="1" smtClean="0"/>
              <a:t>Carbonerillo</a:t>
            </a:r>
            <a:r>
              <a:rPr lang="en-US" dirty="0" smtClean="0"/>
              <a:t>, José </a:t>
            </a:r>
            <a:r>
              <a:rPr lang="en-US" dirty="0" err="1" smtClean="0"/>
              <a:t>Cepero</a:t>
            </a:r>
            <a:r>
              <a:rPr lang="en-US" dirty="0" smtClean="0"/>
              <a:t>, Aurelio </a:t>
            </a:r>
            <a:r>
              <a:rPr lang="en-US" dirty="0" err="1" smtClean="0"/>
              <a:t>Sellés</a:t>
            </a:r>
            <a:r>
              <a:rPr lang="en-US" dirty="0" smtClean="0"/>
              <a:t>, </a:t>
            </a:r>
            <a:r>
              <a:rPr lang="en-US" dirty="0" err="1" smtClean="0"/>
              <a:t>Juanito</a:t>
            </a:r>
            <a:r>
              <a:rPr lang="en-US" dirty="0" smtClean="0"/>
              <a:t> </a:t>
            </a:r>
            <a:r>
              <a:rPr lang="en-US" dirty="0" err="1" smtClean="0"/>
              <a:t>Mojama</a:t>
            </a:r>
            <a:r>
              <a:rPr lang="en-US" dirty="0" smtClean="0"/>
              <a:t>, </a:t>
            </a:r>
            <a:r>
              <a:rPr lang="en-US" dirty="0" err="1" smtClean="0"/>
              <a:t>Manolo</a:t>
            </a:r>
            <a:r>
              <a:rPr lang="en-US" dirty="0" smtClean="0"/>
              <a:t> </a:t>
            </a:r>
            <a:r>
              <a:rPr lang="en-US" dirty="0" err="1" smtClean="0"/>
              <a:t>Caracol</a:t>
            </a:r>
            <a:r>
              <a:rPr lang="en-US" dirty="0" smtClean="0"/>
              <a:t>, Antonio </a:t>
            </a:r>
            <a:r>
              <a:rPr lang="en-US" dirty="0" err="1" smtClean="0"/>
              <a:t>Mairena</a:t>
            </a:r>
            <a:r>
              <a:rPr lang="en-US" dirty="0" smtClean="0"/>
              <a:t>, Antonio </a:t>
            </a:r>
            <a:r>
              <a:rPr lang="en-US" dirty="0" err="1" smtClean="0"/>
              <a:t>Núñez</a:t>
            </a:r>
            <a:r>
              <a:rPr lang="en-US" dirty="0" smtClean="0"/>
              <a:t> Chocolate, </a:t>
            </a:r>
            <a:r>
              <a:rPr lang="en-US" dirty="0" err="1" smtClean="0"/>
              <a:t>Terremoto</a:t>
            </a:r>
            <a:r>
              <a:rPr lang="en-US" dirty="0" smtClean="0"/>
              <a:t> de </a:t>
            </a:r>
            <a:r>
              <a:rPr lang="en-US" dirty="0" err="1" smtClean="0"/>
              <a:t>jerez</a:t>
            </a:r>
            <a:r>
              <a:rPr lang="en-US" dirty="0" smtClean="0"/>
              <a:t> y Enrique </a:t>
            </a:r>
            <a:r>
              <a:rPr lang="en-US" dirty="0" err="1" smtClean="0"/>
              <a:t>Morente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644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Estructura</a:t>
            </a:r>
            <a:r>
              <a:rPr lang="en-US" dirty="0" smtClean="0"/>
              <a:t> de </a:t>
            </a:r>
            <a:r>
              <a:rPr lang="en-US" dirty="0" err="1" smtClean="0"/>
              <a:t>Serrana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7153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s-ES_tradnl" sz="4900" b="1" dirty="0" smtClean="0"/>
              <a:t>	</a:t>
            </a:r>
            <a:r>
              <a:rPr lang="es-ES_tradnl" sz="7200" b="1" dirty="0" smtClean="0">
                <a:latin typeface="+mj-lt"/>
              </a:rPr>
              <a:t>LIVIANA</a:t>
            </a:r>
            <a:r>
              <a:rPr lang="es-ES_tradnl" sz="7200" dirty="0">
                <a:latin typeface="+mj-lt"/>
              </a:rPr>
              <a:t>:</a:t>
            </a:r>
          </a:p>
          <a:p>
            <a:pPr marL="0" indent="0">
              <a:buNone/>
            </a:pPr>
            <a:r>
              <a:rPr lang="es-ES_tradnl" sz="7200" dirty="0">
                <a:latin typeface="+mj-lt"/>
              </a:rPr>
              <a:t> </a:t>
            </a:r>
            <a:r>
              <a:rPr lang="es-ES_tradnl" sz="7200" dirty="0" smtClean="0">
                <a:latin typeface="+mj-lt"/>
              </a:rPr>
              <a:t>	Del </a:t>
            </a:r>
            <a:r>
              <a:rPr lang="es-ES_tradnl" sz="7200" dirty="0">
                <a:latin typeface="+mj-lt"/>
              </a:rPr>
              <a:t>cante por livianas</a:t>
            </a:r>
          </a:p>
          <a:p>
            <a:pPr marL="0" indent="0">
              <a:buNone/>
            </a:pPr>
            <a:r>
              <a:rPr lang="es-ES_tradnl" sz="7200" dirty="0" smtClean="0">
                <a:latin typeface="+mj-lt"/>
              </a:rPr>
              <a:t>	nadie </a:t>
            </a:r>
            <a:r>
              <a:rPr lang="es-ES_tradnl" sz="7200" dirty="0">
                <a:latin typeface="+mj-lt"/>
              </a:rPr>
              <a:t>echa cuentas</a:t>
            </a:r>
          </a:p>
          <a:p>
            <a:pPr marL="0" indent="0">
              <a:buNone/>
            </a:pPr>
            <a:r>
              <a:rPr lang="es-ES_tradnl" sz="7200" dirty="0" smtClean="0">
                <a:latin typeface="+mj-lt"/>
              </a:rPr>
              <a:t>	que </a:t>
            </a:r>
            <a:r>
              <a:rPr lang="es-ES_tradnl" sz="7200" dirty="0">
                <a:latin typeface="+mj-lt"/>
              </a:rPr>
              <a:t>bien se hizo este cante</a:t>
            </a:r>
          </a:p>
          <a:p>
            <a:pPr marL="0" indent="0">
              <a:buNone/>
            </a:pPr>
            <a:r>
              <a:rPr lang="es-ES_tradnl" sz="7200" dirty="0" smtClean="0">
                <a:latin typeface="+mj-lt"/>
              </a:rPr>
              <a:t>	por </a:t>
            </a:r>
            <a:r>
              <a:rPr lang="es-ES_tradnl" sz="7200" dirty="0">
                <a:latin typeface="+mj-lt"/>
              </a:rPr>
              <a:t>las tabernas</a:t>
            </a:r>
          </a:p>
          <a:p>
            <a:endParaRPr lang="es-ES_tradnl" sz="7200" dirty="0">
              <a:latin typeface="+mj-lt"/>
            </a:endParaRPr>
          </a:p>
          <a:p>
            <a:pPr marL="0" indent="0">
              <a:buNone/>
            </a:pPr>
            <a:r>
              <a:rPr lang="es-ES_tradnl" sz="7200" b="1" dirty="0" smtClean="0">
                <a:latin typeface="+mj-lt"/>
              </a:rPr>
              <a:t>	SERRANA</a:t>
            </a:r>
            <a:r>
              <a:rPr lang="es-ES_tradnl" sz="7200" b="1" dirty="0">
                <a:latin typeface="+mj-lt"/>
              </a:rPr>
              <a:t>:</a:t>
            </a:r>
            <a:endParaRPr lang="es-ES_tradnl" sz="7200" dirty="0">
              <a:latin typeface="+mj-lt"/>
            </a:endParaRPr>
          </a:p>
          <a:p>
            <a:pPr marL="0" indent="0">
              <a:buNone/>
            </a:pPr>
            <a:r>
              <a:rPr lang="es-ES_tradnl" sz="7200" dirty="0" smtClean="0">
                <a:latin typeface="+mj-lt"/>
              </a:rPr>
              <a:t>	Por </a:t>
            </a:r>
            <a:r>
              <a:rPr lang="es-ES_tradnl" sz="7200" dirty="0">
                <a:latin typeface="+mj-lt"/>
              </a:rPr>
              <a:t>la Sierra Morena</a:t>
            </a:r>
          </a:p>
          <a:p>
            <a:pPr marL="0" indent="0">
              <a:buNone/>
            </a:pPr>
            <a:r>
              <a:rPr lang="es-ES_tradnl" sz="7200" dirty="0" smtClean="0">
                <a:latin typeface="+mj-lt"/>
              </a:rPr>
              <a:t>	Brilla </a:t>
            </a:r>
            <a:r>
              <a:rPr lang="es-ES_tradnl" sz="7200" dirty="0">
                <a:latin typeface="+mj-lt"/>
              </a:rPr>
              <a:t>un Lucero</a:t>
            </a:r>
          </a:p>
          <a:p>
            <a:pPr marL="0" indent="0">
              <a:buNone/>
            </a:pPr>
            <a:r>
              <a:rPr lang="es-ES_tradnl" sz="7200" dirty="0">
                <a:latin typeface="+mj-lt"/>
              </a:rPr>
              <a:t> </a:t>
            </a:r>
          </a:p>
          <a:p>
            <a:pPr marL="0" indent="0">
              <a:buNone/>
            </a:pPr>
            <a:r>
              <a:rPr lang="es-ES_tradnl" sz="7200" dirty="0" smtClean="0">
                <a:latin typeface="+mj-lt"/>
              </a:rPr>
              <a:t>	Brilla </a:t>
            </a:r>
            <a:r>
              <a:rPr lang="es-ES_tradnl" sz="7200" dirty="0">
                <a:latin typeface="+mj-lt"/>
              </a:rPr>
              <a:t>un lucero</a:t>
            </a:r>
          </a:p>
          <a:p>
            <a:pPr marL="0" indent="0">
              <a:buNone/>
            </a:pPr>
            <a:r>
              <a:rPr lang="es-ES_tradnl" sz="7200" dirty="0" smtClean="0">
                <a:latin typeface="+mj-lt"/>
              </a:rPr>
              <a:t>	por </a:t>
            </a:r>
            <a:r>
              <a:rPr lang="es-ES_tradnl" sz="7200" dirty="0">
                <a:latin typeface="+mj-lt"/>
              </a:rPr>
              <a:t>la sierra Morena….</a:t>
            </a:r>
          </a:p>
          <a:p>
            <a:pPr marL="0" indent="0">
              <a:buNone/>
            </a:pPr>
            <a:r>
              <a:rPr lang="es-ES_tradnl" sz="7200" dirty="0">
                <a:latin typeface="+mj-lt"/>
              </a:rPr>
              <a:t> </a:t>
            </a:r>
          </a:p>
          <a:p>
            <a:pPr marL="0" indent="0">
              <a:buNone/>
            </a:pPr>
            <a:r>
              <a:rPr lang="es-ES_tradnl" sz="7200" dirty="0" smtClean="0">
                <a:latin typeface="+mj-lt"/>
              </a:rPr>
              <a:t>	Brilla </a:t>
            </a:r>
            <a:r>
              <a:rPr lang="es-ES_tradnl" sz="7200" dirty="0">
                <a:latin typeface="+mj-lt"/>
              </a:rPr>
              <a:t>un lucero</a:t>
            </a:r>
          </a:p>
          <a:p>
            <a:pPr marL="0" indent="0">
              <a:buNone/>
            </a:pPr>
            <a:r>
              <a:rPr lang="es-ES_tradnl" sz="7200" dirty="0" smtClean="0">
                <a:latin typeface="+mj-lt"/>
              </a:rPr>
              <a:t>	José </a:t>
            </a:r>
            <a:r>
              <a:rPr lang="es-ES_tradnl" sz="7200" dirty="0">
                <a:latin typeface="+mj-lt"/>
              </a:rPr>
              <a:t>María le llaman</a:t>
            </a:r>
          </a:p>
          <a:p>
            <a:pPr marL="0" indent="0">
              <a:buNone/>
            </a:pPr>
            <a:r>
              <a:rPr lang="es-ES_tradnl" sz="7200" dirty="0" smtClean="0">
                <a:latin typeface="+mj-lt"/>
              </a:rPr>
              <a:t>	es </a:t>
            </a:r>
            <a:r>
              <a:rPr lang="es-ES_tradnl" sz="7200" dirty="0">
                <a:latin typeface="+mj-lt"/>
              </a:rPr>
              <a:t>bandolero…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4005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254000"/>
            <a:ext cx="8229600" cy="58721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_tradnl" b="1" dirty="0" smtClean="0"/>
              <a:t>Letra de cambio de la Serrana:</a:t>
            </a:r>
            <a:endParaRPr lang="es-ES_tradnl" dirty="0" smtClean="0"/>
          </a:p>
          <a:p>
            <a:pPr marL="0" indent="0">
              <a:buNone/>
            </a:pPr>
            <a:r>
              <a:rPr lang="es-ES_tradnl" dirty="0" smtClean="0"/>
              <a:t> </a:t>
            </a:r>
          </a:p>
          <a:p>
            <a:pPr marL="0" indent="0">
              <a:buNone/>
            </a:pPr>
            <a:r>
              <a:rPr lang="es-ES_tradnl" sz="2600" dirty="0" smtClean="0"/>
              <a:t>Si yo pudiera</a:t>
            </a:r>
          </a:p>
          <a:p>
            <a:pPr marL="0" indent="0">
              <a:buNone/>
            </a:pPr>
            <a:r>
              <a:rPr lang="es-ES_tradnl" sz="2600" dirty="0" smtClean="0"/>
              <a:t>para ayudar a los pobres</a:t>
            </a:r>
          </a:p>
          <a:p>
            <a:pPr marL="0" indent="0">
              <a:buNone/>
            </a:pPr>
            <a:r>
              <a:rPr lang="es-ES_tradnl" sz="2600" dirty="0" smtClean="0"/>
              <a:t>con el me fuera</a:t>
            </a:r>
          </a:p>
          <a:p>
            <a:pPr marL="0" indent="0">
              <a:buNone/>
            </a:pPr>
            <a:r>
              <a:rPr lang="es-ES_tradnl" sz="2600" dirty="0" smtClean="0"/>
              <a:t> </a:t>
            </a:r>
          </a:p>
          <a:p>
            <a:r>
              <a:rPr lang="es-ES_tradnl" sz="2600" b="1" dirty="0" smtClean="0"/>
              <a:t>SEGUIRIYA DE MARIA BORRICO</a:t>
            </a:r>
            <a:endParaRPr lang="es-ES_tradnl" sz="2600" dirty="0" smtClean="0"/>
          </a:p>
          <a:p>
            <a:pPr marL="0" indent="0">
              <a:buNone/>
            </a:pPr>
            <a:r>
              <a:rPr lang="es-ES_tradnl" sz="2600" dirty="0" smtClean="0"/>
              <a:t> </a:t>
            </a:r>
          </a:p>
          <a:p>
            <a:pPr marL="0" indent="0">
              <a:buNone/>
            </a:pPr>
            <a:r>
              <a:rPr lang="es-ES_tradnl" sz="2600" dirty="0" smtClean="0"/>
              <a:t>Arbolito en el campo</a:t>
            </a:r>
          </a:p>
          <a:p>
            <a:pPr marL="0" indent="0">
              <a:buNone/>
            </a:pPr>
            <a:r>
              <a:rPr lang="es-ES_tradnl" sz="2600" dirty="0" smtClean="0"/>
              <a:t>lo riega el rocío</a:t>
            </a:r>
          </a:p>
          <a:p>
            <a:pPr marL="0" indent="0">
              <a:buNone/>
            </a:pPr>
            <a:r>
              <a:rPr lang="es-ES_tradnl" sz="2600" dirty="0" smtClean="0"/>
              <a:t>como yo riego las piedra de tu calle</a:t>
            </a:r>
          </a:p>
          <a:p>
            <a:pPr marL="0" indent="0">
              <a:buNone/>
            </a:pPr>
            <a:r>
              <a:rPr lang="es-ES_tradnl" sz="2600" dirty="0" smtClean="0"/>
              <a:t>con el llanto mío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144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Seguiriya</a:t>
            </a:r>
            <a:r>
              <a:rPr lang="en-US" dirty="0" smtClean="0"/>
              <a:t> de Jerez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44036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s-ES_tradnl" sz="7200" b="1" dirty="0">
                <a:latin typeface="+mj-lt"/>
                <a:cs typeface="Helvetica"/>
              </a:rPr>
              <a:t>Variante de Manuel Torre:</a:t>
            </a:r>
            <a:endParaRPr lang="es-ES_tradnl" sz="7200" dirty="0">
              <a:latin typeface="+mj-lt"/>
              <a:cs typeface="Helvetica"/>
            </a:endParaRPr>
          </a:p>
          <a:p>
            <a:pPr marL="0" indent="0">
              <a:buNone/>
            </a:pPr>
            <a:r>
              <a:rPr lang="es-ES_tradnl" sz="7200" dirty="0">
                <a:latin typeface="+mj-lt"/>
                <a:cs typeface="Helvetica"/>
              </a:rPr>
              <a:t> </a:t>
            </a:r>
            <a:r>
              <a:rPr lang="es-ES_tradnl" sz="7200" dirty="0" smtClean="0">
                <a:latin typeface="+mj-lt"/>
                <a:cs typeface="Helvetica"/>
              </a:rPr>
              <a:t>Siempre </a:t>
            </a:r>
            <a:r>
              <a:rPr lang="es-ES_tradnl" sz="7200" dirty="0">
                <a:latin typeface="+mj-lt"/>
                <a:cs typeface="Helvetica"/>
              </a:rPr>
              <a:t>por los rincones</a:t>
            </a:r>
          </a:p>
          <a:p>
            <a:pPr marL="0" indent="0">
              <a:buNone/>
            </a:pPr>
            <a:r>
              <a:rPr lang="es-ES_tradnl" sz="7200" dirty="0">
                <a:latin typeface="+mj-lt"/>
                <a:cs typeface="Helvetica"/>
              </a:rPr>
              <a:t> te encuentro llorando</a:t>
            </a:r>
          </a:p>
          <a:p>
            <a:pPr marL="0" indent="0">
              <a:buNone/>
            </a:pPr>
            <a:r>
              <a:rPr lang="es-ES_tradnl" sz="7200" dirty="0" smtClean="0">
                <a:latin typeface="+mj-lt"/>
                <a:cs typeface="Helvetica"/>
              </a:rPr>
              <a:t> que  yo no </a:t>
            </a:r>
            <a:r>
              <a:rPr lang="es-ES_tradnl" sz="7200" dirty="0">
                <a:latin typeface="+mj-lt"/>
                <a:cs typeface="Helvetica"/>
              </a:rPr>
              <a:t>tenga libertad, en mi </a:t>
            </a:r>
            <a:r>
              <a:rPr lang="es-ES_tradnl" sz="7200" dirty="0" err="1">
                <a:latin typeface="+mj-lt"/>
                <a:cs typeface="Helvetica"/>
              </a:rPr>
              <a:t>via</a:t>
            </a:r>
            <a:endParaRPr lang="es-ES_tradnl" sz="7200" dirty="0">
              <a:latin typeface="+mj-lt"/>
              <a:cs typeface="Helvetica"/>
            </a:endParaRPr>
          </a:p>
          <a:p>
            <a:pPr marL="0" indent="0">
              <a:buNone/>
            </a:pPr>
            <a:r>
              <a:rPr lang="es-ES_tradnl" sz="7200" dirty="0">
                <a:latin typeface="+mj-lt"/>
                <a:cs typeface="Helvetica"/>
              </a:rPr>
              <a:t>si te doy mal pago</a:t>
            </a:r>
          </a:p>
          <a:p>
            <a:pPr marL="0" indent="0">
              <a:buNone/>
            </a:pPr>
            <a:r>
              <a:rPr lang="es-ES_tradnl" sz="7200" dirty="0">
                <a:latin typeface="+mj-lt"/>
                <a:cs typeface="Helvetica"/>
              </a:rPr>
              <a:t> </a:t>
            </a:r>
            <a:endParaRPr lang="es-ES_tradnl" sz="7200" dirty="0" smtClean="0">
              <a:latin typeface="+mj-lt"/>
              <a:cs typeface="Helvetica"/>
            </a:endParaRPr>
          </a:p>
          <a:p>
            <a:pPr marL="0" indent="0">
              <a:buNone/>
            </a:pPr>
            <a:r>
              <a:rPr lang="es-ES_tradnl" sz="7200" b="1" dirty="0" smtClean="0">
                <a:latin typeface="+mj-lt"/>
                <a:cs typeface="Helvetica"/>
              </a:rPr>
              <a:t>Variante </a:t>
            </a:r>
            <a:r>
              <a:rPr lang="es-ES_tradnl" sz="7200" b="1" dirty="0">
                <a:latin typeface="+mj-lt"/>
                <a:cs typeface="Helvetica"/>
              </a:rPr>
              <a:t>de Paco La Luz</a:t>
            </a:r>
            <a:endParaRPr lang="es-ES_tradnl" sz="7200" dirty="0">
              <a:latin typeface="+mj-lt"/>
              <a:cs typeface="Helvetica"/>
            </a:endParaRPr>
          </a:p>
          <a:p>
            <a:pPr marL="0" indent="0">
              <a:buNone/>
            </a:pPr>
            <a:r>
              <a:rPr lang="es-ES_tradnl" sz="7200" dirty="0">
                <a:latin typeface="+mj-lt"/>
                <a:cs typeface="Helvetica"/>
              </a:rPr>
              <a:t> </a:t>
            </a:r>
            <a:r>
              <a:rPr lang="es-ES_tradnl" sz="7200" dirty="0" err="1" smtClean="0">
                <a:latin typeface="+mj-lt"/>
                <a:cs typeface="Helvetica"/>
              </a:rPr>
              <a:t>Aaayyy</a:t>
            </a:r>
            <a:r>
              <a:rPr lang="es-ES_tradnl" sz="7200" dirty="0" smtClean="0">
                <a:latin typeface="+mj-lt"/>
                <a:cs typeface="Helvetica"/>
              </a:rPr>
              <a:t> </a:t>
            </a:r>
            <a:r>
              <a:rPr lang="es-ES_tradnl" sz="7200" dirty="0" err="1" smtClean="0">
                <a:latin typeface="+mj-lt"/>
                <a:cs typeface="Helvetica"/>
              </a:rPr>
              <a:t>aaayyy</a:t>
            </a:r>
            <a:r>
              <a:rPr lang="es-ES_tradnl" sz="7200" dirty="0" smtClean="0">
                <a:latin typeface="+mj-lt"/>
                <a:cs typeface="Helvetica"/>
              </a:rPr>
              <a:t/>
            </a:r>
            <a:br>
              <a:rPr lang="es-ES_tradnl" sz="7200" dirty="0" smtClean="0">
                <a:latin typeface="+mj-lt"/>
                <a:cs typeface="Helvetica"/>
              </a:rPr>
            </a:br>
            <a:r>
              <a:rPr lang="es-ES_tradnl" sz="7200" dirty="0" smtClean="0">
                <a:latin typeface="+mj-lt"/>
                <a:cs typeface="Helvetica"/>
              </a:rPr>
              <a:t>¿Qué te pasa prima? </a:t>
            </a:r>
          </a:p>
          <a:p>
            <a:pPr marL="0" indent="0">
              <a:buNone/>
            </a:pPr>
            <a:r>
              <a:rPr lang="es-ES_tradnl" sz="7200" dirty="0" smtClean="0">
                <a:latin typeface="+mj-lt"/>
                <a:cs typeface="Helvetica"/>
              </a:rPr>
              <a:t>¿Qué te está pasando?</a:t>
            </a:r>
            <a:br>
              <a:rPr lang="es-ES_tradnl" sz="7200" dirty="0" smtClean="0">
                <a:latin typeface="+mj-lt"/>
                <a:cs typeface="Helvetica"/>
              </a:rPr>
            </a:br>
            <a:r>
              <a:rPr lang="es-ES_tradnl" sz="7200" dirty="0" smtClean="0">
                <a:latin typeface="+mj-lt"/>
                <a:cs typeface="Helvetica"/>
              </a:rPr>
              <a:t/>
            </a:r>
            <a:br>
              <a:rPr lang="es-ES_tradnl" sz="7200" dirty="0" smtClean="0">
                <a:latin typeface="+mj-lt"/>
                <a:cs typeface="Helvetica"/>
              </a:rPr>
            </a:br>
            <a:r>
              <a:rPr lang="es-ES_tradnl" sz="7200" dirty="0" smtClean="0">
                <a:latin typeface="+mj-lt"/>
                <a:cs typeface="Helvetica"/>
              </a:rPr>
              <a:t>que las horitas que la noche tiene</a:t>
            </a:r>
            <a:br>
              <a:rPr lang="es-ES_tradnl" sz="7200" dirty="0" smtClean="0">
                <a:latin typeface="+mj-lt"/>
                <a:cs typeface="Helvetica"/>
              </a:rPr>
            </a:br>
            <a:r>
              <a:rPr lang="es-ES_tradnl" sz="7200" dirty="0" smtClean="0">
                <a:latin typeface="+mj-lt"/>
                <a:cs typeface="Helvetica"/>
              </a:rPr>
              <a:t>siempre estás llorando</a:t>
            </a:r>
            <a:br>
              <a:rPr lang="es-ES_tradnl" sz="7200" dirty="0" smtClean="0">
                <a:latin typeface="+mj-lt"/>
                <a:cs typeface="Helvetica"/>
              </a:rPr>
            </a:br>
            <a:r>
              <a:rPr lang="es-ES_tradnl" sz="7200" dirty="0" smtClean="0">
                <a:latin typeface="+mj-lt"/>
                <a:cs typeface="Helvetica"/>
              </a:rPr>
              <a:t>que las horitas que la noche tiene</a:t>
            </a:r>
            <a:br>
              <a:rPr lang="es-ES_tradnl" sz="7200" dirty="0" smtClean="0">
                <a:latin typeface="+mj-lt"/>
                <a:cs typeface="Helvetica"/>
              </a:rPr>
            </a:br>
            <a:r>
              <a:rPr lang="es-ES_tradnl" sz="7200" dirty="0" smtClean="0">
                <a:latin typeface="+mj-lt"/>
                <a:cs typeface="Helvetica"/>
              </a:rPr>
              <a:t>siempre estás llorando</a:t>
            </a:r>
          </a:p>
          <a:p>
            <a:pPr marL="0" indent="0">
              <a:buNone/>
            </a:pPr>
            <a:r>
              <a:rPr lang="es-ES_tradnl" sz="7200" dirty="0">
                <a:latin typeface="+mj-lt"/>
                <a:cs typeface="Helvetica"/>
              </a:rPr>
              <a:t> </a:t>
            </a:r>
            <a:endParaRPr lang="es-ES_tradnl" sz="7200" dirty="0" smtClean="0">
              <a:latin typeface="+mj-lt"/>
              <a:cs typeface="Helvetica"/>
            </a:endParaRPr>
          </a:p>
          <a:p>
            <a:pPr marL="0" indent="0">
              <a:buNone/>
            </a:pPr>
            <a:r>
              <a:rPr lang="es-ES_tradnl" sz="7200" b="1" dirty="0" smtClean="0">
                <a:latin typeface="+mj-lt"/>
                <a:cs typeface="Helvetica"/>
              </a:rPr>
              <a:t>Variante </a:t>
            </a:r>
            <a:r>
              <a:rPr lang="es-ES_tradnl" sz="7200" b="1" dirty="0">
                <a:latin typeface="+mj-lt"/>
                <a:cs typeface="Helvetica"/>
              </a:rPr>
              <a:t>de Manuel Molina:</a:t>
            </a:r>
            <a:endParaRPr lang="es-ES_tradnl" sz="7200" dirty="0">
              <a:latin typeface="+mj-lt"/>
              <a:cs typeface="Helvetica"/>
            </a:endParaRPr>
          </a:p>
          <a:p>
            <a:pPr marL="0" indent="0">
              <a:buNone/>
            </a:pPr>
            <a:r>
              <a:rPr lang="es-ES_tradnl" sz="7200" dirty="0">
                <a:latin typeface="+mj-lt"/>
                <a:cs typeface="Helvetica"/>
              </a:rPr>
              <a:t> </a:t>
            </a:r>
            <a:r>
              <a:rPr lang="es-ES_tradnl" sz="7200" dirty="0" smtClean="0">
                <a:latin typeface="+mj-lt"/>
                <a:cs typeface="Helvetica"/>
              </a:rPr>
              <a:t>Vestía </a:t>
            </a:r>
            <a:r>
              <a:rPr lang="es-ES_tradnl" sz="7200" dirty="0">
                <a:latin typeface="+mj-lt"/>
                <a:cs typeface="Helvetica"/>
              </a:rPr>
              <a:t>de negro luto</a:t>
            </a:r>
          </a:p>
          <a:p>
            <a:pPr marL="0" indent="0">
              <a:buNone/>
            </a:pPr>
            <a:r>
              <a:rPr lang="es-ES_tradnl" sz="7200" dirty="0">
                <a:latin typeface="+mj-lt"/>
                <a:cs typeface="Helvetica"/>
              </a:rPr>
              <a:t>te tengo que ver</a:t>
            </a:r>
          </a:p>
          <a:p>
            <a:pPr marL="0" indent="0">
              <a:buNone/>
            </a:pPr>
            <a:r>
              <a:rPr lang="es-ES_tradnl" sz="7200" dirty="0">
                <a:latin typeface="+mj-lt"/>
                <a:cs typeface="Helvetica"/>
              </a:rPr>
              <a:t>recordando la muerte</a:t>
            </a:r>
          </a:p>
          <a:p>
            <a:pPr marL="0" indent="0">
              <a:buNone/>
            </a:pPr>
            <a:r>
              <a:rPr lang="es-ES_tradnl" sz="7200" dirty="0">
                <a:latin typeface="+mj-lt"/>
                <a:cs typeface="Helvetica"/>
              </a:rPr>
              <a:t>de nuestro querer.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254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Seguiriya</a:t>
            </a:r>
            <a:r>
              <a:rPr lang="en-US" dirty="0" smtClean="0"/>
              <a:t> de Cádiz y Los </a:t>
            </a:r>
            <a:r>
              <a:rPr lang="en-US" dirty="0" err="1" smtClean="0"/>
              <a:t>Puertos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88467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s-ES_tradnl" sz="4900" b="1" dirty="0"/>
              <a:t> </a:t>
            </a:r>
            <a:endParaRPr lang="es-ES_tradnl" sz="6400" dirty="0">
              <a:latin typeface="Helvetica"/>
              <a:cs typeface="Helvetica"/>
            </a:endParaRPr>
          </a:p>
          <a:p>
            <a:pPr marL="0" indent="0">
              <a:buNone/>
            </a:pPr>
            <a:r>
              <a:rPr lang="es-ES_tradnl" sz="6400" b="1" dirty="0">
                <a:latin typeface="Helvetica"/>
                <a:cs typeface="Helvetica"/>
              </a:rPr>
              <a:t>VARIANTE DE EL NITRI: versión Mairena.</a:t>
            </a:r>
            <a:endParaRPr lang="es-ES_tradnl" sz="6400" dirty="0">
              <a:latin typeface="Helvetica"/>
              <a:cs typeface="Helvetica"/>
            </a:endParaRPr>
          </a:p>
          <a:p>
            <a:pPr marL="0" indent="0">
              <a:buNone/>
            </a:pPr>
            <a:r>
              <a:rPr lang="es-ES_tradnl" sz="6400" dirty="0">
                <a:latin typeface="Helvetica"/>
                <a:cs typeface="Helvetica"/>
              </a:rPr>
              <a:t> </a:t>
            </a:r>
          </a:p>
          <a:p>
            <a:pPr marL="0" indent="0">
              <a:buNone/>
            </a:pPr>
            <a:r>
              <a:rPr lang="es-ES_tradnl" sz="6400" dirty="0" smtClean="0">
                <a:latin typeface="Helvetica"/>
                <a:cs typeface="Helvetica"/>
              </a:rPr>
              <a:t>Al </a:t>
            </a:r>
            <a:r>
              <a:rPr lang="es-ES_tradnl" sz="6400" dirty="0">
                <a:latin typeface="Helvetica"/>
                <a:cs typeface="Helvetica"/>
              </a:rPr>
              <a:t>moro yo me voy</a:t>
            </a:r>
            <a:br>
              <a:rPr lang="es-ES_tradnl" sz="6400" dirty="0">
                <a:latin typeface="Helvetica"/>
                <a:cs typeface="Helvetica"/>
              </a:rPr>
            </a:br>
            <a:r>
              <a:rPr lang="es-ES_tradnl" sz="6400" dirty="0">
                <a:latin typeface="Helvetica"/>
                <a:cs typeface="Helvetica"/>
              </a:rPr>
              <a:t>ay ay ay por no verte más</a:t>
            </a:r>
            <a:br>
              <a:rPr lang="es-ES_tradnl" sz="6400" dirty="0">
                <a:latin typeface="Helvetica"/>
                <a:cs typeface="Helvetica"/>
              </a:rPr>
            </a:br>
            <a:r>
              <a:rPr lang="es-ES_tradnl" sz="6400" dirty="0">
                <a:latin typeface="Helvetica"/>
                <a:cs typeface="Helvetica"/>
              </a:rPr>
              <a:t>porque son dobles</a:t>
            </a:r>
            <a:br>
              <a:rPr lang="es-ES_tradnl" sz="6400" dirty="0">
                <a:latin typeface="Helvetica"/>
                <a:cs typeface="Helvetica"/>
              </a:rPr>
            </a:br>
            <a:r>
              <a:rPr lang="es-ES_tradnl" sz="6400" dirty="0">
                <a:latin typeface="Helvetica"/>
                <a:cs typeface="Helvetica"/>
              </a:rPr>
              <a:t>porque son dobles las grandes </a:t>
            </a:r>
            <a:r>
              <a:rPr lang="es-ES_tradnl" sz="6400" dirty="0" err="1">
                <a:latin typeface="Helvetica"/>
                <a:cs typeface="Helvetica"/>
              </a:rPr>
              <a:t>duquelas</a:t>
            </a:r>
            <a:r>
              <a:rPr lang="es-ES_tradnl" sz="6400" dirty="0">
                <a:latin typeface="Helvetica"/>
                <a:cs typeface="Helvetica"/>
              </a:rPr>
              <a:t/>
            </a:r>
            <a:br>
              <a:rPr lang="es-ES_tradnl" sz="6400" dirty="0">
                <a:latin typeface="Helvetica"/>
                <a:cs typeface="Helvetica"/>
              </a:rPr>
            </a:br>
            <a:r>
              <a:rPr lang="es-ES_tradnl" sz="6400" dirty="0">
                <a:latin typeface="Helvetica"/>
                <a:cs typeface="Helvetica"/>
              </a:rPr>
              <a:t>ay ay ay que me haces pasar.</a:t>
            </a:r>
          </a:p>
          <a:p>
            <a:pPr marL="0" indent="0">
              <a:buNone/>
            </a:pPr>
            <a:r>
              <a:rPr lang="es-ES_tradnl" sz="6400" dirty="0">
                <a:latin typeface="Helvetica"/>
                <a:cs typeface="Helvetica"/>
              </a:rPr>
              <a:t> </a:t>
            </a:r>
            <a:endParaRPr lang="es-ES_tradnl" sz="6400" dirty="0" smtClean="0">
              <a:latin typeface="Helvetica"/>
              <a:cs typeface="Helvetica"/>
            </a:endParaRPr>
          </a:p>
          <a:p>
            <a:pPr marL="0" indent="0">
              <a:buNone/>
            </a:pPr>
            <a:r>
              <a:rPr lang="es-ES_tradnl" sz="6400" b="1" dirty="0" smtClean="0">
                <a:latin typeface="Helvetica"/>
                <a:cs typeface="Helvetica"/>
              </a:rPr>
              <a:t>VARIANTE </a:t>
            </a:r>
            <a:r>
              <a:rPr lang="es-ES_tradnl" sz="6400" b="1" dirty="0">
                <a:latin typeface="Helvetica"/>
                <a:cs typeface="Helvetica"/>
              </a:rPr>
              <a:t>DEL EL LOCO MATEO</a:t>
            </a:r>
            <a:endParaRPr lang="es-ES_tradnl" sz="6400" dirty="0">
              <a:latin typeface="Helvetica"/>
              <a:cs typeface="Helvetica"/>
            </a:endParaRPr>
          </a:p>
          <a:p>
            <a:pPr marL="0" indent="0">
              <a:buNone/>
            </a:pPr>
            <a:r>
              <a:rPr lang="es-ES_tradnl" sz="6400" dirty="0">
                <a:latin typeface="Helvetica"/>
                <a:cs typeface="Helvetica"/>
              </a:rPr>
              <a:t> </a:t>
            </a:r>
          </a:p>
          <a:p>
            <a:pPr marL="0" indent="0">
              <a:buNone/>
            </a:pPr>
            <a:r>
              <a:rPr lang="es-ES_tradnl" sz="6400" dirty="0">
                <a:latin typeface="Helvetica"/>
                <a:cs typeface="Helvetica"/>
              </a:rPr>
              <a:t>Oleaditas madre de la mar</a:t>
            </a:r>
            <a:br>
              <a:rPr lang="es-ES_tradnl" sz="6400" dirty="0">
                <a:latin typeface="Helvetica"/>
                <a:cs typeface="Helvetica"/>
              </a:rPr>
            </a:br>
            <a:r>
              <a:rPr lang="es-ES_tradnl" sz="6400" dirty="0">
                <a:latin typeface="Helvetica"/>
                <a:cs typeface="Helvetica"/>
              </a:rPr>
              <a:t>qué fuertes </a:t>
            </a:r>
            <a:r>
              <a:rPr lang="es-ES_tradnl" sz="6400" dirty="0" err="1">
                <a:latin typeface="Helvetica"/>
                <a:cs typeface="Helvetica"/>
              </a:rPr>
              <a:t>venéis</a:t>
            </a:r>
            <a:r>
              <a:rPr lang="es-ES_tradnl" sz="6400" dirty="0">
                <a:latin typeface="Helvetica"/>
                <a:cs typeface="Helvetica"/>
              </a:rPr>
              <a:t/>
            </a:r>
            <a:br>
              <a:rPr lang="es-ES_tradnl" sz="6400" dirty="0">
                <a:latin typeface="Helvetica"/>
                <a:cs typeface="Helvetica"/>
              </a:rPr>
            </a:br>
            <a:r>
              <a:rPr lang="es-ES_tradnl" sz="6400" dirty="0">
                <a:latin typeface="Helvetica"/>
                <a:cs typeface="Helvetica"/>
              </a:rPr>
              <a:t>se os habéis llevado a la madre (de) mi alma</a:t>
            </a:r>
            <a:br>
              <a:rPr lang="es-ES_tradnl" sz="6400" dirty="0">
                <a:latin typeface="Helvetica"/>
                <a:cs typeface="Helvetica"/>
              </a:rPr>
            </a:br>
            <a:r>
              <a:rPr lang="es-ES_tradnl" sz="6400" dirty="0">
                <a:latin typeface="Helvetica"/>
                <a:cs typeface="Helvetica"/>
              </a:rPr>
              <a:t>y no me la traéis.</a:t>
            </a:r>
          </a:p>
          <a:p>
            <a:pPr marL="0" indent="0">
              <a:buNone/>
            </a:pPr>
            <a:r>
              <a:rPr lang="es-ES_tradnl" sz="6400" dirty="0">
                <a:latin typeface="Helvetica"/>
                <a:cs typeface="Helvetica"/>
              </a:rPr>
              <a:t> </a:t>
            </a:r>
          </a:p>
          <a:p>
            <a:pPr marL="0" indent="0">
              <a:buNone/>
            </a:pPr>
            <a:r>
              <a:rPr lang="es-ES_tradnl" sz="6400" dirty="0">
                <a:latin typeface="Helvetica"/>
                <a:cs typeface="Helvetica"/>
              </a:rPr>
              <a:t> </a:t>
            </a:r>
            <a:r>
              <a:rPr lang="es-ES_tradnl" sz="6400" b="1" dirty="0" smtClean="0">
                <a:latin typeface="Helvetica"/>
                <a:cs typeface="Helvetica"/>
              </a:rPr>
              <a:t>VARIANTE </a:t>
            </a:r>
            <a:r>
              <a:rPr lang="es-ES_tradnl" sz="6400" b="1" dirty="0">
                <a:latin typeface="Helvetica"/>
                <a:cs typeface="Helvetica"/>
              </a:rPr>
              <a:t>DEL EL TUERTO DE LA PEÑA</a:t>
            </a:r>
            <a:endParaRPr lang="es-ES_tradnl" sz="6400" dirty="0">
              <a:latin typeface="Helvetica"/>
              <a:cs typeface="Helvetica"/>
            </a:endParaRPr>
          </a:p>
          <a:p>
            <a:pPr marL="0" indent="0">
              <a:buNone/>
            </a:pPr>
            <a:r>
              <a:rPr lang="es-ES_tradnl" sz="6400" b="1" dirty="0">
                <a:latin typeface="Helvetica"/>
                <a:cs typeface="Helvetica"/>
              </a:rPr>
              <a:t> </a:t>
            </a:r>
            <a:endParaRPr lang="es-ES_tradnl" sz="6400" dirty="0">
              <a:latin typeface="Helvetica"/>
              <a:cs typeface="Helvetica"/>
            </a:endParaRPr>
          </a:p>
          <a:p>
            <a:pPr marL="0" indent="0">
              <a:buNone/>
            </a:pPr>
            <a:r>
              <a:rPr lang="es-ES_tradnl" sz="6400" dirty="0">
                <a:latin typeface="Helvetica"/>
                <a:cs typeface="Helvetica"/>
              </a:rPr>
              <a:t>Toditos los faluchos</a:t>
            </a:r>
            <a:br>
              <a:rPr lang="es-ES_tradnl" sz="6400" dirty="0">
                <a:latin typeface="Helvetica"/>
                <a:cs typeface="Helvetica"/>
              </a:rPr>
            </a:br>
            <a:r>
              <a:rPr lang="es-ES_tradnl" sz="6400" dirty="0">
                <a:latin typeface="Helvetica"/>
                <a:cs typeface="Helvetica"/>
              </a:rPr>
              <a:t>entran en bahía</a:t>
            </a:r>
            <a:br>
              <a:rPr lang="es-ES_tradnl" sz="6400" dirty="0">
                <a:latin typeface="Helvetica"/>
                <a:cs typeface="Helvetica"/>
              </a:rPr>
            </a:br>
            <a:r>
              <a:rPr lang="es-ES_tradnl" sz="6400" dirty="0">
                <a:latin typeface="Helvetica"/>
                <a:cs typeface="Helvetica"/>
              </a:rPr>
              <a:t>tan solamente dónde viene mi madre</a:t>
            </a:r>
            <a:br>
              <a:rPr lang="es-ES_tradnl" sz="6400" dirty="0">
                <a:latin typeface="Helvetica"/>
                <a:cs typeface="Helvetica"/>
              </a:rPr>
            </a:br>
            <a:r>
              <a:rPr lang="es-ES_tradnl" sz="6400" dirty="0">
                <a:latin typeface="Helvetica"/>
                <a:cs typeface="Helvetica"/>
              </a:rPr>
              <a:t>entrar no podía</a:t>
            </a:r>
          </a:p>
          <a:p>
            <a:pPr marL="0" indent="0">
              <a:buNone/>
            </a:pPr>
            <a:r>
              <a:rPr lang="es-ES_tradnl" dirty="0"/>
              <a:t>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198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Seguiriyas</a:t>
            </a:r>
            <a:r>
              <a:rPr lang="en-US" dirty="0" smtClean="0"/>
              <a:t> de </a:t>
            </a:r>
            <a:r>
              <a:rPr lang="en-US" dirty="0" err="1" smtClean="0"/>
              <a:t>Triana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233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s-ES_tradnl" sz="6400" b="1" dirty="0">
                <a:latin typeface="Helvetica"/>
                <a:cs typeface="Helvetica"/>
              </a:rPr>
              <a:t>VARIANTE DE ANTONIO CAGANCHO</a:t>
            </a:r>
            <a:r>
              <a:rPr lang="es-ES_tradnl" sz="6400" dirty="0">
                <a:latin typeface="Helvetica"/>
                <a:cs typeface="Helvetica"/>
              </a:rPr>
              <a:t>:</a:t>
            </a:r>
          </a:p>
          <a:p>
            <a:pPr marL="0" indent="0">
              <a:buNone/>
            </a:pPr>
            <a:r>
              <a:rPr lang="es-ES_tradnl" sz="6400" dirty="0" smtClean="0">
                <a:latin typeface="Helvetica"/>
                <a:cs typeface="Helvetica"/>
              </a:rPr>
              <a:t>Reniego </a:t>
            </a:r>
            <a:r>
              <a:rPr lang="es-ES_tradnl" sz="6400" dirty="0">
                <a:latin typeface="Helvetica"/>
                <a:cs typeface="Helvetica"/>
              </a:rPr>
              <a:t>yo</a:t>
            </a:r>
            <a:br>
              <a:rPr lang="es-ES_tradnl" sz="6400" dirty="0">
                <a:latin typeface="Helvetica"/>
                <a:cs typeface="Helvetica"/>
              </a:rPr>
            </a:br>
            <a:r>
              <a:rPr lang="es-ES_tradnl" sz="6400" dirty="0">
                <a:latin typeface="Helvetica"/>
                <a:cs typeface="Helvetica"/>
              </a:rPr>
              <a:t>reniego </a:t>
            </a:r>
            <a:r>
              <a:rPr lang="es-ES_tradnl" sz="6400" dirty="0" smtClean="0">
                <a:latin typeface="Helvetica"/>
                <a:cs typeface="Helvetica"/>
              </a:rPr>
              <a:t>de </a:t>
            </a:r>
            <a:r>
              <a:rPr lang="es-ES_tradnl" sz="6400" dirty="0">
                <a:latin typeface="Helvetica"/>
                <a:cs typeface="Helvetica"/>
              </a:rPr>
              <a:t>mi sino </a:t>
            </a:r>
            <a:r>
              <a:rPr lang="es-ES_tradnl" sz="6400" dirty="0" smtClean="0">
                <a:latin typeface="Helvetica"/>
                <a:cs typeface="Helvetica"/>
              </a:rPr>
              <a:t>ay</a:t>
            </a:r>
            <a:r>
              <a:rPr lang="es-ES_tradnl" sz="6400" dirty="0">
                <a:latin typeface="Helvetica"/>
                <a:cs typeface="Helvetica"/>
              </a:rPr>
              <a:t/>
            </a:r>
            <a:br>
              <a:rPr lang="es-ES_tradnl" sz="6400" dirty="0">
                <a:latin typeface="Helvetica"/>
                <a:cs typeface="Helvetica"/>
              </a:rPr>
            </a:br>
            <a:r>
              <a:rPr lang="es-ES_tradnl" sz="6400" dirty="0">
                <a:latin typeface="Helvetica"/>
                <a:cs typeface="Helvetica"/>
              </a:rPr>
              <a:t>reniego </a:t>
            </a:r>
            <a:r>
              <a:rPr lang="es-ES_tradnl" sz="6400" dirty="0" smtClean="0">
                <a:latin typeface="Helvetica"/>
                <a:cs typeface="Helvetica"/>
              </a:rPr>
              <a:t>de </a:t>
            </a:r>
            <a:r>
              <a:rPr lang="es-ES_tradnl" sz="6400" dirty="0">
                <a:latin typeface="Helvetica"/>
                <a:cs typeface="Helvetica"/>
              </a:rPr>
              <a:t>mi sino</a:t>
            </a:r>
            <a:br>
              <a:rPr lang="es-ES_tradnl" sz="6400" dirty="0">
                <a:latin typeface="Helvetica"/>
                <a:cs typeface="Helvetica"/>
              </a:rPr>
            </a:br>
            <a:r>
              <a:rPr lang="es-ES_tradnl" sz="6400" dirty="0">
                <a:latin typeface="Helvetica"/>
                <a:cs typeface="Helvetica"/>
              </a:rPr>
              <a:t>como reniego madre hasta en la horita ay</a:t>
            </a:r>
            <a:br>
              <a:rPr lang="es-ES_tradnl" sz="6400" dirty="0">
                <a:latin typeface="Helvetica"/>
                <a:cs typeface="Helvetica"/>
              </a:rPr>
            </a:br>
            <a:r>
              <a:rPr lang="es-ES_tradnl" sz="6400" dirty="0">
                <a:latin typeface="Helvetica"/>
                <a:cs typeface="Helvetica"/>
              </a:rPr>
              <a:t>que te he conocido</a:t>
            </a:r>
          </a:p>
          <a:p>
            <a:pPr marL="0" indent="0">
              <a:buNone/>
            </a:pPr>
            <a:r>
              <a:rPr lang="es-ES_tradnl" sz="6400" dirty="0">
                <a:latin typeface="Helvetica"/>
                <a:cs typeface="Helvetica"/>
              </a:rPr>
              <a:t> </a:t>
            </a:r>
          </a:p>
          <a:p>
            <a:pPr marL="0" indent="0">
              <a:buNone/>
            </a:pPr>
            <a:r>
              <a:rPr lang="es-ES_tradnl" sz="6400" b="1" dirty="0">
                <a:latin typeface="Helvetica"/>
                <a:cs typeface="Helvetica"/>
              </a:rPr>
              <a:t>VARIANTE DE MANUEL CAGANCHO</a:t>
            </a:r>
            <a:endParaRPr lang="es-ES_tradnl" sz="6400" dirty="0">
              <a:latin typeface="Helvetica"/>
              <a:cs typeface="Helvetica"/>
            </a:endParaRPr>
          </a:p>
          <a:p>
            <a:pPr marL="0" indent="0">
              <a:buNone/>
            </a:pPr>
            <a:r>
              <a:rPr lang="es-ES_tradnl" sz="6400" dirty="0" smtClean="0">
                <a:latin typeface="Helvetica"/>
                <a:cs typeface="Helvetica"/>
              </a:rPr>
              <a:t>Ay</a:t>
            </a:r>
            <a:r>
              <a:rPr lang="es-ES_tradnl" sz="6400" dirty="0">
                <a:latin typeface="Helvetica"/>
                <a:cs typeface="Helvetica"/>
              </a:rPr>
              <a:t/>
            </a:r>
            <a:br>
              <a:rPr lang="es-ES_tradnl" sz="6400" dirty="0">
                <a:latin typeface="Helvetica"/>
                <a:cs typeface="Helvetica"/>
              </a:rPr>
            </a:br>
            <a:r>
              <a:rPr lang="es-ES_tradnl" sz="6400" dirty="0">
                <a:latin typeface="Helvetica"/>
                <a:cs typeface="Helvetica"/>
              </a:rPr>
              <a:t>Darle la limosna </a:t>
            </a:r>
            <a:r>
              <a:rPr lang="es-ES_tradnl" sz="6400" dirty="0" smtClean="0">
                <a:latin typeface="Helvetica"/>
                <a:cs typeface="Helvetica"/>
              </a:rPr>
              <a:t>ay</a:t>
            </a:r>
            <a:r>
              <a:rPr lang="es-ES_tradnl" sz="6400" dirty="0">
                <a:latin typeface="Helvetica"/>
                <a:cs typeface="Helvetica"/>
              </a:rPr>
              <a:t/>
            </a:r>
            <a:br>
              <a:rPr lang="es-ES_tradnl" sz="6400" dirty="0">
                <a:latin typeface="Helvetica"/>
                <a:cs typeface="Helvetica"/>
              </a:rPr>
            </a:br>
            <a:r>
              <a:rPr lang="es-ES_tradnl" sz="6400" dirty="0">
                <a:latin typeface="Helvetica"/>
                <a:cs typeface="Helvetica"/>
              </a:rPr>
              <a:t>dársela por Dios</a:t>
            </a:r>
            <a:br>
              <a:rPr lang="es-ES_tradnl" sz="6400" dirty="0">
                <a:latin typeface="Helvetica"/>
                <a:cs typeface="Helvetica"/>
              </a:rPr>
            </a:br>
            <a:r>
              <a:rPr lang="es-ES_tradnl" sz="6400" dirty="0">
                <a:latin typeface="Helvetica"/>
                <a:cs typeface="Helvetica"/>
              </a:rPr>
              <a:t>porque yo vengo</a:t>
            </a:r>
            <a:r>
              <a:rPr lang="es-ES_tradnl" sz="6400" dirty="0" smtClean="0">
                <a:latin typeface="Helvetica"/>
                <a:cs typeface="Helvetica"/>
              </a:rPr>
              <a:t>, vengo </a:t>
            </a:r>
            <a:r>
              <a:rPr lang="es-ES_tradnl" sz="6400" dirty="0">
                <a:latin typeface="Helvetica"/>
                <a:cs typeface="Helvetica"/>
              </a:rPr>
              <a:t>yo herido</a:t>
            </a:r>
            <a:br>
              <a:rPr lang="es-ES_tradnl" sz="6400" dirty="0">
                <a:latin typeface="Helvetica"/>
                <a:cs typeface="Helvetica"/>
              </a:rPr>
            </a:br>
            <a:r>
              <a:rPr lang="es-ES_tradnl" sz="6400" dirty="0">
                <a:latin typeface="Helvetica"/>
                <a:cs typeface="Helvetica"/>
              </a:rPr>
              <a:t>del mal del amor</a:t>
            </a:r>
          </a:p>
          <a:p>
            <a:pPr marL="0" indent="0">
              <a:buNone/>
            </a:pPr>
            <a:r>
              <a:rPr lang="es-ES_tradnl" sz="6400" dirty="0">
                <a:latin typeface="Helvetica"/>
                <a:cs typeface="Helvetica"/>
              </a:rPr>
              <a:t> </a:t>
            </a:r>
          </a:p>
          <a:p>
            <a:pPr marL="0" indent="0">
              <a:buNone/>
            </a:pPr>
            <a:r>
              <a:rPr lang="es-ES_tradnl" sz="6400" b="1" dirty="0">
                <a:latin typeface="Helvetica"/>
                <a:cs typeface="Helvetica"/>
              </a:rPr>
              <a:t>VARIANTE DE SILVERIO (CABAL)</a:t>
            </a:r>
            <a:endParaRPr lang="es-ES_tradnl" sz="6400" dirty="0">
              <a:latin typeface="Helvetica"/>
              <a:cs typeface="Helvetica"/>
            </a:endParaRPr>
          </a:p>
          <a:p>
            <a:pPr marL="0" indent="0">
              <a:buNone/>
            </a:pPr>
            <a:r>
              <a:rPr lang="es-ES_tradnl" sz="6400" b="1" dirty="0">
                <a:latin typeface="Helvetica"/>
                <a:cs typeface="Helvetica"/>
              </a:rPr>
              <a:t> </a:t>
            </a:r>
            <a:r>
              <a:rPr lang="es-ES_tradnl" sz="6400" dirty="0" err="1" smtClean="0">
                <a:latin typeface="Helvetica"/>
                <a:cs typeface="Helvetica"/>
              </a:rPr>
              <a:t>Aaay</a:t>
            </a:r>
            <a:r>
              <a:rPr lang="es-ES_tradnl" sz="6400" dirty="0">
                <a:latin typeface="Helvetica"/>
                <a:cs typeface="Helvetica"/>
              </a:rPr>
              <a:t/>
            </a:r>
            <a:br>
              <a:rPr lang="es-ES_tradnl" sz="6400" dirty="0">
                <a:latin typeface="Helvetica"/>
                <a:cs typeface="Helvetica"/>
              </a:rPr>
            </a:br>
            <a:r>
              <a:rPr lang="es-ES_tradnl" sz="6400" dirty="0">
                <a:latin typeface="Helvetica"/>
                <a:cs typeface="Helvetica"/>
              </a:rPr>
              <a:t>Ábrase la tierra</a:t>
            </a:r>
            <a:br>
              <a:rPr lang="es-ES_tradnl" sz="6400" dirty="0">
                <a:latin typeface="Helvetica"/>
                <a:cs typeface="Helvetica"/>
              </a:rPr>
            </a:br>
            <a:r>
              <a:rPr lang="es-ES_tradnl" sz="6400" dirty="0">
                <a:latin typeface="Helvetica"/>
                <a:cs typeface="Helvetica"/>
              </a:rPr>
              <a:t>que no quiero vivir</a:t>
            </a:r>
            <a:br>
              <a:rPr lang="es-ES_tradnl" sz="6400" dirty="0">
                <a:latin typeface="Helvetica"/>
                <a:cs typeface="Helvetica"/>
              </a:rPr>
            </a:br>
            <a:r>
              <a:rPr lang="es-ES_tradnl" sz="6400" dirty="0">
                <a:latin typeface="Helvetica"/>
                <a:cs typeface="Helvetica"/>
              </a:rPr>
              <a:t>ábrase la tierra</a:t>
            </a:r>
            <a:br>
              <a:rPr lang="es-ES_tradnl" sz="6400" dirty="0">
                <a:latin typeface="Helvetica"/>
                <a:cs typeface="Helvetica"/>
              </a:rPr>
            </a:br>
            <a:r>
              <a:rPr lang="es-ES_tradnl" sz="6400" dirty="0">
                <a:latin typeface="Helvetica"/>
                <a:cs typeface="Helvetica"/>
              </a:rPr>
              <a:t>que no quiero vivir</a:t>
            </a:r>
            <a:br>
              <a:rPr lang="es-ES_tradnl" sz="6400" dirty="0">
                <a:latin typeface="Helvetica"/>
                <a:cs typeface="Helvetica"/>
              </a:rPr>
            </a:br>
            <a:r>
              <a:rPr lang="es-ES_tradnl" sz="6400" dirty="0">
                <a:latin typeface="Helvetica"/>
                <a:cs typeface="Helvetica"/>
              </a:rPr>
              <a:t>que para vivir</a:t>
            </a:r>
            <a:br>
              <a:rPr lang="es-ES_tradnl" sz="6400" dirty="0">
                <a:latin typeface="Helvetica"/>
                <a:cs typeface="Helvetica"/>
              </a:rPr>
            </a:br>
            <a:r>
              <a:rPr lang="es-ES_tradnl" sz="6400" dirty="0">
                <a:latin typeface="Helvetica"/>
                <a:cs typeface="Helvetica"/>
              </a:rPr>
              <a:t>que para vivir como yo estaba viviendo </a:t>
            </a:r>
            <a:r>
              <a:rPr lang="es-ES_tradnl" sz="6400" dirty="0" err="1">
                <a:latin typeface="Helvetica"/>
                <a:cs typeface="Helvetica"/>
              </a:rPr>
              <a:t>aay</a:t>
            </a:r>
            <a:r>
              <a:rPr lang="es-ES_tradnl" sz="6400" dirty="0">
                <a:latin typeface="Helvetica"/>
                <a:cs typeface="Helvetica"/>
              </a:rPr>
              <a:t> </a:t>
            </a:r>
            <a:r>
              <a:rPr lang="es-ES_tradnl" sz="6400" dirty="0" err="1">
                <a:latin typeface="Helvetica"/>
                <a:cs typeface="Helvetica"/>
              </a:rPr>
              <a:t>ayy</a:t>
            </a:r>
            <a:r>
              <a:rPr lang="es-ES_tradnl" sz="6400" dirty="0">
                <a:latin typeface="Helvetica"/>
                <a:cs typeface="Helvetica"/>
              </a:rPr>
              <a:t> </a:t>
            </a:r>
            <a:r>
              <a:rPr lang="es-ES_tradnl" sz="6400" dirty="0" err="1">
                <a:latin typeface="Helvetica"/>
                <a:cs typeface="Helvetica"/>
              </a:rPr>
              <a:t>yyyyy</a:t>
            </a:r>
            <a:r>
              <a:rPr lang="es-ES_tradnl" sz="6400" dirty="0">
                <a:latin typeface="Helvetica"/>
                <a:cs typeface="Helvetica"/>
              </a:rPr>
              <a:t> </a:t>
            </a:r>
            <a:r>
              <a:rPr lang="es-ES_tradnl" sz="6400" dirty="0" err="1">
                <a:latin typeface="Helvetica"/>
                <a:cs typeface="Helvetica"/>
              </a:rPr>
              <a:t>yyyyy</a:t>
            </a:r>
            <a:r>
              <a:rPr lang="es-ES_tradnl" sz="6400" dirty="0">
                <a:latin typeface="Helvetica"/>
                <a:cs typeface="Helvetica"/>
              </a:rPr>
              <a:t/>
            </a:r>
            <a:br>
              <a:rPr lang="es-ES_tradnl" sz="6400" dirty="0">
                <a:latin typeface="Helvetica"/>
                <a:cs typeface="Helvetica"/>
              </a:rPr>
            </a:br>
            <a:r>
              <a:rPr lang="es-ES_tradnl" sz="6400" dirty="0">
                <a:latin typeface="Helvetica"/>
                <a:cs typeface="Helvetica"/>
              </a:rPr>
              <a:t>yo me quiero morir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265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¡</a:t>
            </a:r>
            <a:r>
              <a:rPr lang="en-US" dirty="0" smtClean="0"/>
              <a:t>MUCHAS GRACIAS!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Julián</a:t>
            </a:r>
            <a:r>
              <a:rPr lang="en-US" sz="3600" dirty="0" smtClean="0"/>
              <a:t> Estrada</a:t>
            </a:r>
          </a:p>
          <a:p>
            <a:r>
              <a:rPr lang="en-US" sz="3600" dirty="0" err="1" smtClean="0"/>
              <a:t>Charo</a:t>
            </a:r>
            <a:r>
              <a:rPr lang="en-US" sz="3600" dirty="0" smtClean="0"/>
              <a:t> </a:t>
            </a:r>
            <a:r>
              <a:rPr lang="en-US" sz="3600" dirty="0" smtClean="0"/>
              <a:t>Martín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995464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 </a:t>
            </a:r>
            <a:r>
              <a:rPr lang="en-US" dirty="0" err="1" smtClean="0"/>
              <a:t>letras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0104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s-ES_tradnl" dirty="0" smtClean="0">
                <a:cs typeface="Helvetica"/>
              </a:rPr>
              <a:t>La seguidilla, con su métrica de de cuatro versos de 7-5-7-5 sílabas es una de las formas </a:t>
            </a:r>
            <a:r>
              <a:rPr lang="es-ES_tradnl" dirty="0">
                <a:cs typeface="Helvetica"/>
              </a:rPr>
              <a:t>más </a:t>
            </a:r>
            <a:r>
              <a:rPr lang="es-ES_tradnl" dirty="0" smtClean="0">
                <a:cs typeface="Helvetica"/>
              </a:rPr>
              <a:t>car</a:t>
            </a:r>
            <a:r>
              <a:rPr lang="en-US" dirty="0" err="1" smtClean="0">
                <a:cs typeface="Helvetica"/>
              </a:rPr>
              <a:t>a</a:t>
            </a:r>
            <a:r>
              <a:rPr lang="es-ES_tradnl" dirty="0" err="1" smtClean="0">
                <a:cs typeface="Helvetica"/>
              </a:rPr>
              <a:t>cterística</a:t>
            </a:r>
            <a:r>
              <a:rPr lang="es-ES_tradnl" dirty="0" smtClean="0">
                <a:cs typeface="Helvetica"/>
              </a:rPr>
              <a:t> de </a:t>
            </a:r>
            <a:r>
              <a:rPr lang="es-ES_tradnl" dirty="0">
                <a:cs typeface="Helvetica"/>
              </a:rPr>
              <a:t>la lírica </a:t>
            </a:r>
            <a:r>
              <a:rPr lang="es-ES_tradnl" dirty="0" smtClean="0">
                <a:cs typeface="Helvetica"/>
              </a:rPr>
              <a:t>popular. Su rima puede ser asonante o consonante con el esquema </a:t>
            </a:r>
            <a:r>
              <a:rPr lang="es-ES_tradnl" dirty="0" err="1" smtClean="0">
                <a:cs typeface="Helvetica"/>
              </a:rPr>
              <a:t>abcb</a:t>
            </a:r>
            <a:r>
              <a:rPr lang="es-ES_tradnl" dirty="0" smtClean="0">
                <a:cs typeface="Helvetica"/>
              </a:rPr>
              <a:t> o con el de la cuarteta perfecta abab</a:t>
            </a:r>
          </a:p>
          <a:p>
            <a:pPr marL="0" indent="0">
              <a:buNone/>
            </a:pPr>
            <a:r>
              <a:rPr lang="es-ES_tradnl" dirty="0"/>
              <a:t>	</a:t>
            </a:r>
            <a:r>
              <a:rPr lang="es-ES_tradnl" dirty="0" smtClean="0"/>
              <a:t>					</a:t>
            </a:r>
          </a:p>
          <a:p>
            <a:pPr marL="0" indent="0">
              <a:buNone/>
            </a:pPr>
            <a:r>
              <a:rPr lang="es-ES_tradnl" dirty="0" smtClean="0"/>
              <a:t>						He </a:t>
            </a:r>
            <a:r>
              <a:rPr lang="es-ES_tradnl" dirty="0"/>
              <a:t>llegado a Cádiz </a:t>
            </a:r>
            <a:r>
              <a:rPr lang="es-ES_tradnl" dirty="0" smtClean="0"/>
              <a:t>(a)</a:t>
            </a:r>
          </a:p>
          <a:p>
            <a:pPr marL="0" indent="0">
              <a:buNone/>
            </a:pPr>
            <a:r>
              <a:rPr lang="es-ES_tradnl" dirty="0"/>
              <a:t>	</a:t>
            </a:r>
            <a:r>
              <a:rPr lang="es-ES_tradnl" dirty="0" smtClean="0"/>
              <a:t>					muy placentero (b)</a:t>
            </a:r>
            <a:endParaRPr lang="es-ES_tradnl" dirty="0"/>
          </a:p>
          <a:p>
            <a:pPr marL="0" indent="0">
              <a:buNone/>
            </a:pPr>
            <a:r>
              <a:rPr lang="es-ES_tradnl" dirty="0" smtClean="0"/>
              <a:t>						no </a:t>
            </a:r>
            <a:r>
              <a:rPr lang="es-ES_tradnl" dirty="0"/>
              <a:t>me sobra otra cosa </a:t>
            </a:r>
            <a:r>
              <a:rPr lang="it-IT" dirty="0" smtClean="0"/>
              <a:t>(c)					 				     	       sino </a:t>
            </a:r>
            <a:r>
              <a:rPr lang="it-IT" dirty="0" err="1"/>
              <a:t>dinero</a:t>
            </a:r>
            <a:r>
              <a:rPr lang="it-IT" dirty="0"/>
              <a:t> </a:t>
            </a:r>
            <a:r>
              <a:rPr lang="it-IT" dirty="0" smtClean="0"/>
              <a:t>(b)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es-ES_tradnl" dirty="0"/>
              <a:t>La seguidilla castellana es utilizada popularmente al menos desde el siglo </a:t>
            </a:r>
            <a:r>
              <a:rPr lang="es-ES_tradnl" dirty="0" smtClean="0"/>
              <a:t>XVI. </a:t>
            </a:r>
            <a:r>
              <a:rPr lang="es-ES_tradnl" dirty="0"/>
              <a:t>En el siglo </a:t>
            </a:r>
            <a:r>
              <a:rPr lang="es-ES_tradnl" dirty="0" smtClean="0"/>
              <a:t>XVIII </a:t>
            </a:r>
            <a:r>
              <a:rPr lang="es-ES_tradnl" dirty="0"/>
              <a:t>vivió su época de esplendor </a:t>
            </a:r>
            <a:r>
              <a:rPr lang="es-ES_tradnl" dirty="0" smtClean="0"/>
              <a:t>y fue </a:t>
            </a:r>
            <a:r>
              <a:rPr lang="es-ES_tradnl" dirty="0"/>
              <a:t>el modelo adecuado para los flamencos </a:t>
            </a:r>
            <a:r>
              <a:rPr lang="es-ES_tradnl" dirty="0" smtClean="0"/>
              <a:t>que</a:t>
            </a:r>
            <a:r>
              <a:rPr lang="es-ES_tradnl" dirty="0"/>
              <a:t> </a:t>
            </a:r>
            <a:r>
              <a:rPr lang="es-ES_tradnl" dirty="0" smtClean="0"/>
              <a:t>a mitad del </a:t>
            </a:r>
            <a:r>
              <a:rPr lang="es-ES_tradnl" dirty="0"/>
              <a:t>siglo </a:t>
            </a:r>
            <a:r>
              <a:rPr lang="es-ES_tradnl" dirty="0" smtClean="0"/>
              <a:t>XIX </a:t>
            </a:r>
            <a:r>
              <a:rPr lang="es-ES_tradnl" dirty="0"/>
              <a:t>iban dando forma a los diferentes estilos. </a:t>
            </a:r>
            <a:r>
              <a:rPr lang="es-ES_tradnl" dirty="0" smtClean="0"/>
              <a:t>Este tipo de estrofa se utiliza en numerosos palos: alegrías, romeras, </a:t>
            </a:r>
            <a:r>
              <a:rPr lang="es-ES_tradnl" dirty="0" err="1" smtClean="0"/>
              <a:t>cantiña</a:t>
            </a:r>
            <a:r>
              <a:rPr lang="es-ES_tradnl" dirty="0" smtClean="0"/>
              <a:t> de Córdoba, </a:t>
            </a:r>
            <a:r>
              <a:rPr lang="es-ES_tradnl" dirty="0" err="1" smtClean="0"/>
              <a:t>bulería</a:t>
            </a:r>
            <a:r>
              <a:rPr lang="es-ES_tradnl" dirty="0" smtClean="0"/>
              <a:t>, tientos, nana, sevillana y serrana.</a:t>
            </a:r>
          </a:p>
          <a:p>
            <a:pPr marL="0" indent="0">
              <a:buNone/>
            </a:pPr>
            <a:endParaRPr lang="es-ES_tradnl" dirty="0" smtClean="0"/>
          </a:p>
          <a:p>
            <a:endParaRPr lang="es-ES_tradnl" dirty="0" smtClean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936580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seguidilla en la </a:t>
            </a:r>
            <a:r>
              <a:rPr lang="en-US" dirty="0" err="1" smtClean="0"/>
              <a:t>serrana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ES_tradnl" dirty="0"/>
              <a:t>La </a:t>
            </a:r>
            <a:r>
              <a:rPr lang="es-ES_tradnl" dirty="0" smtClean="0"/>
              <a:t>seguidilla cuando se usa en el contexto de la serrana suele </a:t>
            </a:r>
            <a:r>
              <a:rPr lang="es-ES_tradnl" dirty="0"/>
              <a:t>llevar ligado un bordón de tres versos </a:t>
            </a:r>
            <a:r>
              <a:rPr lang="es-ES_tradnl" dirty="0" smtClean="0"/>
              <a:t>con rima aba que completa </a:t>
            </a:r>
            <a:r>
              <a:rPr lang="es-ES_tradnl" dirty="0"/>
              <a:t>el sentido </a:t>
            </a:r>
            <a:r>
              <a:rPr lang="es-ES_tradnl" dirty="0" smtClean="0"/>
              <a:t>de </a:t>
            </a:r>
            <a:r>
              <a:rPr lang="es-ES_tradnl" dirty="0"/>
              <a:t>cada seguidilla. </a:t>
            </a:r>
            <a:endParaRPr lang="es-ES_tradnl" dirty="0" smtClean="0"/>
          </a:p>
          <a:p>
            <a:pPr marL="0" indent="0">
              <a:buNone/>
            </a:pPr>
            <a:r>
              <a:rPr lang="es-ES_tradnl" dirty="0"/>
              <a:t>	</a:t>
            </a:r>
            <a:r>
              <a:rPr lang="es-ES_tradnl" dirty="0" smtClean="0"/>
              <a:t>			</a:t>
            </a:r>
          </a:p>
          <a:p>
            <a:pPr marL="0" indent="0">
              <a:buNone/>
            </a:pPr>
            <a:r>
              <a:rPr lang="es-ES_tradnl" dirty="0"/>
              <a:t>	</a:t>
            </a:r>
            <a:r>
              <a:rPr lang="es-ES_tradnl" dirty="0" smtClean="0"/>
              <a:t>			Por la Sierra morena	   (a)</a:t>
            </a:r>
          </a:p>
          <a:p>
            <a:pPr marL="0" indent="0">
              <a:buNone/>
            </a:pPr>
            <a:r>
              <a:rPr lang="es-ES_tradnl" dirty="0"/>
              <a:t>	</a:t>
            </a:r>
            <a:r>
              <a:rPr lang="es-ES_tradnl" dirty="0" smtClean="0"/>
              <a:t>		</a:t>
            </a:r>
            <a:r>
              <a:rPr lang="hu-HU" dirty="0" smtClean="0"/>
              <a:t>	brilla un lucero 		   (</a:t>
            </a:r>
            <a:r>
              <a:rPr lang="hu-HU" dirty="0"/>
              <a:t>b) </a:t>
            </a:r>
          </a:p>
          <a:p>
            <a:pPr marL="0" indent="0">
              <a:buNone/>
            </a:pPr>
            <a:r>
              <a:rPr lang="es-ES_tradnl" dirty="0" smtClean="0"/>
              <a:t>				Juan María le llaman    (a) </a:t>
            </a:r>
            <a:endParaRPr lang="es-ES_tradnl" dirty="0"/>
          </a:p>
          <a:p>
            <a:pPr marL="0" indent="0">
              <a:buNone/>
            </a:pPr>
            <a:r>
              <a:rPr lang="es-ES_tradnl" dirty="0" smtClean="0"/>
              <a:t>				es bandolero			   (</a:t>
            </a:r>
            <a:r>
              <a:rPr lang="es-ES_tradnl" dirty="0"/>
              <a:t>b) </a:t>
            </a:r>
            <a:endParaRPr lang="es-ES_tradnl" dirty="0" smtClean="0"/>
          </a:p>
          <a:p>
            <a:pPr marL="0" indent="0">
              <a:buNone/>
            </a:pPr>
            <a:r>
              <a:rPr lang="es-ES_tradnl" dirty="0" smtClean="0"/>
              <a:t>				</a:t>
            </a:r>
          </a:p>
          <a:p>
            <a:pPr marL="0" indent="0">
              <a:buNone/>
            </a:pPr>
            <a:r>
              <a:rPr lang="es-ES_tradnl" dirty="0"/>
              <a:t>	</a:t>
            </a:r>
            <a:r>
              <a:rPr lang="es-ES_tradnl" dirty="0" smtClean="0"/>
              <a:t>			Si yo pudiera				(</a:t>
            </a:r>
            <a:r>
              <a:rPr lang="es-ES_tradnl" dirty="0"/>
              <a:t>a) </a:t>
            </a:r>
          </a:p>
          <a:p>
            <a:pPr marL="0" indent="0">
              <a:buNone/>
            </a:pPr>
            <a:r>
              <a:rPr lang="es-ES_tradnl" dirty="0" smtClean="0"/>
              <a:t>				</a:t>
            </a:r>
            <a:r>
              <a:rPr lang="es-ES_tradnl" dirty="0" err="1" smtClean="0"/>
              <a:t>pa</a:t>
            </a:r>
            <a:r>
              <a:rPr lang="es-ES_tradnl" dirty="0" smtClean="0"/>
              <a:t>’ ayudar a los pobres   (</a:t>
            </a:r>
            <a:r>
              <a:rPr lang="es-ES_tradnl" dirty="0"/>
              <a:t>b) </a:t>
            </a:r>
          </a:p>
          <a:p>
            <a:pPr marL="0" indent="0">
              <a:buNone/>
            </a:pPr>
            <a:r>
              <a:rPr lang="es-ES_tradnl" dirty="0" smtClean="0"/>
              <a:t>				con él me fuera			(</a:t>
            </a:r>
            <a:r>
              <a:rPr lang="es-ES_tradnl" dirty="0"/>
              <a:t>a)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817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seguiriya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44036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9600" dirty="0" smtClean="0"/>
              <a:t>Las </a:t>
            </a:r>
            <a:r>
              <a:rPr lang="en-US" sz="9600" dirty="0" err="1" smtClean="0"/>
              <a:t>seguiriyas</a:t>
            </a:r>
            <a:r>
              <a:rPr lang="en-US" sz="9600" dirty="0" smtClean="0"/>
              <a:t> se </a:t>
            </a:r>
            <a:r>
              <a:rPr lang="en-US" sz="9600" dirty="0" err="1" smtClean="0"/>
              <a:t>conocieron</a:t>
            </a:r>
            <a:r>
              <a:rPr lang="en-US" sz="9600" dirty="0" smtClean="0"/>
              <a:t> </a:t>
            </a:r>
            <a:r>
              <a:rPr lang="en-US" sz="9600" dirty="0" err="1" smtClean="0"/>
              <a:t>como</a:t>
            </a:r>
            <a:r>
              <a:rPr lang="en-US" sz="9600" dirty="0" smtClean="0"/>
              <a:t> </a:t>
            </a:r>
            <a:r>
              <a:rPr lang="en-US" sz="9600" dirty="0" err="1" smtClean="0"/>
              <a:t>playeras</a:t>
            </a:r>
            <a:r>
              <a:rPr lang="en-US" sz="9600" dirty="0" smtClean="0"/>
              <a:t> en el </a:t>
            </a:r>
            <a:r>
              <a:rPr lang="en-US" sz="9600" dirty="0" err="1" smtClean="0"/>
              <a:t>siglo</a:t>
            </a:r>
            <a:r>
              <a:rPr lang="en-US" sz="9600" dirty="0" smtClean="0"/>
              <a:t> XIX y </a:t>
            </a:r>
            <a:r>
              <a:rPr lang="en-US" sz="9600" dirty="0" err="1" smtClean="0"/>
              <a:t>posteriormente</a:t>
            </a:r>
            <a:r>
              <a:rPr lang="en-US" sz="9600" dirty="0" smtClean="0"/>
              <a:t> </a:t>
            </a:r>
            <a:r>
              <a:rPr lang="en-US" sz="9600" dirty="0" err="1" smtClean="0"/>
              <a:t>como</a:t>
            </a:r>
            <a:r>
              <a:rPr lang="en-US" sz="9600" dirty="0" smtClean="0"/>
              <a:t> seguidillas </a:t>
            </a:r>
            <a:r>
              <a:rPr lang="en-US" sz="9600" dirty="0" err="1" smtClean="0"/>
              <a:t>playeras</a:t>
            </a:r>
            <a:r>
              <a:rPr lang="en-US" sz="9600" dirty="0" smtClean="0"/>
              <a:t>. Hoy se </a:t>
            </a:r>
            <a:r>
              <a:rPr lang="en-US" sz="9600" dirty="0" err="1" smtClean="0"/>
              <a:t>conoce</a:t>
            </a:r>
            <a:r>
              <a:rPr lang="en-US" sz="9600" dirty="0" smtClean="0"/>
              <a:t> </a:t>
            </a:r>
            <a:r>
              <a:rPr lang="en-US" sz="9600" dirty="0" err="1" smtClean="0"/>
              <a:t>como</a:t>
            </a:r>
            <a:r>
              <a:rPr lang="en-US" sz="9600" dirty="0" smtClean="0"/>
              <a:t> </a:t>
            </a:r>
            <a:r>
              <a:rPr lang="en-US" sz="9600" dirty="0" err="1" smtClean="0"/>
              <a:t>seguiriya</a:t>
            </a:r>
            <a:r>
              <a:rPr lang="en-US" sz="9600" dirty="0" smtClean="0"/>
              <a:t>. Hay </a:t>
            </a:r>
            <a:r>
              <a:rPr lang="en-US" sz="9600" dirty="0" err="1" smtClean="0"/>
              <a:t>modelos</a:t>
            </a:r>
            <a:r>
              <a:rPr lang="en-US" sz="9600" dirty="0" smtClean="0"/>
              <a:t>: </a:t>
            </a:r>
            <a:r>
              <a:rPr lang="en-US" sz="9600" dirty="0" err="1"/>
              <a:t>u</a:t>
            </a:r>
            <a:r>
              <a:rPr lang="en-US" sz="9600" dirty="0" err="1" smtClean="0"/>
              <a:t>na</a:t>
            </a:r>
            <a:r>
              <a:rPr lang="en-US" sz="9600" dirty="0" smtClean="0"/>
              <a:t> con </a:t>
            </a:r>
            <a:r>
              <a:rPr lang="en-US" sz="9600" dirty="0" err="1" smtClean="0"/>
              <a:t>cuatro</a:t>
            </a:r>
            <a:r>
              <a:rPr lang="en-US" sz="9600" dirty="0" smtClean="0"/>
              <a:t> versos de 6 </a:t>
            </a:r>
            <a:r>
              <a:rPr lang="en-US" sz="9600" dirty="0" err="1" smtClean="0"/>
              <a:t>sílabas</a:t>
            </a:r>
            <a:r>
              <a:rPr lang="en-US" sz="9600" dirty="0" smtClean="0"/>
              <a:t> con la </a:t>
            </a:r>
            <a:r>
              <a:rPr lang="en-US" sz="9600" dirty="0" err="1" smtClean="0"/>
              <a:t>excepción</a:t>
            </a:r>
            <a:r>
              <a:rPr lang="en-US" sz="9600" dirty="0" smtClean="0"/>
              <a:t> del </a:t>
            </a:r>
            <a:r>
              <a:rPr lang="en-US" sz="9600" dirty="0" err="1" smtClean="0"/>
              <a:t>tercero</a:t>
            </a:r>
            <a:r>
              <a:rPr lang="en-US" sz="9600" dirty="0" smtClean="0"/>
              <a:t> </a:t>
            </a:r>
            <a:r>
              <a:rPr lang="en-US" sz="9600" dirty="0" err="1" smtClean="0"/>
              <a:t>que</a:t>
            </a:r>
            <a:r>
              <a:rPr lang="en-US" sz="9600" dirty="0" smtClean="0"/>
              <a:t> </a:t>
            </a:r>
            <a:r>
              <a:rPr lang="en-US" sz="9600" dirty="0" err="1" smtClean="0"/>
              <a:t>tiene</a:t>
            </a:r>
            <a:r>
              <a:rPr lang="en-US" sz="9600" dirty="0" smtClean="0"/>
              <a:t> 11</a:t>
            </a:r>
          </a:p>
          <a:p>
            <a:pPr marL="457200" lvl="1" indent="0">
              <a:buNone/>
            </a:pPr>
            <a:r>
              <a:rPr lang="en-US" sz="9600" dirty="0"/>
              <a:t>	</a:t>
            </a:r>
            <a:r>
              <a:rPr lang="en-US" sz="9600" dirty="0" smtClean="0"/>
              <a:t>			</a:t>
            </a:r>
            <a:r>
              <a:rPr lang="en-US" sz="9600" dirty="0" err="1" smtClean="0"/>
              <a:t>Qué</a:t>
            </a:r>
            <a:r>
              <a:rPr lang="en-US" sz="9600" dirty="0" smtClean="0"/>
              <a:t> </a:t>
            </a:r>
            <a:r>
              <a:rPr lang="en-US" sz="9600" dirty="0" err="1" smtClean="0"/>
              <a:t>te</a:t>
            </a:r>
            <a:r>
              <a:rPr lang="en-US" sz="9600" dirty="0" smtClean="0"/>
              <a:t> </a:t>
            </a:r>
            <a:r>
              <a:rPr lang="en-US" sz="9600" dirty="0" err="1" smtClean="0"/>
              <a:t>pasa</a:t>
            </a:r>
            <a:r>
              <a:rPr lang="en-US" sz="9600" dirty="0" smtClean="0"/>
              <a:t> prima 6</a:t>
            </a:r>
          </a:p>
          <a:p>
            <a:pPr marL="457200" lvl="1" indent="0">
              <a:buNone/>
            </a:pPr>
            <a:r>
              <a:rPr lang="en-US" sz="9600" dirty="0"/>
              <a:t>	</a:t>
            </a:r>
            <a:r>
              <a:rPr lang="en-US" sz="9600" dirty="0" smtClean="0"/>
              <a:t>			</a:t>
            </a:r>
            <a:r>
              <a:rPr lang="en-US" sz="9600" dirty="0" err="1" smtClean="0"/>
              <a:t>qué</a:t>
            </a:r>
            <a:r>
              <a:rPr lang="en-US" sz="9600" dirty="0" smtClean="0"/>
              <a:t> </a:t>
            </a:r>
            <a:r>
              <a:rPr lang="en-US" sz="9600" dirty="0" err="1" smtClean="0"/>
              <a:t>te</a:t>
            </a:r>
            <a:r>
              <a:rPr lang="en-US" sz="9600" dirty="0" smtClean="0"/>
              <a:t> </a:t>
            </a:r>
            <a:r>
              <a:rPr lang="en-US" sz="9600" dirty="0" err="1" smtClean="0"/>
              <a:t>está</a:t>
            </a:r>
            <a:r>
              <a:rPr lang="en-US" sz="9600" dirty="0" smtClean="0"/>
              <a:t> </a:t>
            </a:r>
            <a:r>
              <a:rPr lang="en-US" sz="9600" dirty="0" err="1" smtClean="0"/>
              <a:t>pasando</a:t>
            </a:r>
            <a:r>
              <a:rPr lang="en-US" sz="9600" dirty="0" smtClean="0"/>
              <a:t> 6</a:t>
            </a:r>
          </a:p>
          <a:p>
            <a:pPr marL="457200" lvl="1" indent="0">
              <a:buNone/>
            </a:pPr>
            <a:r>
              <a:rPr lang="en-US" sz="9600" dirty="0"/>
              <a:t>	</a:t>
            </a:r>
            <a:r>
              <a:rPr lang="en-US" sz="9600" dirty="0" smtClean="0"/>
              <a:t>			</a:t>
            </a:r>
            <a:r>
              <a:rPr lang="en-US" sz="9600" dirty="0" err="1" smtClean="0"/>
              <a:t>que</a:t>
            </a:r>
            <a:r>
              <a:rPr lang="en-US" sz="9600" dirty="0" smtClean="0"/>
              <a:t> </a:t>
            </a:r>
            <a:r>
              <a:rPr lang="en-US" sz="9600" dirty="0" err="1" smtClean="0"/>
              <a:t>las</a:t>
            </a:r>
            <a:r>
              <a:rPr lang="en-US" sz="9600" dirty="0" smtClean="0"/>
              <a:t> </a:t>
            </a:r>
            <a:r>
              <a:rPr lang="en-US" sz="9600" dirty="0" err="1" smtClean="0"/>
              <a:t>horitas</a:t>
            </a:r>
            <a:r>
              <a:rPr lang="en-US" sz="9600" dirty="0" smtClean="0"/>
              <a:t> </a:t>
            </a:r>
            <a:r>
              <a:rPr lang="en-US" sz="9600" dirty="0" err="1" smtClean="0"/>
              <a:t>que</a:t>
            </a:r>
            <a:r>
              <a:rPr lang="en-US" sz="9600" dirty="0" smtClean="0"/>
              <a:t> la </a:t>
            </a:r>
            <a:r>
              <a:rPr lang="en-US" sz="9600" dirty="0" err="1" smtClean="0"/>
              <a:t>noche</a:t>
            </a:r>
            <a:r>
              <a:rPr lang="en-US" sz="9600" dirty="0" smtClean="0"/>
              <a:t> </a:t>
            </a:r>
            <a:r>
              <a:rPr lang="en-US" sz="9600" dirty="0" err="1" smtClean="0"/>
              <a:t>tiene</a:t>
            </a:r>
            <a:r>
              <a:rPr lang="en-US" sz="9600" dirty="0" smtClean="0"/>
              <a:t> 11</a:t>
            </a:r>
          </a:p>
          <a:p>
            <a:pPr marL="457200" lvl="1" indent="0">
              <a:buNone/>
            </a:pPr>
            <a:r>
              <a:rPr lang="en-US" sz="9600" dirty="0"/>
              <a:t>	</a:t>
            </a:r>
            <a:r>
              <a:rPr lang="en-US" sz="9600" dirty="0" smtClean="0"/>
              <a:t>			</a:t>
            </a:r>
            <a:r>
              <a:rPr lang="en-US" sz="9600" dirty="0" err="1" smtClean="0"/>
              <a:t>siempre</a:t>
            </a:r>
            <a:r>
              <a:rPr lang="en-US" sz="9600" dirty="0" smtClean="0"/>
              <a:t> </a:t>
            </a:r>
            <a:r>
              <a:rPr lang="en-US" sz="9600" dirty="0" err="1" smtClean="0"/>
              <a:t>estás</a:t>
            </a:r>
            <a:r>
              <a:rPr lang="en-US" sz="9600" dirty="0" smtClean="0"/>
              <a:t> </a:t>
            </a:r>
            <a:r>
              <a:rPr lang="en-US" sz="9600" dirty="0" err="1" smtClean="0"/>
              <a:t>llorando</a:t>
            </a:r>
            <a:r>
              <a:rPr lang="en-US" sz="9600" dirty="0" smtClean="0"/>
              <a:t> 6</a:t>
            </a:r>
          </a:p>
          <a:p>
            <a:pPr marL="457200" lvl="1" indent="0">
              <a:buNone/>
            </a:pPr>
            <a:r>
              <a:rPr lang="en-US" sz="9600" dirty="0" err="1" smtClean="0"/>
              <a:t>Otra</a:t>
            </a:r>
            <a:r>
              <a:rPr lang="en-US" sz="9600" dirty="0" smtClean="0"/>
              <a:t> </a:t>
            </a:r>
            <a:r>
              <a:rPr lang="en-US" sz="9600" dirty="0" err="1" smtClean="0"/>
              <a:t>modalidad</a:t>
            </a:r>
            <a:r>
              <a:rPr lang="en-US" sz="9600" dirty="0" smtClean="0"/>
              <a:t> </a:t>
            </a:r>
            <a:r>
              <a:rPr lang="en-US" sz="9600" dirty="0" err="1" smtClean="0"/>
              <a:t>es</a:t>
            </a:r>
            <a:r>
              <a:rPr lang="en-US" sz="9600" dirty="0" smtClean="0"/>
              <a:t> la </a:t>
            </a:r>
            <a:r>
              <a:rPr lang="en-US" sz="9600" dirty="0" err="1" smtClean="0"/>
              <a:t>llamada</a:t>
            </a:r>
            <a:r>
              <a:rPr lang="en-US" sz="9600" dirty="0" smtClean="0"/>
              <a:t> </a:t>
            </a:r>
            <a:r>
              <a:rPr lang="en-US" sz="9600" dirty="0" err="1" smtClean="0"/>
              <a:t>seguiriya</a:t>
            </a:r>
            <a:r>
              <a:rPr lang="en-US" sz="9600" dirty="0" smtClean="0"/>
              <a:t> </a:t>
            </a:r>
            <a:r>
              <a:rPr lang="en-US" sz="9600" dirty="0" err="1" smtClean="0"/>
              <a:t>playera</a:t>
            </a:r>
            <a:r>
              <a:rPr lang="en-US" sz="9600" dirty="0" smtClean="0"/>
              <a:t>, con un </a:t>
            </a:r>
            <a:r>
              <a:rPr lang="en-US" sz="9600" dirty="0" err="1" smtClean="0"/>
              <a:t>esquema</a:t>
            </a:r>
            <a:r>
              <a:rPr lang="en-US" sz="9600" dirty="0" smtClean="0"/>
              <a:t> </a:t>
            </a:r>
            <a:r>
              <a:rPr lang="en-US" sz="9600" dirty="0" err="1" smtClean="0"/>
              <a:t>silábico</a:t>
            </a:r>
            <a:r>
              <a:rPr lang="en-US" sz="9600" dirty="0" smtClean="0"/>
              <a:t>  7-5-11-5</a:t>
            </a:r>
          </a:p>
          <a:p>
            <a:pPr marL="457200" lvl="1" indent="0">
              <a:buNone/>
            </a:pPr>
            <a:r>
              <a:rPr lang="en-US" sz="9600" dirty="0"/>
              <a:t>	</a:t>
            </a:r>
            <a:r>
              <a:rPr lang="en-US" sz="9600" dirty="0" smtClean="0"/>
              <a:t>			Al </a:t>
            </a:r>
            <a:r>
              <a:rPr lang="en-US" sz="9600" dirty="0" err="1" smtClean="0"/>
              <a:t>moro</a:t>
            </a:r>
            <a:r>
              <a:rPr lang="en-US" sz="9600" dirty="0" smtClean="0"/>
              <a:t> </a:t>
            </a:r>
            <a:r>
              <a:rPr lang="en-US" sz="9600" dirty="0" err="1" smtClean="0"/>
              <a:t>yo</a:t>
            </a:r>
            <a:r>
              <a:rPr lang="en-US" sz="9600" dirty="0" smtClean="0"/>
              <a:t> me </a:t>
            </a:r>
            <a:r>
              <a:rPr lang="en-US" sz="9600" dirty="0" err="1" smtClean="0"/>
              <a:t>voy</a:t>
            </a:r>
            <a:r>
              <a:rPr lang="en-US" sz="9600" dirty="0" smtClean="0"/>
              <a:t> 7</a:t>
            </a:r>
          </a:p>
          <a:p>
            <a:pPr marL="457200" lvl="1" indent="0">
              <a:buNone/>
            </a:pPr>
            <a:r>
              <a:rPr lang="en-US" sz="9600" dirty="0"/>
              <a:t>	</a:t>
            </a:r>
            <a:r>
              <a:rPr lang="en-US" sz="9600" dirty="0" smtClean="0"/>
              <a:t>			ay </a:t>
            </a:r>
            <a:r>
              <a:rPr lang="en-US" sz="9600" dirty="0" err="1" smtClean="0"/>
              <a:t>por</a:t>
            </a:r>
            <a:r>
              <a:rPr lang="en-US" sz="9600" dirty="0" smtClean="0"/>
              <a:t> no </a:t>
            </a:r>
            <a:r>
              <a:rPr lang="en-US" sz="9600" dirty="0" err="1" smtClean="0"/>
              <a:t>verte</a:t>
            </a:r>
            <a:r>
              <a:rPr lang="en-US" sz="9600" dirty="0" smtClean="0"/>
              <a:t> </a:t>
            </a:r>
            <a:r>
              <a:rPr lang="en-US" sz="9600" dirty="0" err="1" smtClean="0"/>
              <a:t>más</a:t>
            </a:r>
            <a:r>
              <a:rPr lang="en-US" sz="9600" dirty="0" smtClean="0"/>
              <a:t> 5</a:t>
            </a:r>
          </a:p>
          <a:p>
            <a:pPr marL="457200" lvl="1" indent="0">
              <a:buNone/>
            </a:pPr>
            <a:r>
              <a:rPr lang="en-US" sz="9600" dirty="0"/>
              <a:t>	</a:t>
            </a:r>
            <a:r>
              <a:rPr lang="en-US" sz="9600" dirty="0" smtClean="0"/>
              <a:t>			</a:t>
            </a:r>
            <a:r>
              <a:rPr lang="en-US" sz="9600" dirty="0" err="1" smtClean="0"/>
              <a:t>porque</a:t>
            </a:r>
            <a:r>
              <a:rPr lang="en-US" sz="9600" dirty="0" smtClean="0"/>
              <a:t> son </a:t>
            </a:r>
            <a:r>
              <a:rPr lang="en-US" sz="9600" dirty="0" err="1" smtClean="0"/>
              <a:t>grandes</a:t>
            </a:r>
            <a:r>
              <a:rPr lang="en-US" sz="9600" dirty="0" smtClean="0"/>
              <a:t> </a:t>
            </a:r>
            <a:r>
              <a:rPr lang="en-US" sz="9600" dirty="0" err="1" smtClean="0"/>
              <a:t>las</a:t>
            </a:r>
            <a:r>
              <a:rPr lang="en-US" sz="9600" dirty="0" smtClean="0"/>
              <a:t> </a:t>
            </a:r>
            <a:r>
              <a:rPr lang="en-US" sz="9600" dirty="0" err="1" smtClean="0"/>
              <a:t>dobles</a:t>
            </a:r>
            <a:r>
              <a:rPr lang="en-US" sz="9600" dirty="0" smtClean="0"/>
              <a:t> </a:t>
            </a:r>
            <a:r>
              <a:rPr lang="en-US" sz="9600" dirty="0" err="1" smtClean="0"/>
              <a:t>duquelas</a:t>
            </a:r>
            <a:r>
              <a:rPr lang="en-US" sz="9600" dirty="0" smtClean="0"/>
              <a:t> 11</a:t>
            </a:r>
          </a:p>
          <a:p>
            <a:pPr marL="457200" lvl="1" indent="0">
              <a:buNone/>
            </a:pPr>
            <a:r>
              <a:rPr lang="en-US" sz="9600" dirty="0"/>
              <a:t>	</a:t>
            </a:r>
            <a:r>
              <a:rPr lang="en-US" sz="9600" dirty="0" smtClean="0"/>
              <a:t>			</a:t>
            </a:r>
            <a:r>
              <a:rPr lang="en-US" sz="9600" dirty="0" err="1" smtClean="0"/>
              <a:t>que</a:t>
            </a:r>
            <a:r>
              <a:rPr lang="en-US" sz="9600" dirty="0" smtClean="0"/>
              <a:t> me </a:t>
            </a:r>
            <a:r>
              <a:rPr lang="en-US" sz="9600" dirty="0" err="1" smtClean="0"/>
              <a:t>haces</a:t>
            </a:r>
            <a:r>
              <a:rPr lang="en-US" sz="9600" dirty="0" smtClean="0"/>
              <a:t> de </a:t>
            </a:r>
            <a:r>
              <a:rPr lang="en-US" sz="9600" dirty="0" err="1" smtClean="0"/>
              <a:t>pasar</a:t>
            </a:r>
            <a:r>
              <a:rPr lang="en-US" sz="9600" smtClean="0"/>
              <a:t> 5</a:t>
            </a:r>
            <a:endParaRPr lang="en-US" sz="9600" dirty="0" smtClean="0"/>
          </a:p>
          <a:p>
            <a:pPr marL="457200" lvl="1" indent="0">
              <a:buNone/>
            </a:pPr>
            <a:r>
              <a:rPr lang="en-US" dirty="0" smtClean="0"/>
              <a:t>				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				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		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635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Estructura</a:t>
            </a:r>
            <a:r>
              <a:rPr lang="en-US" dirty="0" smtClean="0"/>
              <a:t> formal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400" dirty="0" err="1" smtClean="0"/>
              <a:t>Falseta</a:t>
            </a:r>
            <a:r>
              <a:rPr lang="en-US" sz="2400" dirty="0" smtClean="0"/>
              <a:t> y </a:t>
            </a:r>
            <a:r>
              <a:rPr lang="en-US" sz="2400" dirty="0" err="1"/>
              <a:t>r</a:t>
            </a:r>
            <a:r>
              <a:rPr lang="en-US" sz="2400" dirty="0" err="1" smtClean="0"/>
              <a:t>asgueo</a:t>
            </a:r>
            <a:r>
              <a:rPr lang="en-US" sz="2400" dirty="0" smtClean="0"/>
              <a:t> con </a:t>
            </a:r>
            <a:r>
              <a:rPr lang="en-US" sz="2400" dirty="0" err="1" smtClean="0"/>
              <a:t>remate</a:t>
            </a:r>
            <a:r>
              <a:rPr lang="en-US" sz="2400" dirty="0" smtClean="0"/>
              <a:t> </a:t>
            </a:r>
            <a:r>
              <a:rPr lang="en-US" sz="2400" dirty="0" err="1" smtClean="0"/>
              <a:t>para</a:t>
            </a:r>
            <a:r>
              <a:rPr lang="en-US" sz="2400" dirty="0" smtClean="0"/>
              <a:t> </a:t>
            </a:r>
            <a:r>
              <a:rPr lang="en-US" sz="2400" dirty="0" err="1" smtClean="0"/>
              <a:t>dar</a:t>
            </a:r>
            <a:r>
              <a:rPr lang="en-US" sz="2400" dirty="0" smtClean="0"/>
              <a:t> la </a:t>
            </a:r>
            <a:r>
              <a:rPr lang="en-US" sz="2400" dirty="0" err="1" smtClean="0"/>
              <a:t>entrada</a:t>
            </a:r>
            <a:r>
              <a:rPr lang="en-US" sz="2400" dirty="0" smtClean="0"/>
              <a:t> al </a:t>
            </a:r>
            <a:r>
              <a:rPr lang="en-US" sz="2400" dirty="0" err="1" smtClean="0"/>
              <a:t>cante</a:t>
            </a:r>
            <a:endParaRPr lang="en-US" sz="2400" dirty="0" smtClean="0"/>
          </a:p>
          <a:p>
            <a:pPr marL="457200" indent="-457200">
              <a:buAutoNum type="arabicPeriod"/>
            </a:pPr>
            <a:r>
              <a:rPr lang="en-US" sz="2400" dirty="0" err="1" smtClean="0"/>
              <a:t>Salida</a:t>
            </a:r>
            <a:r>
              <a:rPr lang="en-US" sz="2400" dirty="0" smtClean="0"/>
              <a:t> del </a:t>
            </a:r>
            <a:r>
              <a:rPr lang="en-US" sz="2400" dirty="0" err="1" smtClean="0"/>
              <a:t>cantaor</a:t>
            </a:r>
            <a:r>
              <a:rPr lang="en-US" sz="2400" dirty="0" smtClean="0"/>
              <a:t> con  </a:t>
            </a:r>
            <a:r>
              <a:rPr lang="en-US" sz="2400" dirty="0" err="1" smtClean="0"/>
              <a:t>ayeos</a:t>
            </a:r>
            <a:r>
              <a:rPr lang="en-US" sz="2400" dirty="0" smtClean="0"/>
              <a:t> </a:t>
            </a:r>
            <a:r>
              <a:rPr lang="en-US" sz="2400" dirty="0" err="1" smtClean="0"/>
              <a:t>personales</a:t>
            </a:r>
            <a:endParaRPr lang="en-US" sz="2400" dirty="0" smtClean="0"/>
          </a:p>
          <a:p>
            <a:pPr marL="457200" indent="-457200">
              <a:buAutoNum type="arabicPeriod"/>
            </a:pPr>
            <a:r>
              <a:rPr lang="en-US" sz="2400" dirty="0" err="1" smtClean="0"/>
              <a:t>Rasgeo</a:t>
            </a:r>
            <a:r>
              <a:rPr lang="en-US" sz="2400" dirty="0" smtClean="0"/>
              <a:t> y </a:t>
            </a:r>
            <a:r>
              <a:rPr lang="en-US" sz="2400" dirty="0" err="1" smtClean="0"/>
              <a:t>remate</a:t>
            </a:r>
            <a:r>
              <a:rPr lang="en-US" sz="2400" dirty="0" smtClean="0"/>
              <a:t> de la </a:t>
            </a:r>
            <a:r>
              <a:rPr lang="en-US" sz="2400" dirty="0" err="1" smtClean="0"/>
              <a:t>guitarra</a:t>
            </a:r>
            <a:endParaRPr lang="en-US" sz="2400" dirty="0" smtClean="0"/>
          </a:p>
          <a:p>
            <a:pPr marL="457200" indent="-457200">
              <a:buAutoNum type="arabicPeriod"/>
            </a:pPr>
            <a:r>
              <a:rPr lang="en-US" sz="2400" dirty="0" err="1" smtClean="0"/>
              <a:t>Cante</a:t>
            </a:r>
            <a:r>
              <a:rPr lang="en-US" sz="2400" dirty="0" smtClean="0"/>
              <a:t> </a:t>
            </a:r>
            <a:r>
              <a:rPr lang="en-US" sz="2400" dirty="0" err="1" smtClean="0"/>
              <a:t>corto</a:t>
            </a:r>
            <a:r>
              <a:rPr lang="en-US" sz="2400" dirty="0" smtClean="0"/>
              <a:t> sin gran </a:t>
            </a:r>
            <a:r>
              <a:rPr lang="en-US" sz="2400" dirty="0" err="1" smtClean="0"/>
              <a:t>variedad</a:t>
            </a:r>
            <a:r>
              <a:rPr lang="en-US" sz="2400" dirty="0" smtClean="0"/>
              <a:t> </a:t>
            </a:r>
            <a:r>
              <a:rPr lang="en-US" sz="2400" dirty="0" err="1" smtClean="0"/>
              <a:t>melódica</a:t>
            </a:r>
            <a:endParaRPr lang="en-US" sz="2400" dirty="0" smtClean="0"/>
          </a:p>
          <a:p>
            <a:pPr marL="457200" indent="-457200">
              <a:buAutoNum type="arabicPeriod"/>
            </a:pPr>
            <a:r>
              <a:rPr lang="en-US" sz="2400" dirty="0" err="1" smtClean="0"/>
              <a:t>Falseta</a:t>
            </a:r>
            <a:r>
              <a:rPr lang="en-US" sz="2400" dirty="0" smtClean="0"/>
              <a:t> con </a:t>
            </a:r>
            <a:r>
              <a:rPr lang="en-US" sz="2400" dirty="0" err="1" smtClean="0"/>
              <a:t>remate</a:t>
            </a:r>
            <a:r>
              <a:rPr lang="en-US" sz="2400" dirty="0" smtClean="0"/>
              <a:t> final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Nueva </a:t>
            </a:r>
            <a:r>
              <a:rPr lang="en-US" sz="2400" dirty="0" err="1" smtClean="0"/>
              <a:t>letra</a:t>
            </a:r>
            <a:r>
              <a:rPr lang="en-US" sz="2400" dirty="0" smtClean="0"/>
              <a:t> </a:t>
            </a:r>
            <a:r>
              <a:rPr lang="en-US" sz="2400" dirty="0" err="1" smtClean="0"/>
              <a:t>más</a:t>
            </a:r>
            <a:r>
              <a:rPr lang="en-US" sz="2400" dirty="0" smtClean="0"/>
              <a:t> </a:t>
            </a:r>
            <a:r>
              <a:rPr lang="en-US" sz="2400" dirty="0" err="1" smtClean="0"/>
              <a:t>desarrollada</a:t>
            </a:r>
            <a:r>
              <a:rPr lang="en-US" sz="2400" dirty="0" smtClean="0"/>
              <a:t> </a:t>
            </a:r>
            <a:r>
              <a:rPr lang="en-US" sz="2400" dirty="0" err="1" smtClean="0"/>
              <a:t>tanto</a:t>
            </a:r>
            <a:r>
              <a:rPr lang="en-US" sz="2400" dirty="0" smtClean="0"/>
              <a:t> en la </a:t>
            </a:r>
            <a:r>
              <a:rPr lang="en-US" sz="2400" dirty="0" err="1" smtClean="0"/>
              <a:t>melodía</a:t>
            </a:r>
            <a:r>
              <a:rPr lang="en-US" sz="2400" dirty="0" smtClean="0"/>
              <a:t> </a:t>
            </a:r>
            <a:r>
              <a:rPr lang="en-US" sz="2400" dirty="0" err="1" smtClean="0"/>
              <a:t>como</a:t>
            </a:r>
            <a:r>
              <a:rPr lang="en-US" sz="2400" dirty="0" smtClean="0"/>
              <a:t> en la </a:t>
            </a:r>
            <a:r>
              <a:rPr lang="en-US" sz="2400" dirty="0" err="1" smtClean="0"/>
              <a:t>expresión</a:t>
            </a:r>
            <a:r>
              <a:rPr lang="en-US" sz="2400" dirty="0"/>
              <a:t>.</a:t>
            </a:r>
            <a:endParaRPr lang="en-US" sz="2400" dirty="0" smtClean="0"/>
          </a:p>
          <a:p>
            <a:pPr marL="457200" indent="-457200">
              <a:buAutoNum type="arabicPeriod"/>
            </a:pPr>
            <a:r>
              <a:rPr lang="en-US" sz="2400" dirty="0" smtClean="0"/>
              <a:t>Se </a:t>
            </a:r>
            <a:r>
              <a:rPr lang="en-US" sz="2400" dirty="0" err="1" smtClean="0"/>
              <a:t>repite</a:t>
            </a:r>
            <a:r>
              <a:rPr lang="en-US" sz="2400" dirty="0" smtClean="0"/>
              <a:t> la </a:t>
            </a:r>
            <a:r>
              <a:rPr lang="en-US" sz="2400" dirty="0" err="1" smtClean="0"/>
              <a:t>estructura</a:t>
            </a:r>
            <a:r>
              <a:rPr lang="en-US" sz="2400" dirty="0" smtClean="0"/>
              <a:t> 5 y 6 hasta </a:t>
            </a:r>
            <a:r>
              <a:rPr lang="en-US" sz="2400" dirty="0" err="1" smtClean="0"/>
              <a:t>llegar</a:t>
            </a:r>
            <a:r>
              <a:rPr lang="en-US" sz="2400" dirty="0" smtClean="0"/>
              <a:t> a….</a:t>
            </a:r>
          </a:p>
          <a:p>
            <a:pPr marL="457200" indent="-457200">
              <a:buAutoNum type="arabicPeriod"/>
            </a:pPr>
            <a:r>
              <a:rPr lang="en-US" sz="2400" dirty="0" err="1" smtClean="0"/>
              <a:t>Letra</a:t>
            </a:r>
            <a:r>
              <a:rPr lang="en-US" sz="2400" dirty="0" smtClean="0"/>
              <a:t> de </a:t>
            </a:r>
            <a:r>
              <a:rPr lang="en-US" sz="2400" dirty="0" err="1" smtClean="0"/>
              <a:t>cambio</a:t>
            </a:r>
            <a:r>
              <a:rPr lang="en-US" sz="2400" dirty="0" smtClean="0"/>
              <a:t> </a:t>
            </a:r>
            <a:r>
              <a:rPr lang="en-US" sz="2400" dirty="0" err="1" smtClean="0"/>
              <a:t>que</a:t>
            </a:r>
            <a:r>
              <a:rPr lang="en-US" sz="2400" dirty="0" smtClean="0"/>
              <a:t> </a:t>
            </a:r>
            <a:r>
              <a:rPr lang="en-US" sz="2400" dirty="0" err="1" smtClean="0"/>
              <a:t>puede</a:t>
            </a:r>
            <a:r>
              <a:rPr lang="en-US" sz="2400" dirty="0" smtClean="0"/>
              <a:t> </a:t>
            </a:r>
            <a:r>
              <a:rPr lang="en-US" sz="2400" dirty="0" err="1" smtClean="0"/>
              <a:t>ser</a:t>
            </a:r>
            <a:r>
              <a:rPr lang="en-US" sz="2400" dirty="0" smtClean="0"/>
              <a:t> </a:t>
            </a:r>
            <a:r>
              <a:rPr lang="en-US" sz="2400" dirty="0" err="1" smtClean="0"/>
              <a:t>una</a:t>
            </a:r>
            <a:r>
              <a:rPr lang="en-US" sz="2400" dirty="0" smtClean="0"/>
              <a:t> </a:t>
            </a:r>
            <a:r>
              <a:rPr lang="en-US" sz="2400" dirty="0" err="1" smtClean="0"/>
              <a:t>seguirlya</a:t>
            </a:r>
            <a:r>
              <a:rPr lang="en-US" sz="2400" dirty="0" smtClean="0"/>
              <a:t> cabal o </a:t>
            </a:r>
            <a:r>
              <a:rPr lang="en-US" sz="2400" dirty="0" err="1" smtClean="0"/>
              <a:t>una</a:t>
            </a:r>
            <a:r>
              <a:rPr lang="en-US" sz="2400" dirty="0" smtClean="0"/>
              <a:t> </a:t>
            </a:r>
            <a:r>
              <a:rPr lang="en-US" sz="2400" dirty="0" err="1" smtClean="0"/>
              <a:t>seguiriya</a:t>
            </a:r>
            <a:r>
              <a:rPr lang="en-US" sz="2400" dirty="0" smtClean="0"/>
              <a:t> con un gran </a:t>
            </a:r>
            <a:r>
              <a:rPr lang="en-US" sz="2400" dirty="0" err="1" smtClean="0"/>
              <a:t>desarrollo</a:t>
            </a:r>
            <a:r>
              <a:rPr lang="en-US" sz="2400" dirty="0" smtClean="0"/>
              <a:t> </a:t>
            </a:r>
            <a:r>
              <a:rPr lang="en-US" sz="2400" dirty="0" err="1" smtClean="0"/>
              <a:t>melódico</a:t>
            </a:r>
            <a:r>
              <a:rPr lang="en-US" sz="2400" dirty="0" smtClean="0"/>
              <a:t> y </a:t>
            </a:r>
            <a:r>
              <a:rPr lang="en-US" sz="2400" dirty="0" err="1" smtClean="0"/>
              <a:t>melismático</a:t>
            </a:r>
            <a:endParaRPr lang="en-US" sz="2400" dirty="0" smtClean="0"/>
          </a:p>
          <a:p>
            <a:pPr marL="457200" indent="-457200">
              <a:buAutoNum type="arabicPeriod"/>
            </a:pPr>
            <a:endParaRPr lang="en-US" sz="2000" dirty="0" smtClean="0"/>
          </a:p>
          <a:p>
            <a:pPr marL="457200" indent="-457200">
              <a:buAutoNum type="arabicPeriod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81552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Estructura</a:t>
            </a:r>
            <a:r>
              <a:rPr lang="en-US" dirty="0" smtClean="0"/>
              <a:t> </a:t>
            </a:r>
            <a:r>
              <a:rPr lang="en-US" dirty="0" err="1" smtClean="0"/>
              <a:t>discursiva</a:t>
            </a:r>
            <a:r>
              <a:rPr lang="en-US" dirty="0" smtClean="0"/>
              <a:t> de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letra</a:t>
            </a:r>
            <a:r>
              <a:rPr lang="en-US" dirty="0" smtClean="0"/>
              <a:t> de </a:t>
            </a:r>
            <a:r>
              <a:rPr lang="en-US" dirty="0" err="1" smtClean="0"/>
              <a:t>seguiriya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u="sng" dirty="0" smtClean="0"/>
              <a:t>1º </a:t>
            </a:r>
            <a:r>
              <a:rPr lang="en-US" u="sng" dirty="0" err="1" smtClean="0"/>
              <a:t>Tercio</a:t>
            </a:r>
            <a:endParaRPr lang="en-US" u="sng" dirty="0" smtClean="0"/>
          </a:p>
          <a:p>
            <a:pPr marL="0" indent="0">
              <a:buNone/>
            </a:pPr>
            <a:r>
              <a:rPr lang="en-US" dirty="0" err="1" smtClean="0"/>
              <a:t>Siempre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los’</a:t>
            </a:r>
          </a:p>
          <a:p>
            <a:pPr marL="0" indent="0">
              <a:buNone/>
            </a:pPr>
            <a:r>
              <a:rPr lang="en-US" dirty="0" err="1" smtClean="0"/>
              <a:t>Rincone</a:t>
            </a:r>
            <a:r>
              <a:rPr lang="en-US" dirty="0" smtClean="0"/>
              <a:t>’</a:t>
            </a:r>
          </a:p>
          <a:p>
            <a:pPr marL="0" indent="0">
              <a:buNone/>
            </a:pP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encuentro</a:t>
            </a:r>
            <a:r>
              <a:rPr lang="en-US" dirty="0" smtClean="0"/>
              <a:t> </a:t>
            </a:r>
            <a:r>
              <a:rPr lang="en-US" dirty="0" err="1" smtClean="0"/>
              <a:t>llorando</a:t>
            </a:r>
            <a:endParaRPr lang="en-US" dirty="0" smtClean="0"/>
          </a:p>
          <a:p>
            <a:pPr marL="0" indent="0">
              <a:buNone/>
            </a:pPr>
            <a:r>
              <a:rPr lang="en-US" u="sng" dirty="0" smtClean="0"/>
              <a:t>2º </a:t>
            </a:r>
            <a:r>
              <a:rPr lang="en-US" u="sng" dirty="0" err="1" smtClean="0"/>
              <a:t>Tercio</a:t>
            </a:r>
            <a:endParaRPr lang="en-US" u="sng" dirty="0" smtClean="0"/>
          </a:p>
          <a:p>
            <a:pPr marL="0" indent="0">
              <a:buNone/>
            </a:pP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no </a:t>
            </a:r>
            <a:r>
              <a:rPr lang="en-US" dirty="0" err="1" smtClean="0"/>
              <a:t>tenga</a:t>
            </a:r>
            <a:r>
              <a:rPr lang="en-US" dirty="0" smtClean="0"/>
              <a:t>’</a:t>
            </a:r>
          </a:p>
          <a:p>
            <a:pPr marL="0" indent="0">
              <a:buNone/>
            </a:pP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no </a:t>
            </a:r>
            <a:r>
              <a:rPr lang="en-US" dirty="0" err="1" smtClean="0"/>
              <a:t>tenga</a:t>
            </a:r>
            <a:r>
              <a:rPr lang="en-US" dirty="0" smtClean="0"/>
              <a:t>’</a:t>
            </a:r>
          </a:p>
          <a:p>
            <a:pPr marL="0" indent="0">
              <a:buNone/>
            </a:pPr>
            <a:r>
              <a:rPr lang="en-US" dirty="0" smtClean="0"/>
              <a:t>Libertad en’</a:t>
            </a:r>
          </a:p>
          <a:p>
            <a:pPr marL="0" indent="0">
              <a:buNone/>
            </a:pPr>
            <a:r>
              <a:rPr lang="en-US" dirty="0" smtClean="0"/>
              <a:t>mi via’</a:t>
            </a:r>
          </a:p>
          <a:p>
            <a:pPr marL="0" indent="0">
              <a:buNone/>
            </a:pPr>
            <a:r>
              <a:rPr lang="en-US" dirty="0" smtClean="0"/>
              <a:t>Si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doy</a:t>
            </a:r>
            <a:r>
              <a:rPr lang="en-US" dirty="0" smtClean="0"/>
              <a:t> mal </a:t>
            </a:r>
            <a:r>
              <a:rPr lang="en-US" dirty="0" err="1" smtClean="0"/>
              <a:t>pago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457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Melodía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/>
              <a:t>Podemos</a:t>
            </a:r>
            <a:r>
              <a:rPr lang="en-US" sz="2800" dirty="0" smtClean="0"/>
              <a:t> </a:t>
            </a:r>
            <a:r>
              <a:rPr lang="en-US" sz="2800" dirty="0" err="1" smtClean="0"/>
              <a:t>encontrar</a:t>
            </a:r>
            <a:r>
              <a:rPr lang="en-US" sz="2800" dirty="0" smtClean="0"/>
              <a:t> dos </a:t>
            </a:r>
            <a:r>
              <a:rPr lang="en-US" sz="2800" dirty="0" err="1" smtClean="0"/>
              <a:t>modos</a:t>
            </a:r>
            <a:r>
              <a:rPr lang="en-US" sz="2800" dirty="0" smtClean="0"/>
              <a:t> musicales </a:t>
            </a:r>
            <a:r>
              <a:rPr lang="en-US" sz="2800" dirty="0" err="1" smtClean="0"/>
              <a:t>principales</a:t>
            </a:r>
            <a:r>
              <a:rPr lang="en-US" sz="2800" dirty="0" smtClean="0"/>
              <a:t> </a:t>
            </a:r>
            <a:r>
              <a:rPr lang="en-US" sz="2800" dirty="0" err="1" smtClean="0"/>
              <a:t>para</a:t>
            </a:r>
            <a:r>
              <a:rPr lang="en-US" sz="2800" dirty="0" smtClean="0"/>
              <a:t> la </a:t>
            </a:r>
            <a:r>
              <a:rPr lang="en-US" sz="2800" dirty="0" err="1" smtClean="0"/>
              <a:t>seguiriya</a:t>
            </a:r>
            <a:r>
              <a:rPr lang="en-US" sz="2800" dirty="0" smtClean="0"/>
              <a:t>:</a:t>
            </a:r>
          </a:p>
          <a:p>
            <a:pPr marL="0" indent="0">
              <a:buNone/>
            </a:pPr>
            <a:r>
              <a:rPr lang="en-US" sz="2800" dirty="0" err="1" smtClean="0"/>
              <a:t>Modo</a:t>
            </a:r>
            <a:r>
              <a:rPr lang="en-US" sz="2800" dirty="0" smtClean="0"/>
              <a:t> flamenco </a:t>
            </a:r>
            <a:r>
              <a:rPr lang="en-US" sz="2800" dirty="0" err="1" smtClean="0"/>
              <a:t>también</a:t>
            </a:r>
            <a:r>
              <a:rPr lang="en-US" sz="2800" dirty="0" smtClean="0"/>
              <a:t> </a:t>
            </a:r>
            <a:r>
              <a:rPr lang="en-US" sz="2800" dirty="0" err="1" smtClean="0"/>
              <a:t>conocido</a:t>
            </a:r>
            <a:r>
              <a:rPr lang="en-US" sz="2800" dirty="0" smtClean="0"/>
              <a:t> </a:t>
            </a:r>
            <a:r>
              <a:rPr lang="en-US" sz="2800" dirty="0" err="1" smtClean="0"/>
              <a:t>melódicamente</a:t>
            </a:r>
            <a:r>
              <a:rPr lang="en-US" sz="2800" dirty="0" smtClean="0"/>
              <a:t> </a:t>
            </a:r>
            <a:r>
              <a:rPr lang="en-US" sz="2800" dirty="0" err="1" smtClean="0"/>
              <a:t>si</a:t>
            </a:r>
            <a:r>
              <a:rPr lang="en-US" sz="2800" dirty="0" smtClean="0"/>
              <a:t> se </a:t>
            </a:r>
            <a:r>
              <a:rPr lang="en-US" sz="2800" dirty="0" err="1" smtClean="0"/>
              <a:t>contempla</a:t>
            </a:r>
            <a:r>
              <a:rPr lang="en-US" sz="2800" dirty="0" smtClean="0"/>
              <a:t> </a:t>
            </a:r>
            <a:r>
              <a:rPr lang="en-US" sz="2800" dirty="0" err="1" smtClean="0"/>
              <a:t>como</a:t>
            </a:r>
            <a:r>
              <a:rPr lang="en-US" sz="2800" dirty="0" smtClean="0"/>
              <a:t> dos </a:t>
            </a:r>
            <a:r>
              <a:rPr lang="en-US" sz="2800" dirty="0" err="1" smtClean="0"/>
              <a:t>grupos</a:t>
            </a:r>
            <a:r>
              <a:rPr lang="en-US" sz="2800" dirty="0" smtClean="0"/>
              <a:t> de </a:t>
            </a:r>
            <a:r>
              <a:rPr lang="en-US" sz="2800" dirty="0" err="1" smtClean="0"/>
              <a:t>cuatro</a:t>
            </a:r>
            <a:r>
              <a:rPr lang="en-US" sz="2800" dirty="0" smtClean="0"/>
              <a:t> </a:t>
            </a:r>
            <a:r>
              <a:rPr lang="en-US" sz="2800" dirty="0" err="1" smtClean="0"/>
              <a:t>notas</a:t>
            </a:r>
            <a:r>
              <a:rPr lang="en-US" sz="2800" dirty="0" smtClean="0"/>
              <a:t> </a:t>
            </a:r>
            <a:r>
              <a:rPr lang="en-US" sz="2800" dirty="0" err="1" smtClean="0"/>
              <a:t>como</a:t>
            </a:r>
            <a:r>
              <a:rPr lang="en-US" sz="2800" dirty="0" smtClean="0"/>
              <a:t> </a:t>
            </a:r>
            <a:r>
              <a:rPr lang="en-US" sz="2800" dirty="0" err="1" smtClean="0"/>
              <a:t>modo</a:t>
            </a:r>
            <a:r>
              <a:rPr lang="en-US" sz="2800" dirty="0" smtClean="0"/>
              <a:t> </a:t>
            </a:r>
            <a:r>
              <a:rPr lang="en-US" sz="2800" dirty="0" err="1" smtClean="0"/>
              <a:t>frigio</a:t>
            </a:r>
            <a:r>
              <a:rPr lang="en-US" sz="2800" dirty="0"/>
              <a:t>:</a:t>
            </a:r>
          </a:p>
          <a:p>
            <a:pPr marL="0" indent="0">
              <a:buNone/>
            </a:pPr>
            <a:r>
              <a:rPr lang="en-US" sz="2800" dirty="0" err="1" smtClean="0"/>
              <a:t>Semitono</a:t>
            </a:r>
            <a:r>
              <a:rPr lang="en-US" sz="2800" dirty="0" smtClean="0"/>
              <a:t>/</a:t>
            </a:r>
            <a:r>
              <a:rPr lang="en-US" sz="2800" dirty="0" err="1" smtClean="0"/>
              <a:t>tono</a:t>
            </a:r>
            <a:r>
              <a:rPr lang="en-US" sz="2800" dirty="0" smtClean="0"/>
              <a:t>/</a:t>
            </a:r>
            <a:r>
              <a:rPr lang="en-US" sz="2800" dirty="0" err="1" smtClean="0"/>
              <a:t>tono</a:t>
            </a:r>
            <a:r>
              <a:rPr lang="en-US" sz="2800" dirty="0"/>
              <a:t> </a:t>
            </a:r>
            <a:r>
              <a:rPr lang="en-US" sz="2800" dirty="0" smtClean="0"/>
              <a:t>(</a:t>
            </a:r>
            <a:r>
              <a:rPr lang="en-US" sz="2800" dirty="0" err="1" smtClean="0"/>
              <a:t>tono</a:t>
            </a:r>
            <a:r>
              <a:rPr lang="en-US" sz="2800" dirty="0" smtClean="0"/>
              <a:t>) </a:t>
            </a:r>
            <a:r>
              <a:rPr lang="en-US" sz="2800" dirty="0" err="1" smtClean="0"/>
              <a:t>semitono</a:t>
            </a:r>
            <a:r>
              <a:rPr lang="en-US" sz="2800" dirty="0" smtClean="0"/>
              <a:t>/</a:t>
            </a:r>
            <a:r>
              <a:rPr lang="en-US" sz="2800" dirty="0" err="1" smtClean="0"/>
              <a:t>tono</a:t>
            </a:r>
            <a:r>
              <a:rPr lang="en-US" sz="2800" dirty="0" smtClean="0"/>
              <a:t>/</a:t>
            </a:r>
            <a:r>
              <a:rPr lang="en-US" sz="2800" dirty="0" err="1" smtClean="0"/>
              <a:t>tono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r>
              <a:rPr lang="en-US" sz="2800" dirty="0" err="1" smtClean="0"/>
              <a:t>Modo</a:t>
            </a:r>
            <a:r>
              <a:rPr lang="en-US" sz="2800" dirty="0" smtClean="0"/>
              <a:t> mayor </a:t>
            </a:r>
            <a:r>
              <a:rPr lang="en-US" sz="2800" dirty="0" err="1" smtClean="0"/>
              <a:t>para</a:t>
            </a:r>
            <a:r>
              <a:rPr lang="en-US" sz="2800" dirty="0" smtClean="0"/>
              <a:t> </a:t>
            </a:r>
            <a:r>
              <a:rPr lang="en-US" sz="2800" dirty="0" err="1" smtClean="0"/>
              <a:t>las</a:t>
            </a:r>
            <a:r>
              <a:rPr lang="en-US" sz="2800" dirty="0" smtClean="0"/>
              <a:t> </a:t>
            </a:r>
            <a:r>
              <a:rPr lang="en-US" sz="2800" dirty="0" err="1" smtClean="0"/>
              <a:t>siguiriyas</a:t>
            </a:r>
            <a:r>
              <a:rPr lang="en-US" sz="2800" dirty="0" smtClean="0"/>
              <a:t> </a:t>
            </a:r>
            <a:r>
              <a:rPr lang="en-US" sz="2800" dirty="0" err="1" smtClean="0"/>
              <a:t>cabales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r>
              <a:rPr lang="en-US" sz="2800" dirty="0" err="1" smtClean="0"/>
              <a:t>Tono</a:t>
            </a:r>
            <a:r>
              <a:rPr lang="en-US" sz="2800" dirty="0" smtClean="0"/>
              <a:t>/</a:t>
            </a:r>
            <a:r>
              <a:rPr lang="en-US" sz="2800" dirty="0" err="1" smtClean="0"/>
              <a:t>tono</a:t>
            </a:r>
            <a:r>
              <a:rPr lang="en-US" sz="2800" dirty="0" smtClean="0"/>
              <a:t>/</a:t>
            </a:r>
            <a:r>
              <a:rPr lang="en-US" sz="2800" dirty="0" err="1" smtClean="0"/>
              <a:t>semitono</a:t>
            </a:r>
            <a:r>
              <a:rPr lang="en-US" sz="2800" dirty="0" smtClean="0"/>
              <a:t>/</a:t>
            </a:r>
            <a:r>
              <a:rPr lang="en-US" sz="2800" dirty="0" err="1" smtClean="0"/>
              <a:t>tono</a:t>
            </a:r>
            <a:r>
              <a:rPr lang="en-US" sz="2800" dirty="0" smtClean="0"/>
              <a:t>/</a:t>
            </a:r>
            <a:r>
              <a:rPr lang="en-US" sz="2800" dirty="0" err="1" smtClean="0"/>
              <a:t>tono</a:t>
            </a:r>
            <a:r>
              <a:rPr lang="en-US" sz="2800" dirty="0" smtClean="0"/>
              <a:t>/</a:t>
            </a:r>
            <a:r>
              <a:rPr lang="en-US" sz="2800" dirty="0" err="1" smtClean="0"/>
              <a:t>tono</a:t>
            </a:r>
            <a:r>
              <a:rPr lang="en-US" sz="2800" dirty="0" smtClean="0"/>
              <a:t>/</a:t>
            </a:r>
            <a:r>
              <a:rPr lang="en-US" sz="2800" dirty="0" err="1" smtClean="0"/>
              <a:t>semitono</a:t>
            </a:r>
            <a:endParaRPr lang="en-US" sz="28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172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Prácticas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el </a:t>
            </a:r>
            <a:r>
              <a:rPr lang="en-US" dirty="0" err="1" smtClean="0"/>
              <a:t>modo</a:t>
            </a:r>
            <a:r>
              <a:rPr lang="en-US" dirty="0" smtClean="0"/>
              <a:t> flamenco o </a:t>
            </a:r>
            <a:r>
              <a:rPr lang="en-US" dirty="0" err="1" smtClean="0"/>
              <a:t>frigio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I – II- III</a:t>
            </a:r>
          </a:p>
          <a:p>
            <a:pPr marL="0" indent="0">
              <a:buNone/>
            </a:pPr>
            <a:r>
              <a:rPr lang="en-US" dirty="0" smtClean="0"/>
              <a:t>I- II- II-I</a:t>
            </a:r>
          </a:p>
          <a:p>
            <a:pPr marL="0" indent="0">
              <a:buNone/>
            </a:pPr>
            <a:r>
              <a:rPr lang="en-US" dirty="0" smtClean="0"/>
              <a:t>II-III-IV-III-II-I</a:t>
            </a:r>
          </a:p>
          <a:p>
            <a:pPr marL="0" indent="0">
              <a:buNone/>
            </a:pPr>
            <a:r>
              <a:rPr lang="en-US" dirty="0" smtClean="0"/>
              <a:t>I-IV---------III-II-I</a:t>
            </a:r>
          </a:p>
          <a:p>
            <a:pPr marL="0" indent="0">
              <a:buNone/>
            </a:pPr>
            <a:r>
              <a:rPr lang="en-US" dirty="0" smtClean="0"/>
              <a:t>I-II (</a:t>
            </a:r>
            <a:r>
              <a:rPr lang="en-US" dirty="0" err="1" smtClean="0"/>
              <a:t>mordente</a:t>
            </a:r>
            <a:r>
              <a:rPr lang="en-US" dirty="0" smtClean="0"/>
              <a:t> </a:t>
            </a:r>
            <a:r>
              <a:rPr lang="en-US" dirty="0" err="1" smtClean="0"/>
              <a:t>ascendente</a:t>
            </a:r>
            <a:r>
              <a:rPr lang="en-US" dirty="0" smtClean="0"/>
              <a:t> </a:t>
            </a:r>
            <a:r>
              <a:rPr lang="en-US" dirty="0" err="1" smtClean="0"/>
              <a:t>ooo</a:t>
            </a:r>
            <a:r>
              <a:rPr lang="en-US" dirty="0" smtClean="0"/>
              <a:t>)-I</a:t>
            </a:r>
          </a:p>
          <a:p>
            <a:pPr marL="0" indent="0">
              <a:buNone/>
            </a:pPr>
            <a:r>
              <a:rPr lang="en-US" dirty="0" smtClean="0"/>
              <a:t>II-III (</a:t>
            </a:r>
            <a:r>
              <a:rPr lang="en-US" dirty="0" err="1" smtClean="0"/>
              <a:t>trino</a:t>
            </a:r>
            <a:r>
              <a:rPr lang="en-US" dirty="0" smtClean="0"/>
              <a:t> </a:t>
            </a:r>
            <a:r>
              <a:rPr lang="en-US" dirty="0" err="1" smtClean="0"/>
              <a:t>ascendente</a:t>
            </a:r>
            <a:r>
              <a:rPr lang="en-US" dirty="0" smtClean="0"/>
              <a:t> </a:t>
            </a:r>
            <a:r>
              <a:rPr lang="en-US" dirty="0" err="1" smtClean="0"/>
              <a:t>oo-oo-oo</a:t>
            </a:r>
            <a:r>
              <a:rPr lang="en-US" dirty="0" smtClean="0"/>
              <a:t>) II-II-I</a:t>
            </a:r>
          </a:p>
          <a:p>
            <a:pPr marL="0" indent="0">
              <a:buNone/>
            </a:pPr>
            <a:r>
              <a:rPr lang="en-US" dirty="0" smtClean="0"/>
              <a:t>V------VI-----V-----V-IV-III</a:t>
            </a:r>
          </a:p>
          <a:p>
            <a:pPr marL="0" indent="0">
              <a:buNone/>
            </a:pPr>
            <a:r>
              <a:rPr lang="en-US" dirty="0" smtClean="0"/>
              <a:t>V------VI-----V-----IV-III-II-I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8513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Aprendiendo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siguiriya</a:t>
            </a:r>
            <a:r>
              <a:rPr lang="en-US" dirty="0" smtClean="0"/>
              <a:t>: Manuel Torre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Siempre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FF0000"/>
                </a:solidFill>
              </a:rPr>
              <a:t>I-IV </a:t>
            </a:r>
            <a:r>
              <a:rPr lang="en-US" dirty="0" smtClean="0"/>
              <a:t>lo-</a:t>
            </a:r>
            <a:r>
              <a:rPr lang="en-US" dirty="0" smtClean="0">
                <a:solidFill>
                  <a:srgbClr val="FF0000"/>
                </a:solidFill>
              </a:rPr>
              <a:t>1/2 </a:t>
            </a:r>
            <a:r>
              <a:rPr lang="en-US" dirty="0" smtClean="0"/>
              <a:t>o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err="1" smtClean="0"/>
              <a:t>ri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 smtClean="0"/>
              <a:t> in </a:t>
            </a:r>
            <a:r>
              <a:rPr lang="en-US" dirty="0" smtClean="0">
                <a:solidFill>
                  <a:srgbClr val="FF0000"/>
                </a:solidFill>
              </a:rPr>
              <a:t>II-III-IV </a:t>
            </a:r>
            <a:r>
              <a:rPr lang="en-US" dirty="0" smtClean="0"/>
              <a:t>co-o-</a:t>
            </a:r>
            <a:r>
              <a:rPr lang="en-US" dirty="0" smtClean="0">
                <a:solidFill>
                  <a:srgbClr val="FF0000"/>
                </a:solidFill>
              </a:rPr>
              <a:t>III</a:t>
            </a:r>
            <a:r>
              <a:rPr lang="en-US" dirty="0" smtClean="0"/>
              <a:t>(</a:t>
            </a:r>
            <a:r>
              <a:rPr lang="en-US" dirty="0" err="1" smtClean="0"/>
              <a:t>ooo</a:t>
            </a:r>
            <a:r>
              <a:rPr lang="en-US" dirty="0" smtClean="0"/>
              <a:t>)-</a:t>
            </a:r>
            <a:r>
              <a:rPr lang="en-US" dirty="0" smtClean="0">
                <a:solidFill>
                  <a:srgbClr val="FF0000"/>
                </a:solidFill>
              </a:rPr>
              <a:t>II</a:t>
            </a:r>
            <a:r>
              <a:rPr lang="en-US" dirty="0" smtClean="0"/>
              <a:t> o-</a:t>
            </a:r>
            <a:r>
              <a:rPr lang="en-US" dirty="0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 ones</a:t>
            </a:r>
          </a:p>
          <a:p>
            <a:pPr marL="0" indent="0">
              <a:buNone/>
            </a:pPr>
            <a:r>
              <a:rPr lang="en-US" dirty="0" err="1" smtClean="0"/>
              <a:t>Te</a:t>
            </a:r>
            <a:r>
              <a:rPr lang="en-US" dirty="0" smtClean="0"/>
              <a:t> e e-e e e </a:t>
            </a:r>
            <a:r>
              <a:rPr lang="en-US" dirty="0" smtClean="0">
                <a:solidFill>
                  <a:srgbClr val="FF0000"/>
                </a:solidFill>
              </a:rPr>
              <a:t>II-III-IV-IV-III-II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(</a:t>
            </a:r>
            <a:r>
              <a:rPr lang="en-US" dirty="0" err="1" smtClean="0"/>
              <a:t>eee</a:t>
            </a:r>
            <a:r>
              <a:rPr lang="en-US" dirty="0" smtClean="0"/>
              <a:t>) </a:t>
            </a:r>
            <a:r>
              <a:rPr lang="en-US" dirty="0" smtClean="0">
                <a:solidFill>
                  <a:srgbClr val="FF0000"/>
                </a:solidFill>
              </a:rPr>
              <a:t>II</a:t>
            </a:r>
            <a:r>
              <a:rPr lang="en-US" dirty="0" smtClean="0"/>
              <a:t> o </a:t>
            </a:r>
            <a:r>
              <a:rPr lang="en-US" dirty="0" smtClean="0">
                <a:solidFill>
                  <a:srgbClr val="FF0000"/>
                </a:solidFill>
              </a:rPr>
              <a:t>I</a:t>
            </a:r>
          </a:p>
          <a:p>
            <a:pPr marL="0" indent="0">
              <a:buNone/>
            </a:pPr>
            <a:r>
              <a:rPr lang="en-US" dirty="0" err="1" smtClean="0"/>
              <a:t>Llorando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I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000000"/>
                </a:solidFill>
              </a:rPr>
              <a:t>Que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yo</a:t>
            </a:r>
            <a:r>
              <a:rPr lang="en-US" dirty="0" smtClean="0">
                <a:solidFill>
                  <a:srgbClr val="000000"/>
                </a:solidFill>
              </a:rPr>
              <a:t> no </a:t>
            </a:r>
            <a:r>
              <a:rPr lang="en-US" dirty="0" smtClean="0">
                <a:solidFill>
                  <a:srgbClr val="FF0000"/>
                </a:solidFill>
              </a:rPr>
              <a:t>I-IV </a:t>
            </a:r>
            <a:r>
              <a:rPr lang="en-US" dirty="0" smtClean="0">
                <a:solidFill>
                  <a:srgbClr val="000000"/>
                </a:solidFill>
              </a:rPr>
              <a:t>tee  </a:t>
            </a:r>
            <a:r>
              <a:rPr lang="en-US" dirty="0" smtClean="0">
                <a:solidFill>
                  <a:srgbClr val="FF0000"/>
                </a:solidFill>
              </a:rPr>
              <a:t>1/2  </a:t>
            </a:r>
            <a:r>
              <a:rPr lang="en-US" dirty="0" smtClean="0">
                <a:solidFill>
                  <a:srgbClr val="000000"/>
                </a:solidFill>
              </a:rPr>
              <a:t>(</a:t>
            </a:r>
            <a:r>
              <a:rPr lang="en-US" dirty="0" err="1" smtClean="0">
                <a:solidFill>
                  <a:srgbClr val="000000"/>
                </a:solidFill>
              </a:rPr>
              <a:t>eee</a:t>
            </a:r>
            <a:r>
              <a:rPr lang="en-US" dirty="0" smtClean="0">
                <a:solidFill>
                  <a:srgbClr val="000000"/>
                </a:solidFill>
              </a:rPr>
              <a:t>) </a:t>
            </a:r>
            <a:r>
              <a:rPr lang="en-US" dirty="0" smtClean="0">
                <a:solidFill>
                  <a:srgbClr val="FF0000"/>
                </a:solidFill>
              </a:rPr>
              <a:t>IV</a:t>
            </a:r>
            <a:r>
              <a:rPr lang="en-US" dirty="0" smtClean="0">
                <a:solidFill>
                  <a:srgbClr val="000000"/>
                </a:solidFill>
              </a:rPr>
              <a:t>  </a:t>
            </a:r>
            <a:r>
              <a:rPr lang="en-US" dirty="0" err="1" smtClean="0">
                <a:solidFill>
                  <a:srgbClr val="000000"/>
                </a:solidFill>
              </a:rPr>
              <a:t>ga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½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000000"/>
                </a:solidFill>
              </a:rPr>
              <a:t>Que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yo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noo</a:t>
            </a:r>
            <a:r>
              <a:rPr lang="en-US" dirty="0" smtClean="0">
                <a:solidFill>
                  <a:srgbClr val="000000"/>
                </a:solidFill>
              </a:rPr>
              <a:t>  </a:t>
            </a:r>
            <a:r>
              <a:rPr lang="en-US" dirty="0" smtClean="0">
                <a:solidFill>
                  <a:srgbClr val="FF0000"/>
                </a:solidFill>
              </a:rPr>
              <a:t>I- IV </a:t>
            </a:r>
            <a:r>
              <a:rPr lang="en-US" dirty="0" err="1" smtClean="0">
                <a:solidFill>
                  <a:srgbClr val="000000"/>
                </a:solidFill>
              </a:rPr>
              <a:t>tengaa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½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II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libe</a:t>
            </a:r>
            <a:r>
              <a:rPr lang="en-US" dirty="0" smtClean="0">
                <a:solidFill>
                  <a:srgbClr val="000000"/>
                </a:solidFill>
              </a:rPr>
              <a:t>-</a:t>
            </a:r>
            <a:r>
              <a:rPr lang="en-US" dirty="0" err="1" smtClean="0">
                <a:solidFill>
                  <a:srgbClr val="000000"/>
                </a:solidFill>
              </a:rPr>
              <a:t>er</a:t>
            </a:r>
            <a:r>
              <a:rPr lang="en-US" dirty="0" smtClean="0">
                <a:solidFill>
                  <a:srgbClr val="000000"/>
                </a:solidFill>
              </a:rPr>
              <a:t>-ta </a:t>
            </a:r>
            <a:r>
              <a:rPr lang="en-US" dirty="0" smtClean="0">
                <a:solidFill>
                  <a:srgbClr val="FF0000"/>
                </a:solidFill>
              </a:rPr>
              <a:t>IV</a:t>
            </a:r>
            <a:r>
              <a:rPr lang="en-US" dirty="0" smtClean="0">
                <a:solidFill>
                  <a:srgbClr val="000000"/>
                </a:solidFill>
              </a:rPr>
              <a:t>- ha e-e-en </a:t>
            </a:r>
            <a:r>
              <a:rPr lang="en-US" dirty="0" smtClean="0">
                <a:solidFill>
                  <a:srgbClr val="FF0000"/>
                </a:solidFill>
              </a:rPr>
              <a:t>III-II-I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000000"/>
                </a:solidFill>
              </a:rPr>
              <a:t> mi –</a:t>
            </a:r>
            <a:r>
              <a:rPr lang="en-US" dirty="0" err="1" smtClean="0">
                <a:solidFill>
                  <a:srgbClr val="000000"/>
                </a:solidFill>
              </a:rPr>
              <a:t>i</a:t>
            </a:r>
            <a:r>
              <a:rPr lang="en-US" dirty="0" smtClean="0">
                <a:solidFill>
                  <a:srgbClr val="000000"/>
                </a:solidFill>
              </a:rPr>
              <a:t>-</a:t>
            </a:r>
            <a:r>
              <a:rPr lang="en-US" dirty="0" err="1" smtClean="0">
                <a:solidFill>
                  <a:srgbClr val="000000"/>
                </a:solidFill>
              </a:rPr>
              <a:t>i</a:t>
            </a:r>
            <a:r>
              <a:rPr lang="en-US" dirty="0" smtClean="0">
                <a:solidFill>
                  <a:srgbClr val="000000"/>
                </a:solidFill>
              </a:rPr>
              <a:t>-</a:t>
            </a:r>
            <a:r>
              <a:rPr lang="en-US" dirty="0" err="1" smtClean="0">
                <a:solidFill>
                  <a:srgbClr val="000000"/>
                </a:solidFill>
              </a:rPr>
              <a:t>i</a:t>
            </a:r>
            <a:r>
              <a:rPr lang="en-US" dirty="0" smtClean="0">
                <a:solidFill>
                  <a:srgbClr val="000000"/>
                </a:solidFill>
              </a:rPr>
              <a:t>-vi </a:t>
            </a:r>
            <a:r>
              <a:rPr lang="en-US" dirty="0" smtClean="0">
                <a:solidFill>
                  <a:srgbClr val="FF0000"/>
                </a:solidFill>
              </a:rPr>
              <a:t>IV</a:t>
            </a:r>
            <a:r>
              <a:rPr lang="en-US" dirty="0" smtClean="0">
                <a:solidFill>
                  <a:srgbClr val="000000"/>
                </a:solidFill>
              </a:rPr>
              <a:t> (iii) </a:t>
            </a:r>
            <a:r>
              <a:rPr lang="en-US" dirty="0" smtClean="0">
                <a:solidFill>
                  <a:srgbClr val="FF0000"/>
                </a:solidFill>
              </a:rPr>
              <a:t>III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II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I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si-i-i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III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i-i-i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I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te</a:t>
            </a:r>
            <a:r>
              <a:rPr lang="en-US" dirty="0" smtClean="0">
                <a:solidFill>
                  <a:srgbClr val="000000"/>
                </a:solidFill>
              </a:rPr>
              <a:t> do  </a:t>
            </a:r>
            <a:r>
              <a:rPr lang="en-US" dirty="0" smtClean="0">
                <a:solidFill>
                  <a:srgbClr val="FF0000"/>
                </a:solidFill>
              </a:rPr>
              <a:t>II-III</a:t>
            </a:r>
            <a:r>
              <a:rPr lang="en-US" dirty="0" smtClean="0">
                <a:solidFill>
                  <a:srgbClr val="000000"/>
                </a:solidFill>
              </a:rPr>
              <a:t>(</a:t>
            </a:r>
            <a:r>
              <a:rPr lang="en-US" dirty="0" err="1" smtClean="0">
                <a:solidFill>
                  <a:srgbClr val="000000"/>
                </a:solidFill>
              </a:rPr>
              <a:t>oo-oo-ooy</a:t>
            </a:r>
            <a:r>
              <a:rPr lang="en-US" dirty="0" smtClean="0">
                <a:solidFill>
                  <a:srgbClr val="000000"/>
                </a:solidFill>
              </a:rPr>
              <a:t>) </a:t>
            </a:r>
            <a:r>
              <a:rPr lang="en-US" dirty="0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000000"/>
                </a:solidFill>
              </a:rPr>
              <a:t> mal </a:t>
            </a:r>
            <a:r>
              <a:rPr lang="en-US" dirty="0" err="1" smtClean="0">
                <a:solidFill>
                  <a:srgbClr val="000000"/>
                </a:solidFill>
              </a:rPr>
              <a:t>pagooo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I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9929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890</Words>
  <Application>Microsoft Macintosh PowerPoint</Application>
  <PresentationFormat>On-screen Show (4:3)</PresentationFormat>
  <Paragraphs>177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LAS SEGUIRIYAS (Parámetros para su estudio y reconocimiento)</vt:lpstr>
      <vt:lpstr>Las letras </vt:lpstr>
      <vt:lpstr>La seguidilla en la serrana</vt:lpstr>
      <vt:lpstr>La seguiriya</vt:lpstr>
      <vt:lpstr>Estructura formal</vt:lpstr>
      <vt:lpstr>Estructura discursiva de una letra de seguiriya</vt:lpstr>
      <vt:lpstr>Melodía</vt:lpstr>
      <vt:lpstr>Prácticas sobre el modo flamenco o frigio</vt:lpstr>
      <vt:lpstr>Aprendiendo una siguiriya: Manuel Torre 1</vt:lpstr>
      <vt:lpstr>Compás</vt:lpstr>
      <vt:lpstr>Clasificación y principales intérpretes</vt:lpstr>
      <vt:lpstr>Estructura de Serrana</vt:lpstr>
      <vt:lpstr>PowerPoint Presentation</vt:lpstr>
      <vt:lpstr>Seguiriya de Jerez</vt:lpstr>
      <vt:lpstr>Seguiriya de Cádiz y Los Puertos</vt:lpstr>
      <vt:lpstr>Seguiriyas de Triana</vt:lpstr>
      <vt:lpstr>¡MUCHAS GRACIAS!</vt:lpstr>
    </vt:vector>
  </TitlesOfParts>
  <Company>CSM Rafael Orozco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SEGUIRIYAS</dc:title>
  <dc:creator>M Rosario Martin Garcia</dc:creator>
  <cp:lastModifiedBy>M Rosario Martin Garcia</cp:lastModifiedBy>
  <cp:revision>23</cp:revision>
  <dcterms:created xsi:type="dcterms:W3CDTF">2019-05-09T15:48:12Z</dcterms:created>
  <dcterms:modified xsi:type="dcterms:W3CDTF">2019-05-31T11:24:08Z</dcterms:modified>
</cp:coreProperties>
</file>