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4090BCD-054F-448C-9A3A-5109EA361287}" type="datetimeFigureOut">
              <a:rPr lang="es-ES" smtClean="0"/>
              <a:t>12/03/2019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A42927-D4CE-4757-9256-D5F2C34D33C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980728"/>
            <a:ext cx="3384376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7200" dirty="0" smtClean="0"/>
              <a:t>ABP LA JAULA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600" dirty="0" smtClean="0"/>
              <a:t>GRUPO DE TRABAJO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4320480" cy="295232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GAMIFICACIÓN EN EDUCACIÓN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Elena Arévalo Castillo</a:t>
            </a:r>
          </a:p>
          <a:p>
            <a:r>
              <a:rPr lang="es-ES" dirty="0" smtClean="0"/>
              <a:t>@</a:t>
            </a:r>
            <a:r>
              <a:rPr lang="es-ES" dirty="0" err="1" smtClean="0"/>
              <a:t>Elena_AreCas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39"/>
            <a:ext cx="3486925" cy="208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889168"/>
          </a:xfrm>
        </p:spPr>
        <p:txBody>
          <a:bodyPr/>
          <a:lstStyle/>
          <a:p>
            <a:r>
              <a:rPr lang="es-ES" dirty="0" smtClean="0"/>
              <a:t>¿POR QUÉ GAMIFICAR?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772816"/>
            <a:ext cx="7200800" cy="4320480"/>
          </a:xfrm>
        </p:spPr>
        <p:txBody>
          <a:bodyPr>
            <a:normAutofit/>
          </a:bodyPr>
          <a:lstStyle/>
          <a:p>
            <a:r>
              <a:rPr lang="es-ES" sz="1600" dirty="0" smtClean="0"/>
              <a:t> </a:t>
            </a:r>
            <a:r>
              <a:rPr lang="es-ES" sz="1600" b="1" dirty="0" smtClean="0"/>
              <a:t>Ejercicio </a:t>
            </a:r>
            <a:r>
              <a:rPr lang="es-ES" sz="1600" b="1" dirty="0"/>
              <a:t>de la </a:t>
            </a:r>
            <a:r>
              <a:rPr lang="es-ES" sz="1600" b="1" dirty="0" smtClean="0"/>
              <a:t>fantasía </a:t>
            </a:r>
            <a:r>
              <a:rPr lang="es-ES" sz="1600" dirty="0" smtClean="0"/>
              <a:t>y facilitan </a:t>
            </a:r>
            <a:r>
              <a:rPr lang="es-ES" sz="1600" dirty="0"/>
              <a:t>el </a:t>
            </a:r>
            <a:r>
              <a:rPr lang="es-ES" sz="1600" b="1" dirty="0"/>
              <a:t>acceso a “otros mundos</a:t>
            </a:r>
            <a:r>
              <a:rPr lang="es-ES" sz="1600" b="1" dirty="0" smtClean="0"/>
              <a:t>”.</a:t>
            </a:r>
          </a:p>
          <a:p>
            <a:pPr marL="68580" indent="0">
              <a:buNone/>
            </a:pPr>
            <a:r>
              <a:rPr lang="es-ES" sz="1600" b="1" dirty="0" smtClean="0"/>
              <a:t> </a:t>
            </a:r>
          </a:p>
          <a:p>
            <a:r>
              <a:rPr lang="es-ES" sz="1600" dirty="0" smtClean="0"/>
              <a:t> </a:t>
            </a:r>
            <a:r>
              <a:rPr lang="es-ES" sz="1600" dirty="0"/>
              <a:t>Favorecen la </a:t>
            </a:r>
            <a:r>
              <a:rPr lang="es-ES" sz="1600" b="1" dirty="0"/>
              <a:t>repetición instantánea </a:t>
            </a:r>
            <a:r>
              <a:rPr lang="es-ES" sz="1600" dirty="0"/>
              <a:t>y el intentarlo otra vez, en un ambiente sin peligro. </a:t>
            </a:r>
            <a:endParaRPr lang="es-ES" sz="1600" dirty="0" smtClean="0"/>
          </a:p>
          <a:p>
            <a:pPr marL="68580" indent="0">
              <a:buNone/>
            </a:pPr>
            <a:endParaRPr lang="es-ES" sz="1600" dirty="0"/>
          </a:p>
          <a:p>
            <a:r>
              <a:rPr lang="es-ES" sz="1600" dirty="0" smtClean="0"/>
              <a:t>Permiten </a:t>
            </a:r>
            <a:r>
              <a:rPr lang="es-ES" sz="1600" dirty="0"/>
              <a:t>el </a:t>
            </a:r>
            <a:r>
              <a:rPr lang="es-ES" sz="1600" b="1" dirty="0"/>
              <a:t>dominio de </a:t>
            </a:r>
            <a:r>
              <a:rPr lang="es-ES" sz="1600" b="1" dirty="0" smtClean="0"/>
              <a:t>habilidades</a:t>
            </a:r>
            <a:r>
              <a:rPr lang="es-ES" sz="1600" dirty="0"/>
              <a:t> </a:t>
            </a:r>
            <a:r>
              <a:rPr lang="es-ES" sz="1600" dirty="0" smtClean="0"/>
              <a:t>, adquiriendo </a:t>
            </a:r>
            <a:r>
              <a:rPr lang="es-ES" sz="1600" dirty="0"/>
              <a:t>sensación de control. </a:t>
            </a:r>
            <a:endParaRPr lang="es-ES" sz="1600" dirty="0" smtClean="0"/>
          </a:p>
          <a:p>
            <a:pPr marL="68580" indent="0">
              <a:buNone/>
            </a:pPr>
            <a:endParaRPr lang="es-ES" sz="1600" dirty="0"/>
          </a:p>
          <a:p>
            <a:r>
              <a:rPr lang="es-ES" sz="1600" dirty="0" smtClean="0"/>
              <a:t>Proporciona </a:t>
            </a:r>
            <a:r>
              <a:rPr lang="es-ES" sz="1600" dirty="0"/>
              <a:t>la </a:t>
            </a:r>
            <a:r>
              <a:rPr lang="es-ES" sz="1600" b="1" dirty="0"/>
              <a:t>interacción con otros amigos</a:t>
            </a:r>
            <a:r>
              <a:rPr lang="es-ES" sz="1600" dirty="0"/>
              <a:t>, además de una manera no jerárquica, al contrario de lo que ocurre en el aula. </a:t>
            </a:r>
            <a:endParaRPr lang="es-ES" sz="1600" dirty="0" smtClean="0"/>
          </a:p>
          <a:p>
            <a:pPr marL="68580" indent="0">
              <a:buNone/>
            </a:pPr>
            <a:endParaRPr lang="es-ES" sz="1600" dirty="0"/>
          </a:p>
          <a:p>
            <a:r>
              <a:rPr lang="es-ES" sz="1600" dirty="0" smtClean="0"/>
              <a:t> </a:t>
            </a:r>
            <a:r>
              <a:rPr lang="es-ES" sz="1600" dirty="0"/>
              <a:t>Hay una </a:t>
            </a:r>
            <a:r>
              <a:rPr lang="es-ES" sz="1600" b="1" dirty="0"/>
              <a:t>claridad de objetivos</a:t>
            </a:r>
            <a:r>
              <a:rPr lang="es-ES" sz="1600" dirty="0"/>
              <a:t>. </a:t>
            </a:r>
            <a:endParaRPr lang="es-ES" sz="1600" dirty="0" smtClean="0"/>
          </a:p>
          <a:p>
            <a:pPr marL="68580" indent="0">
              <a:buNone/>
            </a:pPr>
            <a:endParaRPr lang="es-ES" sz="1600" dirty="0" smtClean="0"/>
          </a:p>
          <a:p>
            <a:r>
              <a:rPr lang="es-ES" sz="1600" dirty="0" smtClean="0"/>
              <a:t> </a:t>
            </a:r>
            <a:r>
              <a:rPr lang="es-ES" sz="1600" dirty="0"/>
              <a:t>Favorece </a:t>
            </a:r>
            <a:r>
              <a:rPr lang="es-ES" sz="1600" b="1" dirty="0"/>
              <a:t>un aumento de la atención y del </a:t>
            </a:r>
            <a:r>
              <a:rPr lang="es-ES" sz="1600" b="1" dirty="0" smtClean="0"/>
              <a:t>autocontrol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46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¡A GAMIFICAR SE HA DICHO!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480570" cy="41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es GAMIFICAR?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564904"/>
            <a:ext cx="6777317" cy="3508977"/>
          </a:xfrm>
        </p:spPr>
        <p:txBody>
          <a:bodyPr/>
          <a:lstStyle/>
          <a:p>
            <a:pPr algn="just"/>
            <a:r>
              <a:rPr lang="es-ES" dirty="0"/>
              <a:t>U</a:t>
            </a:r>
            <a:r>
              <a:rPr lang="es-ES" dirty="0" smtClean="0"/>
              <a:t>so </a:t>
            </a:r>
            <a:r>
              <a:rPr lang="es-ES" dirty="0"/>
              <a:t>de los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del juego </a:t>
            </a:r>
            <a:r>
              <a:rPr lang="es-ES" dirty="0"/>
              <a:t>en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contextos no lúdicos </a:t>
            </a:r>
            <a:r>
              <a:rPr lang="es-ES" dirty="0"/>
              <a:t>para aumentar la motivación, concentración, fidelización, esfuerzo y otros valores positivos</a:t>
            </a:r>
            <a:r>
              <a:rPr lang="es-ES" dirty="0" smtClean="0"/>
              <a:t>.</a:t>
            </a:r>
          </a:p>
          <a:p>
            <a:pPr marL="68580" indent="0" algn="just">
              <a:buNone/>
            </a:pPr>
            <a:endParaRPr lang="es-ES" dirty="0" smtClean="0"/>
          </a:p>
          <a:p>
            <a:pPr marL="68580" indent="0" algn="just">
              <a:buNone/>
            </a:pPr>
            <a:r>
              <a:rPr lang="es-ES" sz="1800" dirty="0" smtClean="0"/>
              <a:t>(</a:t>
            </a:r>
            <a:r>
              <a:rPr lang="es-ES" sz="1800" dirty="0" err="1"/>
              <a:t>Deterding</a:t>
            </a:r>
            <a:r>
              <a:rPr lang="es-ES" sz="1800" dirty="0"/>
              <a:t>, Dixon, </a:t>
            </a:r>
            <a:r>
              <a:rPr lang="es-ES" sz="1800" dirty="0" err="1"/>
              <a:t>Khaled</a:t>
            </a:r>
            <a:r>
              <a:rPr lang="es-ES" sz="1800" dirty="0"/>
              <a:t>, &amp; </a:t>
            </a:r>
            <a:r>
              <a:rPr lang="es-ES" sz="1800" dirty="0" err="1"/>
              <a:t>Nacke</a:t>
            </a:r>
            <a:r>
              <a:rPr lang="es-ES" sz="1800" dirty="0"/>
              <a:t>, 2011; </a:t>
            </a:r>
            <a:r>
              <a:rPr lang="es-ES" sz="1800" dirty="0" err="1"/>
              <a:t>Zichermann</a:t>
            </a:r>
            <a:r>
              <a:rPr lang="es-ES" sz="1800" dirty="0"/>
              <a:t> &amp; </a:t>
            </a:r>
            <a:r>
              <a:rPr lang="es-ES" sz="1800" dirty="0" err="1"/>
              <a:t>Cunningham</a:t>
            </a:r>
            <a:r>
              <a:rPr lang="es-ES" sz="1800" dirty="0"/>
              <a:t>, 2011).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0263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/>
          <a:lstStyle/>
          <a:p>
            <a:r>
              <a:rPr lang="es-ES" dirty="0" smtClean="0"/>
              <a:t>¿CUÁNDO surge?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60848"/>
            <a:ext cx="7065233" cy="3771781"/>
          </a:xfrm>
        </p:spPr>
        <p:txBody>
          <a:bodyPr>
            <a:normAutofit/>
          </a:bodyPr>
          <a:lstStyle/>
          <a:p>
            <a:pPr algn="just"/>
            <a:r>
              <a:rPr lang="es-ES" sz="1600" dirty="0"/>
              <a:t>la Mesopotamia de 3.000 años antes de </a:t>
            </a:r>
            <a:r>
              <a:rPr lang="es-ES" sz="1600" dirty="0" smtClean="0"/>
              <a:t>Cristo</a:t>
            </a:r>
          </a:p>
          <a:p>
            <a:pPr algn="just"/>
            <a:r>
              <a:rPr lang="es-ES" sz="1600" dirty="0" smtClean="0"/>
              <a:t> 1922: un </a:t>
            </a:r>
            <a:r>
              <a:rPr lang="es-ES" sz="1600" dirty="0"/>
              <a:t>arqueólogo inglés desenterró las tumbas reales de </a:t>
            </a:r>
            <a:r>
              <a:rPr lang="es-ES" sz="1600" dirty="0" err="1"/>
              <a:t>Ur</a:t>
            </a:r>
            <a:r>
              <a:rPr lang="es-ES" sz="1600" dirty="0"/>
              <a:t> (Irak). En ellas halló un tablero que se reveló como </a:t>
            </a:r>
            <a:r>
              <a:rPr lang="es-ES" sz="1600" b="1" dirty="0"/>
              <a:t>“el juego de las veinte casillas</a:t>
            </a:r>
            <a:r>
              <a:rPr lang="es-ES" sz="1600" b="1" dirty="0" smtClean="0"/>
              <a:t>”.</a:t>
            </a:r>
          </a:p>
          <a:p>
            <a:pPr marL="68580" indent="0" algn="just">
              <a:buNone/>
            </a:pP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2999"/>
            <a:ext cx="3064197" cy="16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984" y="3428545"/>
            <a:ext cx="3995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juego representaba una vida y te enseñaba que la vida </a:t>
            </a:r>
            <a:r>
              <a:rPr lang="es-ES" dirty="0"/>
              <a:t>está llena de altibajos, de contratiempos, que se puede tener fortuna o no, y que el objetivo final es llegar a ser una especie de ente divino </a:t>
            </a:r>
          </a:p>
        </p:txBody>
      </p:sp>
    </p:spTree>
    <p:extLst>
      <p:ext uri="{BB962C8B-B14F-4D97-AF65-F5344CB8AC3E}">
        <p14:creationId xmlns:p14="http://schemas.microsoft.com/office/powerpoint/2010/main" val="77156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5629"/>
            <a:ext cx="2955999" cy="23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816424" cy="220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76056" y="1484927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</a:t>
            </a:r>
            <a:r>
              <a:rPr lang="es-ES" dirty="0"/>
              <a:t>la edad Media el ajedrez era utilizado para enseñar </a:t>
            </a:r>
            <a:r>
              <a:rPr lang="es-ES" b="1" dirty="0"/>
              <a:t>estrategia militar.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03784" y="3789040"/>
            <a:ext cx="4716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Y los torneos de justas, en los que dos caballeros se enfrentaban con lanzas de madera ya eran un </a:t>
            </a:r>
            <a:r>
              <a:rPr lang="es-ES" b="1" dirty="0" smtClean="0"/>
              <a:t>sistema de puntos, niveles, medallas</a:t>
            </a:r>
            <a:r>
              <a:rPr lang="es-ES" dirty="0" smtClean="0"/>
              <a:t> y hasta cintas de la damisela amada, aunque su función última era </a:t>
            </a:r>
            <a:r>
              <a:rPr lang="es-ES" b="1" dirty="0" smtClean="0"/>
              <a:t>entrenar</a:t>
            </a:r>
            <a:r>
              <a:rPr lang="es-ES" dirty="0" smtClean="0"/>
              <a:t> a aquellos señores para las batallas.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73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nuestras vidas también se aplica…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4198937" cy="4198937"/>
          </a:xfrm>
        </p:spPr>
      </p:pic>
      <p:sp>
        <p:nvSpPr>
          <p:cNvPr id="5" name="4 CuadroTexto"/>
          <p:cNvSpPr txBox="1"/>
          <p:nvPr/>
        </p:nvSpPr>
        <p:spPr>
          <a:xfrm>
            <a:off x="899592" y="306896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DESDE LA INFANCIA…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4071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5325557" cy="4803830"/>
          </a:xfrm>
        </p:spPr>
      </p:pic>
      <p:sp>
        <p:nvSpPr>
          <p:cNvPr id="5" name="4 CuadroTexto"/>
          <p:cNvSpPr txBox="1"/>
          <p:nvPr/>
        </p:nvSpPr>
        <p:spPr>
          <a:xfrm>
            <a:off x="827584" y="3140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HASTA LA VIDA  ADULTA…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46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21799"/>
            <a:ext cx="482465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GAMIFICACIÓN Y LA MOTIVACIÓN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636912"/>
            <a:ext cx="6777317" cy="3508977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Un </a:t>
            </a:r>
            <a:r>
              <a:rPr lang="es-ES" sz="2000" dirty="0"/>
              <a:t>buen sistema de </a:t>
            </a:r>
            <a:r>
              <a:rPr lang="es-ES" sz="2000" dirty="0" err="1"/>
              <a:t>gamificación</a:t>
            </a:r>
            <a:r>
              <a:rPr lang="es-ES" sz="2000" dirty="0"/>
              <a:t> provoca más apego al estudio que una combinación de castigo e indiferencia (Martínez, s.f.: 11). </a:t>
            </a:r>
            <a:endParaRPr lang="es-ES" sz="2000" dirty="0" smtClean="0"/>
          </a:p>
          <a:p>
            <a:pPr marL="68580" indent="0"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Esto </a:t>
            </a:r>
            <a:r>
              <a:rPr lang="es-ES" sz="2000" dirty="0"/>
              <a:t>significa que el juego posee la capacidad de convertir un estímulo externo en un estímulo interno, haciendo apetecible al alumnado el estudio de las materias que cursan. 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466603" cy="11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6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¿QUÉ HAY QUE TENER EN CUENTA?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680520" cy="4501362"/>
          </a:xfrm>
        </p:spPr>
      </p:pic>
    </p:spTree>
    <p:extLst>
      <p:ext uri="{BB962C8B-B14F-4D97-AF65-F5344CB8AC3E}">
        <p14:creationId xmlns:p14="http://schemas.microsoft.com/office/powerpoint/2010/main" val="392295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864096"/>
          </a:xfrm>
        </p:spPr>
        <p:txBody>
          <a:bodyPr/>
          <a:lstStyle/>
          <a:p>
            <a:r>
              <a:rPr lang="es-ES" dirty="0" smtClean="0"/>
              <a:t>TIPOS DE JUGADORES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928523" cy="4026203"/>
          </a:xfrm>
        </p:spPr>
      </p:pic>
    </p:spTree>
    <p:extLst>
      <p:ext uri="{BB962C8B-B14F-4D97-AF65-F5344CB8AC3E}">
        <p14:creationId xmlns:p14="http://schemas.microsoft.com/office/powerpoint/2010/main" val="987910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</TotalTime>
  <Words>388</Words>
  <Application>Microsoft Office PowerPoint</Application>
  <PresentationFormat>Presentación en pantalla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ABP LA JAULA GRUPO DE TRABAJO</vt:lpstr>
      <vt:lpstr>¿Qué es GAMIFICAR?</vt:lpstr>
      <vt:lpstr>¿CUÁNDO surge?</vt:lpstr>
      <vt:lpstr>Presentación de PowerPoint</vt:lpstr>
      <vt:lpstr>En nuestras vidas también se aplica…</vt:lpstr>
      <vt:lpstr>Presentación de PowerPoint</vt:lpstr>
      <vt:lpstr>LA GAMIFICACIÓN Y LA MOTIVACIÓN</vt:lpstr>
      <vt:lpstr>¿QUÉ HAY QUE TENER EN CUENTA?</vt:lpstr>
      <vt:lpstr>TIPOS DE JUGADORES</vt:lpstr>
      <vt:lpstr>¿POR QUÉ GAMIFICAR?</vt:lpstr>
      <vt:lpstr>¡A GAMIFICAR SE HA DICHO!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ABP LA JAULA GRUPO DE TRABAJO</dc:title>
  <dc:creator>a</dc:creator>
  <cp:lastModifiedBy>a</cp:lastModifiedBy>
  <cp:revision>7</cp:revision>
  <dcterms:created xsi:type="dcterms:W3CDTF">2019-03-12T13:52:52Z</dcterms:created>
  <dcterms:modified xsi:type="dcterms:W3CDTF">2019-03-12T14:56:55Z</dcterms:modified>
</cp:coreProperties>
</file>