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6" r:id="rId4"/>
    <p:sldId id="275" r:id="rId5"/>
    <p:sldId id="274" r:id="rId6"/>
    <p:sldId id="273" r:id="rId7"/>
    <p:sldId id="272" r:id="rId8"/>
    <p:sldId id="271" r:id="rId9"/>
    <p:sldId id="270" r:id="rId10"/>
    <p:sldId id="269" r:id="rId11"/>
    <p:sldId id="268" r:id="rId12"/>
    <p:sldId id="267" r:id="rId13"/>
    <p:sldId id="266" r:id="rId14"/>
    <p:sldId id="265" r:id="rId15"/>
    <p:sldId id="264" r:id="rId16"/>
    <p:sldId id="263" r:id="rId17"/>
    <p:sldId id="262" r:id="rId18"/>
    <p:sldId id="261" r:id="rId19"/>
    <p:sldId id="260" r:id="rId20"/>
    <p:sldId id="259" r:id="rId21"/>
    <p:sldId id="258" r:id="rId22"/>
    <p:sldId id="257" r:id="rId23"/>
  </p:sldIdLst>
  <p:sldSz cx="9144000" cy="6858000" type="screen4x3"/>
  <p:notesSz cx="6877050" cy="96567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930" y="3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455BC02E-4199-4CDE-B46F-B98F3DFFCED4}" type="datetimeFigureOut">
              <a:rPr lang="es-ES" smtClean="0"/>
              <a:t>10/02/2019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3CDC8D-5201-4EF8-85BB-072A01DFEEC6}" type="slidenum">
              <a:rPr lang="es-ES" smtClean="0"/>
              <a:t>‹Nº›</a:t>
            </a:fld>
            <a:endParaRPr lang="es-ES"/>
          </a:p>
        </p:txBody>
      </p:sp>
    </p:spTree>
    <p:extLst>
      <p:ext uri="{BB962C8B-B14F-4D97-AF65-F5344CB8AC3E}">
        <p14:creationId xmlns:p14="http://schemas.microsoft.com/office/powerpoint/2010/main" val="23740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55BC02E-4199-4CDE-B46F-B98F3DFFCED4}" type="datetimeFigureOut">
              <a:rPr lang="es-ES" smtClean="0"/>
              <a:t>10/02/2019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3CDC8D-5201-4EF8-85BB-072A01DFEEC6}" type="slidenum">
              <a:rPr lang="es-ES" smtClean="0"/>
              <a:t>‹Nº›</a:t>
            </a:fld>
            <a:endParaRPr lang="es-ES"/>
          </a:p>
        </p:txBody>
      </p:sp>
    </p:spTree>
    <p:extLst>
      <p:ext uri="{BB962C8B-B14F-4D97-AF65-F5344CB8AC3E}">
        <p14:creationId xmlns:p14="http://schemas.microsoft.com/office/powerpoint/2010/main" val="1520029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55BC02E-4199-4CDE-B46F-B98F3DFFCED4}" type="datetimeFigureOut">
              <a:rPr lang="es-ES" smtClean="0"/>
              <a:t>10/02/2019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3CDC8D-5201-4EF8-85BB-072A01DFEEC6}" type="slidenum">
              <a:rPr lang="es-ES" smtClean="0"/>
              <a:t>‹Nº›</a:t>
            </a:fld>
            <a:endParaRPr lang="es-ES"/>
          </a:p>
        </p:txBody>
      </p:sp>
    </p:spTree>
    <p:extLst>
      <p:ext uri="{BB962C8B-B14F-4D97-AF65-F5344CB8AC3E}">
        <p14:creationId xmlns:p14="http://schemas.microsoft.com/office/powerpoint/2010/main" val="1531639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455BC02E-4199-4CDE-B46F-B98F3DFFCED4}" type="datetimeFigureOut">
              <a:rPr lang="es-ES" smtClean="0"/>
              <a:t>10/02/2019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3CDC8D-5201-4EF8-85BB-072A01DFEEC6}" type="slidenum">
              <a:rPr lang="es-ES" smtClean="0"/>
              <a:t>‹Nº›</a:t>
            </a:fld>
            <a:endParaRPr lang="es-ES"/>
          </a:p>
        </p:txBody>
      </p:sp>
    </p:spTree>
    <p:extLst>
      <p:ext uri="{BB962C8B-B14F-4D97-AF65-F5344CB8AC3E}">
        <p14:creationId xmlns:p14="http://schemas.microsoft.com/office/powerpoint/2010/main" val="320427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55BC02E-4199-4CDE-B46F-B98F3DFFCED4}" type="datetimeFigureOut">
              <a:rPr lang="es-ES" smtClean="0"/>
              <a:t>10/02/2019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03CDC8D-5201-4EF8-85BB-072A01DFEEC6}" type="slidenum">
              <a:rPr lang="es-ES" smtClean="0"/>
              <a:t>‹Nº›</a:t>
            </a:fld>
            <a:endParaRPr lang="es-ES"/>
          </a:p>
        </p:txBody>
      </p:sp>
    </p:spTree>
    <p:extLst>
      <p:ext uri="{BB962C8B-B14F-4D97-AF65-F5344CB8AC3E}">
        <p14:creationId xmlns:p14="http://schemas.microsoft.com/office/powerpoint/2010/main" val="207185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455BC02E-4199-4CDE-B46F-B98F3DFFCED4}" type="datetimeFigureOut">
              <a:rPr lang="es-ES" smtClean="0"/>
              <a:t>10/02/2019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3CDC8D-5201-4EF8-85BB-072A01DFEEC6}" type="slidenum">
              <a:rPr lang="es-ES" smtClean="0"/>
              <a:t>‹Nº›</a:t>
            </a:fld>
            <a:endParaRPr lang="es-ES"/>
          </a:p>
        </p:txBody>
      </p:sp>
    </p:spTree>
    <p:extLst>
      <p:ext uri="{BB962C8B-B14F-4D97-AF65-F5344CB8AC3E}">
        <p14:creationId xmlns:p14="http://schemas.microsoft.com/office/powerpoint/2010/main" val="739628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55BC02E-4199-4CDE-B46F-B98F3DFFCED4}" type="datetimeFigureOut">
              <a:rPr lang="es-ES" smtClean="0"/>
              <a:t>10/02/2019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03CDC8D-5201-4EF8-85BB-072A01DFEEC6}" type="slidenum">
              <a:rPr lang="es-ES" smtClean="0"/>
              <a:t>‹Nº›</a:t>
            </a:fld>
            <a:endParaRPr lang="es-ES"/>
          </a:p>
        </p:txBody>
      </p:sp>
    </p:spTree>
    <p:extLst>
      <p:ext uri="{BB962C8B-B14F-4D97-AF65-F5344CB8AC3E}">
        <p14:creationId xmlns:p14="http://schemas.microsoft.com/office/powerpoint/2010/main" val="220566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455BC02E-4199-4CDE-B46F-B98F3DFFCED4}" type="datetimeFigureOut">
              <a:rPr lang="es-ES" smtClean="0"/>
              <a:t>10/02/2019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03CDC8D-5201-4EF8-85BB-072A01DFEEC6}" type="slidenum">
              <a:rPr lang="es-ES" smtClean="0"/>
              <a:t>‹Nº›</a:t>
            </a:fld>
            <a:endParaRPr lang="es-ES"/>
          </a:p>
        </p:txBody>
      </p:sp>
    </p:spTree>
    <p:extLst>
      <p:ext uri="{BB962C8B-B14F-4D97-AF65-F5344CB8AC3E}">
        <p14:creationId xmlns:p14="http://schemas.microsoft.com/office/powerpoint/2010/main" val="329184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55BC02E-4199-4CDE-B46F-B98F3DFFCED4}" type="datetimeFigureOut">
              <a:rPr lang="es-ES" smtClean="0"/>
              <a:t>10/02/2019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03CDC8D-5201-4EF8-85BB-072A01DFEEC6}" type="slidenum">
              <a:rPr lang="es-ES" smtClean="0"/>
              <a:t>‹Nº›</a:t>
            </a:fld>
            <a:endParaRPr lang="es-ES"/>
          </a:p>
        </p:txBody>
      </p:sp>
    </p:spTree>
    <p:extLst>
      <p:ext uri="{BB962C8B-B14F-4D97-AF65-F5344CB8AC3E}">
        <p14:creationId xmlns:p14="http://schemas.microsoft.com/office/powerpoint/2010/main" val="62811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55BC02E-4199-4CDE-B46F-B98F3DFFCED4}" type="datetimeFigureOut">
              <a:rPr lang="es-ES" smtClean="0"/>
              <a:t>10/02/2019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3CDC8D-5201-4EF8-85BB-072A01DFEEC6}" type="slidenum">
              <a:rPr lang="es-ES" smtClean="0"/>
              <a:t>‹Nº›</a:t>
            </a:fld>
            <a:endParaRPr lang="es-ES"/>
          </a:p>
        </p:txBody>
      </p:sp>
    </p:spTree>
    <p:extLst>
      <p:ext uri="{BB962C8B-B14F-4D97-AF65-F5344CB8AC3E}">
        <p14:creationId xmlns:p14="http://schemas.microsoft.com/office/powerpoint/2010/main" val="186898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55BC02E-4199-4CDE-B46F-B98F3DFFCED4}" type="datetimeFigureOut">
              <a:rPr lang="es-ES" smtClean="0"/>
              <a:t>10/02/2019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03CDC8D-5201-4EF8-85BB-072A01DFEEC6}" type="slidenum">
              <a:rPr lang="es-ES" smtClean="0"/>
              <a:t>‹Nº›</a:t>
            </a:fld>
            <a:endParaRPr lang="es-ES"/>
          </a:p>
        </p:txBody>
      </p:sp>
    </p:spTree>
    <p:extLst>
      <p:ext uri="{BB962C8B-B14F-4D97-AF65-F5344CB8AC3E}">
        <p14:creationId xmlns:p14="http://schemas.microsoft.com/office/powerpoint/2010/main" val="967333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5BC02E-4199-4CDE-B46F-B98F3DFFCED4}" type="datetimeFigureOut">
              <a:rPr lang="es-ES" smtClean="0"/>
              <a:t>10/02/2019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CDC8D-5201-4EF8-85BB-072A01DFEEC6}" type="slidenum">
              <a:rPr lang="es-ES" smtClean="0"/>
              <a:t>‹Nº›</a:t>
            </a:fld>
            <a:endParaRPr lang="es-ES"/>
          </a:p>
        </p:txBody>
      </p:sp>
    </p:spTree>
    <p:extLst>
      <p:ext uri="{BB962C8B-B14F-4D97-AF65-F5344CB8AC3E}">
        <p14:creationId xmlns:p14="http://schemas.microsoft.com/office/powerpoint/2010/main" val="1125442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es.wikipedia.org/wiki/Isaac_Newton" TargetMode="External"/><Relationship Id="rId2" Type="http://schemas.openxmlformats.org/officeDocument/2006/relationships/hyperlink" Target="https://es.wikipedia.org/wiki/Philosophi%C3%A6_naturalis_principia_mathematica" TargetMode="Externa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hyperlink" Target="https://es.wikipedia.org/wiki/C%C3%A1lculo_diferencial"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es.wikipedia.org/wiki/Mary_Cartwright"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EDNA PAISANO</a:t>
            </a: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fontScale="92500" lnSpcReduction="10000"/>
          </a:bodyPr>
          <a:lstStyle/>
          <a:p>
            <a:pPr algn="just"/>
            <a:r>
              <a:rPr lang="es-ES" sz="1400" dirty="0"/>
              <a:t> Edna Paisano nació en la reserva india de </a:t>
            </a:r>
            <a:r>
              <a:rPr lang="es-ES" sz="1400" dirty="0" err="1"/>
              <a:t>Nez</a:t>
            </a:r>
            <a:r>
              <a:rPr lang="es-ES" sz="1400" dirty="0"/>
              <a:t> </a:t>
            </a:r>
            <a:r>
              <a:rPr lang="es-ES" sz="1400" dirty="0" err="1"/>
              <a:t>Percé</a:t>
            </a:r>
            <a:r>
              <a:rPr lang="es-ES" sz="1400" dirty="0"/>
              <a:t>, en </a:t>
            </a:r>
            <a:r>
              <a:rPr lang="es-ES" sz="1400" dirty="0" err="1"/>
              <a:t>Sweetwater</a:t>
            </a:r>
            <a:r>
              <a:rPr lang="es-ES" sz="1400" dirty="0"/>
              <a:t>, Idaho, en el año 1948.</a:t>
            </a:r>
            <a:r>
              <a:rPr lang="es-ES" sz="1400" b="0" i="0" u="none" strike="noStrike" baseline="0" dirty="0"/>
              <a:t> </a:t>
            </a:r>
          </a:p>
          <a:p>
            <a:pPr algn="just"/>
            <a:r>
              <a:rPr lang="es-ES" sz="1400" b="0" i="0" u="none" strike="noStrike" baseline="0" dirty="0"/>
              <a:t> </a:t>
            </a:r>
            <a:r>
              <a:rPr lang="es-ES" sz="1400" dirty="0"/>
              <a:t>Estudió en Washington, siguiendo el ejemplo de su madre, quien había finalizado sus estudios como maestra en educación especial y fue galardonada por la </a:t>
            </a:r>
            <a:r>
              <a:rPr lang="es-ES" sz="1400" dirty="0" err="1"/>
              <a:t>National</a:t>
            </a:r>
            <a:r>
              <a:rPr lang="es-ES" sz="1400" dirty="0"/>
              <a:t> </a:t>
            </a:r>
            <a:r>
              <a:rPr lang="es-ES" sz="1400" dirty="0" err="1"/>
              <a:t>Educational</a:t>
            </a:r>
            <a:r>
              <a:rPr lang="es-ES" sz="1400" dirty="0"/>
              <a:t> </a:t>
            </a:r>
            <a:r>
              <a:rPr lang="es-ES" sz="1400" dirty="0" err="1"/>
              <a:t>Association</a:t>
            </a:r>
            <a:r>
              <a:rPr lang="es-ES" sz="1400" dirty="0"/>
              <a:t>. Sin embargo, Edna estudió trabajo social, y reflexionó sobre el poder de la estadística como herramienta. Completamente convencida de que el estudio de esta ciencia podía ayudar mucho a mejorar la situación de su pueblo.</a:t>
            </a:r>
          </a:p>
          <a:p>
            <a:pPr algn="just"/>
            <a:r>
              <a:rPr lang="es-ES" sz="1400" dirty="0"/>
              <a:t>Fue encarcelada precisamente por persuadir al gobierno de los Estados Unidos a devolver a los indios americanos, el Fort Lawton, que era legalmente una propiedad india.</a:t>
            </a:r>
            <a:r>
              <a:rPr lang="es-ES" sz="1400" b="0" i="0" u="none" strike="noStrike" baseline="0" dirty="0"/>
              <a:t> </a:t>
            </a:r>
            <a:r>
              <a:rPr lang="es-ES" sz="1400" dirty="0"/>
              <a:t>Años más tarde le ofrecieron trabajar en la oficina del censo de lo Estados Unidos en temas relacionados con los indios nativos de Alaska, y eso la convirtió en la primera mujer india que obtenía un puesto de la administración. </a:t>
            </a:r>
          </a:p>
          <a:p>
            <a:pPr algn="just"/>
            <a:r>
              <a:rPr lang="es-ES" sz="1400" dirty="0"/>
              <a:t> Edna utilizó modernas técnicas estadísticas para mejorar la calidad de estos censos y mediante grandes esfuerzos en áreas muy relevantes de las matemáticas como programación de ordenadores, demografía y estadística, y coordinando diversas campañas de información publica, puso de manifiesto ante la sociedad americana la importancia de la recogida de datos.</a:t>
            </a:r>
          </a:p>
          <a:p>
            <a:pPr algn="just"/>
            <a:r>
              <a:rPr lang="es-ES" sz="1200" dirty="0"/>
              <a:t> </a:t>
            </a:r>
          </a:p>
          <a:p>
            <a:endParaRPr lang="es-ES" sz="16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159" y="1700808"/>
            <a:ext cx="2376264" cy="333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1948-</a:t>
            </a:r>
          </a:p>
          <a:p>
            <a:endParaRPr lang="es-ES" dirty="0"/>
          </a:p>
        </p:txBody>
      </p:sp>
      <p:sp>
        <p:nvSpPr>
          <p:cNvPr id="5" name="4 CuadroTexto"/>
          <p:cNvSpPr txBox="1"/>
          <p:nvPr/>
        </p:nvSpPr>
        <p:spPr>
          <a:xfrm>
            <a:off x="1547664" y="5877272"/>
            <a:ext cx="6768752" cy="338554"/>
          </a:xfrm>
          <a:prstGeom prst="rect">
            <a:avLst/>
          </a:prstGeom>
          <a:noFill/>
        </p:spPr>
        <p:txBody>
          <a:bodyPr wrap="square" rtlCol="0">
            <a:spAutoFit/>
          </a:bodyPr>
          <a:lstStyle/>
          <a:p>
            <a:r>
              <a:rPr lang="es-ES" sz="800" dirty="0"/>
              <a:t> http://platea.pntic.mec.es/anunezca/experiencias/experiencias_AN_0203/web_taller_0203/mujeres/adriana/edna_paisano.htm</a:t>
            </a:r>
          </a:p>
          <a:p>
            <a:endParaRPr lang="es-ES" sz="800" dirty="0"/>
          </a:p>
        </p:txBody>
      </p:sp>
    </p:spTree>
    <p:extLst>
      <p:ext uri="{BB962C8B-B14F-4D97-AF65-F5344CB8AC3E}">
        <p14:creationId xmlns:p14="http://schemas.microsoft.com/office/powerpoint/2010/main" val="1432990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GRACE MURRAY HOPPER</a:t>
            </a:r>
            <a:br>
              <a:rPr lang="es-ES" dirty="0"/>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fontScale="40000" lnSpcReduction="20000"/>
          </a:bodyPr>
          <a:lstStyle/>
          <a:p>
            <a:pPr algn="just"/>
            <a:r>
              <a:rPr lang="es-ES" sz="2900" dirty="0"/>
              <a:t>Grace Murray Hopper fue una científica de la computación y la primera programadora que utilizó el Mark I. Entre las décadas de los 50 y los 60 desarrolló el primer compilador para un lenguaje de programación así como también propició métodos de validación.</a:t>
            </a:r>
          </a:p>
          <a:p>
            <a:pPr algn="just"/>
            <a:r>
              <a:rPr lang="es-ES" sz="2900" dirty="0"/>
              <a:t>Hopper intento alistarse en la marina estadounidense durante la segunda Guerra mundial.</a:t>
            </a:r>
          </a:p>
          <a:p>
            <a:pPr algn="just"/>
            <a:r>
              <a:rPr lang="es-ES" sz="2900" dirty="0"/>
              <a:t>Desde muy pequeña demostró aptitudes para las ciencias y la matemática. Recibió siempre el apoyo de su abuelo y su padre para que estudiara.</a:t>
            </a:r>
          </a:p>
          <a:p>
            <a:pPr algn="just"/>
            <a:r>
              <a:rPr lang="es-ES" sz="2900" dirty="0"/>
              <a:t>Hopper estudió en varias escuelas privadas para mujeres, y en 1924 ingresó en el </a:t>
            </a:r>
            <a:r>
              <a:rPr lang="es-ES" sz="2900" dirty="0" err="1"/>
              <a:t>Vassar</a:t>
            </a:r>
            <a:r>
              <a:rPr lang="es-ES" sz="2900" dirty="0"/>
              <a:t> </a:t>
            </a:r>
            <a:r>
              <a:rPr lang="es-ES" sz="2900" dirty="0" err="1"/>
              <a:t>College</a:t>
            </a:r>
            <a:r>
              <a:rPr lang="es-ES" sz="2900" dirty="0"/>
              <a:t> en NY, donde estudió matemáticas y física, graduándose con honores en 1928. Poco después, obtuvo una beca para cursar una maestría en matemática en la universidad de YALE, donde se graduó en 1930.</a:t>
            </a:r>
          </a:p>
          <a:p>
            <a:pPr algn="just"/>
            <a:r>
              <a:rPr lang="es-ES" sz="2900" dirty="0"/>
              <a:t>Le </a:t>
            </a:r>
            <a:r>
              <a:rPr lang="es-ES" sz="2900" dirty="0" err="1"/>
              <a:t>ofracieron</a:t>
            </a:r>
            <a:r>
              <a:rPr lang="es-ES" sz="2900" dirty="0"/>
              <a:t> un puesto como asistente en el departamento de matemática del </a:t>
            </a:r>
            <a:r>
              <a:rPr lang="es-ES" sz="2900" dirty="0" err="1"/>
              <a:t>Vassar</a:t>
            </a:r>
            <a:r>
              <a:rPr lang="es-ES" sz="2900" dirty="0"/>
              <a:t> </a:t>
            </a:r>
            <a:r>
              <a:rPr lang="es-ES" sz="2900" dirty="0" err="1"/>
              <a:t>College</a:t>
            </a:r>
            <a:r>
              <a:rPr lang="es-ES" sz="2900" dirty="0"/>
              <a:t>, donde permaneció hasta 1943. Mientras tanto, continuó sus estudios en YALES, donde se doctoró en matemáticas en 1934.</a:t>
            </a:r>
          </a:p>
          <a:p>
            <a:pPr algn="just"/>
            <a:r>
              <a:rPr lang="es-ES" sz="2900" dirty="0" err="1"/>
              <a:t>Fué</a:t>
            </a:r>
            <a:r>
              <a:rPr lang="es-ES" sz="2900" dirty="0"/>
              <a:t> enviada a Harvard donde permaneció hasta 1949. En 1952, desarrolló el</a:t>
            </a:r>
          </a:p>
          <a:p>
            <a:pPr algn="just"/>
            <a:r>
              <a:rPr lang="es-ES" sz="2900" dirty="0"/>
              <a:t>primer compilador de la historia, el A-O y en 1957 el B-O utilizado principal-</a:t>
            </a:r>
          </a:p>
          <a:p>
            <a:pPr algn="just"/>
            <a:r>
              <a:rPr lang="es-ES" sz="2900" dirty="0"/>
              <a:t>mente para el calculó de nominas. </a:t>
            </a:r>
          </a:p>
          <a:p>
            <a:br>
              <a:rPr lang="es-ES" sz="1400" dirty="0"/>
            </a:br>
            <a:endParaRPr lang="es-ES" sz="1400" dirty="0"/>
          </a:p>
          <a:p>
            <a:pPr algn="just"/>
            <a:r>
              <a:rPr lang="es-ES" sz="1200" dirty="0"/>
              <a:t> </a:t>
            </a:r>
          </a:p>
          <a:p>
            <a:endParaRPr lang="es-ES" sz="1600" dirty="0"/>
          </a:p>
        </p:txBody>
      </p:sp>
      <p:sp>
        <p:nvSpPr>
          <p:cNvPr id="4" name="3 CuadroTexto"/>
          <p:cNvSpPr txBox="1"/>
          <p:nvPr/>
        </p:nvSpPr>
        <p:spPr>
          <a:xfrm>
            <a:off x="917159" y="5035498"/>
            <a:ext cx="2376264" cy="923330"/>
          </a:xfrm>
          <a:prstGeom prst="rect">
            <a:avLst/>
          </a:prstGeom>
          <a:noFill/>
        </p:spPr>
        <p:txBody>
          <a:bodyPr wrap="square" rtlCol="0">
            <a:spAutoFit/>
          </a:bodyPr>
          <a:lstStyle/>
          <a:p>
            <a:r>
              <a:rPr lang="es-ES" dirty="0"/>
              <a:t>  </a:t>
            </a:r>
            <a:r>
              <a:rPr lang="es-ES" b="1" dirty="0"/>
              <a:t>1906-1992</a:t>
            </a:r>
          </a:p>
          <a:p>
            <a:endParaRPr lang="es-ES" dirty="0"/>
          </a:p>
          <a:p>
            <a:endParaRPr lang="es-ES" dirty="0"/>
          </a:p>
        </p:txBody>
      </p:sp>
      <p:sp>
        <p:nvSpPr>
          <p:cNvPr id="5" name="4 CuadroTexto"/>
          <p:cNvSpPr txBox="1"/>
          <p:nvPr/>
        </p:nvSpPr>
        <p:spPr>
          <a:xfrm>
            <a:off x="1547664" y="5877272"/>
            <a:ext cx="6768752" cy="215444"/>
          </a:xfrm>
          <a:prstGeom prst="rect">
            <a:avLst/>
          </a:prstGeom>
          <a:noFill/>
        </p:spPr>
        <p:txBody>
          <a:bodyPr wrap="square" rtlCol="0">
            <a:spAutoFit/>
          </a:bodyPr>
          <a:lstStyle/>
          <a:p>
            <a:r>
              <a:rPr lang="es-ES" sz="800" dirty="0"/>
              <a:t> 			Wikipedia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158" y="1819274"/>
            <a:ext cx="2477873" cy="290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698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ÉMILIE DU CHÂTELET</a:t>
            </a:r>
            <a:br>
              <a:rPr lang="es-ES" dirty="0"/>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fontScale="92500"/>
          </a:bodyPr>
          <a:lstStyle/>
          <a:p>
            <a:pPr algn="just"/>
            <a:r>
              <a:rPr lang="es-ES" sz="1400" dirty="0"/>
              <a:t>Gabrielle </a:t>
            </a:r>
            <a:r>
              <a:rPr lang="es-ES" sz="1400" dirty="0" err="1"/>
              <a:t>Émilie</a:t>
            </a:r>
            <a:r>
              <a:rPr lang="es-ES" sz="1400" dirty="0"/>
              <a:t> de </a:t>
            </a:r>
            <a:r>
              <a:rPr lang="es-ES" sz="1400" dirty="0" err="1"/>
              <a:t>Breteuil</a:t>
            </a:r>
            <a:r>
              <a:rPr lang="es-ES" sz="1400" dirty="0"/>
              <a:t>, marquesa de </a:t>
            </a:r>
            <a:r>
              <a:rPr lang="es-ES" sz="1400" dirty="0" err="1"/>
              <a:t>Châtelet</a:t>
            </a:r>
            <a:r>
              <a:rPr lang="es-ES" sz="1400" dirty="0"/>
              <a:t> fue una dama francesa que tradujo los</a:t>
            </a:r>
            <a:r>
              <a:rPr lang="es-ES" sz="1400" dirty="0">
                <a:hlinkClick r:id="rId2"/>
              </a:rPr>
              <a:t> </a:t>
            </a:r>
            <a:r>
              <a:rPr lang="es-ES" sz="1400" dirty="0"/>
              <a:t>Principia de</a:t>
            </a:r>
            <a:r>
              <a:rPr lang="es-ES" sz="1400" dirty="0">
                <a:hlinkClick r:id="rId3"/>
              </a:rPr>
              <a:t> </a:t>
            </a:r>
            <a:r>
              <a:rPr lang="es-ES" sz="1400" dirty="0"/>
              <a:t>Newton y publicó los conceptos del</a:t>
            </a:r>
            <a:r>
              <a:rPr lang="es-ES" sz="1400" dirty="0">
                <a:hlinkClick r:id="rId4"/>
              </a:rPr>
              <a:t> </a:t>
            </a:r>
            <a:r>
              <a:rPr lang="es-ES" sz="1400" dirty="0"/>
              <a:t>cálculo diferencial e integral en su libro: </a:t>
            </a:r>
            <a:r>
              <a:rPr lang="es-ES" sz="1400" i="1" dirty="0"/>
              <a:t>Las instituciones de la física</a:t>
            </a:r>
            <a:r>
              <a:rPr lang="es-ES" sz="1400" dirty="0"/>
              <a:t>, obra de tres volúmenes publicada en 1740.</a:t>
            </a:r>
          </a:p>
          <a:p>
            <a:pPr algn="just"/>
            <a:r>
              <a:rPr lang="es-ES" sz="1400" dirty="0"/>
              <a:t>Hasta sólo unos pocos siglos atrás, a la mayoría de las mujeres no se les permitía hacer investigación científica, solo se les permitió actuar como asistentes o traductoras. A través de los salones intelectuales, algunas pudieron desempeñar un papel fundamental en la difusión de las ideas de la ilustración. La francesa </a:t>
            </a:r>
            <a:r>
              <a:rPr lang="es-ES" sz="1400" dirty="0" err="1"/>
              <a:t>Émilie</a:t>
            </a:r>
            <a:r>
              <a:rPr lang="es-ES" sz="1400" dirty="0"/>
              <a:t> du </a:t>
            </a:r>
            <a:r>
              <a:rPr lang="es-ES" sz="1400" dirty="0" err="1"/>
              <a:t>Châtelet</a:t>
            </a:r>
            <a:r>
              <a:rPr lang="es-ES" sz="1400" dirty="0"/>
              <a:t> fue una de las primeras mujeres en romper esa barrera y convertirse en una científica por derecho. No solo iluminó con sus escritos, también hizo sus propias contribuciones a la búsqueda de la ciencia y la razón.</a:t>
            </a:r>
          </a:p>
          <a:p>
            <a:pPr algn="just"/>
            <a:r>
              <a:rPr lang="es-ES" sz="1400" dirty="0"/>
              <a:t>                       Algunos Resultados Matemáticos Más Importantes: </a:t>
            </a:r>
          </a:p>
          <a:p>
            <a:pPr algn="just"/>
            <a:r>
              <a:rPr lang="es-ES" sz="1400" dirty="0"/>
              <a:t>En 1736 </a:t>
            </a:r>
            <a:r>
              <a:rPr lang="es-ES" sz="1400" dirty="0" err="1"/>
              <a:t>Émilie</a:t>
            </a:r>
            <a:r>
              <a:rPr lang="es-ES" sz="1400" dirty="0"/>
              <a:t> tradujo un libro llamado “La fábula de las abejas” de </a:t>
            </a:r>
            <a:r>
              <a:rPr lang="es-ES" sz="1400" dirty="0" err="1"/>
              <a:t>Mandeville</a:t>
            </a:r>
            <a:r>
              <a:rPr lang="es-ES" sz="1400" dirty="0"/>
              <a:t>. En 1737 la Academia de las Ciencias francesa propuso como tema de su premio anual la  naturaleza y propagación del fuego.</a:t>
            </a:r>
          </a:p>
          <a:p>
            <a:pPr algn="just"/>
            <a:r>
              <a:rPr lang="es-ES" sz="1400" dirty="0"/>
              <a:t>Hacia 1736, </a:t>
            </a:r>
            <a:r>
              <a:rPr lang="es-ES" sz="1400" dirty="0" err="1"/>
              <a:t>Émilie</a:t>
            </a:r>
            <a:r>
              <a:rPr lang="es-ES" sz="1400" dirty="0"/>
              <a:t> du </a:t>
            </a:r>
            <a:r>
              <a:rPr lang="es-ES" sz="1400" dirty="0" err="1"/>
              <a:t>Châtelet</a:t>
            </a:r>
            <a:r>
              <a:rPr lang="es-ES" sz="1400" dirty="0"/>
              <a:t> comenzó a traducir del latín los “</a:t>
            </a:r>
            <a:r>
              <a:rPr lang="es-ES" sz="1400" i="1" dirty="0" err="1"/>
              <a:t>Philosophiae</a:t>
            </a:r>
            <a:r>
              <a:rPr lang="es-ES" sz="1400" i="1" dirty="0"/>
              <a:t> </a:t>
            </a:r>
            <a:r>
              <a:rPr lang="es-ES" sz="1400" i="1" dirty="0" err="1"/>
              <a:t>naturalis</a:t>
            </a:r>
            <a:r>
              <a:rPr lang="es-ES" sz="1400" i="1" dirty="0"/>
              <a:t> principia </a:t>
            </a:r>
            <a:r>
              <a:rPr lang="es-ES" sz="1400" i="1" dirty="0" err="1"/>
              <a:t>mathematica</a:t>
            </a:r>
            <a:r>
              <a:rPr lang="es-ES" sz="1400" i="1" dirty="0"/>
              <a:t>”</a:t>
            </a:r>
            <a:r>
              <a:rPr lang="es-ES" sz="1400" dirty="0"/>
              <a:t> de Newton para elaborar una versión en francés comentada.</a:t>
            </a:r>
          </a:p>
          <a:p>
            <a:pPr algn="just"/>
            <a:r>
              <a:rPr lang="es-ES" sz="1200" dirty="0"/>
              <a:t> </a:t>
            </a:r>
          </a:p>
          <a:p>
            <a:endParaRPr lang="es-ES" sz="16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1706-1749</a:t>
            </a:r>
          </a:p>
          <a:p>
            <a:endParaRPr lang="es-ES" dirty="0"/>
          </a:p>
        </p:txBody>
      </p:sp>
      <p:pic>
        <p:nvPicPr>
          <p:cNvPr id="7" name="image1.png"/>
          <p:cNvPicPr/>
          <p:nvPr/>
        </p:nvPicPr>
        <p:blipFill>
          <a:blip r:embed="rId5"/>
          <a:srcRect/>
          <a:stretch>
            <a:fillRect/>
          </a:stretch>
        </p:blipFill>
        <p:spPr>
          <a:xfrm>
            <a:off x="449211" y="1916832"/>
            <a:ext cx="2844212" cy="2880320"/>
          </a:xfrm>
          <a:prstGeom prst="rect">
            <a:avLst/>
          </a:prstGeom>
          <a:ln/>
        </p:spPr>
      </p:pic>
    </p:spTree>
    <p:extLst>
      <p:ext uri="{BB962C8B-B14F-4D97-AF65-F5344CB8AC3E}">
        <p14:creationId xmlns:p14="http://schemas.microsoft.com/office/powerpoint/2010/main" val="323716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Autofit/>
          </a:bodyPr>
          <a:lstStyle/>
          <a:p>
            <a:r>
              <a:rPr lang="es-ES" sz="4000" b="1" dirty="0"/>
              <a:t>ADA LOVELACE</a:t>
            </a:r>
            <a:br>
              <a:rPr lang="es-ES" sz="4000" b="1" dirty="0"/>
            </a:br>
            <a:br>
              <a:rPr lang="es-ES" sz="4000" b="1" dirty="0"/>
            </a:br>
            <a:endParaRPr lang="es-ES" sz="4000" b="1" dirty="0"/>
          </a:p>
        </p:txBody>
      </p:sp>
      <p:sp>
        <p:nvSpPr>
          <p:cNvPr id="3" name="2 Subtítulo"/>
          <p:cNvSpPr>
            <a:spLocks noGrp="1"/>
          </p:cNvSpPr>
          <p:nvPr>
            <p:ph type="subTitle" idx="1"/>
          </p:nvPr>
        </p:nvSpPr>
        <p:spPr>
          <a:xfrm>
            <a:off x="3491880" y="1628800"/>
            <a:ext cx="5032648" cy="3324224"/>
          </a:xfrm>
        </p:spPr>
        <p:txBody>
          <a:bodyPr>
            <a:normAutofit/>
          </a:bodyPr>
          <a:lstStyle/>
          <a:p>
            <a:pPr algn="just"/>
            <a:r>
              <a:rPr lang="es-ES" sz="1600" dirty="0"/>
              <a:t>Esta mujer de origen inglés, fue célebre sobre todo por su trabajo acerca de la calculadora de uso general de Charles Babbage. Entre sus notas sobre la máquina, se encuentra lo que se reconoce hoy como el primer algoritmo destinado a ser procesado por una máquina, por lo que se la considera como la primera programadora de ordenadores.</a:t>
            </a:r>
          </a:p>
          <a:p>
            <a:pPr algn="just"/>
            <a:r>
              <a:rPr lang="es-ES" sz="1600" dirty="0"/>
              <a:t>De pequeña tuvo una buena educación, de hecho fue a uno de los mejores colegios de su país, ya que nació en la capital. </a:t>
            </a:r>
          </a:p>
          <a:p>
            <a:pPr algn="just"/>
            <a:r>
              <a:rPr lang="es-ES" sz="1200" dirty="0"/>
              <a:t> </a:t>
            </a:r>
          </a:p>
          <a:p>
            <a:endParaRPr lang="es-ES" sz="16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1815-1882</a:t>
            </a:r>
          </a:p>
          <a:p>
            <a:endParaRPr lang="es-ES" dirty="0"/>
          </a:p>
        </p:txBody>
      </p:sp>
      <p:sp>
        <p:nvSpPr>
          <p:cNvPr id="5" name="4 CuadroTexto"/>
          <p:cNvSpPr txBox="1"/>
          <p:nvPr/>
        </p:nvSpPr>
        <p:spPr>
          <a:xfrm>
            <a:off x="1538486" y="5877272"/>
            <a:ext cx="6768752" cy="584775"/>
          </a:xfrm>
          <a:prstGeom prst="rect">
            <a:avLst/>
          </a:prstGeom>
          <a:noFill/>
        </p:spPr>
        <p:txBody>
          <a:bodyPr wrap="square" rtlCol="0">
            <a:spAutoFit/>
          </a:bodyPr>
          <a:lstStyle/>
          <a:p>
            <a:r>
              <a:rPr lang="es-ES" sz="800" dirty="0"/>
              <a:t> </a:t>
            </a:r>
            <a:r>
              <a:rPr lang="es-ES" sz="800" dirty="0" err="1"/>
              <a:t>wikipedia:ahttps</a:t>
            </a:r>
            <a:r>
              <a:rPr lang="es-ES" sz="800" dirty="0"/>
              <a:t>://es.wikipedia.org/wiki/</a:t>
            </a:r>
            <a:r>
              <a:rPr lang="es-ES" sz="800" dirty="0" err="1"/>
              <a:t>Ada_Lovelace</a:t>
            </a:r>
            <a:r>
              <a:rPr lang="es-ES" sz="800" dirty="0"/>
              <a:t> </a:t>
            </a:r>
          </a:p>
          <a:p>
            <a:r>
              <a:rPr lang="es-ES" sz="800" dirty="0"/>
              <a:t>https://www.welivesecurity.com/la-es/2018/10/11/cosas-deberias-saber-sobre-ada-lovelace/</a:t>
            </a:r>
          </a:p>
          <a:p>
            <a:endParaRPr lang="es-ES" sz="800" dirty="0"/>
          </a:p>
          <a:p>
            <a:endParaRPr lang="es-ES" sz="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159" y="1628799"/>
            <a:ext cx="20955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7821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MARY CARTWRIGHT</a:t>
            </a: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r>
              <a:rPr lang="es-ES" sz="1400" dirty="0"/>
              <a:t> En octubre 1919 se matriculó en la universidad de </a:t>
            </a:r>
            <a:r>
              <a:rPr lang="es-ES" sz="1400" dirty="0" err="1"/>
              <a:t>St</a:t>
            </a:r>
            <a:r>
              <a:rPr lang="es-ES" sz="1400" dirty="0"/>
              <a:t>  </a:t>
            </a:r>
            <a:r>
              <a:rPr lang="es-ES" sz="1400" dirty="0" err="1"/>
              <a:t>Hugh</a:t>
            </a:r>
            <a:r>
              <a:rPr lang="es-ES" sz="1400" dirty="0"/>
              <a:t>, Oxford. Fue unas de las cinco mujeres que logró altos grados.</a:t>
            </a:r>
          </a:p>
          <a:p>
            <a:pPr algn="just"/>
            <a:r>
              <a:rPr lang="es-ES" sz="1400" dirty="0"/>
              <a:t>Se graduó en 1923 y durante esos cuatro años, se dedicó a la enseñanza de matemáticas, primero en la escuela de Alicia </a:t>
            </a:r>
            <a:r>
              <a:rPr lang="es-ES" sz="1400" dirty="0" err="1"/>
              <a:t>Ottley</a:t>
            </a:r>
            <a:r>
              <a:rPr lang="es-ES" sz="1400" dirty="0"/>
              <a:t> en Worcester y después en la escuela de la Abadía </a:t>
            </a:r>
            <a:r>
              <a:rPr lang="es-ES" sz="1400" dirty="0" err="1"/>
              <a:t>Wycombe</a:t>
            </a:r>
            <a:r>
              <a:rPr lang="es-ES" sz="1400" dirty="0"/>
              <a:t> en </a:t>
            </a:r>
            <a:r>
              <a:rPr lang="es-ES" sz="1400" dirty="0" err="1"/>
              <a:t>Duckinjhamshire</a:t>
            </a:r>
            <a:r>
              <a:rPr lang="es-ES" sz="1400" dirty="0"/>
              <a:t> .</a:t>
            </a:r>
          </a:p>
          <a:p>
            <a:pPr algn="just"/>
            <a:r>
              <a:rPr lang="es-ES" sz="1400" dirty="0"/>
              <a:t>Obtuvo su doctorado en 1930 y consiguió una beca de investigación en la Universidad de </a:t>
            </a:r>
            <a:r>
              <a:rPr lang="es-ES" sz="1400" dirty="0" err="1"/>
              <a:t>Girton</a:t>
            </a:r>
            <a:r>
              <a:rPr lang="es-ES" sz="1400" dirty="0"/>
              <a:t> , en Cambridge. Trabajó con John </a:t>
            </a:r>
            <a:r>
              <a:rPr lang="es-ES" sz="1400" dirty="0" err="1"/>
              <a:t>Edenson</a:t>
            </a:r>
            <a:r>
              <a:rPr lang="es-ES" sz="1400" dirty="0"/>
              <a:t> </a:t>
            </a:r>
            <a:r>
              <a:rPr lang="es-ES" sz="1400" dirty="0" err="1"/>
              <a:t>Littewoob</a:t>
            </a:r>
            <a:r>
              <a:rPr lang="es-ES" sz="1400" dirty="0"/>
              <a:t> en numerosas ocasiones, por ejemplo en el campo de ecuaciones diferenciales, que sirvieron como modelo para el desarrollo de la radio y radar .</a:t>
            </a:r>
          </a:p>
          <a:p>
            <a:pPr algn="just"/>
            <a:r>
              <a:rPr lang="es-ES" sz="1400" dirty="0"/>
              <a:t>En 1936 fue directora de la Universidad </a:t>
            </a:r>
            <a:r>
              <a:rPr lang="es-ES" sz="1400" dirty="0" err="1"/>
              <a:t>Cartwright</a:t>
            </a:r>
            <a:r>
              <a:rPr lang="es-ES" sz="1400" dirty="0"/>
              <a:t> .</a:t>
            </a:r>
          </a:p>
          <a:p>
            <a:pPr algn="just"/>
            <a:r>
              <a:rPr lang="es-ES" sz="1400" dirty="0"/>
              <a:t>En 1947, fue elegida miembro de la Royal </a:t>
            </a:r>
            <a:r>
              <a:rPr lang="es-ES" sz="1400" dirty="0" err="1"/>
              <a:t>Socity</a:t>
            </a:r>
            <a:r>
              <a:rPr lang="es-ES" sz="1400" dirty="0"/>
              <a:t> y aunque ella no fue la primera mujer en integrarla, fue la primera mujer matemática.</a:t>
            </a:r>
          </a:p>
          <a:p>
            <a:endParaRPr lang="es-ES" sz="16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1900-1998</a:t>
            </a:r>
          </a:p>
          <a:p>
            <a:endParaRPr lang="es-ES" dirty="0"/>
          </a:p>
        </p:txBody>
      </p:sp>
      <p:sp>
        <p:nvSpPr>
          <p:cNvPr id="5" name="4 CuadroTexto"/>
          <p:cNvSpPr txBox="1"/>
          <p:nvPr/>
        </p:nvSpPr>
        <p:spPr>
          <a:xfrm>
            <a:off x="1547664" y="5854377"/>
            <a:ext cx="6768752" cy="461665"/>
          </a:xfrm>
          <a:prstGeom prst="rect">
            <a:avLst/>
          </a:prstGeom>
          <a:noFill/>
        </p:spPr>
        <p:txBody>
          <a:bodyPr wrap="square" rtlCol="0">
            <a:spAutoFit/>
          </a:bodyPr>
          <a:lstStyle/>
          <a:p>
            <a:r>
              <a:rPr lang="es-ES" sz="800" dirty="0"/>
              <a:t> 			</a:t>
            </a:r>
            <a:r>
              <a:rPr lang="es-ES" sz="800" dirty="0">
                <a:hlinkClick r:id="rId2"/>
              </a:rPr>
              <a:t>https://es.wikipedia.org/wiki/Mary_Cartwright</a:t>
            </a:r>
            <a:endParaRPr lang="es-ES" sz="800" dirty="0"/>
          </a:p>
          <a:p>
            <a:endParaRPr lang="es-ES" sz="800" dirty="0"/>
          </a:p>
          <a:p>
            <a:endParaRPr lang="es-ES" sz="800" dirty="0"/>
          </a:p>
        </p:txBody>
      </p:sp>
      <p:pic>
        <p:nvPicPr>
          <p:cNvPr id="7" name="image1.jpg"/>
          <p:cNvPicPr/>
          <p:nvPr/>
        </p:nvPicPr>
        <p:blipFill>
          <a:blip r:embed="rId3"/>
          <a:srcRect/>
          <a:stretch>
            <a:fillRect/>
          </a:stretch>
        </p:blipFill>
        <p:spPr>
          <a:xfrm>
            <a:off x="539552" y="1889832"/>
            <a:ext cx="2808312" cy="2619288"/>
          </a:xfrm>
          <a:prstGeom prst="rect">
            <a:avLst/>
          </a:prstGeom>
          <a:ln/>
        </p:spPr>
      </p:pic>
    </p:spTree>
    <p:extLst>
      <p:ext uri="{BB962C8B-B14F-4D97-AF65-F5344CB8AC3E}">
        <p14:creationId xmlns:p14="http://schemas.microsoft.com/office/powerpoint/2010/main" val="377789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TÉANO DE CROTONA</a:t>
            </a:r>
            <a:br>
              <a:rPr lang="es-ES" dirty="0"/>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r>
              <a:rPr lang="es-ES" sz="1400" dirty="0" err="1"/>
              <a:t>Téano</a:t>
            </a:r>
            <a:r>
              <a:rPr lang="es-ES" sz="1400" dirty="0"/>
              <a:t> </a:t>
            </a:r>
            <a:r>
              <a:rPr lang="es-ES" sz="1400" dirty="0" err="1"/>
              <a:t>fué</a:t>
            </a:r>
            <a:r>
              <a:rPr lang="es-ES" sz="1400" dirty="0"/>
              <a:t> la primera matemática de la historia. Nacida en Crotona en el siglo VI </a:t>
            </a:r>
            <a:r>
              <a:rPr lang="es-ES" sz="1400" dirty="0" err="1"/>
              <a:t>a,C</a:t>
            </a:r>
            <a:r>
              <a:rPr lang="es-ES" sz="1400" dirty="0"/>
              <a:t>., fue una matemática griega, esposa de Pitágoras y miembro de la escuela pitagórica. Hija de </a:t>
            </a:r>
            <a:r>
              <a:rPr lang="es-ES" sz="1400" dirty="0" err="1"/>
              <a:t>Milón</a:t>
            </a:r>
            <a:r>
              <a:rPr lang="es-ES" sz="1400" dirty="0"/>
              <a:t>, mecenas de Pitágoras, se le atribuye haber escrito tratados de Matemáticas, Física y Medicina, y también sobre la proporción áurea. Se conservan fragmentos de sus cartas. La mayor parte de los textos que nos han llegado de mujeres de esta época, quizá por ser los que resultaban más interesantes a los religiosos que los han conservado, hablan de problemas morales o prácticos. A </a:t>
            </a:r>
            <a:r>
              <a:rPr lang="es-ES" sz="1400" dirty="0" err="1"/>
              <a:t>Teano</a:t>
            </a:r>
            <a:r>
              <a:rPr lang="es-ES" sz="1400" dirty="0"/>
              <a:t> se le atribuye un tratado </a:t>
            </a:r>
            <a:r>
              <a:rPr lang="es-ES" sz="1400" i="1" dirty="0"/>
              <a:t>Sobre la Piedad</a:t>
            </a:r>
            <a:r>
              <a:rPr lang="es-ES" sz="1400" dirty="0"/>
              <a:t> del que se conserva un fragmento con una disquisición sobre el número. Además se le atribuyen los tratados sobre los poliedros rectangulares y sobre la teoría de la proporción, en particular sobre la proporción áurea. </a:t>
            </a:r>
          </a:p>
          <a:p>
            <a:pPr algn="just"/>
            <a:endParaRPr lang="es-ES" sz="1400" dirty="0"/>
          </a:p>
          <a:p>
            <a:pPr algn="just"/>
            <a:r>
              <a:rPr lang="es-ES" sz="1200" dirty="0"/>
              <a:t> </a:t>
            </a:r>
          </a:p>
          <a:p>
            <a:endParaRPr lang="es-ES" sz="1600" dirty="0"/>
          </a:p>
        </p:txBody>
      </p:sp>
      <p:sp>
        <p:nvSpPr>
          <p:cNvPr id="4" name="3 CuadroTexto"/>
          <p:cNvSpPr txBox="1"/>
          <p:nvPr/>
        </p:nvSpPr>
        <p:spPr>
          <a:xfrm>
            <a:off x="875289" y="5025948"/>
            <a:ext cx="2376264" cy="923330"/>
          </a:xfrm>
          <a:prstGeom prst="rect">
            <a:avLst/>
          </a:prstGeom>
          <a:noFill/>
        </p:spPr>
        <p:txBody>
          <a:bodyPr wrap="square" rtlCol="0">
            <a:spAutoFit/>
          </a:bodyPr>
          <a:lstStyle/>
          <a:p>
            <a:r>
              <a:rPr lang="es-ES" dirty="0"/>
              <a:t>  572-497 </a:t>
            </a:r>
            <a:r>
              <a:rPr lang="es-ES" dirty="0" err="1"/>
              <a:t>a.C</a:t>
            </a:r>
            <a:endParaRPr lang="es-ES" dirty="0"/>
          </a:p>
          <a:p>
            <a:endParaRPr lang="es-ES" dirty="0"/>
          </a:p>
          <a:p>
            <a:endParaRPr lang="es-ES" dirty="0"/>
          </a:p>
        </p:txBody>
      </p:sp>
      <p:sp>
        <p:nvSpPr>
          <p:cNvPr id="5" name="4 CuadroTexto"/>
          <p:cNvSpPr txBox="1"/>
          <p:nvPr/>
        </p:nvSpPr>
        <p:spPr>
          <a:xfrm>
            <a:off x="2627784" y="5718445"/>
            <a:ext cx="6768752" cy="461665"/>
          </a:xfrm>
          <a:prstGeom prst="rect">
            <a:avLst/>
          </a:prstGeom>
          <a:noFill/>
        </p:spPr>
        <p:txBody>
          <a:bodyPr wrap="square" rtlCol="0">
            <a:spAutoFit/>
          </a:bodyPr>
          <a:lstStyle/>
          <a:p>
            <a:r>
              <a:rPr lang="es-ES" sz="800" dirty="0"/>
              <a:t> Wikipedia, nuevatribuna.es, </a:t>
            </a:r>
            <a:r>
              <a:rPr lang="es-ES" sz="800" dirty="0" err="1"/>
              <a:t>EcuRed</a:t>
            </a:r>
            <a:endParaRPr lang="es-ES" sz="800" dirty="0"/>
          </a:p>
          <a:p>
            <a:endParaRPr lang="es-ES" sz="800" dirty="0"/>
          </a:p>
          <a:p>
            <a:endParaRPr lang="es-ES" sz="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300" y="1556792"/>
            <a:ext cx="2375123" cy="3342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3973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MILEVA MARIC </a:t>
            </a:r>
            <a:br>
              <a:rPr lang="es-ES" dirty="0"/>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r>
              <a:rPr lang="es-ES" sz="1400" b="1" dirty="0"/>
              <a:t>Nació en </a:t>
            </a:r>
            <a:r>
              <a:rPr lang="es-ES" sz="1400" b="1" dirty="0" err="1"/>
              <a:t>Tite</a:t>
            </a:r>
            <a:r>
              <a:rPr lang="es-ES" sz="1400" b="1" dirty="0"/>
              <a:t> (Serbia). En 1890 se gradúa teniendo la máxima puntuación en matemáticas y física. En 1891 fue aceptada en el colegio Real de Greba con un permiso especial para asistir a clases de Física que estaba reservado para varones. En  1896 se ingresó en el instituto Politécnico de </a:t>
            </a:r>
            <a:r>
              <a:rPr lang="es-ES" sz="1400" b="1" dirty="0" err="1"/>
              <a:t>Zurich</a:t>
            </a:r>
            <a:r>
              <a:rPr lang="es-ES" sz="1400" b="1" dirty="0"/>
              <a:t>, donde estudió medicina</a:t>
            </a:r>
            <a:endParaRPr lang="es-ES" sz="1400" dirty="0"/>
          </a:p>
          <a:p>
            <a:pPr algn="just"/>
            <a:r>
              <a:rPr lang="es-ES" sz="1400" b="1" dirty="0"/>
              <a:t>durante un semestre siendo la única mujer de su clase. Ahí comenzó sus estudios de matemáticas y física .</a:t>
            </a:r>
            <a:endParaRPr lang="es-ES" sz="1400" dirty="0"/>
          </a:p>
          <a:p>
            <a:pPr algn="just"/>
            <a:r>
              <a:rPr lang="es-ES" sz="1400" b="1" dirty="0"/>
              <a:t>Ahí conoce a Einstein. En 1897 estudio un semestre en la universidad de ALBERGADOR Alemania, donde recibió clases sobre la teoría de los números, cálculo diferencial e integral funciones elípticas , teoría del calor y electrodinámica. En 1901 Marc y Einstein  comenzaron una relación sentimental, se quedó embarazada y dejó sus estudios. Solo le faltaba el examen final de su doctorado. En Julio de 1914, el matrimonio se rompió. Milena volvió a Suiza con sus hijos. </a:t>
            </a:r>
            <a:r>
              <a:rPr lang="es-ES" sz="1400" b="1" dirty="0" err="1"/>
              <a:t>Maric</a:t>
            </a:r>
            <a:r>
              <a:rPr lang="es-ES" sz="1400" b="1" dirty="0"/>
              <a:t> comenzó a dar clases de música y matemáticas para alquilar un piso. </a:t>
            </a:r>
          </a:p>
          <a:p>
            <a:pPr algn="just"/>
            <a:r>
              <a:rPr lang="es-ES" sz="1400" b="1" dirty="0"/>
              <a:t>En 1919 se divorcian y Einstein cedió parte del premio Novel de Física. </a:t>
            </a:r>
            <a:endParaRPr lang="es-ES" sz="1400" dirty="0"/>
          </a:p>
          <a:p>
            <a:endParaRPr lang="es-ES" sz="16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1875-1948</a:t>
            </a:r>
          </a:p>
          <a:p>
            <a:endParaRPr lang="es-E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776" y="1723130"/>
            <a:ext cx="258364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843808" y="6093296"/>
            <a:ext cx="3672408" cy="215444"/>
          </a:xfrm>
          <a:prstGeom prst="rect">
            <a:avLst/>
          </a:prstGeom>
          <a:noFill/>
        </p:spPr>
        <p:txBody>
          <a:bodyPr wrap="square" rtlCol="0">
            <a:spAutoFit/>
          </a:bodyPr>
          <a:lstStyle/>
          <a:p>
            <a:r>
              <a:rPr lang="es-ES" sz="800" dirty="0"/>
              <a:t>Wikipedia</a:t>
            </a:r>
          </a:p>
        </p:txBody>
      </p:sp>
    </p:spTree>
    <p:extLst>
      <p:ext uri="{BB962C8B-B14F-4D97-AF65-F5344CB8AC3E}">
        <p14:creationId xmlns:p14="http://schemas.microsoft.com/office/powerpoint/2010/main" val="3335290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MARY SOMERVILLE</a:t>
            </a:r>
            <a:br>
              <a:rPr lang="es-ES" b="1" dirty="0"/>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r>
              <a:rPr lang="es-ES" sz="1600" dirty="0"/>
              <a:t>Fue una matemática, astrónoma y científica escocesa autodidacta. Es citada como </a:t>
            </a:r>
            <a:r>
              <a:rPr lang="es-ES" sz="1600" i="1" dirty="0"/>
              <a:t>"La Reina de las ciencias del siglo XIX”.</a:t>
            </a:r>
            <a:endParaRPr lang="es-ES" sz="1600" dirty="0"/>
          </a:p>
          <a:p>
            <a:pPr algn="just"/>
            <a:r>
              <a:rPr lang="es-ES" sz="1600" dirty="0"/>
              <a:t>Mary era hija de William George Fairfax y de su segunda esposa Margaret </a:t>
            </a:r>
            <a:r>
              <a:rPr lang="es-ES" sz="1600" dirty="0" err="1"/>
              <a:t>Charters</a:t>
            </a:r>
            <a:r>
              <a:rPr lang="es-ES" sz="1600" dirty="0"/>
              <a:t>. El hogar de la familia estaba en </a:t>
            </a:r>
            <a:r>
              <a:rPr lang="es-ES" sz="1600" dirty="0" err="1"/>
              <a:t>Burntisland</a:t>
            </a:r>
            <a:r>
              <a:rPr lang="es-ES" sz="1600" dirty="0"/>
              <a:t>, en el condado de </a:t>
            </a:r>
            <a:r>
              <a:rPr lang="es-ES" sz="1600" dirty="0" err="1"/>
              <a:t>Ffife</a:t>
            </a:r>
            <a:r>
              <a:rPr lang="es-ES" sz="1600" dirty="0"/>
              <a:t> (Escocia). Fue la quinta de siete hijos, pero tres de ellos murieron muy jóvenes. A sus dos hermanos varones se les dio una buena educación, pero a las chicas apenas se les enseñó a leer. Sin embargo, con diez años acudió durante un año al colegio, y cuando retornó a su casa, se le despertó la pasión por la lectura. </a:t>
            </a:r>
          </a:p>
          <a:p>
            <a:pPr algn="just"/>
            <a:r>
              <a:rPr lang="es-ES" sz="1600" dirty="0"/>
              <a:t>Cuando tenía unos trece años, la familia se trasladó a </a:t>
            </a:r>
            <a:r>
              <a:rPr lang="es-ES" sz="1600" dirty="0" err="1"/>
              <a:t>Edinburgo</a:t>
            </a:r>
            <a:r>
              <a:rPr lang="es-ES" sz="1600" dirty="0"/>
              <a:t>.</a:t>
            </a:r>
          </a:p>
          <a:p>
            <a:pPr algn="just"/>
            <a:r>
              <a:rPr lang="es-ES" sz="1600" dirty="0"/>
              <a:t>Medalla de Oro de la Royal </a:t>
            </a:r>
            <a:r>
              <a:rPr lang="es-ES" sz="1600" dirty="0" err="1"/>
              <a:t>Geographical</a:t>
            </a:r>
            <a:r>
              <a:rPr lang="es-ES" sz="1600" dirty="0"/>
              <a:t> </a:t>
            </a:r>
            <a:r>
              <a:rPr lang="es-ES" sz="1600" dirty="0" err="1"/>
              <a:t>Society</a:t>
            </a:r>
            <a:endParaRPr lang="es-ES" sz="1600" dirty="0"/>
          </a:p>
          <a:p>
            <a:pPr algn="just"/>
            <a:r>
              <a:rPr lang="es-ES" sz="1200" dirty="0"/>
              <a:t> </a:t>
            </a:r>
          </a:p>
          <a:p>
            <a:endParaRPr lang="es-ES" sz="16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1780-1872</a:t>
            </a:r>
          </a:p>
          <a:p>
            <a:endParaRPr lang="es-ES" dirty="0"/>
          </a:p>
        </p:txBody>
      </p:sp>
      <p:sp>
        <p:nvSpPr>
          <p:cNvPr id="5" name="4 CuadroTexto"/>
          <p:cNvSpPr txBox="1"/>
          <p:nvPr/>
        </p:nvSpPr>
        <p:spPr>
          <a:xfrm>
            <a:off x="1547664" y="5877272"/>
            <a:ext cx="6768752" cy="338554"/>
          </a:xfrm>
          <a:prstGeom prst="rect">
            <a:avLst/>
          </a:prstGeom>
          <a:noFill/>
        </p:spPr>
        <p:txBody>
          <a:bodyPr wrap="square" rtlCol="0">
            <a:spAutoFit/>
          </a:bodyPr>
          <a:lstStyle/>
          <a:p>
            <a:r>
              <a:rPr lang="es-ES" sz="800" dirty="0"/>
              <a:t>			WIKIPEDIA</a:t>
            </a:r>
          </a:p>
          <a:p>
            <a:endParaRPr lang="es-ES" sz="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769" y="1737767"/>
            <a:ext cx="2601654"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2555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1454" y="1376772"/>
            <a:ext cx="7772400" cy="648071"/>
          </a:xfrm>
        </p:spPr>
        <p:txBody>
          <a:bodyPr>
            <a:normAutofit fontScale="90000"/>
          </a:bodyPr>
          <a:lstStyle/>
          <a:p>
            <a:r>
              <a:rPr lang="es-ES" b="1" dirty="0" err="1"/>
              <a:t>Maria</a:t>
            </a:r>
            <a:r>
              <a:rPr lang="es-ES" b="1" dirty="0"/>
              <a:t> </a:t>
            </a:r>
            <a:r>
              <a:rPr lang="es-ES" b="1" dirty="0" err="1"/>
              <a:t>Goeppert</a:t>
            </a:r>
            <a:r>
              <a:rPr lang="es-ES" b="1" dirty="0"/>
              <a:t>-Mayer</a:t>
            </a:r>
            <a:br>
              <a:rPr lang="es-ES" b="1" dirty="0"/>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r>
              <a:rPr lang="es-ES" sz="1400" dirty="0"/>
              <a:t>  </a:t>
            </a:r>
            <a:r>
              <a:rPr lang="es-ES" sz="1400" dirty="0" err="1"/>
              <a:t>Maria</a:t>
            </a:r>
            <a:r>
              <a:rPr lang="es-ES" sz="1400" dirty="0"/>
              <a:t> </a:t>
            </a:r>
            <a:r>
              <a:rPr lang="es-ES" sz="1400" dirty="0" err="1"/>
              <a:t>Goeppert</a:t>
            </a:r>
            <a:r>
              <a:rPr lang="es-ES" sz="1400" dirty="0"/>
              <a:t>-Mayer , fue una física teórica estadounidense de origen alemán, ganadora del Premio Nobel de Física en 1963 por proponer el modelo de capas nucleares. Fue la segunda mujer galardonada con el Premio Nobel de Física después de Marie Curie. </a:t>
            </a:r>
            <a:r>
              <a:rPr lang="es-ES" sz="1400" dirty="0" err="1"/>
              <a:t>Goeppert</a:t>
            </a:r>
            <a:r>
              <a:rPr lang="es-ES" sz="1400" dirty="0"/>
              <a:t> completó su título de doctora en filosofía en la Universidad de Gotinga en 1930.</a:t>
            </a:r>
          </a:p>
          <a:p>
            <a:pPr algn="just"/>
            <a:r>
              <a:rPr lang="es-ES" sz="1400" dirty="0"/>
              <a:t>  A María </a:t>
            </a:r>
            <a:r>
              <a:rPr lang="es-ES" sz="1400" dirty="0" err="1"/>
              <a:t>Goeppert</a:t>
            </a:r>
            <a:r>
              <a:rPr lang="es-ES" sz="1400" dirty="0"/>
              <a:t>-Mayer se le permitió trabajar como investigadora voluntaria sin derecho a sueldo y sin tener derecho a remuneración, en gran parte por sexismo aunque también debido a las estrictas normas contra el nepotismo. </a:t>
            </a:r>
          </a:p>
          <a:p>
            <a:pPr algn="just"/>
            <a:r>
              <a:rPr lang="es-ES" sz="1400" dirty="0"/>
              <a:t> Su carrera la desarrolló como profesora e investigadora voluntaria.</a:t>
            </a:r>
          </a:p>
          <a:p>
            <a:pPr algn="just"/>
            <a:r>
              <a:rPr lang="es-ES" sz="1400" dirty="0"/>
              <a:t> A pesar de ello, fue capaz de desarrollar un trabajo investigador brillante y encontrar otras oportunidades laborales, incluyendo un puesto de profesora en el Sarah Lawrence </a:t>
            </a:r>
            <a:r>
              <a:rPr lang="es-ES" sz="1400" dirty="0" err="1"/>
              <a:t>College</a:t>
            </a:r>
            <a:r>
              <a:rPr lang="es-ES" sz="1400" dirty="0"/>
              <a:t>.</a:t>
            </a:r>
          </a:p>
          <a:p>
            <a:pPr algn="just"/>
            <a:r>
              <a:rPr lang="es-ES" sz="1200" dirty="0"/>
              <a:t> </a:t>
            </a:r>
          </a:p>
          <a:p>
            <a:endParaRPr lang="es-ES" sz="16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1906-1972</a:t>
            </a:r>
          </a:p>
          <a:p>
            <a:endParaRPr lang="es-ES" dirty="0"/>
          </a:p>
        </p:txBody>
      </p:sp>
      <p:sp>
        <p:nvSpPr>
          <p:cNvPr id="5" name="4 CuadroTexto"/>
          <p:cNvSpPr txBox="1"/>
          <p:nvPr/>
        </p:nvSpPr>
        <p:spPr>
          <a:xfrm>
            <a:off x="3419872" y="5984994"/>
            <a:ext cx="6768752" cy="215444"/>
          </a:xfrm>
          <a:prstGeom prst="rect">
            <a:avLst/>
          </a:prstGeom>
          <a:noFill/>
        </p:spPr>
        <p:txBody>
          <a:bodyPr wrap="square" rtlCol="0">
            <a:spAutoFit/>
          </a:bodyPr>
          <a:lstStyle/>
          <a:p>
            <a:r>
              <a:rPr lang="es-ES" sz="800" dirty="0"/>
              <a:t> Wikipedia la enciclopedia libre</a:t>
            </a:r>
            <a:endParaRPr lang="es-ES" sz="800" dirty="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1628800"/>
            <a:ext cx="2465839" cy="3119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771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45840" y="1268760"/>
            <a:ext cx="7772400" cy="648071"/>
          </a:xfrm>
        </p:spPr>
        <p:txBody>
          <a:bodyPr>
            <a:normAutofit fontScale="90000"/>
          </a:bodyPr>
          <a:lstStyle/>
          <a:p>
            <a:r>
              <a:rPr lang="es-ES" b="1" dirty="0"/>
              <a:t>Julia </a:t>
            </a:r>
            <a:r>
              <a:rPr lang="es-ES" b="1" dirty="0" err="1"/>
              <a:t>Browman</a:t>
            </a:r>
            <a:r>
              <a:rPr lang="es-ES" b="1" dirty="0"/>
              <a:t> Robinson</a:t>
            </a:r>
            <a:br>
              <a:rPr lang="es-ES" dirty="0"/>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r>
              <a:rPr lang="es-ES" sz="1600" dirty="0"/>
              <a:t> Matemática, filósofa, profesora de universidad y científica.</a:t>
            </a:r>
          </a:p>
          <a:p>
            <a:pPr algn="just"/>
            <a:r>
              <a:rPr lang="es-ES" sz="1600" dirty="0"/>
              <a:t>Cuando era pequeña pasó en cama 1 año a causa de grande fiebres reumáticas y acabó la educación primaria en casa.</a:t>
            </a:r>
          </a:p>
          <a:p>
            <a:pPr algn="just"/>
            <a:r>
              <a:rPr lang="es-ES" sz="1600" dirty="0"/>
              <a:t>Julia fue la primera mujer miembro de la academia de las ciencias E.E.U.U.</a:t>
            </a:r>
          </a:p>
          <a:p>
            <a:pPr algn="just"/>
            <a:r>
              <a:rPr lang="es-ES" sz="1600" dirty="0"/>
              <a:t>Era una niña enfermiza con dificultades al hablar y su hermana la ayudó a superar su enfermedad.</a:t>
            </a:r>
          </a:p>
          <a:p>
            <a:pPr algn="just"/>
            <a:r>
              <a:rPr lang="es-ES" sz="1600" dirty="0"/>
              <a:t>Cuando se graduó empezó sus estudios para ser maestra de matemáticas.</a:t>
            </a:r>
          </a:p>
          <a:p>
            <a:pPr algn="just"/>
            <a:endParaRPr lang="es-ES" sz="16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1919-1985</a:t>
            </a:r>
          </a:p>
          <a:p>
            <a:endParaRPr lang="es-ES" dirty="0"/>
          </a:p>
        </p:txBody>
      </p:sp>
      <p:sp>
        <p:nvSpPr>
          <p:cNvPr id="5" name="4 CuadroTexto"/>
          <p:cNvSpPr txBox="1"/>
          <p:nvPr/>
        </p:nvSpPr>
        <p:spPr>
          <a:xfrm>
            <a:off x="1547664" y="5877272"/>
            <a:ext cx="6768752" cy="338554"/>
          </a:xfrm>
          <a:prstGeom prst="rect">
            <a:avLst/>
          </a:prstGeom>
          <a:noFill/>
        </p:spPr>
        <p:txBody>
          <a:bodyPr wrap="square" rtlCol="0">
            <a:spAutoFit/>
          </a:bodyPr>
          <a:lstStyle/>
          <a:p>
            <a:r>
              <a:rPr lang="es-ES" sz="800" dirty="0" err="1"/>
              <a:t>Wikipedia,mujeresconciencia.com</a:t>
            </a:r>
            <a:r>
              <a:rPr lang="es-ES" sz="800" dirty="0"/>
              <a:t> y mas </a:t>
            </a:r>
          </a:p>
          <a:p>
            <a:endParaRPr lang="es-ES" sz="800"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1487" y="1556792"/>
            <a:ext cx="2621936" cy="335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227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FLORENCE NIGHTINGALE</a:t>
            </a:r>
            <a:br>
              <a:rPr lang="es-ES" dirty="0">
                <a:effectLst/>
              </a:rPr>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r>
              <a:rPr lang="es-ES" sz="1400" dirty="0"/>
              <a:t> </a:t>
            </a:r>
            <a:r>
              <a:rPr lang="es-ES" sz="1600" dirty="0"/>
              <a:t>Florence </a:t>
            </a:r>
            <a:r>
              <a:rPr lang="es-ES" sz="1600" dirty="0" err="1"/>
              <a:t>Nightingale</a:t>
            </a:r>
            <a:r>
              <a:rPr lang="es-ES" sz="1600" dirty="0"/>
              <a:t> fue una enfermera, escritora y estadista Británica. Desde que era joven se destacó en matemáticas. Su logro fue que ella logro ser la primera mujer en ser admitida en la Royal </a:t>
            </a:r>
            <a:r>
              <a:rPr lang="es-ES" sz="1600" dirty="0" err="1"/>
              <a:t>Statistical</a:t>
            </a:r>
            <a:r>
              <a:rPr lang="es-ES" sz="1600" dirty="0"/>
              <a:t> </a:t>
            </a:r>
            <a:r>
              <a:rPr lang="es-ES" sz="1600" dirty="0" err="1"/>
              <a:t>Society</a:t>
            </a:r>
            <a:r>
              <a:rPr lang="es-ES" sz="1600" dirty="0"/>
              <a:t> Británica. También sentó las bases de la profesionalización de la enfermería con el establecimiento en 1860 de su escuela de enfermería en el hospital Saint Tomas de Londres. </a:t>
            </a:r>
            <a:endParaRPr lang="es-ES" sz="1600" dirty="0">
              <a:effectLst/>
            </a:endParaRPr>
          </a:p>
          <a:p>
            <a:endParaRPr lang="es-ES" sz="16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1820-1910</a:t>
            </a:r>
          </a:p>
          <a:p>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159" y="1579114"/>
            <a:ext cx="2488596"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470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i="1" dirty="0"/>
              <a:t>INGRID DAUBECHIES</a:t>
            </a:r>
            <a:br>
              <a:rPr lang="es-ES" dirty="0"/>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endParaRPr lang="es-ES" sz="1600" dirty="0"/>
          </a:p>
          <a:p>
            <a:pPr algn="just"/>
            <a:r>
              <a:rPr lang="es-ES" sz="1600" dirty="0"/>
              <a:t>Nació en Bélgica. Estudió física y se doctoró en física teórica en 1980. </a:t>
            </a:r>
          </a:p>
          <a:p>
            <a:pPr algn="just"/>
            <a:r>
              <a:rPr lang="es-ES" sz="1600" dirty="0"/>
              <a:t>En 2012, el rey Alberto II de Bélgica le concedió el título de Baronesa. Fue la primera mujer matemática en presidir la Unión Matemática Internacional. Ha recibido premios como: El </a:t>
            </a:r>
            <a:r>
              <a:rPr lang="es-ES" sz="1600" dirty="0" err="1"/>
              <a:t>Nemmers</a:t>
            </a:r>
            <a:r>
              <a:rPr lang="es-ES" sz="1600" dirty="0"/>
              <a:t> en Matemáticas y el Premio Fundación BBVA Fronteras del Conocimiento en Ciencias Básicas. Ha participado en numerosas ocasiones en el Congreso Internacional de Matemáticas.</a:t>
            </a:r>
          </a:p>
          <a:p>
            <a:pPr algn="just"/>
            <a:r>
              <a:rPr lang="es-ES" sz="1600" dirty="0"/>
              <a:t>Su campo de trabajo fundamental ha sido el campo de las </a:t>
            </a:r>
            <a:r>
              <a:rPr lang="es-ES" sz="1600" dirty="0" err="1"/>
              <a:t>ondículas</a:t>
            </a:r>
            <a:r>
              <a:rPr lang="es-ES" sz="1600" dirty="0"/>
              <a:t>, herramientas que permiten el análisis de señales para entregar información temporal y </a:t>
            </a:r>
            <a:r>
              <a:rPr lang="es-ES" sz="1600" dirty="0" err="1"/>
              <a:t>frecuencial</a:t>
            </a:r>
            <a:r>
              <a:rPr lang="es-ES" sz="1600" dirty="0"/>
              <a:t> de manera casi simultánea.</a:t>
            </a:r>
          </a:p>
          <a:p>
            <a:endParaRPr lang="es-ES" sz="1600" dirty="0"/>
          </a:p>
        </p:txBody>
      </p:sp>
      <p:sp>
        <p:nvSpPr>
          <p:cNvPr id="4" name="3 CuadroTexto"/>
          <p:cNvSpPr txBox="1"/>
          <p:nvPr/>
        </p:nvSpPr>
        <p:spPr>
          <a:xfrm>
            <a:off x="917159" y="4812975"/>
            <a:ext cx="2376264" cy="646331"/>
          </a:xfrm>
          <a:prstGeom prst="rect">
            <a:avLst/>
          </a:prstGeom>
          <a:noFill/>
        </p:spPr>
        <p:txBody>
          <a:bodyPr wrap="square" rtlCol="0">
            <a:spAutoFit/>
          </a:bodyPr>
          <a:lstStyle/>
          <a:p>
            <a:r>
              <a:rPr lang="es-ES" dirty="0"/>
              <a:t> 1954-</a:t>
            </a:r>
          </a:p>
          <a:p>
            <a:endParaRPr lang="es-ES" dirty="0"/>
          </a:p>
        </p:txBody>
      </p:sp>
      <p:pic>
        <p:nvPicPr>
          <p:cNvPr id="7" name="image1.png"/>
          <p:cNvPicPr/>
          <p:nvPr/>
        </p:nvPicPr>
        <p:blipFill rotWithShape="1">
          <a:blip r:embed="rId2"/>
          <a:srcRect l="30416"/>
          <a:stretch/>
        </p:blipFill>
        <p:spPr>
          <a:xfrm>
            <a:off x="566669" y="1700808"/>
            <a:ext cx="2736304" cy="3096344"/>
          </a:xfrm>
          <a:prstGeom prst="rect">
            <a:avLst/>
          </a:prstGeom>
          <a:ln/>
        </p:spPr>
      </p:pic>
      <p:sp>
        <p:nvSpPr>
          <p:cNvPr id="6" name="5 CuadroTexto"/>
          <p:cNvSpPr txBox="1"/>
          <p:nvPr/>
        </p:nvSpPr>
        <p:spPr>
          <a:xfrm>
            <a:off x="3923928" y="5949280"/>
            <a:ext cx="3240360" cy="215444"/>
          </a:xfrm>
          <a:prstGeom prst="rect">
            <a:avLst/>
          </a:prstGeom>
          <a:noFill/>
        </p:spPr>
        <p:txBody>
          <a:bodyPr wrap="square" rtlCol="0">
            <a:spAutoFit/>
          </a:bodyPr>
          <a:lstStyle/>
          <a:p>
            <a:r>
              <a:rPr lang="es-ES" sz="800" dirty="0"/>
              <a:t>Wikipedia</a:t>
            </a:r>
          </a:p>
        </p:txBody>
      </p:sp>
    </p:spTree>
    <p:extLst>
      <p:ext uri="{BB962C8B-B14F-4D97-AF65-F5344CB8AC3E}">
        <p14:creationId xmlns:p14="http://schemas.microsoft.com/office/powerpoint/2010/main" val="3730237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Autofit/>
          </a:bodyPr>
          <a:lstStyle/>
          <a:p>
            <a:r>
              <a:rPr lang="es-ES" sz="4000" b="1" dirty="0"/>
              <a:t>EMMY NOETHER</a:t>
            </a:r>
            <a:br>
              <a:rPr lang="es-ES" sz="4000" b="1" dirty="0"/>
            </a:br>
            <a:br>
              <a:rPr lang="es-ES" sz="4000" b="1" dirty="0"/>
            </a:br>
            <a:endParaRPr lang="es-ES" sz="4000" b="1" dirty="0"/>
          </a:p>
        </p:txBody>
      </p:sp>
      <p:sp>
        <p:nvSpPr>
          <p:cNvPr id="3" name="2 Subtítulo"/>
          <p:cNvSpPr>
            <a:spLocks noGrp="1"/>
          </p:cNvSpPr>
          <p:nvPr>
            <p:ph type="subTitle" idx="1"/>
          </p:nvPr>
        </p:nvSpPr>
        <p:spPr>
          <a:xfrm>
            <a:off x="3491880" y="1628800"/>
            <a:ext cx="5032648" cy="4320480"/>
          </a:xfrm>
        </p:spPr>
        <p:txBody>
          <a:bodyPr>
            <a:normAutofit/>
          </a:bodyPr>
          <a:lstStyle/>
          <a:p>
            <a:pPr algn="just"/>
            <a:r>
              <a:rPr lang="es-ES" sz="1400" dirty="0"/>
              <a:t>Emmy </a:t>
            </a:r>
            <a:r>
              <a:rPr lang="es-ES" sz="1400" dirty="0" err="1"/>
              <a:t>Noether</a:t>
            </a:r>
            <a:r>
              <a:rPr lang="es-ES" sz="1400" dirty="0"/>
              <a:t> nació en una familia judía en la ciudad </a:t>
            </a:r>
            <a:r>
              <a:rPr lang="es-ES" sz="1400" dirty="0" err="1"/>
              <a:t>babára</a:t>
            </a:r>
            <a:r>
              <a:rPr lang="es-ES" sz="1400" dirty="0"/>
              <a:t> de </a:t>
            </a:r>
            <a:r>
              <a:rPr lang="es-ES" sz="1400" dirty="0" err="1"/>
              <a:t>Erlangen</a:t>
            </a:r>
            <a:r>
              <a:rPr lang="es-ES" sz="1400" dirty="0"/>
              <a:t> ; su padre era el matemático Max </a:t>
            </a:r>
            <a:r>
              <a:rPr lang="es-ES" sz="1400" dirty="0" err="1"/>
              <a:t>Noether</a:t>
            </a:r>
            <a:r>
              <a:rPr lang="es-ES" sz="1400" dirty="0"/>
              <a:t>, descendiente de una familia de comerciantes al por mayor de Alemania.</a:t>
            </a:r>
          </a:p>
          <a:p>
            <a:pPr algn="just"/>
            <a:r>
              <a:rPr lang="es-ES" sz="1400" dirty="0"/>
              <a:t>Emmy </a:t>
            </a:r>
            <a:r>
              <a:rPr lang="es-ES" sz="1400" dirty="0" err="1"/>
              <a:t>Noether</a:t>
            </a:r>
            <a:r>
              <a:rPr lang="es-ES" sz="1400" dirty="0"/>
              <a:t> mostró a temprana edad su capacidad para la lengua inglesa y francesa. Pensó en enseñar francés e inglés tras aprobar en 1900 los exámenes requeridos para ello con una calificación global de </a:t>
            </a:r>
            <a:r>
              <a:rPr lang="es-ES" sz="1400" i="1" dirty="0" err="1"/>
              <a:t>sehr</a:t>
            </a:r>
            <a:r>
              <a:rPr lang="es-ES" sz="1400" i="1" dirty="0"/>
              <a:t> </a:t>
            </a:r>
            <a:r>
              <a:rPr lang="es-ES" sz="1400" i="1" dirty="0" err="1"/>
              <a:t>gut</a:t>
            </a:r>
            <a:r>
              <a:rPr lang="es-ES" sz="1400" dirty="0"/>
              <a:t> (sobresaliente), Su capacitación le calificaba para enseñar idiomas en escuelas femeninas</a:t>
            </a:r>
          </a:p>
          <a:p>
            <a:pPr algn="just"/>
            <a:r>
              <a:rPr lang="es-ES" sz="1400" dirty="0"/>
              <a:t> </a:t>
            </a:r>
          </a:p>
          <a:p>
            <a:pPr algn="just"/>
            <a:r>
              <a:rPr lang="es-ES" sz="1400" dirty="0"/>
              <a:t>Fue matemática Alemana. Er especialista en la teoría de invariantes y conocida por sus contribuciones de fundamental importancia en los campos de la física teórica y álgebra abstracta. Fue la más importante de la historia de la matemáticas, hizo teorías de anillos, cuerpos y álgebras.</a:t>
            </a:r>
          </a:p>
          <a:p>
            <a:endParaRPr lang="es-ES" sz="14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1888-1935</a:t>
            </a:r>
          </a:p>
          <a:p>
            <a:endParaRPr lang="es-ES" dirty="0"/>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158" y="1628800"/>
            <a:ext cx="2214681" cy="3370696"/>
          </a:xfrm>
          <a:prstGeom prst="rect">
            <a:avLst/>
          </a:prstGeom>
        </p:spPr>
      </p:pic>
    </p:spTree>
    <p:extLst>
      <p:ext uri="{BB962C8B-B14F-4D97-AF65-F5344CB8AC3E}">
        <p14:creationId xmlns:p14="http://schemas.microsoft.com/office/powerpoint/2010/main" val="3016048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EMMA CASTELNUOVO</a:t>
            </a:r>
            <a:br>
              <a:rPr lang="es-ES" dirty="0">
                <a:effectLst/>
              </a:rPr>
            </a:br>
            <a:endParaRPr lang="es-ES" dirty="0"/>
          </a:p>
        </p:txBody>
      </p:sp>
      <p:sp>
        <p:nvSpPr>
          <p:cNvPr id="3" name="2 Subtítulo"/>
          <p:cNvSpPr>
            <a:spLocks noGrp="1"/>
          </p:cNvSpPr>
          <p:nvPr>
            <p:ph type="subTitle" idx="1"/>
          </p:nvPr>
        </p:nvSpPr>
        <p:spPr>
          <a:xfrm>
            <a:off x="3491880" y="1731595"/>
            <a:ext cx="5032648" cy="4320480"/>
          </a:xfrm>
        </p:spPr>
        <p:txBody>
          <a:bodyPr>
            <a:normAutofit/>
          </a:bodyPr>
          <a:lstStyle/>
          <a:p>
            <a:pPr algn="just"/>
            <a:r>
              <a:rPr lang="es-ES" sz="1600" dirty="0"/>
              <a:t>Emma </a:t>
            </a:r>
            <a:r>
              <a:rPr lang="es-ES" sz="1600" dirty="0" err="1"/>
              <a:t>Castelnuovo</a:t>
            </a:r>
            <a:r>
              <a:rPr lang="es-ES" sz="1600" dirty="0"/>
              <a:t> fue una profesora y matemática  italiana, destacada por su trabajo innovador  en el enfoque didáctico de la disciplina.</a:t>
            </a:r>
          </a:p>
          <a:p>
            <a:pPr algn="just"/>
            <a:r>
              <a:rPr lang="es-ES" sz="1600" dirty="0"/>
              <a:t>Estudio en el instituto matemático de la universidad de Roma “La </a:t>
            </a:r>
            <a:r>
              <a:rPr lang="es-ES" sz="1600" dirty="0" err="1"/>
              <a:t>Sapienza</a:t>
            </a:r>
            <a:r>
              <a:rPr lang="es-ES" sz="1600" dirty="0"/>
              <a:t>” en 1944.</a:t>
            </a:r>
          </a:p>
          <a:p>
            <a:pPr algn="just"/>
            <a:r>
              <a:rPr lang="es-ES" sz="1600" dirty="0"/>
              <a:t>Comenzó a trabajar en el instituto Tasso de Roma. Su jubilación fue en 1979. En 1946 da una conferencia y escribe un artículo sobre el método </a:t>
            </a:r>
            <a:r>
              <a:rPr lang="es-ES" sz="1600" dirty="0" err="1"/>
              <a:t>institutivo</a:t>
            </a:r>
            <a:r>
              <a:rPr lang="es-ES" sz="1600" dirty="0"/>
              <a:t>  para enseñar geometría en el primer ciclo de secundaria.</a:t>
            </a:r>
          </a:p>
          <a:p>
            <a:pPr algn="just"/>
            <a:r>
              <a:rPr lang="es-ES" sz="1600" dirty="0"/>
              <a:t>especialmente de la geometría </a:t>
            </a:r>
            <a:r>
              <a:rPr lang="es-ES" sz="1600" dirty="0" err="1"/>
              <a:t>euclídea</a:t>
            </a:r>
            <a:r>
              <a:rPr lang="es-ES" sz="1600" dirty="0"/>
              <a:t>.</a:t>
            </a:r>
          </a:p>
          <a:p>
            <a:pPr algn="just"/>
            <a:r>
              <a:rPr lang="es-ES" sz="1600" dirty="0"/>
              <a:t>Ganó el premio de gran oficial de la orden al mérito de la república italiana(2009).</a:t>
            </a:r>
          </a:p>
          <a:p>
            <a:pPr algn="just"/>
            <a:endParaRPr lang="es-ES" sz="1600" dirty="0"/>
          </a:p>
        </p:txBody>
      </p:sp>
      <p:sp>
        <p:nvSpPr>
          <p:cNvPr id="4" name="3 CuadroTexto"/>
          <p:cNvSpPr txBox="1"/>
          <p:nvPr/>
        </p:nvSpPr>
        <p:spPr>
          <a:xfrm>
            <a:off x="1187624" y="4941168"/>
            <a:ext cx="2376264" cy="646331"/>
          </a:xfrm>
          <a:prstGeom prst="rect">
            <a:avLst/>
          </a:prstGeom>
          <a:noFill/>
        </p:spPr>
        <p:txBody>
          <a:bodyPr wrap="square" rtlCol="0">
            <a:spAutoFit/>
          </a:bodyPr>
          <a:lstStyle/>
          <a:p>
            <a:r>
              <a:rPr lang="es-ES" dirty="0"/>
              <a:t> 1913-2014</a:t>
            </a:r>
          </a:p>
          <a:p>
            <a:endParaRPr lang="es-ES" dirty="0"/>
          </a:p>
        </p:txBody>
      </p:sp>
      <p:sp>
        <p:nvSpPr>
          <p:cNvPr id="5" name="4 CuadroTexto"/>
          <p:cNvSpPr txBox="1"/>
          <p:nvPr/>
        </p:nvSpPr>
        <p:spPr>
          <a:xfrm>
            <a:off x="1979712" y="6052075"/>
            <a:ext cx="6768752" cy="338554"/>
          </a:xfrm>
          <a:prstGeom prst="rect">
            <a:avLst/>
          </a:prstGeom>
          <a:noFill/>
        </p:spPr>
        <p:txBody>
          <a:bodyPr wrap="square" rtlCol="0">
            <a:spAutoFit/>
          </a:bodyPr>
          <a:lstStyle/>
          <a:p>
            <a:r>
              <a:rPr lang="es-ES" sz="800" dirty="0"/>
              <a:t> INFO. WIKIPEDIA Y MUJERES MATEMATICAS DE MADRID</a:t>
            </a:r>
          </a:p>
          <a:p>
            <a:endParaRPr lang="es-ES" sz="800" dirty="0"/>
          </a:p>
        </p:txBody>
      </p:sp>
      <p:pic>
        <p:nvPicPr>
          <p:cNvPr id="7" name="6 Imagen" descr="Resultado de imagen de emma castelnuovo"/>
          <p:cNvPicPr/>
          <p:nvPr/>
        </p:nvPicPr>
        <p:blipFill>
          <a:blip r:embed="rId2">
            <a:extLst>
              <a:ext uri="{28A0092B-C50C-407E-A947-70E740481C1C}">
                <a14:useLocalDpi xmlns:a14="http://schemas.microsoft.com/office/drawing/2010/main" val="0"/>
              </a:ext>
            </a:extLst>
          </a:blip>
          <a:srcRect/>
          <a:stretch>
            <a:fillRect/>
          </a:stretch>
        </p:blipFill>
        <p:spPr bwMode="auto">
          <a:xfrm>
            <a:off x="1153349" y="1916832"/>
            <a:ext cx="2171700" cy="2952328"/>
          </a:xfrm>
          <a:prstGeom prst="rect">
            <a:avLst/>
          </a:prstGeom>
          <a:noFill/>
          <a:ln>
            <a:noFill/>
          </a:ln>
        </p:spPr>
      </p:pic>
    </p:spTree>
    <p:extLst>
      <p:ext uri="{BB962C8B-B14F-4D97-AF65-F5344CB8AC3E}">
        <p14:creationId xmlns:p14="http://schemas.microsoft.com/office/powerpoint/2010/main" val="1849037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AGLAONIKE DE TESALIA</a:t>
            </a:r>
            <a:br>
              <a:rPr lang="es-ES" dirty="0"/>
            </a:br>
            <a:br>
              <a:rPr lang="es-ES" dirty="0">
                <a:effectLst/>
              </a:rPr>
            </a:br>
            <a:endParaRPr lang="es-ES" dirty="0"/>
          </a:p>
        </p:txBody>
      </p:sp>
      <p:sp>
        <p:nvSpPr>
          <p:cNvPr id="3" name="2 Subtítulo"/>
          <p:cNvSpPr>
            <a:spLocks noGrp="1"/>
          </p:cNvSpPr>
          <p:nvPr>
            <p:ph type="subTitle" idx="1"/>
          </p:nvPr>
        </p:nvSpPr>
        <p:spPr>
          <a:xfrm>
            <a:off x="3456061" y="1916832"/>
            <a:ext cx="5032648" cy="3456384"/>
          </a:xfrm>
        </p:spPr>
        <p:txBody>
          <a:bodyPr>
            <a:normAutofit/>
          </a:bodyPr>
          <a:lstStyle/>
          <a:p>
            <a:pPr algn="just"/>
            <a:r>
              <a:rPr lang="es-ES" sz="1600" dirty="0" err="1"/>
              <a:t>Aglaonike</a:t>
            </a:r>
            <a:r>
              <a:rPr lang="es-ES" sz="1600" dirty="0"/>
              <a:t> fue una astrónoma de la antigua Grecia del siglo </a:t>
            </a:r>
            <a:endParaRPr lang="es-ES" sz="1600" b="0" dirty="0">
              <a:effectLst/>
            </a:endParaRPr>
          </a:p>
          <a:p>
            <a:pPr algn="just"/>
            <a:r>
              <a:rPr lang="es-ES" sz="1600" dirty="0"/>
              <a:t>I -II a.C. Era considerada una hechicera por su habilidad de </a:t>
            </a:r>
            <a:endParaRPr lang="es-ES" sz="1600" b="0" dirty="0">
              <a:effectLst/>
            </a:endParaRPr>
          </a:p>
          <a:p>
            <a:pPr algn="just"/>
            <a:r>
              <a:rPr lang="es-ES" sz="1600" dirty="0"/>
              <a:t>hacer desaparecer la luna del cielo. </a:t>
            </a:r>
            <a:endParaRPr lang="es-ES" sz="1600" b="0" dirty="0">
              <a:effectLst/>
            </a:endParaRPr>
          </a:p>
          <a:p>
            <a:pPr algn="just"/>
            <a:r>
              <a:rPr lang="es-ES" sz="1600" b="0" dirty="0">
                <a:effectLst/>
              </a:rPr>
              <a:t>Plutarco </a:t>
            </a:r>
            <a:r>
              <a:rPr lang="es-ES" sz="1600" dirty="0"/>
              <a:t>escribió que `` conocía muy bien los periodos en los que la Luna llena estaba por eclipsar” y sabiendo de antemano el momento en el que la Luna estaba por ocultarse tras la sombra de la tierra, se aprovechaba de las mujeres y les hacia creer que ella le hacia caer.</a:t>
            </a:r>
          </a:p>
          <a:p>
            <a:pPr algn="just"/>
            <a:r>
              <a:rPr lang="es-ES" sz="1200" dirty="0"/>
              <a:t> </a:t>
            </a:r>
          </a:p>
          <a:p>
            <a:endParaRPr lang="es-ES" sz="1600" dirty="0"/>
          </a:p>
        </p:txBody>
      </p:sp>
      <p:sp>
        <p:nvSpPr>
          <p:cNvPr id="4" name="3 CuadroTexto"/>
          <p:cNvSpPr txBox="1"/>
          <p:nvPr/>
        </p:nvSpPr>
        <p:spPr>
          <a:xfrm>
            <a:off x="917159" y="5035498"/>
            <a:ext cx="2376264" cy="923330"/>
          </a:xfrm>
          <a:prstGeom prst="rect">
            <a:avLst/>
          </a:prstGeom>
          <a:noFill/>
        </p:spPr>
        <p:txBody>
          <a:bodyPr wrap="square" rtlCol="0">
            <a:spAutoFit/>
          </a:bodyPr>
          <a:lstStyle/>
          <a:p>
            <a:r>
              <a:rPr lang="es-ES" dirty="0"/>
              <a:t> I -II a.C.</a:t>
            </a:r>
            <a:endParaRPr lang="es-ES" b="0" dirty="0">
              <a:effectLst/>
            </a:endParaRPr>
          </a:p>
          <a:p>
            <a:endParaRPr lang="es-ES" dirty="0"/>
          </a:p>
          <a:p>
            <a:endParaRPr lang="es-E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400" y="1728788"/>
            <a:ext cx="2479471" cy="3302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018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fr-FR" b="1" dirty="0"/>
              <a:t>SOPHIE GERMAIN</a:t>
            </a:r>
            <a:br>
              <a:rPr lang="es-ES" dirty="0"/>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r>
              <a:rPr lang="es-ES_tradnl" sz="1600" dirty="0"/>
              <a:t>Marie-</a:t>
            </a:r>
            <a:r>
              <a:rPr lang="es-ES_tradnl" sz="1600" dirty="0" err="1"/>
              <a:t>Sophie</a:t>
            </a:r>
            <a:r>
              <a:rPr lang="es-ES_tradnl" sz="1600" dirty="0"/>
              <a:t> Germain fue una matemática, física y filósofa francesa. Fue una de las pioneras de la teoría de elasticidad.</a:t>
            </a:r>
            <a:endParaRPr lang="es-ES" sz="1600" dirty="0"/>
          </a:p>
          <a:p>
            <a:pPr algn="just"/>
            <a:r>
              <a:rPr lang="es-ES_tradnl" sz="1600" dirty="0"/>
              <a:t>Germain nunca se casó, dependiendo económicamente</a:t>
            </a:r>
            <a:endParaRPr lang="es-ES" sz="1600" dirty="0"/>
          </a:p>
          <a:p>
            <a:pPr algn="just"/>
            <a:r>
              <a:rPr lang="es-ES_tradnl" sz="1600" dirty="0"/>
              <a:t>durante toda su vida del soporte económico que le brindó su familia.</a:t>
            </a:r>
            <a:endParaRPr lang="es-ES" sz="1600" dirty="0"/>
          </a:p>
          <a:p>
            <a:pPr algn="just"/>
            <a:r>
              <a:rPr lang="es-ES_tradnl" sz="1600" dirty="0"/>
              <a:t>Por ser mujer, no pudo vivir de una carrera profesional como matemática, pero trabajó de manera independiente durante toda su vida.</a:t>
            </a:r>
            <a:endParaRPr lang="es-ES" sz="1600" dirty="0"/>
          </a:p>
          <a:p>
            <a:pPr algn="just"/>
            <a:r>
              <a:rPr lang="es-ES_tradnl" sz="1600" dirty="0"/>
              <a:t>Adoptó la identidad de un antiguo alumno, y se carteaba con </a:t>
            </a:r>
            <a:r>
              <a:rPr lang="es-ES_tradnl" sz="1600" dirty="0" err="1"/>
              <a:t>Lagrange</a:t>
            </a:r>
            <a:r>
              <a:rPr lang="es-ES_tradnl" sz="1600" dirty="0"/>
              <a:t>, hasta que le pidió una entrevista, asombrado por sus resultados y la descubrieron.</a:t>
            </a:r>
            <a:endParaRPr lang="es-ES" sz="1600" dirty="0"/>
          </a:p>
          <a:p>
            <a:pPr algn="just"/>
            <a:r>
              <a:rPr lang="es-ES_tradnl" sz="1600" dirty="0"/>
              <a:t>Dio un paso importante en sus estudios de números primos, conocido por su nombre y pionera en la teoría de la elasticidad.</a:t>
            </a:r>
            <a:endParaRPr lang="es-ES" sz="1600" dirty="0"/>
          </a:p>
          <a:p>
            <a:endParaRPr lang="es-ES" sz="1600" dirty="0"/>
          </a:p>
        </p:txBody>
      </p:sp>
      <p:sp>
        <p:nvSpPr>
          <p:cNvPr id="4" name="3 CuadroTexto"/>
          <p:cNvSpPr txBox="1"/>
          <p:nvPr/>
        </p:nvSpPr>
        <p:spPr>
          <a:xfrm>
            <a:off x="917159" y="4750492"/>
            <a:ext cx="2376264" cy="646331"/>
          </a:xfrm>
          <a:prstGeom prst="rect">
            <a:avLst/>
          </a:prstGeom>
          <a:noFill/>
        </p:spPr>
        <p:txBody>
          <a:bodyPr wrap="square" rtlCol="0">
            <a:spAutoFit/>
          </a:bodyPr>
          <a:lstStyle/>
          <a:p>
            <a:r>
              <a:rPr lang="es-ES" dirty="0"/>
              <a:t> 1776-1831</a:t>
            </a:r>
          </a:p>
          <a:p>
            <a:endParaRPr lang="es-ES" dirty="0"/>
          </a:p>
        </p:txBody>
      </p:sp>
      <p:sp>
        <p:nvSpPr>
          <p:cNvPr id="5" name="4 CuadroTexto"/>
          <p:cNvSpPr txBox="1"/>
          <p:nvPr/>
        </p:nvSpPr>
        <p:spPr>
          <a:xfrm>
            <a:off x="1547664" y="5877272"/>
            <a:ext cx="6768752" cy="338554"/>
          </a:xfrm>
          <a:prstGeom prst="rect">
            <a:avLst/>
          </a:prstGeom>
          <a:noFill/>
        </p:spPr>
        <p:txBody>
          <a:bodyPr wrap="square" rtlCol="0">
            <a:spAutoFit/>
          </a:bodyPr>
          <a:lstStyle/>
          <a:p>
            <a:r>
              <a:rPr lang="es-ES_tradnl" sz="800" b="1" dirty="0"/>
              <a:t>				WIKIPEDIA Y BBC</a:t>
            </a:r>
            <a:endParaRPr lang="es-ES" sz="800" dirty="0"/>
          </a:p>
          <a:p>
            <a:endParaRPr lang="es-ES" sz="800" dirty="0"/>
          </a:p>
        </p:txBody>
      </p:sp>
      <p:pic>
        <p:nvPicPr>
          <p:cNvPr id="7" name="Image 0" descr="PHOTO.jfif"/>
          <p:cNvPicPr/>
          <p:nvPr/>
        </p:nvPicPr>
        <p:blipFill>
          <a:blip r:embed="rId2"/>
          <a:stretch>
            <a:fillRect/>
          </a:stretch>
        </p:blipFill>
        <p:spPr>
          <a:xfrm>
            <a:off x="619520" y="1988840"/>
            <a:ext cx="2800352" cy="2736304"/>
          </a:xfrm>
          <a:prstGeom prst="rect">
            <a:avLst/>
          </a:prstGeom>
        </p:spPr>
      </p:pic>
    </p:spTree>
    <p:extLst>
      <p:ext uri="{BB962C8B-B14F-4D97-AF65-F5344CB8AC3E}">
        <p14:creationId xmlns:p14="http://schemas.microsoft.com/office/powerpoint/2010/main" val="88195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27584" y="548680"/>
            <a:ext cx="7772400" cy="648071"/>
          </a:xfrm>
        </p:spPr>
        <p:txBody>
          <a:bodyPr>
            <a:normAutofit fontScale="90000"/>
          </a:bodyPr>
          <a:lstStyle/>
          <a:p>
            <a:br>
              <a:rPr lang="es-ES" dirty="0"/>
            </a:br>
            <a:r>
              <a:rPr lang="es-ES" dirty="0"/>
              <a:t> </a:t>
            </a:r>
            <a:br>
              <a:rPr lang="es-ES" dirty="0"/>
            </a:br>
            <a:r>
              <a:rPr lang="es-ES" b="1" dirty="0"/>
              <a:t>MARY CARTWRIGHT</a:t>
            </a: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endParaRPr lang="es-ES" sz="1600" dirty="0"/>
          </a:p>
          <a:p>
            <a:pPr algn="just"/>
            <a:endParaRPr lang="es-ES" sz="1600" dirty="0"/>
          </a:p>
          <a:p>
            <a:pPr algn="just"/>
            <a:r>
              <a:rPr lang="es-ES" sz="1600" dirty="0"/>
              <a:t>Aunque se sintió atraída por la historia, decidió irse por                   las matemáticas. Finalizó sus estudios en la escuela de </a:t>
            </a:r>
            <a:r>
              <a:rPr lang="es-ES" sz="1600" dirty="0" err="1"/>
              <a:t>Godolphin</a:t>
            </a:r>
            <a:r>
              <a:rPr lang="es-ES" sz="1600" dirty="0"/>
              <a:t>, y empezó sus estudios en la universidad de St. </a:t>
            </a:r>
            <a:r>
              <a:rPr lang="es-ES" sz="1600" dirty="0" err="1"/>
              <a:t>Hugh</a:t>
            </a:r>
            <a:r>
              <a:rPr lang="es-ES" sz="1600" dirty="0"/>
              <a:t>, Oxford. Se graduó en el 1923 y fue la primera mujer en conseguir altas notas.</a:t>
            </a:r>
          </a:p>
          <a:p>
            <a:pPr algn="just"/>
            <a:r>
              <a:rPr lang="es-ES" sz="1600" dirty="0"/>
              <a:t>Fue galardonada con un premio de </a:t>
            </a:r>
            <a:r>
              <a:rPr lang="es-ES" sz="1600" dirty="0" err="1"/>
              <a:t>Yarrow</a:t>
            </a:r>
            <a:r>
              <a:rPr lang="es-ES" sz="1600" dirty="0"/>
              <a:t> </a:t>
            </a:r>
            <a:r>
              <a:rPr lang="es-ES" sz="1600" dirty="0" err="1"/>
              <a:t>Research</a:t>
            </a:r>
            <a:r>
              <a:rPr lang="es-ES" sz="1600" dirty="0"/>
              <a:t> </a:t>
            </a:r>
            <a:r>
              <a:rPr lang="es-ES" sz="1600" dirty="0" err="1"/>
              <a:t>Fellowship</a:t>
            </a:r>
            <a:r>
              <a:rPr lang="es-ES" sz="1600" dirty="0"/>
              <a:t>, y trabajó en el </a:t>
            </a:r>
            <a:r>
              <a:rPr lang="es-ES" sz="1600" dirty="0" err="1"/>
              <a:t>Girton</a:t>
            </a:r>
            <a:r>
              <a:rPr lang="es-ES" sz="1600" dirty="0"/>
              <a:t> </a:t>
            </a:r>
            <a:r>
              <a:rPr lang="es-ES" sz="1600" dirty="0" err="1"/>
              <a:t>College</a:t>
            </a:r>
            <a:r>
              <a:rPr lang="es-ES" sz="1600" dirty="0"/>
              <a:t> de Cambridge.</a:t>
            </a:r>
          </a:p>
          <a:p>
            <a:pPr algn="just"/>
            <a:r>
              <a:rPr lang="es-ES" sz="1600" dirty="0"/>
              <a:t>Ganó el premio por su teorema matemático, que se conoce por el teorema de </a:t>
            </a:r>
            <a:r>
              <a:rPr lang="es-ES" sz="1600" dirty="0" err="1"/>
              <a:t>Cartwright</a:t>
            </a:r>
            <a:r>
              <a:rPr lang="es-ES" sz="1400" dirty="0"/>
              <a:t>.</a:t>
            </a:r>
          </a:p>
          <a:p>
            <a:endParaRPr lang="es-ES" sz="1600" dirty="0"/>
          </a:p>
        </p:txBody>
      </p:sp>
      <p:sp>
        <p:nvSpPr>
          <p:cNvPr id="4" name="3 CuadroTexto"/>
          <p:cNvSpPr txBox="1"/>
          <p:nvPr/>
        </p:nvSpPr>
        <p:spPr>
          <a:xfrm>
            <a:off x="933580" y="4725144"/>
            <a:ext cx="2376264" cy="923330"/>
          </a:xfrm>
          <a:prstGeom prst="rect">
            <a:avLst/>
          </a:prstGeom>
          <a:noFill/>
        </p:spPr>
        <p:txBody>
          <a:bodyPr wrap="square" rtlCol="0">
            <a:spAutoFit/>
          </a:bodyPr>
          <a:lstStyle/>
          <a:p>
            <a:r>
              <a:rPr lang="es-ES" dirty="0"/>
              <a:t> 1900-1998</a:t>
            </a:r>
          </a:p>
          <a:p>
            <a:endParaRPr lang="es-ES" dirty="0"/>
          </a:p>
          <a:p>
            <a:endParaRPr lang="es-ES" dirty="0"/>
          </a:p>
        </p:txBody>
      </p:sp>
      <p:sp>
        <p:nvSpPr>
          <p:cNvPr id="5" name="4 CuadroTexto"/>
          <p:cNvSpPr txBox="1"/>
          <p:nvPr/>
        </p:nvSpPr>
        <p:spPr>
          <a:xfrm>
            <a:off x="1547664" y="5877272"/>
            <a:ext cx="6768752" cy="338554"/>
          </a:xfrm>
          <a:prstGeom prst="rect">
            <a:avLst/>
          </a:prstGeom>
          <a:noFill/>
        </p:spPr>
        <p:txBody>
          <a:bodyPr wrap="square" rtlCol="0">
            <a:spAutoFit/>
          </a:bodyPr>
          <a:lstStyle/>
          <a:p>
            <a:r>
              <a:rPr lang="es-ES" sz="800" dirty="0"/>
              <a:t>			https://es.wikipedia.org/wiki/Mary_Cartwright</a:t>
            </a:r>
          </a:p>
          <a:p>
            <a:endParaRPr lang="es-ES" sz="800" dirty="0"/>
          </a:p>
        </p:txBody>
      </p:sp>
      <p:pic>
        <p:nvPicPr>
          <p:cNvPr id="7" name="image1.png"/>
          <p:cNvPicPr/>
          <p:nvPr/>
        </p:nvPicPr>
        <p:blipFill>
          <a:blip r:embed="rId2"/>
          <a:srcRect l="2978" t="12883" r="-2978" b="-12883"/>
          <a:stretch>
            <a:fillRect/>
          </a:stretch>
        </p:blipFill>
        <p:spPr>
          <a:xfrm>
            <a:off x="905351" y="1844825"/>
            <a:ext cx="2388071" cy="3226492"/>
          </a:xfrm>
          <a:prstGeom prst="rect">
            <a:avLst/>
          </a:prstGeom>
          <a:ln/>
        </p:spPr>
      </p:pic>
    </p:spTree>
    <p:extLst>
      <p:ext uri="{BB962C8B-B14F-4D97-AF65-F5344CB8AC3E}">
        <p14:creationId xmlns:p14="http://schemas.microsoft.com/office/powerpoint/2010/main" val="2148065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12776"/>
            <a:ext cx="47625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917159" y="1021905"/>
            <a:ext cx="7772400" cy="648071"/>
          </a:xfrm>
        </p:spPr>
        <p:txBody>
          <a:bodyPr>
            <a:normAutofit fontScale="90000"/>
          </a:bodyPr>
          <a:lstStyle/>
          <a:p>
            <a:r>
              <a:rPr lang="es-ES" b="1" dirty="0"/>
              <a:t>MARTA SANZ-SOLÉ</a:t>
            </a:r>
            <a:br>
              <a:rPr lang="es-ES" dirty="0"/>
            </a:br>
            <a:br>
              <a:rPr lang="es-ES" dirty="0">
                <a:effectLst/>
              </a:rPr>
            </a:br>
            <a:endParaRPr lang="es-ES" dirty="0"/>
          </a:p>
        </p:txBody>
      </p:sp>
      <p:sp>
        <p:nvSpPr>
          <p:cNvPr id="3" name="2 Subtítulo"/>
          <p:cNvSpPr>
            <a:spLocks noGrp="1"/>
          </p:cNvSpPr>
          <p:nvPr>
            <p:ph type="subTitle" idx="1"/>
          </p:nvPr>
        </p:nvSpPr>
        <p:spPr>
          <a:xfrm>
            <a:off x="3491880" y="1684057"/>
            <a:ext cx="5032648" cy="4320480"/>
          </a:xfrm>
        </p:spPr>
        <p:txBody>
          <a:bodyPr>
            <a:normAutofit/>
          </a:bodyPr>
          <a:lstStyle/>
          <a:p>
            <a:endParaRPr lang="es-ES" sz="1400" dirty="0"/>
          </a:p>
          <a:p>
            <a:endParaRPr lang="es-ES" sz="1400" dirty="0"/>
          </a:p>
          <a:p>
            <a:pPr algn="just"/>
            <a:endParaRPr lang="es-ES" sz="1400" dirty="0"/>
          </a:p>
          <a:p>
            <a:pPr algn="just"/>
            <a:r>
              <a:rPr lang="es-ES" sz="1400" dirty="0"/>
              <a:t>Esta matemática catalana es especialista en la teoría de la probabilidad. Obtuvo una licenciatura en matemáticas en la Universidad de Barcelona y se doctoró bajo la supervisión de David </a:t>
            </a:r>
            <a:r>
              <a:rPr lang="es-ES" sz="1400" dirty="0" err="1"/>
              <a:t>Nualart</a:t>
            </a:r>
            <a:r>
              <a:rPr lang="es-ES" sz="1400" dirty="0"/>
              <a:t>. Y en 2017 obtuvo la medalla de la Real Sociedad Matemática Española por sus contribuciones a este campo.</a:t>
            </a:r>
          </a:p>
          <a:p>
            <a:endParaRPr lang="es-ES" sz="16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1952-</a:t>
            </a:r>
          </a:p>
          <a:p>
            <a:endParaRPr lang="es-ES" dirty="0"/>
          </a:p>
        </p:txBody>
      </p:sp>
      <p:sp>
        <p:nvSpPr>
          <p:cNvPr id="5" name="4 CuadroTexto"/>
          <p:cNvSpPr txBox="1"/>
          <p:nvPr/>
        </p:nvSpPr>
        <p:spPr>
          <a:xfrm>
            <a:off x="1547664" y="5877272"/>
            <a:ext cx="6768752" cy="338554"/>
          </a:xfrm>
          <a:prstGeom prst="rect">
            <a:avLst/>
          </a:prstGeom>
          <a:noFill/>
        </p:spPr>
        <p:txBody>
          <a:bodyPr wrap="square" rtlCol="0">
            <a:spAutoFit/>
          </a:bodyPr>
          <a:lstStyle/>
          <a:p>
            <a:r>
              <a:rPr lang="es-ES" sz="800" dirty="0"/>
              <a:t> http://platea.pntic.mec.es/anunezca/experiencias/experiencias_AN_0203/web_taller_0203/mujeres/adriana/edna_paisano.htm</a:t>
            </a:r>
          </a:p>
          <a:p>
            <a:endParaRPr lang="es-ES" sz="800" dirty="0"/>
          </a:p>
        </p:txBody>
      </p:sp>
    </p:spTree>
    <p:extLst>
      <p:ext uri="{BB962C8B-B14F-4D97-AF65-F5344CB8AC3E}">
        <p14:creationId xmlns:p14="http://schemas.microsoft.com/office/powerpoint/2010/main" val="7694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MARÍA WONENBURGER</a:t>
            </a:r>
            <a:br>
              <a:rPr lang="es-ES" dirty="0"/>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r>
              <a:rPr lang="es-ES" sz="1400" dirty="0"/>
              <a:t>María Josefa </a:t>
            </a:r>
            <a:r>
              <a:rPr lang="es-ES" sz="1400" dirty="0" err="1"/>
              <a:t>Wonenburger</a:t>
            </a:r>
            <a:r>
              <a:rPr lang="es-ES" sz="1400" dirty="0"/>
              <a:t> </a:t>
            </a:r>
            <a:r>
              <a:rPr lang="es-ES" sz="1400" dirty="0" err="1"/>
              <a:t>Planells</a:t>
            </a:r>
            <a:r>
              <a:rPr lang="es-ES" sz="1400" dirty="0"/>
              <a:t>, nació en </a:t>
            </a:r>
            <a:r>
              <a:rPr lang="es-ES" sz="1400" dirty="0" err="1"/>
              <a:t>Oleiros</a:t>
            </a:r>
            <a:r>
              <a:rPr lang="es-ES" sz="1400" dirty="0"/>
              <a:t>, España. Fue una matemática española que desarrolló sus trabajos de investigadora en Estados Unidos y en Canadá. </a:t>
            </a:r>
          </a:p>
          <a:p>
            <a:pPr algn="just"/>
            <a:r>
              <a:rPr lang="es-ES" sz="1400" dirty="0"/>
              <a:t>Realizó sus primeros estudios en la </a:t>
            </a:r>
            <a:r>
              <a:rPr lang="es-ES" sz="1400" dirty="0" err="1"/>
              <a:t>La</a:t>
            </a:r>
            <a:r>
              <a:rPr lang="es-ES" sz="1400" dirty="0"/>
              <a:t> Coruña, en el Instituto Eusebio da Guarda. A pesar de la voluntad de la familia para que estudiase ingeniería y mantener el negocio familiar de una fundición en  La Coruña, obtuvo una licenciatura en matemáticas, en la Universidad Central de Madrid, en 1950, donde tuvo como profesor al físico aragonés Julio Palacios. En 1953 recibió una de las primeras Becas, lo que le permitió estudiar en la </a:t>
            </a:r>
            <a:r>
              <a:rPr lang="es-ES" sz="1400" dirty="0" err="1"/>
              <a:t>Fulbright</a:t>
            </a:r>
            <a:r>
              <a:rPr lang="es-ES" sz="1400" dirty="0"/>
              <a:t>, en Estados Unidos. María </a:t>
            </a:r>
            <a:r>
              <a:rPr lang="es-ES" sz="1400" dirty="0" err="1"/>
              <a:t>Wonenburger</a:t>
            </a:r>
            <a:r>
              <a:rPr lang="es-ES" sz="1400" dirty="0"/>
              <a:t> es una matemática y algebrista cuyos logros son reconocidos desde hace décadas por la comunidad científica internacional pero que no gozaba del mismo reconocimiento en su país (era habitual que los algebristas gallegos citasen su nombre sin saber su lugar de origen).</a:t>
            </a:r>
            <a:r>
              <a:rPr lang="es-ES" sz="1400" i="1" dirty="0"/>
              <a:t> </a:t>
            </a:r>
            <a:endParaRPr lang="es-ES" sz="1400" dirty="0">
              <a:effectLst/>
            </a:endParaRPr>
          </a:p>
        </p:txBody>
      </p:sp>
      <p:sp>
        <p:nvSpPr>
          <p:cNvPr id="4" name="3 CuadroTexto"/>
          <p:cNvSpPr txBox="1"/>
          <p:nvPr/>
        </p:nvSpPr>
        <p:spPr>
          <a:xfrm>
            <a:off x="807050" y="4581128"/>
            <a:ext cx="2376264" cy="646331"/>
          </a:xfrm>
          <a:prstGeom prst="rect">
            <a:avLst/>
          </a:prstGeom>
          <a:noFill/>
        </p:spPr>
        <p:txBody>
          <a:bodyPr wrap="square" rtlCol="0">
            <a:spAutoFit/>
          </a:bodyPr>
          <a:lstStyle/>
          <a:p>
            <a:r>
              <a:rPr lang="es-ES" dirty="0"/>
              <a:t> 1927-2014</a:t>
            </a:r>
          </a:p>
          <a:p>
            <a:endParaRPr lang="es-ES" dirty="0"/>
          </a:p>
        </p:txBody>
      </p:sp>
      <p:sp>
        <p:nvSpPr>
          <p:cNvPr id="5" name="4 CuadroTexto"/>
          <p:cNvSpPr txBox="1"/>
          <p:nvPr/>
        </p:nvSpPr>
        <p:spPr>
          <a:xfrm>
            <a:off x="1547664" y="5877272"/>
            <a:ext cx="6768752" cy="215444"/>
          </a:xfrm>
          <a:prstGeom prst="rect">
            <a:avLst/>
          </a:prstGeom>
          <a:noFill/>
        </p:spPr>
        <p:txBody>
          <a:bodyPr wrap="square" rtlCol="0">
            <a:spAutoFit/>
          </a:bodyPr>
          <a:lstStyle/>
          <a:p>
            <a:r>
              <a:rPr lang="es-ES" sz="800" i="1" dirty="0"/>
              <a:t>				Wikipedia</a:t>
            </a:r>
            <a:endParaRPr lang="es-ES" sz="800"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159" y="1844824"/>
            <a:ext cx="2156046" cy="2597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11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br>
              <a:rPr lang="es-ES" dirty="0"/>
            </a:br>
            <a:r>
              <a:rPr lang="es-ES" b="1" dirty="0"/>
              <a:t>KATHERINE JONHSON</a:t>
            </a: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endParaRPr lang="es-ES" sz="1400" dirty="0"/>
          </a:p>
          <a:p>
            <a:pPr algn="just"/>
            <a:endParaRPr lang="es-ES" sz="1400" dirty="0"/>
          </a:p>
          <a:p>
            <a:pPr algn="just"/>
            <a:endParaRPr lang="es-ES" sz="1400" dirty="0"/>
          </a:p>
          <a:p>
            <a:pPr algn="just"/>
            <a:r>
              <a:rPr lang="es-ES" sz="1400" dirty="0"/>
              <a:t> Katherine Coleman </a:t>
            </a:r>
            <a:r>
              <a:rPr lang="es-ES" sz="1400" dirty="0" err="1"/>
              <a:t>Goble</a:t>
            </a:r>
            <a:r>
              <a:rPr lang="es-ES" sz="1400" dirty="0"/>
              <a:t> Johnson es una física, científica                                           </a:t>
            </a:r>
          </a:p>
          <a:p>
            <a:pPr algn="just"/>
            <a:r>
              <a:rPr lang="es-ES" sz="1400" dirty="0"/>
              <a:t>espacial y matemática estadounidense que contribuyó a la   </a:t>
            </a:r>
          </a:p>
          <a:p>
            <a:pPr algn="just"/>
            <a:r>
              <a:rPr lang="es-ES" sz="1400" dirty="0"/>
              <a:t>aeronáutica de los Estados unidos y sus programas espaciales con la aplicación temprana de las computadoras electrónicas digitales en la NASA. Conocida por su precisión en la navegación astronómica, calculó la trayectoria para el proyecto Mercury y el vuelo del Apolo 11 a la Luna en 1969. </a:t>
            </a:r>
          </a:p>
          <a:p>
            <a:pPr algn="just"/>
            <a:r>
              <a:rPr lang="es-ES" sz="1400" b="1" dirty="0"/>
              <a:t> </a:t>
            </a:r>
            <a:endParaRPr lang="es-ES" sz="1400" dirty="0"/>
          </a:p>
        </p:txBody>
      </p:sp>
      <p:sp>
        <p:nvSpPr>
          <p:cNvPr id="4" name="3 CuadroTexto"/>
          <p:cNvSpPr txBox="1"/>
          <p:nvPr/>
        </p:nvSpPr>
        <p:spPr>
          <a:xfrm>
            <a:off x="683568" y="4712332"/>
            <a:ext cx="2376264" cy="646331"/>
          </a:xfrm>
          <a:prstGeom prst="rect">
            <a:avLst/>
          </a:prstGeom>
          <a:noFill/>
        </p:spPr>
        <p:txBody>
          <a:bodyPr wrap="square" rtlCol="0">
            <a:spAutoFit/>
          </a:bodyPr>
          <a:lstStyle/>
          <a:p>
            <a:r>
              <a:rPr lang="es-ES" dirty="0"/>
              <a:t> 1918-</a:t>
            </a:r>
          </a:p>
          <a:p>
            <a:endParaRPr lang="es-ES" dirty="0"/>
          </a:p>
        </p:txBody>
      </p:sp>
      <p:sp>
        <p:nvSpPr>
          <p:cNvPr id="5" name="4 CuadroTexto"/>
          <p:cNvSpPr txBox="1"/>
          <p:nvPr/>
        </p:nvSpPr>
        <p:spPr>
          <a:xfrm>
            <a:off x="1547664" y="5877272"/>
            <a:ext cx="6768752" cy="215444"/>
          </a:xfrm>
          <a:prstGeom prst="rect">
            <a:avLst/>
          </a:prstGeom>
          <a:noFill/>
        </p:spPr>
        <p:txBody>
          <a:bodyPr wrap="square" rtlCol="0">
            <a:spAutoFit/>
          </a:bodyPr>
          <a:lstStyle/>
          <a:p>
            <a:r>
              <a:rPr lang="es-ES" sz="800" dirty="0"/>
              <a:t>			Wikipedia</a:t>
            </a:r>
          </a:p>
        </p:txBody>
      </p:sp>
      <p:pic>
        <p:nvPicPr>
          <p:cNvPr id="7" name="image1.png"/>
          <p:cNvPicPr/>
          <p:nvPr/>
        </p:nvPicPr>
        <p:blipFill>
          <a:blip r:embed="rId2"/>
          <a:srcRect/>
          <a:stretch>
            <a:fillRect/>
          </a:stretch>
        </p:blipFill>
        <p:spPr>
          <a:xfrm>
            <a:off x="467544" y="1844824"/>
            <a:ext cx="2952328" cy="2664296"/>
          </a:xfrm>
          <a:prstGeom prst="rect">
            <a:avLst/>
          </a:prstGeom>
          <a:ln/>
        </p:spPr>
      </p:pic>
    </p:spTree>
    <p:extLst>
      <p:ext uri="{BB962C8B-B14F-4D97-AF65-F5344CB8AC3E}">
        <p14:creationId xmlns:p14="http://schemas.microsoft.com/office/powerpoint/2010/main" val="309355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JULIA ROBINSON</a:t>
            </a: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lnSpcReduction="10000"/>
          </a:bodyPr>
          <a:lstStyle/>
          <a:p>
            <a:pPr algn="just"/>
            <a:r>
              <a:rPr lang="es-ES" sz="1600" b="1" dirty="0"/>
              <a:t>Julia Hall </a:t>
            </a:r>
            <a:r>
              <a:rPr lang="es-ES" sz="1600" b="1" dirty="0" err="1"/>
              <a:t>Bowman</a:t>
            </a:r>
            <a:r>
              <a:rPr lang="es-ES" sz="1600" b="1" dirty="0"/>
              <a:t> Robinson fue una matemática       estadounidense, nacida en San Luis </a:t>
            </a:r>
            <a:r>
              <a:rPr lang="es-ES" sz="1600" b="1" dirty="0" err="1"/>
              <a:t>Missari</a:t>
            </a:r>
            <a:r>
              <a:rPr lang="es-ES" sz="1600" b="1" dirty="0"/>
              <a:t>. Estudió en la Universidad de California. En 1936 fue elegida miembro de la división de matemáticas de la Academia Nacional de Estados Unidos. Fue la primera mujer en obtener ese cargo.</a:t>
            </a:r>
            <a:r>
              <a:rPr lang="es-ES" sz="1600" dirty="0"/>
              <a:t> </a:t>
            </a:r>
          </a:p>
          <a:p>
            <a:pPr algn="just"/>
            <a:r>
              <a:rPr lang="es-ES" sz="1600" b="1" dirty="0"/>
              <a:t>En 1982 la Asociación de Mujeres Matemáticas le dedicó la Conferencia </a:t>
            </a:r>
            <a:r>
              <a:rPr lang="es-ES" sz="1600" b="1" dirty="0" err="1"/>
              <a:t>Noether</a:t>
            </a:r>
            <a:r>
              <a:rPr lang="es-ES" sz="1600" b="1" dirty="0"/>
              <a:t>, que es un evento que está destinado a honrar a mujeres que hayan realizado contribuciones fundamentales a la matemática. En 1983 se concedió un premio </a:t>
            </a:r>
            <a:r>
              <a:rPr lang="es-ES" sz="1600" b="1" dirty="0" err="1"/>
              <a:t>McArthur</a:t>
            </a:r>
            <a:r>
              <a:rPr lang="es-ES" sz="1600" b="1" dirty="0"/>
              <a:t>, una beca para apoyar el trabajo de científicos del más alto nivel. Fue presidenta de la Sociedad Americana de Matemáticas, la primera mujer con esa responsabilidad.</a:t>
            </a:r>
            <a:r>
              <a:rPr lang="es-ES" sz="1600" dirty="0"/>
              <a:t> </a:t>
            </a:r>
          </a:p>
          <a:p>
            <a:pPr algn="just"/>
            <a:r>
              <a:rPr lang="es-ES" sz="1600" b="1" dirty="0"/>
              <a:t>Se conoce sobretodo por su trabajo en ecuaciones </a:t>
            </a:r>
            <a:r>
              <a:rPr lang="es-ES" sz="1600" b="1" dirty="0" err="1"/>
              <a:t>diofánticas</a:t>
            </a:r>
            <a:r>
              <a:rPr lang="es-ES" sz="1600" b="1" dirty="0"/>
              <a:t> y </a:t>
            </a:r>
            <a:r>
              <a:rPr lang="es-ES" sz="1600" b="1" dirty="0" err="1"/>
              <a:t>decidibilidad</a:t>
            </a:r>
            <a:r>
              <a:rPr lang="es-ES" sz="1600" b="1" dirty="0"/>
              <a:t>.</a:t>
            </a:r>
            <a:endParaRPr lang="es-ES" sz="1600" dirty="0"/>
          </a:p>
          <a:p>
            <a:r>
              <a:rPr lang="es-ES" sz="1400" b="1" dirty="0"/>
              <a:t> </a:t>
            </a:r>
            <a:endParaRPr lang="es-ES" sz="1400" dirty="0"/>
          </a:p>
          <a:p>
            <a:endParaRPr lang="es-ES" sz="16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a:t>
            </a:r>
            <a:r>
              <a:rPr lang="es-ES" b="1" dirty="0"/>
              <a:t>1919-1985</a:t>
            </a:r>
            <a:endParaRPr lang="es-ES" dirty="0"/>
          </a:p>
          <a:p>
            <a:endParaRPr lang="es-ES" dirty="0"/>
          </a:p>
        </p:txBody>
      </p:sp>
      <p:pic>
        <p:nvPicPr>
          <p:cNvPr id="6" name="5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596" y="2173525"/>
            <a:ext cx="3126298" cy="2143224"/>
          </a:xfrm>
          <a:prstGeom prst="rect">
            <a:avLst/>
          </a:prstGeom>
        </p:spPr>
      </p:pic>
    </p:spTree>
    <p:extLst>
      <p:ext uri="{BB962C8B-B14F-4D97-AF65-F5344CB8AC3E}">
        <p14:creationId xmlns:p14="http://schemas.microsoft.com/office/powerpoint/2010/main" val="3676906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17159" y="1021905"/>
            <a:ext cx="7772400" cy="648071"/>
          </a:xfrm>
        </p:spPr>
        <p:txBody>
          <a:bodyPr>
            <a:normAutofit fontScale="90000"/>
          </a:bodyPr>
          <a:lstStyle/>
          <a:p>
            <a:r>
              <a:rPr lang="es-ES" b="1" dirty="0"/>
              <a:t>HIPATIA DE ALEJANDRÍA</a:t>
            </a:r>
            <a:br>
              <a:rPr lang="es-ES" dirty="0"/>
            </a:br>
            <a:br>
              <a:rPr lang="es-ES" dirty="0">
                <a:effectLst/>
              </a:rPr>
            </a:br>
            <a:endParaRPr lang="es-ES" dirty="0"/>
          </a:p>
        </p:txBody>
      </p:sp>
      <p:sp>
        <p:nvSpPr>
          <p:cNvPr id="3" name="2 Subtítulo"/>
          <p:cNvSpPr>
            <a:spLocks noGrp="1"/>
          </p:cNvSpPr>
          <p:nvPr>
            <p:ph type="subTitle" idx="1"/>
          </p:nvPr>
        </p:nvSpPr>
        <p:spPr>
          <a:xfrm>
            <a:off x="3491880" y="1628800"/>
            <a:ext cx="5032648" cy="4320480"/>
          </a:xfrm>
        </p:spPr>
        <p:txBody>
          <a:bodyPr>
            <a:normAutofit/>
          </a:bodyPr>
          <a:lstStyle/>
          <a:p>
            <a:pPr algn="just"/>
            <a:endParaRPr lang="es-ES" sz="1800" dirty="0"/>
          </a:p>
          <a:p>
            <a:pPr algn="just"/>
            <a:endParaRPr lang="es-ES" sz="1800" dirty="0"/>
          </a:p>
          <a:p>
            <a:pPr algn="just"/>
            <a:r>
              <a:rPr lang="es-ES" sz="1800" dirty="0" err="1"/>
              <a:t>Hipatia</a:t>
            </a:r>
            <a:r>
              <a:rPr lang="es-ES" sz="1800" dirty="0"/>
              <a:t> fue una filósofa y maestra neoplatónica griega, que destaco en los campos de las matemáticas y la astronomía. Hija y discípula del astrónomo </a:t>
            </a:r>
            <a:r>
              <a:rPr lang="es-ES" sz="1800" dirty="0" err="1"/>
              <a:t>Teon</a:t>
            </a:r>
            <a:r>
              <a:rPr lang="es-ES" sz="1800" dirty="0"/>
              <a:t>, </a:t>
            </a:r>
            <a:r>
              <a:rPr lang="es-ES" sz="1800" dirty="0" err="1"/>
              <a:t>Hipatia</a:t>
            </a:r>
            <a:r>
              <a:rPr lang="es-ES" sz="1800" dirty="0"/>
              <a:t> es la primera mujer matemática de la que se tiene conocimiento  razonable.</a:t>
            </a:r>
          </a:p>
          <a:p>
            <a:pPr algn="just"/>
            <a:r>
              <a:rPr lang="es-ES" sz="1200" dirty="0"/>
              <a:t> </a:t>
            </a:r>
          </a:p>
          <a:p>
            <a:endParaRPr lang="es-ES" sz="1600" dirty="0"/>
          </a:p>
        </p:txBody>
      </p:sp>
      <p:sp>
        <p:nvSpPr>
          <p:cNvPr id="4" name="3 CuadroTexto"/>
          <p:cNvSpPr txBox="1"/>
          <p:nvPr/>
        </p:nvSpPr>
        <p:spPr>
          <a:xfrm>
            <a:off x="917159" y="5035498"/>
            <a:ext cx="2376264" cy="646331"/>
          </a:xfrm>
          <a:prstGeom prst="rect">
            <a:avLst/>
          </a:prstGeom>
          <a:noFill/>
        </p:spPr>
        <p:txBody>
          <a:bodyPr wrap="square" rtlCol="0">
            <a:spAutoFit/>
          </a:bodyPr>
          <a:lstStyle/>
          <a:p>
            <a:r>
              <a:rPr lang="es-ES" dirty="0"/>
              <a:t> </a:t>
            </a:r>
            <a:r>
              <a:rPr lang="es-ES" dirty="0" err="1"/>
              <a:t>s.IV</a:t>
            </a:r>
            <a:r>
              <a:rPr lang="es-ES" dirty="0"/>
              <a:t>-V</a:t>
            </a:r>
          </a:p>
          <a:p>
            <a:endParaRPr lang="es-ES" dirty="0"/>
          </a:p>
        </p:txBody>
      </p:sp>
      <p:sp>
        <p:nvSpPr>
          <p:cNvPr id="5" name="4 CuadroTexto"/>
          <p:cNvSpPr txBox="1"/>
          <p:nvPr/>
        </p:nvSpPr>
        <p:spPr>
          <a:xfrm>
            <a:off x="1547664" y="5877272"/>
            <a:ext cx="6768752" cy="215444"/>
          </a:xfrm>
          <a:prstGeom prst="rect">
            <a:avLst/>
          </a:prstGeom>
          <a:noFill/>
        </p:spPr>
        <p:txBody>
          <a:bodyPr wrap="square" rtlCol="0">
            <a:spAutoFit/>
          </a:bodyPr>
          <a:lstStyle/>
          <a:p>
            <a:r>
              <a:rPr lang="es-ES" sz="800" dirty="0"/>
              <a:t>			Wikipedia</a:t>
            </a:r>
          </a:p>
        </p:txBody>
      </p:sp>
      <p:pic>
        <p:nvPicPr>
          <p:cNvPr id="7" name="image1.png"/>
          <p:cNvPicPr/>
          <p:nvPr/>
        </p:nvPicPr>
        <p:blipFill>
          <a:blip r:embed="rId2"/>
          <a:srcRect/>
          <a:stretch>
            <a:fillRect/>
          </a:stretch>
        </p:blipFill>
        <p:spPr>
          <a:xfrm>
            <a:off x="695274" y="1628800"/>
            <a:ext cx="2598150" cy="3171825"/>
          </a:xfrm>
          <a:prstGeom prst="rect">
            <a:avLst/>
          </a:prstGeom>
          <a:ln/>
        </p:spPr>
      </p:pic>
    </p:spTree>
    <p:extLst>
      <p:ext uri="{BB962C8B-B14F-4D97-AF65-F5344CB8AC3E}">
        <p14:creationId xmlns:p14="http://schemas.microsoft.com/office/powerpoint/2010/main" val="321111993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3014</Words>
  <Application>Microsoft Office PowerPoint</Application>
  <PresentationFormat>Presentación en pantalla (4:3)</PresentationFormat>
  <Paragraphs>164</Paragraphs>
  <Slides>22</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22</vt:i4>
      </vt:variant>
    </vt:vector>
  </HeadingPairs>
  <TitlesOfParts>
    <vt:vector size="25" baseType="lpstr">
      <vt:lpstr>Arial</vt:lpstr>
      <vt:lpstr>Calibri</vt:lpstr>
      <vt:lpstr>Tema de Office</vt:lpstr>
      <vt:lpstr>EDNA PAISANO </vt:lpstr>
      <vt:lpstr>INGRID DAUBECHIES  </vt:lpstr>
      <vt:lpstr>SOPHIE GERMAIN  </vt:lpstr>
      <vt:lpstr>   MARY CARTWRIGHT </vt:lpstr>
      <vt:lpstr>MARTA SANZ-SOLÉ  </vt:lpstr>
      <vt:lpstr>MARÍA WONENBURGER  </vt:lpstr>
      <vt:lpstr> KATHERINE JONHSON </vt:lpstr>
      <vt:lpstr>JULIA ROBINSON </vt:lpstr>
      <vt:lpstr>HIPATIA DE ALEJANDRÍA  </vt:lpstr>
      <vt:lpstr>GRACE MURRAY HOPPER  </vt:lpstr>
      <vt:lpstr>ÉMILIE DU CHÂTELET  </vt:lpstr>
      <vt:lpstr>ADA LOVELACE  </vt:lpstr>
      <vt:lpstr>MARY CARTWRIGHT </vt:lpstr>
      <vt:lpstr>TÉANO DE CROTONA  </vt:lpstr>
      <vt:lpstr>MILEVA MARIC   </vt:lpstr>
      <vt:lpstr>MARY SOMERVILLE  </vt:lpstr>
      <vt:lpstr>Maria Goeppert-Mayer  </vt:lpstr>
      <vt:lpstr>Julia Browman Robinson  </vt:lpstr>
      <vt:lpstr>FLORENCE NIGHTINGALE  </vt:lpstr>
      <vt:lpstr>EMMY NOETHER  </vt:lpstr>
      <vt:lpstr>EMMA CASTELNUOVO </vt:lpstr>
      <vt:lpstr>AGLAONIKE DE TESALIA  </vt:lpstr>
    </vt:vector>
  </TitlesOfParts>
  <Company>GP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EDNA PAISANO</dc:title>
  <dc:creator>MATEMATICAS</dc:creator>
  <cp:lastModifiedBy>Fini Martínez Moreno</cp:lastModifiedBy>
  <cp:revision>25</cp:revision>
  <cp:lastPrinted>2019-02-10T19:19:32Z</cp:lastPrinted>
  <dcterms:created xsi:type="dcterms:W3CDTF">2019-01-29T11:21:23Z</dcterms:created>
  <dcterms:modified xsi:type="dcterms:W3CDTF">2019-02-10T19:19:39Z</dcterms:modified>
</cp:coreProperties>
</file>