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387" r:id="rId2"/>
    <p:sldId id="398" r:id="rId3"/>
    <p:sldId id="399" r:id="rId4"/>
    <p:sldId id="384" r:id="rId5"/>
    <p:sldId id="400" r:id="rId6"/>
    <p:sldId id="401" r:id="rId7"/>
    <p:sldId id="402" r:id="rId8"/>
    <p:sldId id="403" r:id="rId9"/>
    <p:sldId id="420" r:id="rId10"/>
    <p:sldId id="421" r:id="rId11"/>
    <p:sldId id="423" r:id="rId12"/>
    <p:sldId id="404" r:id="rId13"/>
    <p:sldId id="406" r:id="rId14"/>
    <p:sldId id="409" r:id="rId15"/>
    <p:sldId id="407" r:id="rId16"/>
    <p:sldId id="408" r:id="rId17"/>
    <p:sldId id="410" r:id="rId18"/>
    <p:sldId id="389" r:id="rId19"/>
    <p:sldId id="422" r:id="rId20"/>
    <p:sldId id="411" r:id="rId21"/>
    <p:sldId id="418" r:id="rId22"/>
    <p:sldId id="390" r:id="rId23"/>
    <p:sldId id="413" r:id="rId24"/>
    <p:sldId id="414" r:id="rId25"/>
    <p:sldId id="415" r:id="rId26"/>
    <p:sldId id="416" r:id="rId27"/>
    <p:sldId id="393" r:id="rId28"/>
    <p:sldId id="392" r:id="rId29"/>
    <p:sldId id="391" r:id="rId30"/>
  </p:sldIdLst>
  <p:sldSz cx="9144000" cy="6858000" type="screen4x3"/>
  <p:notesSz cx="6800850" cy="9931400"/>
  <p:defaultTextStyle>
    <a:defPPr>
      <a:defRPr lang="es-E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1E6FCA"/>
    <a:srgbClr val="FA8203"/>
    <a:srgbClr val="FF0000"/>
    <a:srgbClr val="FFCC66"/>
    <a:srgbClr val="40AB21"/>
    <a:srgbClr val="D6A121"/>
    <a:srgbClr val="9216BC"/>
    <a:srgbClr val="A7A5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52" autoAdjust="0"/>
    <p:restoredTop sz="86369" autoAdjust="0"/>
  </p:normalViewPr>
  <p:slideViewPr>
    <p:cSldViewPr>
      <p:cViewPr varScale="1">
        <p:scale>
          <a:sx n="63" d="100"/>
          <a:sy n="63" d="100"/>
        </p:scale>
        <p:origin x="-18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54" y="-114"/>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V00844M8\Documents\PECT%202014.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v00840u9\Desktop\Eduaci&#243;n.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plotArea>
      <c:layout>
        <c:manualLayout>
          <c:layoutTarget val="inner"/>
          <c:xMode val="edge"/>
          <c:yMode val="edge"/>
          <c:x val="0.26411254249418503"/>
          <c:y val="4.7677404295051413E-2"/>
          <c:w val="0.47177491501163032"/>
          <c:h val="0.82065048241519289"/>
        </c:manualLayout>
      </c:layout>
      <c:pieChart>
        <c:varyColors val="1"/>
        <c:ser>
          <c:idx val="0"/>
          <c:order val="0"/>
          <c:spPr>
            <a:ln w="19050" cap="flat">
              <a:solidFill>
                <a:sysClr val="window" lastClr="FFFFFF"/>
              </a:solidFill>
              <a:round/>
            </a:ln>
            <a:effectLst>
              <a:outerShdw blurRad="40005" dist="22860" dir="5400000" algn="ctr" rotWithShape="0">
                <a:srgbClr val="000000">
                  <a:alpha val="35000"/>
                </a:srgbClr>
              </a:outerShdw>
            </a:effectLst>
          </c:spPr>
          <c:explosion val="1"/>
          <c:dPt>
            <c:idx val="0"/>
            <c:spPr>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1"/>
            <c:spPr>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2"/>
            <c:spPr>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8900000" scaled="1"/>
                <a:tileRect/>
              </a:gradFill>
              <a:ln w="19050" cap="flat">
                <a:solidFill>
                  <a:schemeClr val="accent3">
                    <a:lumMod val="50000"/>
                  </a:schemeClr>
                </a:solidFill>
                <a:round/>
              </a:ln>
              <a:effectLst>
                <a:outerShdw blurRad="40005" dist="22860" dir="5400000" algn="ctr" rotWithShape="0">
                  <a:srgbClr val="000000">
                    <a:alpha val="35000"/>
                  </a:srgbClr>
                </a:outerShdw>
              </a:effectLst>
            </c:spPr>
          </c:dPt>
          <c:dPt>
            <c:idx val="3"/>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4"/>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5"/>
            <c:spPr>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6"/>
            <c:spPr>
              <a:gradFill flip="none" rotWithShape="1">
                <a:gsLst>
                  <a:gs pos="0">
                    <a:srgbClr val="CC00FF">
                      <a:shade val="30000"/>
                      <a:satMod val="115000"/>
                    </a:srgbClr>
                  </a:gs>
                  <a:gs pos="50000">
                    <a:srgbClr val="CC00FF">
                      <a:shade val="67500"/>
                      <a:satMod val="115000"/>
                    </a:srgbClr>
                  </a:gs>
                  <a:gs pos="100000">
                    <a:srgbClr val="CC00FF">
                      <a:shade val="100000"/>
                      <a:satMod val="115000"/>
                    </a:srgbClr>
                  </a:gs>
                </a:gsLst>
                <a:lin ang="18900000" scaled="1"/>
                <a:tileRect/>
              </a:gradFill>
              <a:ln w="19050" cap="flat">
                <a:solidFill>
                  <a:sysClr val="window" lastClr="FFFFFF"/>
                </a:solidFill>
              </a:ln>
              <a:effectLst>
                <a:outerShdw blurRad="40005" dist="22860" dir="5400000" algn="ctr" rotWithShape="0">
                  <a:srgbClr val="000000">
                    <a:alpha val="35000"/>
                  </a:srgbClr>
                </a:outerShdw>
              </a:effectLst>
            </c:spPr>
          </c:dPt>
          <c:dPt>
            <c:idx val="7"/>
            <c:spPr>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8"/>
            <c:spPr>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Pt>
            <c:idx val="9"/>
            <c:spPr>
              <a:gradFill flip="none" rotWithShape="1">
                <a:gsLst>
                  <a:gs pos="0">
                    <a:srgbClr val="8064A2">
                      <a:lumMod val="60000"/>
                      <a:lumOff val="40000"/>
                      <a:shade val="30000"/>
                      <a:satMod val="115000"/>
                    </a:srgbClr>
                  </a:gs>
                  <a:gs pos="50000">
                    <a:srgbClr val="8064A2">
                      <a:lumMod val="60000"/>
                      <a:lumOff val="40000"/>
                      <a:shade val="67500"/>
                      <a:satMod val="115000"/>
                    </a:srgbClr>
                  </a:gs>
                  <a:gs pos="100000">
                    <a:srgbClr val="8064A2">
                      <a:lumMod val="60000"/>
                      <a:lumOff val="40000"/>
                      <a:shade val="100000"/>
                      <a:satMod val="115000"/>
                    </a:srgbClr>
                  </a:gs>
                </a:gsLst>
                <a:lin ang="18900000" scaled="1"/>
                <a:tileRect/>
              </a:gradFill>
              <a:ln w="19050" cap="flat">
                <a:solidFill>
                  <a:sysClr val="window" lastClr="FFFFFF"/>
                </a:solidFill>
                <a:round/>
              </a:ln>
              <a:effectLst>
                <a:outerShdw blurRad="40005" dist="22860" dir="5400000" algn="ctr" rotWithShape="0">
                  <a:srgbClr val="000000">
                    <a:alpha val="35000"/>
                  </a:srgbClr>
                </a:outerShdw>
              </a:effectLst>
            </c:spPr>
          </c:dPt>
          <c:dLbls>
            <c:dLbl>
              <c:idx val="0"/>
              <c:layout>
                <c:manualLayout>
                  <c:x val="0.1059007089819293"/>
                  <c:y val="3.7056489262371648E-3"/>
                </c:manualLayout>
              </c:layout>
              <c:tx>
                <c:rich>
                  <a:bodyPr/>
                  <a:lstStyle/>
                  <a:p>
                    <a:r>
                      <a:rPr lang="en-US" sz="1400" b="1" i="0" u="none" strike="noStrike" kern="1200" baseline="0">
                        <a:solidFill>
                          <a:srgbClr val="0000CC"/>
                        </a:solidFill>
                        <a:latin typeface="Arial" pitchFamily="34" charset="0"/>
                        <a:ea typeface="+mn-ea"/>
                        <a:cs typeface="Arial" pitchFamily="34" charset="0"/>
                      </a:rPr>
                      <a:t>Servicios generales </a:t>
                    </a:r>
                    <a:r>
                      <a:rPr lang="en-US" sz="1400" b="1">
                        <a:solidFill>
                          <a:srgbClr val="0000CC"/>
                        </a:solidFill>
                      </a:rPr>
                      <a:t>de las AA.PP. 13%</a:t>
                    </a:r>
                  </a:p>
                </c:rich>
              </c:tx>
              <c:dLblPos val="bestFit"/>
              <c:showVal val="1"/>
              <c:showCatName val="1"/>
              <c:separator> </c:separator>
            </c:dLbl>
            <c:dLbl>
              <c:idx val="1"/>
              <c:layout>
                <c:manualLayout>
                  <c:x val="0.14034487385936714"/>
                  <c:y val="1.4309835045129211E-2"/>
                </c:manualLayout>
              </c:layout>
              <c:tx>
                <c:rich>
                  <a:bodyPr/>
                  <a:lstStyle/>
                  <a:p>
                    <a:r>
                      <a:rPr lang="en-US"/>
                      <a:t>Defensa 2%</a:t>
                    </a:r>
                  </a:p>
                </c:rich>
              </c:tx>
              <c:dLblPos val="bestFit"/>
              <c:showVal val="1"/>
              <c:showCatName val="1"/>
              <c:separator> </c:separator>
            </c:dLbl>
            <c:dLbl>
              <c:idx val="2"/>
              <c:layout/>
              <c:tx>
                <c:rich>
                  <a:bodyPr/>
                  <a:lstStyle/>
                  <a:p>
                    <a:r>
                      <a:rPr lang="en-US"/>
                      <a:t>Orden Público y seguridad 5%</a:t>
                    </a:r>
                  </a:p>
                </c:rich>
              </c:tx>
              <c:dLblPos val="bestFit"/>
              <c:showVal val="1"/>
              <c:showCatName val="1"/>
              <c:separator> </c:separator>
            </c:dLbl>
            <c:dLbl>
              <c:idx val="3"/>
              <c:layout>
                <c:manualLayout>
                  <c:x val="1.3553408480944721E-4"/>
                  <c:y val="-7.261009959539387E-2"/>
                </c:manualLayout>
              </c:layout>
              <c:tx>
                <c:rich>
                  <a:bodyPr/>
                  <a:lstStyle/>
                  <a:p>
                    <a:r>
                      <a:rPr lang="en-US"/>
                      <a:t>Asuntos económicos 11%</a:t>
                    </a:r>
                  </a:p>
                </c:rich>
              </c:tx>
              <c:dLblPos val="bestFit"/>
              <c:showVal val="1"/>
              <c:showCatName val="1"/>
              <c:separator> </c:separator>
            </c:dLbl>
            <c:dLbl>
              <c:idx val="4"/>
              <c:layout>
                <c:manualLayout>
                  <c:x val="5.4840982286634504E-2"/>
                  <c:y val="-0.10134375972611304"/>
                </c:manualLayout>
              </c:layout>
              <c:tx>
                <c:rich>
                  <a:bodyPr/>
                  <a:lstStyle/>
                  <a:p>
                    <a:r>
                      <a:rPr lang="en-US"/>
                      <a:t>Protección del medio ambiente 2%</a:t>
                    </a:r>
                  </a:p>
                </c:rich>
              </c:tx>
              <c:dLblPos val="bestFit"/>
              <c:showVal val="1"/>
              <c:showCatName val="1"/>
              <c:separator> </c:separator>
            </c:dLbl>
            <c:dLbl>
              <c:idx val="5"/>
              <c:layout>
                <c:manualLayout>
                  <c:x val="5.3411947575594886E-2"/>
                  <c:y val="1.9189814814814878E-2"/>
                </c:manualLayout>
              </c:layout>
              <c:tx>
                <c:rich>
                  <a:bodyPr/>
                  <a:lstStyle/>
                  <a:p>
                    <a:r>
                      <a:rPr lang="en-US"/>
                      <a:t>Vivienda y servicios comunitarios 1%</a:t>
                    </a:r>
                  </a:p>
                </c:rich>
              </c:tx>
              <c:dLblPos val="bestFit"/>
              <c:showVal val="1"/>
              <c:showCatName val="1"/>
              <c:separator> </c:separator>
            </c:dLbl>
            <c:dLbl>
              <c:idx val="6"/>
              <c:layout>
                <c:manualLayout>
                  <c:x val="3.4569914117015661E-2"/>
                  <c:y val="2.4172113289760454E-2"/>
                </c:manualLayout>
              </c:layout>
              <c:tx>
                <c:rich>
                  <a:bodyPr/>
                  <a:lstStyle/>
                  <a:p>
                    <a:r>
                      <a:rPr lang="en-US"/>
                      <a:t>Salud 14%</a:t>
                    </a:r>
                  </a:p>
                </c:rich>
              </c:tx>
              <c:dLblPos val="bestFit"/>
              <c:showVal val="1"/>
              <c:showCatName val="1"/>
              <c:separator> </c:separator>
            </c:dLbl>
            <c:dLbl>
              <c:idx val="7"/>
              <c:layout>
                <c:manualLayout>
                  <c:x val="-0.1214401055645017"/>
                  <c:y val="-1.9452225334578356E-3"/>
                </c:manualLayout>
              </c:layout>
              <c:tx>
                <c:rich>
                  <a:bodyPr/>
                  <a:lstStyle/>
                  <a:p>
                    <a:r>
                      <a:rPr lang="en-US"/>
                      <a:t>Actividades recreativas, cultura y religión 3%</a:t>
                    </a:r>
                  </a:p>
                </c:rich>
              </c:tx>
              <c:dLblPos val="bestFit"/>
              <c:showVal val="1"/>
              <c:showCatName val="1"/>
              <c:separator> </c:separator>
            </c:dLbl>
            <c:dLbl>
              <c:idx val="8"/>
              <c:layout>
                <c:manualLayout>
                  <c:x val="-0.15828994453390668"/>
                  <c:y val="-0.13184601618425149"/>
                </c:manualLayout>
              </c:layout>
              <c:tx>
                <c:rich>
                  <a:bodyPr/>
                  <a:lstStyle/>
                  <a:p>
                    <a:r>
                      <a:rPr lang="en-US"/>
                      <a:t>Educación 11%</a:t>
                    </a:r>
                  </a:p>
                </c:rich>
              </c:tx>
              <c:dLblPos val="bestFit"/>
              <c:showVal val="1"/>
              <c:showCatName val="1"/>
              <c:separator> </c:separator>
            </c:dLbl>
            <c:dLbl>
              <c:idx val="9"/>
              <c:layout>
                <c:manualLayout>
                  <c:x val="-3.0504003399534792E-2"/>
                  <c:y val="-3.1804971988795679E-2"/>
                </c:manualLayout>
              </c:layout>
              <c:tx>
                <c:rich>
                  <a:bodyPr/>
                  <a:lstStyle/>
                  <a:p>
                    <a:r>
                      <a:rPr lang="en-US"/>
                      <a:t>Protección social 37%</a:t>
                    </a:r>
                  </a:p>
                </c:rich>
              </c:tx>
              <c:dLblPos val="bestFit"/>
              <c:showVal val="1"/>
              <c:showCatName val="1"/>
              <c:separator> </c:separator>
            </c:dLbl>
            <c:numFmt formatCode="0%" sourceLinked="0"/>
            <c:txPr>
              <a:bodyPr/>
              <a:lstStyle/>
              <a:p>
                <a:pPr>
                  <a:defRPr sz="1400" b="1">
                    <a:solidFill>
                      <a:srgbClr val="0000CC"/>
                    </a:solidFill>
                    <a:latin typeface="Arial" pitchFamily="34" charset="0"/>
                    <a:cs typeface="Arial" pitchFamily="34" charset="0"/>
                  </a:defRPr>
                </a:pPr>
                <a:endParaRPr lang="es-ES"/>
              </a:p>
            </c:txPr>
            <c:dLblPos val="bestFit"/>
            <c:showVal val="1"/>
            <c:showCatName val="1"/>
            <c:separator> </c:separator>
            <c:showLeaderLines val="1"/>
          </c:dLbls>
          <c:cat>
            <c:strRef>
              <c:f>'1 €'!$A$2:$A$11</c:f>
              <c:strCache>
                <c:ptCount val="10"/>
                <c:pt idx="0">
                  <c:v>Servicios generales de las AA.PP.</c:v>
                </c:pt>
                <c:pt idx="1">
                  <c:v>Defensa</c:v>
                </c:pt>
                <c:pt idx="2">
                  <c:v>Orden Público y seguridad</c:v>
                </c:pt>
                <c:pt idx="3">
                  <c:v>Asuntos económicos</c:v>
                </c:pt>
                <c:pt idx="4">
                  <c:v>Protección del medio ambiente</c:v>
                </c:pt>
                <c:pt idx="5">
                  <c:v>Vivienda y servicios comunitarios</c:v>
                </c:pt>
                <c:pt idx="6">
                  <c:v>Salud</c:v>
                </c:pt>
                <c:pt idx="7">
                  <c:v>Actividades recreativas, cultura y religión</c:v>
                </c:pt>
                <c:pt idx="8">
                  <c:v>Educación</c:v>
                </c:pt>
                <c:pt idx="9">
                  <c:v>Protección social</c:v>
                </c:pt>
              </c:strCache>
            </c:strRef>
          </c:cat>
          <c:val>
            <c:numRef>
              <c:f>'1 €'!$C$2:$C$11</c:f>
              <c:numCache>
                <c:formatCode>0.0000</c:formatCode>
                <c:ptCount val="10"/>
                <c:pt idx="0">
                  <c:v>0.12531348224436614</c:v>
                </c:pt>
                <c:pt idx="1">
                  <c:v>2.379121246572611E-2</c:v>
                </c:pt>
                <c:pt idx="2">
                  <c:v>4.9319116565237804E-2</c:v>
                </c:pt>
                <c:pt idx="3">
                  <c:v>0.11437504179763278</c:v>
                </c:pt>
                <c:pt idx="4">
                  <c:v>1.9617718852404199E-2</c:v>
                </c:pt>
                <c:pt idx="5">
                  <c:v>1.3126546512405541E-2</c:v>
                </c:pt>
                <c:pt idx="6">
                  <c:v>0.14144945830268246</c:v>
                </c:pt>
                <c:pt idx="7">
                  <c:v>3.3676352571390497E-2</c:v>
                </c:pt>
                <c:pt idx="8">
                  <c:v>0.1050750685481177</c:v>
                </c:pt>
                <c:pt idx="9">
                  <c:v>0.37425600214003885</c:v>
                </c:pt>
              </c:numCache>
            </c:numRef>
          </c:val>
        </c:ser>
        <c:dLbls>
          <c:showVal val="1"/>
        </c:dLbls>
        <c:firstSliceAng val="0"/>
      </c:pieChart>
    </c:plotArea>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10"/>
  <c:clrMapOvr bg1="lt1" tx1="dk1" bg2="lt2" tx2="dk2" accent1="accent1" accent2="accent2" accent3="accent3" accent4="accent4" accent5="accent5" accent6="accent6" hlink="hlink" folHlink="folHlink"/>
  <c:chart>
    <c:plotArea>
      <c:layout>
        <c:manualLayout>
          <c:layoutTarget val="inner"/>
          <c:xMode val="edge"/>
          <c:yMode val="edge"/>
          <c:x val="0.21524624174916657"/>
          <c:y val="7.5950895456508932E-2"/>
          <c:w val="0.57432987099381583"/>
          <c:h val="0.80101978538275065"/>
        </c:manualLayout>
      </c:layout>
      <c:pieChart>
        <c:varyColors val="1"/>
        <c:ser>
          <c:idx val="0"/>
          <c:order val="0"/>
          <c:dPt>
            <c:idx val="0"/>
            <c:explosion val="1"/>
            <c:spPr>
              <a:gradFill>
                <a:gsLst>
                  <a:gs pos="0">
                    <a:srgbClr val="00B050"/>
                  </a:gs>
                  <a:gs pos="50000">
                    <a:srgbClr val="00B050"/>
                  </a:gs>
                  <a:gs pos="100000">
                    <a:srgbClr val="4F81BD">
                      <a:tint val="23500"/>
                      <a:satMod val="160000"/>
                    </a:srgbClr>
                  </a:gs>
                </a:gsLst>
                <a:lin ang="18900000" scaled="1"/>
              </a:gradFill>
            </c:spPr>
          </c:dPt>
          <c:dPt>
            <c:idx val="1"/>
            <c:explosion val="3"/>
            <c:spPr>
              <a:gradFill>
                <a:gsLst>
                  <a:gs pos="0">
                    <a:srgbClr val="FF0000"/>
                  </a:gs>
                  <a:gs pos="50000">
                    <a:srgbClr val="FF0000"/>
                  </a:gs>
                  <a:gs pos="100000">
                    <a:srgbClr val="4F81BD">
                      <a:tint val="23500"/>
                      <a:satMod val="160000"/>
                    </a:srgbClr>
                  </a:gs>
                </a:gsLst>
                <a:lin ang="18900000" scaled="1"/>
              </a:gradFill>
            </c:spPr>
          </c:dPt>
          <c:dPt>
            <c:idx val="2"/>
            <c:explosion val="5"/>
            <c:spPr>
              <a:gradFill>
                <a:gsLst>
                  <a:gs pos="0">
                    <a:srgbClr val="0070C0"/>
                  </a:gs>
                  <a:gs pos="50000">
                    <a:srgbClr val="0070C0"/>
                  </a:gs>
                  <a:gs pos="100000">
                    <a:srgbClr val="4F81BD">
                      <a:tint val="23500"/>
                      <a:satMod val="160000"/>
                    </a:srgbClr>
                  </a:gs>
                </a:gsLst>
                <a:lin ang="18900000" scaled="1"/>
              </a:gradFill>
            </c:spPr>
          </c:dPt>
          <c:dPt>
            <c:idx val="3"/>
            <c:explosion val="4"/>
            <c:spPr>
              <a:gradFill>
                <a:gsLst>
                  <a:gs pos="0">
                    <a:srgbClr val="FFC000"/>
                  </a:gs>
                  <a:gs pos="50000">
                    <a:srgbClr val="FFC000"/>
                  </a:gs>
                  <a:gs pos="100000">
                    <a:srgbClr val="4F81BD">
                      <a:tint val="23500"/>
                      <a:satMod val="160000"/>
                    </a:srgbClr>
                  </a:gs>
                </a:gsLst>
                <a:lin ang="18900000" scaled="1"/>
              </a:gradFill>
            </c:spPr>
          </c:dPt>
          <c:dLbls>
            <c:dLbl>
              <c:idx val="0"/>
              <c:layout>
                <c:manualLayout>
                  <c:x val="-4.3685204535720473E-2"/>
                  <c:y val="9.3009277732779547E-2"/>
                </c:manualLayout>
              </c:layout>
              <c:tx>
                <c:rich>
                  <a:bodyPr/>
                  <a:lstStyle/>
                  <a:p>
                    <a:r>
                      <a:rPr lang="en-US" sz="1700" b="1" baseline="0" dirty="0" smtClean="0">
                        <a:solidFill>
                          <a:schemeClr val="accent2"/>
                        </a:solidFill>
                        <a:latin typeface="Arial" pitchFamily="34" charset="0"/>
                      </a:rPr>
                      <a:t>6,87%</a:t>
                    </a:r>
                    <a:endParaRPr lang="en-US" sz="1700" b="1" baseline="0" dirty="0">
                      <a:solidFill>
                        <a:schemeClr val="accent2"/>
                      </a:solidFill>
                      <a:latin typeface="Arial" pitchFamily="34" charset="0"/>
                    </a:endParaRPr>
                  </a:p>
                </c:rich>
              </c:tx>
              <c:dLblPos val="bestFit"/>
              <c:showVal val="1"/>
            </c:dLbl>
            <c:dLbl>
              <c:idx val="1"/>
              <c:layout>
                <c:manualLayout>
                  <c:x val="-7.2409928039634933E-2"/>
                  <c:y val="0.11296200336962969"/>
                </c:manualLayout>
              </c:layout>
              <c:tx>
                <c:rich>
                  <a:bodyPr/>
                  <a:lstStyle/>
                  <a:p>
                    <a:r>
                      <a:rPr lang="en-US" sz="1700" b="1" baseline="0" dirty="0" smtClean="0">
                        <a:solidFill>
                          <a:schemeClr val="accent2"/>
                        </a:solidFill>
                        <a:latin typeface="Arial" pitchFamily="34" charset="0"/>
                      </a:rPr>
                      <a:t>3,88%</a:t>
                    </a:r>
                    <a:endParaRPr lang="en-US" sz="1700" b="1" baseline="0" dirty="0">
                      <a:solidFill>
                        <a:schemeClr val="accent2"/>
                      </a:solidFill>
                      <a:latin typeface="Arial" pitchFamily="34" charset="0"/>
                    </a:endParaRPr>
                  </a:p>
                </c:rich>
              </c:tx>
              <c:dLblPos val="bestFit"/>
            </c:dLbl>
            <c:dLbl>
              <c:idx val="2"/>
              <c:layout>
                <c:manualLayout>
                  <c:x val="-0.2080115730352359"/>
                  <c:y val="-0.21549868766404476"/>
                </c:manualLayout>
              </c:layout>
              <c:tx>
                <c:rich>
                  <a:bodyPr/>
                  <a:lstStyle/>
                  <a:p>
                    <a:r>
                      <a:rPr lang="en-US" sz="1700" b="1" baseline="0" dirty="0" smtClean="0">
                        <a:solidFill>
                          <a:schemeClr val="accent2"/>
                        </a:solidFill>
                        <a:latin typeface="Arial" pitchFamily="34" charset="0"/>
                      </a:rPr>
                      <a:t>44,09%</a:t>
                    </a:r>
                    <a:endParaRPr lang="en-US" sz="1700" b="1" baseline="0" dirty="0">
                      <a:solidFill>
                        <a:schemeClr val="accent2"/>
                      </a:solidFill>
                      <a:latin typeface="Arial" pitchFamily="34" charset="0"/>
                    </a:endParaRPr>
                  </a:p>
                </c:rich>
              </c:tx>
              <c:dLblPos val="bestFit"/>
            </c:dLbl>
            <c:dLbl>
              <c:idx val="3"/>
              <c:layout>
                <c:manualLayout>
                  <c:x val="0.22637917705773539"/>
                  <c:y val="1.3901374144519505E-2"/>
                </c:manualLayout>
              </c:layout>
              <c:tx>
                <c:rich>
                  <a:bodyPr/>
                  <a:lstStyle/>
                  <a:p>
                    <a:r>
                      <a:rPr lang="en-US" sz="1700" b="1" baseline="0" dirty="0" smtClean="0">
                        <a:solidFill>
                          <a:schemeClr val="accent2"/>
                        </a:solidFill>
                        <a:latin typeface="Arial" pitchFamily="34" charset="0"/>
                      </a:rPr>
                      <a:t>45,16</a:t>
                    </a:r>
                    <a:r>
                      <a:rPr lang="en-US" sz="1700" b="1" baseline="0" dirty="0">
                        <a:solidFill>
                          <a:schemeClr val="accent2"/>
                        </a:solidFill>
                        <a:latin typeface="Arial" pitchFamily="34" charset="0"/>
                      </a:rPr>
                      <a:t>%</a:t>
                    </a:r>
                  </a:p>
                </c:rich>
              </c:tx>
              <c:dLblPos val="bestFit"/>
            </c:dLbl>
            <c:txPr>
              <a:bodyPr/>
              <a:lstStyle/>
              <a:p>
                <a:pPr>
                  <a:defRPr sz="1700" b="1" baseline="0">
                    <a:solidFill>
                      <a:schemeClr val="accent2"/>
                    </a:solidFill>
                    <a:latin typeface="Arial" pitchFamily="34" charset="0"/>
                  </a:defRPr>
                </a:pPr>
                <a:endParaRPr lang="es-ES"/>
              </a:p>
            </c:txPr>
            <c:showVal val="1"/>
            <c:showLeaderLines val="1"/>
          </c:dLbls>
          <c:val>
            <c:numRef>
              <c:f>Hoja2!$A$4:$A$7</c:f>
              <c:numCache>
                <c:formatCode>0.00%</c:formatCode>
                <c:ptCount val="4"/>
                <c:pt idx="0">
                  <c:v>6.7900000000000571E-2</c:v>
                </c:pt>
                <c:pt idx="1">
                  <c:v>4.1000000000000002E-2</c:v>
                </c:pt>
                <c:pt idx="2">
                  <c:v>0.43830000000000552</c:v>
                </c:pt>
                <c:pt idx="3">
                  <c:v>0.4526</c:v>
                </c:pt>
              </c:numCache>
            </c:numRef>
          </c:val>
        </c:ser>
        <c:dLbls>
          <c:showPercent val="1"/>
        </c:dLbls>
        <c:firstSliceAng val="0"/>
      </c:pieChart>
      <c:spPr>
        <a:noFill/>
        <a:ln w="25400">
          <a:noFill/>
        </a:ln>
      </c:spPr>
    </c:plotArea>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0.376</cdr:x>
      <cdr:y>0.26866</cdr:y>
    </cdr:from>
    <cdr:to>
      <cdr:x>0.45269</cdr:x>
      <cdr:y>0.33721</cdr:y>
    </cdr:to>
    <cdr:sp macro="" textlink="">
      <cdr:nvSpPr>
        <cdr:cNvPr id="3" name="2 CuadroTexto"/>
        <cdr:cNvSpPr txBox="1"/>
      </cdr:nvSpPr>
      <cdr:spPr>
        <a:xfrm xmlns:a="http://schemas.openxmlformats.org/drawingml/2006/main">
          <a:off x="3362325" y="1381127"/>
          <a:ext cx="68580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a:p>
      </cdr:txBody>
    </cdr:sp>
  </cdr:relSizeAnchor>
  <cdr:relSizeAnchor xmlns:cdr="http://schemas.openxmlformats.org/drawingml/2006/chartDrawing">
    <cdr:from>
      <cdr:x>0.31209</cdr:x>
      <cdr:y>0.28348</cdr:y>
    </cdr:from>
    <cdr:to>
      <cdr:x>0.38984</cdr:x>
      <cdr:y>0.36315</cdr:y>
    </cdr:to>
    <cdr:sp macro="" textlink="">
      <cdr:nvSpPr>
        <cdr:cNvPr id="4" name="3 CuadroTexto"/>
        <cdr:cNvSpPr txBox="1"/>
      </cdr:nvSpPr>
      <cdr:spPr>
        <a:xfrm xmlns:a="http://schemas.openxmlformats.org/drawingml/2006/main">
          <a:off x="2790824" y="1457326"/>
          <a:ext cx="695325" cy="409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800" b="1">
              <a:solidFill>
                <a:schemeClr val="bg1"/>
              </a:solidFill>
            </a:rPr>
            <a:t>37%</a:t>
          </a:r>
        </a:p>
      </cdr:txBody>
    </cdr:sp>
  </cdr:relSizeAnchor>
  <cdr:relSizeAnchor xmlns:cdr="http://schemas.openxmlformats.org/drawingml/2006/chartDrawing">
    <cdr:from>
      <cdr:x>0.61992</cdr:x>
      <cdr:y>0.20196</cdr:y>
    </cdr:from>
    <cdr:to>
      <cdr:x>0.69767</cdr:x>
      <cdr:y>0.28163</cdr:y>
    </cdr:to>
    <cdr:sp macro="" textlink="">
      <cdr:nvSpPr>
        <cdr:cNvPr id="5" name="1 CuadroTexto"/>
        <cdr:cNvSpPr txBox="1"/>
      </cdr:nvSpPr>
      <cdr:spPr>
        <a:xfrm xmlns:a="http://schemas.openxmlformats.org/drawingml/2006/main">
          <a:off x="5543550" y="1038225"/>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S" sz="1800" b="1">
              <a:solidFill>
                <a:sysClr val="window" lastClr="FFFFFF"/>
              </a:solidFill>
            </a:rPr>
            <a:t>2%</a:t>
          </a:r>
        </a:p>
      </cdr:txBody>
    </cdr:sp>
  </cdr:relSizeAnchor>
  <cdr:relSizeAnchor xmlns:cdr="http://schemas.openxmlformats.org/drawingml/2006/chartDrawing">
    <cdr:from>
      <cdr:x>0.52512</cdr:x>
      <cdr:y>0.13155</cdr:y>
    </cdr:from>
    <cdr:to>
      <cdr:x>0.60288</cdr:x>
      <cdr:y>0.21122</cdr:y>
    </cdr:to>
    <cdr:sp macro="" textlink="">
      <cdr:nvSpPr>
        <cdr:cNvPr id="6" name="1 CuadroTexto"/>
        <cdr:cNvSpPr txBox="1"/>
      </cdr:nvSpPr>
      <cdr:spPr>
        <a:xfrm xmlns:a="http://schemas.openxmlformats.org/drawingml/2006/main">
          <a:off x="4695825" y="676275"/>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S" sz="1800" b="1">
              <a:solidFill>
                <a:sysClr val="window" lastClr="FFFFFF"/>
              </a:solidFill>
            </a:rPr>
            <a:t>13%</a:t>
          </a:r>
        </a:p>
      </cdr:txBody>
    </cdr:sp>
  </cdr:relSizeAnchor>
  <cdr:relSizeAnchor xmlns:cdr="http://schemas.openxmlformats.org/drawingml/2006/chartDrawing">
    <cdr:from>
      <cdr:x>0.64229</cdr:x>
      <cdr:y>0.28533</cdr:y>
    </cdr:from>
    <cdr:to>
      <cdr:x>0.72004</cdr:x>
      <cdr:y>0.36501</cdr:y>
    </cdr:to>
    <cdr:sp macro="" textlink="">
      <cdr:nvSpPr>
        <cdr:cNvPr id="7" name="1 CuadroTexto"/>
        <cdr:cNvSpPr txBox="1"/>
      </cdr:nvSpPr>
      <cdr:spPr>
        <a:xfrm xmlns:a="http://schemas.openxmlformats.org/drawingml/2006/main">
          <a:off x="5743575" y="1466850"/>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b="1">
              <a:solidFill>
                <a:schemeClr val="bg1"/>
              </a:solidFill>
            </a:rPr>
            <a:t>5%</a:t>
          </a:r>
        </a:p>
      </cdr:txBody>
    </cdr:sp>
  </cdr:relSizeAnchor>
  <cdr:relSizeAnchor xmlns:cdr="http://schemas.openxmlformats.org/drawingml/2006/chartDrawing">
    <cdr:from>
      <cdr:x>0.64548</cdr:x>
      <cdr:y>0.40392</cdr:y>
    </cdr:from>
    <cdr:to>
      <cdr:x>0.72324</cdr:x>
      <cdr:y>0.48359</cdr:y>
    </cdr:to>
    <cdr:sp macro="" textlink="">
      <cdr:nvSpPr>
        <cdr:cNvPr id="8" name="1 CuadroTexto"/>
        <cdr:cNvSpPr txBox="1"/>
      </cdr:nvSpPr>
      <cdr:spPr>
        <a:xfrm xmlns:a="http://schemas.openxmlformats.org/drawingml/2006/main">
          <a:off x="5772150" y="2076450"/>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b="1">
              <a:solidFill>
                <a:schemeClr val="bg1"/>
              </a:solidFill>
            </a:rPr>
            <a:t>11%</a:t>
          </a:r>
        </a:p>
      </cdr:txBody>
    </cdr:sp>
  </cdr:relSizeAnchor>
  <cdr:relSizeAnchor xmlns:cdr="http://schemas.openxmlformats.org/drawingml/2006/chartDrawing">
    <cdr:from>
      <cdr:x>0.67424</cdr:x>
      <cdr:y>0.5892</cdr:y>
    </cdr:from>
    <cdr:to>
      <cdr:x>0.752</cdr:x>
      <cdr:y>0.66887</cdr:y>
    </cdr:to>
    <cdr:sp macro="" textlink="">
      <cdr:nvSpPr>
        <cdr:cNvPr id="9" name="1 CuadroTexto"/>
        <cdr:cNvSpPr txBox="1"/>
      </cdr:nvSpPr>
      <cdr:spPr>
        <a:xfrm xmlns:a="http://schemas.openxmlformats.org/drawingml/2006/main">
          <a:off x="6029325" y="3028950"/>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400" b="1">
              <a:solidFill>
                <a:schemeClr val="bg1"/>
              </a:solidFill>
            </a:rPr>
            <a:t>2%</a:t>
          </a:r>
        </a:p>
      </cdr:txBody>
    </cdr:sp>
  </cdr:relSizeAnchor>
  <cdr:relSizeAnchor xmlns:cdr="http://schemas.openxmlformats.org/drawingml/2006/chartDrawing">
    <cdr:from>
      <cdr:x>0.64229</cdr:x>
      <cdr:y>0.60032</cdr:y>
    </cdr:from>
    <cdr:to>
      <cdr:x>0.72004</cdr:x>
      <cdr:y>0.67999</cdr:y>
    </cdr:to>
    <cdr:sp macro="" textlink="">
      <cdr:nvSpPr>
        <cdr:cNvPr id="10" name="1 CuadroTexto"/>
        <cdr:cNvSpPr txBox="1"/>
      </cdr:nvSpPr>
      <cdr:spPr>
        <a:xfrm xmlns:a="http://schemas.openxmlformats.org/drawingml/2006/main">
          <a:off x="5743575" y="3086100"/>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400" b="1">
              <a:solidFill>
                <a:schemeClr val="bg1"/>
              </a:solidFill>
            </a:rPr>
            <a:t>1%</a:t>
          </a:r>
        </a:p>
      </cdr:txBody>
    </cdr:sp>
  </cdr:relSizeAnchor>
  <cdr:relSizeAnchor xmlns:cdr="http://schemas.openxmlformats.org/drawingml/2006/chartDrawing">
    <cdr:from>
      <cdr:x>0.5624</cdr:x>
      <cdr:y>0.67628</cdr:y>
    </cdr:from>
    <cdr:to>
      <cdr:x>0.64016</cdr:x>
      <cdr:y>0.75595</cdr:y>
    </cdr:to>
    <cdr:sp macro="" textlink="">
      <cdr:nvSpPr>
        <cdr:cNvPr id="11" name="1 CuadroTexto"/>
        <cdr:cNvSpPr txBox="1"/>
      </cdr:nvSpPr>
      <cdr:spPr>
        <a:xfrm xmlns:a="http://schemas.openxmlformats.org/drawingml/2006/main">
          <a:off x="5029200" y="3476625"/>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S" sz="1800" b="1">
              <a:solidFill>
                <a:sysClr val="window" lastClr="FFFFFF"/>
              </a:solidFill>
            </a:rPr>
            <a:t>14%</a:t>
          </a:r>
        </a:p>
      </cdr:txBody>
    </cdr:sp>
  </cdr:relSizeAnchor>
  <cdr:relSizeAnchor xmlns:cdr="http://schemas.openxmlformats.org/drawingml/2006/chartDrawing">
    <cdr:from>
      <cdr:x>0.46867</cdr:x>
      <cdr:y>0.73742</cdr:y>
    </cdr:from>
    <cdr:to>
      <cdr:x>0.54642</cdr:x>
      <cdr:y>0.8171</cdr:y>
    </cdr:to>
    <cdr:sp macro="" textlink="">
      <cdr:nvSpPr>
        <cdr:cNvPr id="12" name="1 CuadroTexto"/>
        <cdr:cNvSpPr txBox="1"/>
      </cdr:nvSpPr>
      <cdr:spPr>
        <a:xfrm xmlns:a="http://schemas.openxmlformats.org/drawingml/2006/main">
          <a:off x="4191000" y="3790950"/>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b="1">
              <a:solidFill>
                <a:schemeClr val="bg1"/>
              </a:solidFill>
            </a:rPr>
            <a:t>3%</a:t>
          </a:r>
        </a:p>
      </cdr:txBody>
    </cdr:sp>
  </cdr:relSizeAnchor>
  <cdr:relSizeAnchor xmlns:cdr="http://schemas.openxmlformats.org/drawingml/2006/chartDrawing">
    <cdr:from>
      <cdr:x>0.38132</cdr:x>
      <cdr:y>0.68925</cdr:y>
    </cdr:from>
    <cdr:to>
      <cdr:x>0.45908</cdr:x>
      <cdr:y>0.76892</cdr:y>
    </cdr:to>
    <cdr:sp macro="" textlink="">
      <cdr:nvSpPr>
        <cdr:cNvPr id="13" name="1 CuadroTexto"/>
        <cdr:cNvSpPr txBox="1"/>
      </cdr:nvSpPr>
      <cdr:spPr>
        <a:xfrm xmlns:a="http://schemas.openxmlformats.org/drawingml/2006/main">
          <a:off x="3409950" y="3543300"/>
          <a:ext cx="695325" cy="409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b="1">
              <a:solidFill>
                <a:schemeClr val="bg1"/>
              </a:solidFill>
            </a:rPr>
            <a:t>11%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7988" cy="495300"/>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lvl1pPr defTabSz="915851">
              <a:defRPr sz="1200">
                <a:latin typeface="Comic Sans MS" pitchFamily="66" charset="0"/>
              </a:defRPr>
            </a:lvl1pPr>
          </a:lstStyle>
          <a:p>
            <a:pPr>
              <a:defRPr/>
            </a:pPr>
            <a:endParaRPr lang="es-ES"/>
          </a:p>
        </p:txBody>
      </p:sp>
      <p:sp>
        <p:nvSpPr>
          <p:cNvPr id="3075" name="Rectangle 3"/>
          <p:cNvSpPr>
            <a:spLocks noGrp="1" noChangeArrowheads="1"/>
          </p:cNvSpPr>
          <p:nvPr>
            <p:ph type="dt" sz="quarter" idx="1"/>
          </p:nvPr>
        </p:nvSpPr>
        <p:spPr bwMode="auto">
          <a:xfrm>
            <a:off x="3852863" y="0"/>
            <a:ext cx="2947987" cy="495300"/>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lvl1pPr algn="r" defTabSz="915851">
              <a:defRPr sz="1200">
                <a:latin typeface="Comic Sans MS" pitchFamily="66" charset="0"/>
              </a:defRPr>
            </a:lvl1pPr>
          </a:lstStyle>
          <a:p>
            <a:pPr>
              <a:defRPr/>
            </a:pPr>
            <a:endParaRPr lang="es-ES"/>
          </a:p>
        </p:txBody>
      </p:sp>
      <p:sp>
        <p:nvSpPr>
          <p:cNvPr id="3076" name="Rectangle 4"/>
          <p:cNvSpPr>
            <a:spLocks noGrp="1" noChangeArrowheads="1"/>
          </p:cNvSpPr>
          <p:nvPr>
            <p:ph type="ftr" sz="quarter" idx="2"/>
          </p:nvPr>
        </p:nvSpPr>
        <p:spPr bwMode="auto">
          <a:xfrm>
            <a:off x="0" y="9436100"/>
            <a:ext cx="2947988" cy="495300"/>
          </a:xfrm>
          <a:prstGeom prst="rect">
            <a:avLst/>
          </a:prstGeom>
          <a:noFill/>
          <a:ln w="9525">
            <a:noFill/>
            <a:miter lim="800000"/>
            <a:headEnd/>
            <a:tailEnd/>
          </a:ln>
          <a:effectLst/>
        </p:spPr>
        <p:txBody>
          <a:bodyPr vert="horz" wrap="square" lIns="92278" tIns="46139" rIns="92278" bIns="46139" numCol="1" anchor="b" anchorCtr="0" compatLnSpc="1">
            <a:prstTxWarp prst="textNoShape">
              <a:avLst/>
            </a:prstTxWarp>
          </a:bodyPr>
          <a:lstStyle>
            <a:lvl1pPr defTabSz="915851">
              <a:defRPr sz="1200">
                <a:latin typeface="Comic Sans MS" pitchFamily="66" charset="0"/>
              </a:defRPr>
            </a:lvl1pPr>
          </a:lstStyle>
          <a:p>
            <a:pPr>
              <a:defRPr/>
            </a:pPr>
            <a:endParaRPr lang="es-ES"/>
          </a:p>
        </p:txBody>
      </p:sp>
      <p:sp>
        <p:nvSpPr>
          <p:cNvPr id="3077" name="Rectangle 5"/>
          <p:cNvSpPr>
            <a:spLocks noGrp="1" noChangeArrowheads="1"/>
          </p:cNvSpPr>
          <p:nvPr>
            <p:ph type="sldNum" sz="quarter" idx="3"/>
          </p:nvPr>
        </p:nvSpPr>
        <p:spPr bwMode="auto">
          <a:xfrm>
            <a:off x="3852863" y="9436100"/>
            <a:ext cx="2947987" cy="495300"/>
          </a:xfrm>
          <a:prstGeom prst="rect">
            <a:avLst/>
          </a:prstGeom>
          <a:noFill/>
          <a:ln w="9525">
            <a:noFill/>
            <a:miter lim="800000"/>
            <a:headEnd/>
            <a:tailEnd/>
          </a:ln>
          <a:effectLst/>
        </p:spPr>
        <p:txBody>
          <a:bodyPr vert="horz" wrap="square" lIns="92278" tIns="46139" rIns="92278" bIns="46139" numCol="1" anchor="b" anchorCtr="0" compatLnSpc="1">
            <a:prstTxWarp prst="textNoShape">
              <a:avLst/>
            </a:prstTxWarp>
          </a:bodyPr>
          <a:lstStyle>
            <a:lvl1pPr algn="r" defTabSz="915851">
              <a:defRPr sz="1200">
                <a:latin typeface="Comic Sans MS" pitchFamily="66" charset="0"/>
              </a:defRPr>
            </a:lvl1pPr>
          </a:lstStyle>
          <a:p>
            <a:pPr>
              <a:defRPr/>
            </a:pPr>
            <a:fld id="{35B69FFD-BEBD-4094-8B3D-BBD78919C116}"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7988" cy="495300"/>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lvl1pPr defTabSz="915851">
              <a:defRPr sz="1200">
                <a:latin typeface="Times New Roman" charset="0"/>
              </a:defRPr>
            </a:lvl1pPr>
          </a:lstStyle>
          <a:p>
            <a:pPr>
              <a:defRPr/>
            </a:pPr>
            <a:endParaRPr lang="es-ES"/>
          </a:p>
        </p:txBody>
      </p:sp>
      <p:sp>
        <p:nvSpPr>
          <p:cNvPr id="2051" name="Rectangle 3"/>
          <p:cNvSpPr>
            <a:spLocks noGrp="1" noChangeArrowheads="1"/>
          </p:cNvSpPr>
          <p:nvPr>
            <p:ph type="dt" idx="1"/>
          </p:nvPr>
        </p:nvSpPr>
        <p:spPr bwMode="auto">
          <a:xfrm>
            <a:off x="3852863" y="0"/>
            <a:ext cx="2947987" cy="495300"/>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lvl1pPr algn="r" defTabSz="915851">
              <a:defRPr sz="1200">
                <a:latin typeface="Times New Roman" charset="0"/>
              </a:defRPr>
            </a:lvl1pPr>
          </a:lstStyle>
          <a:p>
            <a:pPr>
              <a:defRPr/>
            </a:pPr>
            <a:endParaRPr lang="es-ES"/>
          </a:p>
        </p:txBody>
      </p:sp>
      <p:sp>
        <p:nvSpPr>
          <p:cNvPr id="31748" name="Rectangle 4"/>
          <p:cNvSpPr>
            <a:spLocks noRot="1" noChangeArrowheads="1" noTextEdit="1"/>
          </p:cNvSpPr>
          <p:nvPr>
            <p:ph type="sldImg" idx="2"/>
          </p:nvPr>
        </p:nvSpPr>
        <p:spPr bwMode="auto">
          <a:xfrm>
            <a:off x="920750" y="747713"/>
            <a:ext cx="4959350" cy="3719512"/>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06463" y="4716463"/>
            <a:ext cx="4987925" cy="4468812"/>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054" name="Rectangle 6"/>
          <p:cNvSpPr>
            <a:spLocks noGrp="1" noChangeArrowheads="1"/>
          </p:cNvSpPr>
          <p:nvPr>
            <p:ph type="ftr" sz="quarter" idx="4"/>
          </p:nvPr>
        </p:nvSpPr>
        <p:spPr bwMode="auto">
          <a:xfrm>
            <a:off x="0" y="9436100"/>
            <a:ext cx="2947988" cy="495300"/>
          </a:xfrm>
          <a:prstGeom prst="rect">
            <a:avLst/>
          </a:prstGeom>
          <a:noFill/>
          <a:ln w="9525">
            <a:noFill/>
            <a:miter lim="800000"/>
            <a:headEnd/>
            <a:tailEnd/>
          </a:ln>
          <a:effectLst/>
        </p:spPr>
        <p:txBody>
          <a:bodyPr vert="horz" wrap="square" lIns="92278" tIns="46139" rIns="92278" bIns="46139" numCol="1" anchor="b" anchorCtr="0" compatLnSpc="1">
            <a:prstTxWarp prst="textNoShape">
              <a:avLst/>
            </a:prstTxWarp>
          </a:bodyPr>
          <a:lstStyle>
            <a:lvl1pPr defTabSz="915851">
              <a:defRPr sz="1200">
                <a:latin typeface="Times New Roman" charset="0"/>
              </a:defRPr>
            </a:lvl1pPr>
          </a:lstStyle>
          <a:p>
            <a:pPr>
              <a:defRPr/>
            </a:pPr>
            <a:endParaRPr lang="es-ES"/>
          </a:p>
        </p:txBody>
      </p:sp>
      <p:sp>
        <p:nvSpPr>
          <p:cNvPr id="2055" name="Rectangle 7"/>
          <p:cNvSpPr>
            <a:spLocks noGrp="1" noChangeArrowheads="1"/>
          </p:cNvSpPr>
          <p:nvPr>
            <p:ph type="sldNum" sz="quarter" idx="5"/>
          </p:nvPr>
        </p:nvSpPr>
        <p:spPr bwMode="auto">
          <a:xfrm>
            <a:off x="3852863" y="9436100"/>
            <a:ext cx="2947987" cy="495300"/>
          </a:xfrm>
          <a:prstGeom prst="rect">
            <a:avLst/>
          </a:prstGeom>
          <a:noFill/>
          <a:ln w="9525">
            <a:noFill/>
            <a:miter lim="800000"/>
            <a:headEnd/>
            <a:tailEnd/>
          </a:ln>
          <a:effectLst/>
        </p:spPr>
        <p:txBody>
          <a:bodyPr vert="horz" wrap="square" lIns="92278" tIns="46139" rIns="92278" bIns="46139" numCol="1" anchor="b" anchorCtr="0" compatLnSpc="1">
            <a:prstTxWarp prst="textNoShape">
              <a:avLst/>
            </a:prstTxWarp>
          </a:bodyPr>
          <a:lstStyle>
            <a:lvl1pPr algn="r" defTabSz="915851">
              <a:defRPr sz="1200">
                <a:latin typeface="Times New Roman" charset="0"/>
              </a:defRPr>
            </a:lvl1pPr>
          </a:lstStyle>
          <a:p>
            <a:pPr>
              <a:defRPr/>
            </a:pPr>
            <a:fld id="{98312F5B-BA20-41C4-B804-7D6024B4FF0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genciatributaria.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14400"/>
            <a:fld id="{3730514A-AA8C-4CFB-98E5-B0F76D8321E8}" type="slidenum">
              <a:rPr lang="es-ES" smtClean="0"/>
              <a:pPr defTabSz="914400"/>
              <a:t>1</a:t>
            </a:fld>
            <a:endParaRPr lang="es-E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s-ES" sz="1000" smtClean="0">
                <a:latin typeface="Arial" charset="0"/>
              </a:rPr>
              <a:t>El propósito de esta presentación es explicar a adolescentes, con edades comprendidas entre los 13 y 16 años, el sentido y la finalidad de los impuestos. La presentación tiene un objetivo didáctico y aún siendo su contenido técnico correcto, no se ha pretendido que sea excesivamente precisa. Por ello, se habla en general de impuestos y no se entra a distinguir entre los distintos tipos de tributos. Asimismo, cuando se tratan las pensiones, se indica genéricamente que éstas se financian mediante las aportaciones de trabajadores y empresarios y mediante los impuestos. El profesor adaptará la presentación a las peculiaridades del grupo concreto y al tiempo previsto para la misma.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12813"/>
            <a:fld id="{6FAC0E29-E2BA-4AC7-942C-4244B84014AF}" type="slidenum">
              <a:rPr lang="es-ES" smtClean="0"/>
              <a:pPr defTabSz="912813"/>
              <a:t>10</a:t>
            </a:fld>
            <a:endParaRPr lang="es-ES" smtClean="0"/>
          </a:p>
        </p:txBody>
      </p:sp>
      <p:sp>
        <p:nvSpPr>
          <p:cNvPr id="41987" name="Rectangle 1026"/>
          <p:cNvSpPr>
            <a:spLocks noRot="1" noChangeArrowheads="1" noTextEdit="1"/>
          </p:cNvSpPr>
          <p:nvPr>
            <p:ph type="sldImg"/>
          </p:nvPr>
        </p:nvSpPr>
        <p:spPr>
          <a:ln cap="flat"/>
        </p:spPr>
      </p:sp>
      <p:sp>
        <p:nvSpPr>
          <p:cNvPr id="41988" name="Rectangle 1027"/>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14400"/>
            <a:fld id="{EF9673A4-F74C-41D5-B5B9-35B90DF8A1A2}" type="slidenum">
              <a:rPr lang="es-ES" smtClean="0"/>
              <a:pPr defTabSz="914400"/>
              <a:t>12</a:t>
            </a:fld>
            <a:endParaRPr lang="es-E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s-ES_tradnl" sz="1000" smtClean="0">
                <a:latin typeface="Arial" charset="0"/>
              </a:rPr>
              <a:t>Como habéis visto, hacer un presupuesto es una cuestión muy importante. Es necesario saber qué necesidades se tienen, cuánto cuestan y con qué dinero se cuenta para pagarlas. Por ejemplo:</a:t>
            </a:r>
          </a:p>
          <a:p>
            <a:pPr eaLnBrk="1" hangingPunct="1"/>
            <a:endParaRPr lang="es-ES_tradnl" sz="1000" smtClean="0">
              <a:latin typeface="Arial" charset="0"/>
            </a:endParaRPr>
          </a:p>
          <a:p>
            <a:pPr eaLnBrk="1" hangingPunct="1"/>
            <a:r>
              <a:rPr lang="es-ES_tradnl" sz="1000" smtClean="0">
                <a:latin typeface="Arial" charset="0"/>
              </a:rPr>
              <a:t>Seguramente muchos de vosotros vivís en un piso que está en un edificio. Ese edificio tiene zonas comunes, tiene tejados, tuberías de agua y desagüe, ascensores, etc. </a:t>
            </a:r>
          </a:p>
          <a:p>
            <a:pPr eaLnBrk="1" hangingPunct="1"/>
            <a:endParaRPr lang="es-ES_tradnl" sz="1000" smtClean="0">
              <a:latin typeface="Arial" charset="0"/>
            </a:endParaRPr>
          </a:p>
          <a:p>
            <a:pPr eaLnBrk="1" hangingPunct="1"/>
            <a:r>
              <a:rPr lang="es-ES_tradnl" sz="1000" smtClean="0">
                <a:latin typeface="Arial" charset="0"/>
              </a:rPr>
              <a:t>¿Sabéis que una casa no sólo es comprarla sino que también hay que mantenerla?. ¿Sabéis que los vecinos tienen que pagar una cuota para pagar los gastos comunes más necesarios (agua, luz, ascensor, pintura del portal y de las escaleras...)? ¿Creéis que todos los vecinos tienen que pagar las goteras del tejado y el ascensor (aunque vivan en el primero), la luz común, la pintura de las escaleras y el portal? ¿Sabéis cómo se deciden los gastos y las obras? ¿Sabéis que hay vecinos que no pagan los recibos de la comunidad, es decir los gastos comunes, no porque no tengan dinero sino porque no quieren? También hay prestaciones que no tienen retribución alguna y que dan molestias, quitan tiempo, etc. como por ejemplo, presidir la comunidad de vecinos ¿Creéis que alguien puede negarse a asumir esa responsabilidad? </a:t>
            </a:r>
            <a:endParaRPr lang="es-ES" sz="10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4400"/>
            <a:fld id="{8749A3E8-F8B7-4AB8-9055-6A49CE529825}" type="slidenum">
              <a:rPr lang="es-ES" smtClean="0"/>
              <a:pPr defTabSz="914400"/>
              <a:t>13</a:t>
            </a:fld>
            <a:endParaRPr lang="es-E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s-ES_tradnl" sz="1000" smtClean="0">
                <a:latin typeface="Arial" charset="0"/>
              </a:rPr>
              <a:t>Ahora pasamos a hablar de los colegios e institutos:</a:t>
            </a:r>
          </a:p>
          <a:p>
            <a:pPr eaLnBrk="1" hangingPunct="1"/>
            <a:r>
              <a:rPr lang="es-ES_tradnl" sz="1000" smtClean="0">
                <a:latin typeface="Arial" charset="0"/>
              </a:rPr>
              <a:t> </a:t>
            </a:r>
            <a:endParaRPr lang="es-ES" sz="1000" smtClean="0">
              <a:latin typeface="Arial" charset="0"/>
            </a:endParaRPr>
          </a:p>
          <a:p>
            <a:pPr eaLnBrk="1" hangingPunct="1"/>
            <a:r>
              <a:rPr lang="es-ES" sz="1000" smtClean="0">
                <a:latin typeface="Arial" charset="0"/>
              </a:rPr>
              <a:t>¿Os gustaría tener un ordenador para cada uno en la clase? ¿Os habéis planteado cuánto cuesta eso? ¿Cuánto vale un ordenador? ¿Cuántos sois en clase? Pues multiplica. </a:t>
            </a:r>
          </a:p>
          <a:p>
            <a:pPr eaLnBrk="1" hangingPunct="1"/>
            <a:endParaRPr lang="es-ES" sz="1000" smtClean="0">
              <a:latin typeface="Arial" charset="0"/>
            </a:endParaRPr>
          </a:p>
          <a:p>
            <a:pPr eaLnBrk="1" hangingPunct="1"/>
            <a:r>
              <a:rPr lang="es-ES" sz="1000" smtClean="0">
                <a:latin typeface="Arial" charset="0"/>
              </a:rPr>
              <a:t>¿De dónde te crees que sale ese dinero? Pues si se rompen los pupitres, si hay que pintar el colegio, etc. imagínate cómo se va a tener dinero para eso. </a:t>
            </a:r>
          </a:p>
          <a:p>
            <a:pPr eaLnBrk="1" hangingPunct="1"/>
            <a:endParaRPr lang="es-ES" sz="1000" smtClean="0">
              <a:latin typeface="Arial" charset="0"/>
            </a:endParaRPr>
          </a:p>
          <a:p>
            <a:pPr eaLnBrk="1" hangingPunct="1"/>
            <a:r>
              <a:rPr lang="es-ES" sz="1000" smtClean="0">
                <a:latin typeface="Arial" charset="0"/>
              </a:rPr>
              <a:t>¿Y para las demás clases? Multiplica el número de alumnos por clase y por lo que cuesta un ordenador ¿Y para todos los colegios de tu ciudad?. Multiplica y verás. ¿Te has parado a pensar en lo que cuesta todo esto?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4400"/>
            <a:fld id="{743E7034-9AE4-4155-9314-DE63BE04CF21}" type="slidenum">
              <a:rPr lang="es-ES" smtClean="0"/>
              <a:pPr defTabSz="914400"/>
              <a:t>14</a:t>
            </a:fld>
            <a:endParaRPr lang="es-E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s-ES_tradnl" sz="1000" smtClean="0">
                <a:latin typeface="Arial" charset="0"/>
              </a:rPr>
              <a:t>Pasemos a otra cuestión:</a:t>
            </a:r>
            <a:endParaRPr lang="es-ES" sz="1000" smtClean="0">
              <a:latin typeface="Arial" charset="0"/>
            </a:endParaRPr>
          </a:p>
          <a:p>
            <a:pPr eaLnBrk="1" hangingPunct="1"/>
            <a:endParaRPr lang="es-ES" sz="1000" smtClean="0">
              <a:latin typeface="Arial" charset="0"/>
            </a:endParaRPr>
          </a:p>
          <a:p>
            <a:pPr eaLnBrk="1" hangingPunct="1"/>
            <a:r>
              <a:rPr lang="es-ES" sz="1000" smtClean="0">
                <a:latin typeface="Arial" charset="0"/>
              </a:rPr>
              <a:t>¿Alguno de vosotros ha estado enfermo últimamente? O bien ¿alguien de vuestra familia? Imaginad lo que habría que haber pagado si en España no hubiera atención sanitaria gratuita.</a:t>
            </a:r>
          </a:p>
          <a:p>
            <a:pPr eaLnBrk="1" hangingPunct="1"/>
            <a:endParaRPr lang="es-ES" sz="1000" smtClean="0">
              <a:latin typeface="Arial" charset="0"/>
            </a:endParaRPr>
          </a:p>
          <a:p>
            <a:pPr eaLnBrk="1" hangingPunct="1"/>
            <a:r>
              <a:rPr lang="es-ES" sz="1000" smtClean="0">
                <a:latin typeface="Arial" charset="0"/>
              </a:rPr>
              <a:t>¿Sabéis que no se paga todo el precio de las medicinas sino solamente un porcentaje?</a:t>
            </a:r>
          </a:p>
          <a:p>
            <a:pPr eaLnBrk="1" hangingPunct="1"/>
            <a:endParaRPr lang="es-ES_tradnl" sz="1000" smtClean="0">
              <a:latin typeface="Arial" charset="0"/>
            </a:endParaRPr>
          </a:p>
          <a:p>
            <a:pPr eaLnBrk="1" hangingPunct="1"/>
            <a:r>
              <a:rPr lang="es-ES_tradnl" sz="1000" smtClean="0">
                <a:latin typeface="Arial" charset="0"/>
              </a:rPr>
              <a:t>¿Alguno se ha fijado en las películas que cuando alguien de otro país se pone enfermo, su familia tiene que vender la casa, etc. porque allí no tienen esta cobertura sanitaria?</a:t>
            </a:r>
          </a:p>
          <a:p>
            <a:pPr eaLnBrk="1" hangingPunct="1"/>
            <a:endParaRPr lang="es-ES_tradnl" sz="1000" smtClean="0">
              <a:latin typeface="Arial" charset="0"/>
            </a:endParaRPr>
          </a:p>
          <a:p>
            <a:pPr eaLnBrk="1" hangingPunct="1"/>
            <a:r>
              <a:rPr lang="es-ES_tradnl" sz="1000" smtClean="0">
                <a:latin typeface="Arial" charset="0"/>
              </a:rPr>
              <a:t>¿Sabéis que vosotros no vais a tener enfermedades que sí tienen chicos de otros países (cólera, viruela, polio...) porque aquí se vacuna a todos los niños?</a:t>
            </a:r>
            <a:endParaRPr lang="es-ES" sz="10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4400"/>
            <a:fld id="{AD1F71FF-7AA3-4F35-BDEF-D5B22FA85DFD}" type="slidenum">
              <a:rPr lang="es-ES" smtClean="0"/>
              <a:pPr defTabSz="914400"/>
              <a:t>15</a:t>
            </a:fld>
            <a:endParaRPr lang="es-E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s-ES_tradnl" sz="1000" smtClean="0">
                <a:latin typeface="Arial" charset="0"/>
              </a:rPr>
              <a:t>¿Sabéis que en las bibliotecas </a:t>
            </a:r>
            <a:r>
              <a:rPr lang="es-ES" sz="1000" smtClean="0">
                <a:latin typeface="Arial" charset="0"/>
              </a:rPr>
              <a:t>todos los ciudadanos podemos consultar y/o leer  libros, revistas, navegar en internet, leer la prensa, tomar prestados CDs,  DVDs…, es decir, acceder a la cultura, a la actualidad, al ocio… sin tener que gastar dinero?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4400"/>
            <a:fld id="{3360AE88-21EE-4F07-94A9-C92A8999BD9A}" type="slidenum">
              <a:rPr lang="es-ES" smtClean="0"/>
              <a:pPr defTabSz="914400"/>
              <a:t>16</a:t>
            </a:fld>
            <a:endParaRPr lang="es-E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s-ES_tradnl" sz="1000" smtClean="0">
                <a:latin typeface="Arial" charset="0"/>
              </a:rPr>
              <a:t>¿Sabéis cuántos kilómetros de carretera del Estado hay en España? Todas estas carreteras hay que cuidarlas, mantenerlas y repararlas. Porque podría darse el caso de que si no, podríais tener coche pero que avanzara a paso de burro por el mal estado de las carreteras.</a:t>
            </a:r>
          </a:p>
          <a:p>
            <a:pPr eaLnBrk="1" hangingPunct="1"/>
            <a:endParaRPr lang="es-ES" sz="1000" smtClean="0">
              <a:latin typeface="Arial" charset="0"/>
            </a:endParaRPr>
          </a:p>
          <a:p>
            <a:pPr eaLnBrk="1" hangingPunct="1"/>
            <a:r>
              <a:rPr lang="es-ES" sz="1000" smtClean="0">
                <a:latin typeface="Arial" charset="0"/>
              </a:rPr>
              <a:t>¿Sabéis cuántas personas y mercancías viajan al año en ferrocarril en España?</a:t>
            </a:r>
          </a:p>
          <a:p>
            <a:pPr eaLnBrk="1" hangingPunct="1"/>
            <a:endParaRPr lang="es-ES" sz="1000" smtClean="0">
              <a:latin typeface="Arial" charset="0"/>
            </a:endParaRPr>
          </a:p>
          <a:p>
            <a:pPr eaLnBrk="1" hangingPunct="1"/>
            <a:r>
              <a:rPr lang="es-ES" sz="1000" smtClean="0">
                <a:latin typeface="Arial" charset="0"/>
              </a:rPr>
              <a:t>¿Os imagináis yendo en carromatos porque no pudieran circular los coches y los trenes por falta de algunas de esas infraestructuras?</a:t>
            </a:r>
          </a:p>
          <a:p>
            <a:pPr eaLnBrk="1" hangingPunct="1"/>
            <a:endParaRPr lang="es-ES" sz="1000" smtClean="0">
              <a:latin typeface="Arial" charset="0"/>
            </a:endParaRPr>
          </a:p>
          <a:p>
            <a:pPr eaLnBrk="1" hangingPunct="1"/>
            <a:r>
              <a:rPr lang="es-ES" sz="1000" smtClean="0">
                <a:latin typeface="Arial" charset="0"/>
              </a:rPr>
              <a:t>¿Sabéis que la modernización de las carreteras en España ha sido posible gracias al dinero que las administraciones públicas han invertido en su construcción y a las ayudas que la Unión Europea ha ofrecido a nuestro país?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4400"/>
            <a:fld id="{6AFB1C6C-4FA9-47CD-AE5D-04C58A4815D4}" type="slidenum">
              <a:rPr lang="es-ES" smtClean="0"/>
              <a:pPr defTabSz="914400"/>
              <a:t>17</a:t>
            </a:fld>
            <a:endParaRPr lang="es-E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s-ES_tradnl" sz="1000" smtClean="0">
                <a:latin typeface="Arial" charset="0"/>
              </a:rPr>
              <a:t>Otra cuestión: Seguramente muchos de vosotros tendréis abuelos. </a:t>
            </a:r>
            <a:r>
              <a:rPr lang="es-ES" sz="1000" smtClean="0">
                <a:latin typeface="Arial" charset="0"/>
              </a:rPr>
              <a:t>¿Quiénes tienen abuelos? ¿Trabaja alguno de ellos? ¿Alguno de ellos cobra una pensión? Imaginad por un momento que no tuviéramos bomberos, policías, guardias civiles, jueces, etc. ¿Cómo creéis que sería la vida? ¿Creéis que es un dinero bien gastado el que pagamos con los impuestos para tener esa seguridad? </a:t>
            </a:r>
          </a:p>
          <a:p>
            <a:pPr eaLnBrk="1" hangingPunct="1"/>
            <a:endParaRPr lang="es-ES_tradnl" sz="1000" smtClean="0">
              <a:latin typeface="Arial" charset="0"/>
            </a:endParaRPr>
          </a:p>
          <a:p>
            <a:pPr eaLnBrk="1" hangingPunct="1"/>
            <a:r>
              <a:rPr lang="es-ES_tradnl" sz="1000" smtClean="0">
                <a:latin typeface="Arial" charset="0"/>
              </a:rPr>
              <a:t>Por tanto, para que se puedan costear los distintos bienes y servicios públicos que acabamos de ver (educación, sanidad, pensiones, carreteras, servicio de bomberos, policía, etc.), todos deberíamos pagar los impuestos, porque quien no lo hace, deja de ingresar un dinero al fondo público común, al fondo de todos y perjudica a los demás.</a:t>
            </a:r>
          </a:p>
          <a:p>
            <a:pPr eaLnBrk="1" hangingPunct="1"/>
            <a:endParaRPr lang="es-ES_tradnl" sz="1000" smtClean="0">
              <a:latin typeface="Arial" charset="0"/>
            </a:endParaRPr>
          </a:p>
          <a:p>
            <a:pPr eaLnBrk="1" hangingPunct="1"/>
            <a:r>
              <a:rPr lang="es-ES_tradnl" sz="1000" smtClean="0">
                <a:latin typeface="Arial" charset="0"/>
              </a:rPr>
              <a:t>Es posible que alguno de vosotros se crea que, porque es joven, no tiene nada que ver con el Presupuesto público ni con los impuestos. </a:t>
            </a:r>
          </a:p>
          <a:p>
            <a:pPr eaLnBrk="1" hangingPunct="1"/>
            <a:endParaRPr lang="es-ES_tradnl" sz="1000" smtClean="0">
              <a:latin typeface="Arial" charset="0"/>
            </a:endParaRPr>
          </a:p>
          <a:p>
            <a:pPr eaLnBrk="1" hangingPunct="1"/>
            <a:r>
              <a:rPr lang="es-ES_tradnl" sz="1000" smtClean="0">
                <a:latin typeface="Arial" charset="0"/>
              </a:rPr>
              <a:t>Pues ya habéis visto que sí tenéis mucho que ver con el Presupuesto público, sobre todo por lo que corresponde a los gastos públicos. Pero no os creáis que con eso se ha acabado todo. Porque resulta que, aunque no os lo parezca, también vosotros estáis pagando impuestos. O sea, que vosotros, aunque no estéis trabajando y ganando un sueldo, también sois contribuyentes. Y es que resulta que hay varias clases de impuestos.</a:t>
            </a:r>
          </a:p>
          <a:p>
            <a:pPr eaLnBrk="1" hangingPunct="1"/>
            <a:endParaRPr lang="es-ES_tradnl" sz="10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4400"/>
            <a:fld id="{5E37ACFD-692B-4C7D-A3BA-6DC79D6E5571}" type="slidenum">
              <a:rPr lang="es-ES" smtClean="0"/>
              <a:pPr defTabSz="914400"/>
              <a:t>18</a:t>
            </a:fld>
            <a:endParaRPr lang="es-E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s-ES_tradnl" sz="1000" smtClean="0">
                <a:latin typeface="Arial" charset="0"/>
              </a:rPr>
              <a:t>Por ejemplo, ¿alguno de vosotros sabe que cada vez que os compráis una bolsa de patatas, un bollo, unos pantalones, unas zapatillas o un CD, cada vez que vais al cine, que os subís a un tren o a un autobús, recargáis una tarjeta de teléfono móvil estáis pagando impuestos? ¿Cómo se llama esta clase de impuestos?</a:t>
            </a:r>
            <a:r>
              <a:rPr lang="es-ES" sz="1000" smtClean="0">
                <a:latin typeface="Arial" charset="0"/>
              </a:rPr>
              <a:t> </a:t>
            </a:r>
          </a:p>
          <a:p>
            <a:pPr eaLnBrk="1" hangingPunct="1"/>
            <a:endParaRPr lang="es-ES" sz="1000" smtClean="0">
              <a:latin typeface="Arial" charset="0"/>
            </a:endParaRPr>
          </a:p>
          <a:p>
            <a:pPr eaLnBrk="1" hangingPunct="1"/>
            <a:r>
              <a:rPr lang="es-ES_tradnl" sz="1000" smtClean="0">
                <a:latin typeface="Arial" charset="0"/>
              </a:rPr>
              <a:t>Son los impuestos sobre el consumo o indirectos. El más conocido de ellos es el IVA (Impuesto sobre el Valor Añadido), seguramente os sonará. Este es un impuesto que se paga cada vez que se compra algo (ya sea un bien o un servicio) </a:t>
            </a:r>
            <a:endParaRPr lang="es-ES" sz="10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r>
              <a:rPr lang="es-ES" smtClean="0"/>
              <a:t>¿Con factura o sin factura? O lo que es lo mismo: ¿Con IVA o sin IVA?</a:t>
            </a:r>
          </a:p>
          <a:p>
            <a:r>
              <a:rPr lang="es-ES" smtClean="0"/>
              <a:t>Ponerles en la situación de que están independizados y necesitan llamar a un fontanero. En el supuesto, el alumno ya trabaja y paga impuestos por su trabajo. El fontanero, si se le dice sin IVA, no pagará por su trabajo, lo que es injusto. Además el cliente no tendrá factura y no podrá reclamar en caso de que sea necesario. Lo que no pagan otros, lo tenemos que pagar los demás. Algunos profesionales prefieren trabajar sin cobrar el IVA ¿Qué harías tú una vez conocida la explicación si tienes que llamar a un fontanero para que te haga un trabajo? </a:t>
            </a:r>
          </a:p>
        </p:txBody>
      </p:sp>
      <p:sp>
        <p:nvSpPr>
          <p:cNvPr id="50180" name="3 Marcador de número de diapositiva"/>
          <p:cNvSpPr>
            <a:spLocks noGrp="1"/>
          </p:cNvSpPr>
          <p:nvPr>
            <p:ph type="sldNum" sz="quarter" idx="5"/>
          </p:nvPr>
        </p:nvSpPr>
        <p:spPr>
          <a:noFill/>
        </p:spPr>
        <p:txBody>
          <a:bodyPr/>
          <a:lstStyle/>
          <a:p>
            <a:pPr defTabSz="912813"/>
            <a:fld id="{1185347F-4D7C-473C-A777-2E3B089D57DC}" type="slidenum">
              <a:rPr lang="es-ES" smtClean="0"/>
              <a:pPr defTabSz="912813"/>
              <a:t>19</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4400"/>
            <a:fld id="{607BCD1B-2AAB-407F-A9FD-290D1128CD00}" type="slidenum">
              <a:rPr lang="es-ES" smtClean="0"/>
              <a:pPr defTabSz="914400"/>
              <a:t>20</a:t>
            </a:fld>
            <a:endParaRPr lang="es-E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s-ES_tradnl" sz="1000" smtClean="0">
                <a:latin typeface="Arial" charset="0"/>
              </a:rPr>
              <a:t>El  impuesto sobre la renta (IRPF) es un impuesto que pagan las personas según la renta que perciben. Así, el que percibe más, paga más y el que percibe menos, paga menos, e incluso las personas que tienen sólo lo justo para poder vivir, no pagan nada. Esta es la diferencia más importante con el IVA, del que antes hablamos, pues en el IVA, todos pagamos lo mismo cuando compramos alguna cosa.</a:t>
            </a:r>
          </a:p>
          <a:p>
            <a:pPr eaLnBrk="1" hangingPunct="1"/>
            <a:endParaRPr lang="es-ES_tradnl" sz="1000" smtClean="0">
              <a:latin typeface="Arial" charset="0"/>
            </a:endParaRPr>
          </a:p>
          <a:p>
            <a:pPr eaLnBrk="1" hangingPunct="1"/>
            <a:r>
              <a:rPr lang="es-ES_tradnl" sz="1000" smtClean="0">
                <a:latin typeface="Arial" charset="0"/>
              </a:rPr>
              <a:t>En la declaración del IRPF, lo que se conoce como declaración de la renta, se debe incluir el sueldo que se gana o los beneficios que se obtienen si se es su propio jefe (por ejemplo, un electricista, un fontanero, una abogada, etc). También han de incluirse los intereses de las cuentas bancarias que se obtienen, los alquileres que se cobran si se tiene algún piso arrendado, la ganancia que se ha obtenido si se ha vendido una casa, etc. </a:t>
            </a:r>
          </a:p>
          <a:p>
            <a:pPr eaLnBrk="1" hangingPunct="1"/>
            <a:endParaRPr lang="es-ES_tradnl" sz="1000" smtClean="0">
              <a:latin typeface="Arial" charset="0"/>
            </a:endParaRPr>
          </a:p>
          <a:p>
            <a:pPr eaLnBrk="1" hangingPunct="1"/>
            <a:r>
              <a:rPr lang="es-ES_tradnl" sz="1000" smtClean="0">
                <a:latin typeface="Arial" charset="0"/>
              </a:rPr>
              <a:t>En conclusión, se debe incluir toda la renta obtenida durante el año anterior. Así, las declaraciones de la renta que se presentan entre mayo y junio se refieren a la renta obtenida en el año pasado: rendimientos del trabajo, rendimientos del capital, ganancias y pérdidas patrimoniales y otras imputaciones de renta establecidas por la ley</a:t>
            </a:r>
            <a:endParaRPr lang="es-ES" sz="10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14400"/>
            <a:fld id="{B6160047-6D54-4706-BE89-9C6400DE1739}" type="slidenum">
              <a:rPr lang="es-ES" smtClean="0"/>
              <a:pPr defTabSz="914400"/>
              <a:t>2</a:t>
            </a:fld>
            <a:endParaRPr lang="es-E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s-ES" sz="1000" smtClean="0">
                <a:latin typeface="Arial" charset="0"/>
              </a:rPr>
              <a:t>Los seres humanos tenemos muchas necesidades para poder vivir. </a:t>
            </a:r>
          </a:p>
          <a:p>
            <a:pPr eaLnBrk="1" hangingPunct="1"/>
            <a:endParaRPr lang="es-ES" sz="1000" smtClean="0">
              <a:latin typeface="Arial" charset="0"/>
            </a:endParaRPr>
          </a:p>
          <a:p>
            <a:pPr eaLnBrk="1" hangingPunct="1"/>
            <a:r>
              <a:rPr lang="es-ES" sz="1000" smtClean="0">
                <a:latin typeface="Arial" charset="0"/>
              </a:rPr>
              <a:t>¿Podríamos vivir sin comer, sin ropa que nos abrigue, sin una casa donde resguardarnos, etc?</a:t>
            </a:r>
          </a:p>
          <a:p>
            <a:pPr eaLnBrk="1" hangingPunct="1"/>
            <a:endParaRPr lang="es-ES" sz="1000" smtClean="0">
              <a:latin typeface="Arial" charset="0"/>
            </a:endParaRPr>
          </a:p>
          <a:p>
            <a:pPr eaLnBrk="1" hangingPunct="1"/>
            <a:r>
              <a:rPr lang="es-ES" sz="1000" smtClean="0">
                <a:latin typeface="Arial" charset="0"/>
              </a:rPr>
              <a:t>La comida, el vestido y la vivienda han sido y son desde siempre las necesidades más elementales de toda persona.  Pero nuestra vida no sólo gira en torno a la satisfacción de las necesidades más básicas y elementales. Los seres humanos vivimos en grupo porque, para vivir en mejores condiciones, es más sensato y eficiente asociarse.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4400"/>
            <a:fld id="{EBC83F3C-929C-46E9-ABA0-A7E57A617409}" type="slidenum">
              <a:rPr lang="es-ES" smtClean="0"/>
              <a:pPr defTabSz="914400"/>
              <a:t>21</a:t>
            </a:fld>
            <a:endParaRPr lang="es-E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algn="just" eaLnBrk="1" hangingPunct="1"/>
            <a:r>
              <a:rPr lang="es-ES_tradnl" sz="1000" smtClean="0">
                <a:latin typeface="Arial" charset="0"/>
              </a:rPr>
              <a:t>En la declaración de la renta, como decíamos, se incluye toda la renta obtenida durante el año.</a:t>
            </a:r>
          </a:p>
          <a:p>
            <a:pPr algn="just" eaLnBrk="1" hangingPunct="1"/>
            <a:r>
              <a:rPr lang="es-ES_tradnl" sz="1000" smtClean="0">
                <a:latin typeface="Arial" charset="0"/>
              </a:rPr>
              <a:t>Esa renta será neta, es decir, de cada rendimiento que la compone se habrán restado previamente los gatos deducibles que establezca la normativa. De esa renta se restan también otras cantidades, denominadas “reducciones”.</a:t>
            </a:r>
          </a:p>
          <a:p>
            <a:pPr algn="just" eaLnBrk="1" hangingPunct="1"/>
            <a:r>
              <a:rPr lang="es-ES_tradnl" sz="1000" smtClean="0">
                <a:latin typeface="Arial" charset="0"/>
              </a:rPr>
              <a:t>Estas cantidades vienen dadas por ciertos gastos que tienen las personas y que el legislador considera que han de fomentarse y protegerse por atender a situaciones de dependencia y envejecimiento (aportaciones a planes de pensiones, a sistemas de previsión social constituidas a favor de discapacitados, pensiones compensatorias en caso de divorciados, cuotas por afiliación a sindicatos y partidos políticos, ....).</a:t>
            </a:r>
          </a:p>
          <a:p>
            <a:pPr algn="just" eaLnBrk="1" hangingPunct="1"/>
            <a:r>
              <a:rPr lang="es-ES_tradnl" sz="1000" smtClean="0">
                <a:latin typeface="Arial" charset="0"/>
              </a:rPr>
              <a:t>En el impuestos sobre la renta, cada persona paga en razón de la renta que ha percibido, es decir, es un impuesto progresivo.</a:t>
            </a:r>
          </a:p>
          <a:p>
            <a:pPr algn="just" eaLnBrk="1" hangingPunct="1"/>
            <a:r>
              <a:rPr lang="es-ES_tradnl" sz="1000" smtClean="0">
                <a:latin typeface="Arial" charset="0"/>
              </a:rPr>
              <a:t>Para garantizar la progresividad se establece una escala con unos tramos y tipos que se aplicarán a la venta obtenida por el contribuyente.</a:t>
            </a:r>
          </a:p>
          <a:p>
            <a:pPr algn="just" eaLnBrk="1" hangingPunct="1"/>
            <a:r>
              <a:rPr lang="es-ES_tradnl" sz="1000" smtClean="0">
                <a:latin typeface="Arial" charset="0"/>
              </a:rPr>
              <a:t>Ya hemos visto que a esa renta se le restan las reducciones; también hay otras cantidades que por destinarse a satisfacer las necesidades básicas personales y familiares del contribuyente, no se someten a tributación por este impuesto. Para la determinación de esta cantidad, “mínimo personal y familiar”, se tendrán en cuenta situaciones como la edad del contribuyente (si es mayor de 65 o 75 años), el número de hijos que convivan con él o situaciones de discapacidad.</a:t>
            </a:r>
          </a:p>
          <a:p>
            <a:pPr algn="just" eaLnBrk="1" hangingPunct="1"/>
            <a:r>
              <a:rPr lang="es-ES_tradnl" sz="1000" smtClean="0">
                <a:latin typeface="Arial" charset="0"/>
              </a:rPr>
              <a:t>Pues bien, a cada tramo de renta se le aplican los tipos de la escala del impuesto, pero sólo tributará la de renta que exceda del mínimo personal y familiar. </a:t>
            </a:r>
          </a:p>
          <a:p>
            <a:pPr algn="just" eaLnBrk="1" hangingPunct="1"/>
            <a:r>
              <a:rPr lang="es-ES_tradnl" sz="1000" smtClean="0">
                <a:latin typeface="Arial" charset="0"/>
              </a:rPr>
              <a:t>El resultado de aplicar la tarifa del impuesto no será aún la cantidad a pagar; se restarán las “deducciones, gastos que las personas han tenido en el año, como por ejemplo por la adquisición de su vivienda habitual, por donativos que han realizado, por trabajado con hijos menores de 3 años, ...</a:t>
            </a:r>
          </a:p>
          <a:p>
            <a:pPr algn="just" eaLnBrk="1" hangingPunct="1"/>
            <a:r>
              <a:rPr lang="es-ES_tradnl" sz="1000" smtClean="0">
                <a:latin typeface="Arial" charset="0"/>
              </a:rPr>
              <a:t>Por último, el impuesto sobre la renta se paga todos los años (como decíamos, entre el 3 de mayo y el 2 de julio de 2012), pero no hay que pagarlo de golpe, sino que se va pagando poco a poco, a plazos, poniendo cada mes una pequeña parte del sueldo que la gente gana. Estos plazos se llaman “retenciones”. Cuando llega el mes de junio se hacen las cuentas: se suma todo lo que hemos ido pagando mes a mes en el año anterior, se restan los descuentos que nos corresponden y si aún nos falta algo por pagar, lo pagamos, pero si hemos pagado de más, nos lo devuelven.</a:t>
            </a:r>
            <a:endParaRPr lang="es-ES" sz="1000" smtClean="0">
              <a:latin typeface="Arial" charset="0"/>
            </a:endParaRPr>
          </a:p>
          <a:p>
            <a:pPr algn="just" eaLnBrk="1" hangingPunct="1"/>
            <a:endParaRPr lang="es-ES" sz="10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4400"/>
            <a:fld id="{0AA71236-3755-4D2B-AA8D-9D1AD1193BD6}" type="slidenum">
              <a:rPr lang="es-ES" smtClean="0"/>
              <a:pPr defTabSz="914400"/>
              <a:t>22</a:t>
            </a:fld>
            <a:endParaRPr lang="es-E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90000"/>
              </a:lnSpc>
            </a:pPr>
            <a:r>
              <a:rPr lang="es-ES_tradnl" sz="1000" smtClean="0">
                <a:latin typeface="Arial" charset="0"/>
              </a:rPr>
              <a:t>Así pues, el Impuesto sobre la Renta es un impuesto que intenta ser muy justo. Por un lado, el que gana más, paga más impuesto sobre la renta y, además, paga más en proporción, de modo que pueda compensarse la parte de los que pagan poco porque ganan poco (a esto se le llama progresividad del impuesto). Por otro lado, con independencia de lo que se haya pagado, todos tenemos el mismo derecho a disfrutar de las carreteras, los parques, los hospitales, los colegios y los demás bienes y servicios públicos. Los impuestos los pagan todos los ciudadanos. Eso es justicia. Pero como no todos los ciudadanos ganan el mismo dinero, todos no pagan la misma cantidad en concepto de impuestos. Pagan más los que más dinero tienen. Eso es solidaridad. </a:t>
            </a:r>
          </a:p>
          <a:p>
            <a:pPr eaLnBrk="1" hangingPunct="1">
              <a:lnSpc>
                <a:spcPct val="90000"/>
              </a:lnSpc>
            </a:pPr>
            <a:endParaRPr lang="es-ES_tradnl" sz="1000" smtClean="0">
              <a:latin typeface="Arial" charset="0"/>
            </a:endParaRPr>
          </a:p>
          <a:p>
            <a:pPr eaLnBrk="1" hangingPunct="1">
              <a:lnSpc>
                <a:spcPct val="90000"/>
              </a:lnSpc>
            </a:pPr>
            <a:r>
              <a:rPr lang="es-ES_tradnl" sz="1000" smtClean="0">
                <a:latin typeface="Arial" charset="0"/>
              </a:rPr>
              <a:t>Luego, con ese dinero, las </a:t>
            </a:r>
            <a:r>
              <a:rPr lang="es-ES" sz="1000" smtClean="0">
                <a:latin typeface="Arial" charset="0"/>
              </a:rPr>
              <a:t>administraciones </a:t>
            </a:r>
            <a:r>
              <a:rPr lang="es-ES_tradnl" sz="1000" smtClean="0">
                <a:latin typeface="Arial" charset="0"/>
              </a:rPr>
              <a:t>públicas ponen a disposición de todos los bienes y servicios públicos y las prestaciones sociales que, lógicamente, son más necesarias para quienes tienen menos recursos. Esta es la función distributiva que tienen los impuestos. Permitir que, con el dinero aportado de manera solidaria, todos los ciudadanos pueden acceder a las cosas más básicas para vivir de manera digna y civilizada. </a:t>
            </a:r>
          </a:p>
          <a:p>
            <a:pPr eaLnBrk="1" hangingPunct="1">
              <a:lnSpc>
                <a:spcPct val="90000"/>
              </a:lnSpc>
            </a:pPr>
            <a:endParaRPr lang="es-ES_tradnl" sz="1000" smtClean="0">
              <a:latin typeface="Arial" charset="0"/>
            </a:endParaRPr>
          </a:p>
          <a:p>
            <a:pPr eaLnBrk="1" hangingPunct="1">
              <a:lnSpc>
                <a:spcPct val="90000"/>
              </a:lnSpc>
            </a:pPr>
            <a:r>
              <a:rPr lang="es-ES_tradnl" sz="1000" smtClean="0">
                <a:latin typeface="Arial" charset="0"/>
              </a:rPr>
              <a:t>Es lo mismo que pasa en una familia. Unos ganan más dinero y otros menos; incluso los hay que no ganan ningún dinero. Pero no importa. Se hace un fondo común solidario para que todos los miembros de la familia tengan lo que necesitan. Pues lo mismo pasa en las </a:t>
            </a:r>
            <a:r>
              <a:rPr lang="es-ES" sz="1000" smtClean="0">
                <a:latin typeface="Arial" charset="0"/>
              </a:rPr>
              <a:t>administraciones </a:t>
            </a:r>
            <a:r>
              <a:rPr lang="es-ES_tradnl" sz="1000" smtClean="0">
                <a:latin typeface="Arial" charset="0"/>
              </a:rPr>
              <a:t>públicas (Ayuntamiento, Diputación provincial, Comunidad autónoma, Estado). Los ciudadanos pagan sus impuestos, y luego hay unos procedimientos para que el dinero recaudado financie las necesidades de quienes viven en los distintos sitios (por ejemplo, el Fondo de Compensación Interterritorial). </a:t>
            </a:r>
          </a:p>
          <a:p>
            <a:pPr eaLnBrk="1" hangingPunct="1">
              <a:lnSpc>
                <a:spcPct val="90000"/>
              </a:lnSpc>
            </a:pPr>
            <a:endParaRPr lang="es-ES_tradnl" sz="1000" smtClean="0">
              <a:latin typeface="Arial" charset="0"/>
            </a:endParaRPr>
          </a:p>
          <a:p>
            <a:pPr eaLnBrk="1" hangingPunct="1">
              <a:lnSpc>
                <a:spcPct val="90000"/>
              </a:lnSpc>
            </a:pPr>
            <a:r>
              <a:rPr lang="es-ES_tradnl" sz="1000" smtClean="0">
                <a:latin typeface="Arial" charset="0"/>
              </a:rPr>
              <a:t>Y también pasa lo mismo en el mundo. Por ejemplo, España pertenece a una entidad supranacional que es la Unión Europea. Pues España también aporta la cantidad que le corresponde, junto con Francia, Italia, Alemania, etc. para que todos los países europeos podamos tener una serie de necesidades comunes cubiertas con las aportaciones solidarias de todos. Y como ni España ni la Unión Europea están solas en el mundo, también aportan solidariamente unas cantidades a los organismos internacionales (Naciones Unidas, por ejemplo) para ayudar a los países que tienen problemas. </a:t>
            </a:r>
            <a:endParaRPr lang="es-ES" sz="10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4400"/>
            <a:fld id="{C9AC4E74-8AB7-4A5A-8C98-7AF928B4777A}" type="slidenum">
              <a:rPr lang="es-ES" smtClean="0"/>
              <a:pPr defTabSz="914400"/>
              <a:t>23</a:t>
            </a:fld>
            <a:endParaRPr lang="es-E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s-ES_tradnl" sz="1000" smtClean="0">
                <a:latin typeface="Arial" charset="0"/>
              </a:rPr>
              <a:t>Por eso, quien no respeta los bienes y servicios públicos, quien los estropea o los utiliza mal está perjudicándose a sí mismo y a los demás. Porque eso no es gratis. Está pagado con dinero de todos. Y si se estropea, habrá que esperar a recaudar más dinero para reponerlo. Mientras tanto, todos se quedan sin lo que un egoísta e insolidario estropeó.</a:t>
            </a:r>
            <a:endParaRPr lang="es-ES" sz="10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4400"/>
            <a:fld id="{A6288E72-FBB2-4227-948F-0AEBB8B91127}" type="slidenum">
              <a:rPr lang="es-ES" smtClean="0"/>
              <a:pPr defTabSz="914400"/>
              <a:t>24</a:t>
            </a:fld>
            <a:endParaRPr lang="es-E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s-ES_tradnl" sz="1000" smtClean="0">
                <a:latin typeface="Arial" charset="0"/>
              </a:rPr>
              <a:t>También quien no paga los impuestos que le corresponde está perjudicándose a sí mismo y a los demás. Porque lo que él no ha puesto, es un dinero que se resta de lo que se necesita para pagar los bienes y servicios necesarios para todos. Estas son conductas que hay que castigar y corregir, porque son ilegales, egoístas e insolidarias. </a:t>
            </a:r>
          </a:p>
          <a:p>
            <a:pPr eaLnBrk="1" hangingPunct="1"/>
            <a:endParaRPr lang="es-ES_tradnl" sz="1000" smtClean="0">
              <a:latin typeface="Arial" charset="0"/>
            </a:endParaRPr>
          </a:p>
          <a:p>
            <a:pPr eaLnBrk="1" hangingPunct="1"/>
            <a:r>
              <a:rPr lang="es-ES_tradnl" sz="1000" smtClean="0">
                <a:latin typeface="Arial" charset="0"/>
              </a:rPr>
              <a:t>El que no paga sus impuestos es como el que se apunta a un grupo para hacer un trabajo en equipo y no hace su parte. Naturalmente, alguien del grupo tiene que trabajar doble para que, al final, a todos les pongan la misma nota. </a:t>
            </a:r>
          </a:p>
          <a:p>
            <a:pPr eaLnBrk="1" hangingPunct="1"/>
            <a:endParaRPr lang="es-ES_tradnl" sz="1000" smtClean="0">
              <a:latin typeface="Arial" charset="0"/>
            </a:endParaRPr>
          </a:p>
          <a:p>
            <a:pPr eaLnBrk="1" hangingPunct="1"/>
            <a:r>
              <a:rPr lang="es-ES_tradnl" sz="1000" smtClean="0">
                <a:latin typeface="Arial" charset="0"/>
              </a:rPr>
              <a:t>Pues lo mismo pasa con los impuestos. Para que otras personas no paguen lo que otra dejó de pagar, la Agencia Tributaria tiene que descubrir al que no paga, hacer que pague lo que evadió y, por tanto, hacer que rectifique su conducta. </a:t>
            </a:r>
          </a:p>
          <a:p>
            <a:pPr eaLnBrk="1" hangingPunct="1"/>
            <a:endParaRPr lang="es-ES_tradnl" sz="1000" smtClean="0">
              <a:latin typeface="Arial" charset="0"/>
            </a:endParaRPr>
          </a:p>
          <a:p>
            <a:pPr eaLnBrk="1" hangingPunct="1"/>
            <a:r>
              <a:rPr lang="es-ES_tradnl" sz="1000" smtClean="0">
                <a:latin typeface="Arial" charset="0"/>
              </a:rPr>
              <a:t>El que no paga sus impuestos es como el que no hace su parte de un trabajo en equipo. Alguien del grupo tiene que trabajar doble para que, al final, a todos les pongan la misma nota. Pues lo mismo pasa con los impuestos. Hay que descubrir al que no paga y hacer que pague lo que evadió, e incluso ponerle una multa, para que no lo vuelva a repetir.</a:t>
            </a:r>
            <a:endParaRPr lang="es-ES" sz="10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14400"/>
            <a:fld id="{E1EB3987-1452-4728-AFA3-F9A202F9907A}" type="slidenum">
              <a:rPr lang="es-ES" smtClean="0"/>
              <a:pPr defTabSz="914400"/>
              <a:t>25</a:t>
            </a:fld>
            <a:endParaRPr lang="es-E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s-ES_tradnl" sz="1000" smtClean="0">
                <a:latin typeface="Arial" charset="0"/>
              </a:rPr>
              <a:t>A la persona que no paga al fondo común lo que le corresponde para pagar los servicios públicos se dice que comete “fraude fiscal”. Si todas las personas pagáramos lo que nos corresponde, habría mucho dinero para vivir todos mejor. </a:t>
            </a:r>
          </a:p>
          <a:p>
            <a:pPr eaLnBrk="1" hangingPunct="1"/>
            <a:endParaRPr lang="es-ES_tradnl" sz="1000" smtClean="0">
              <a:latin typeface="Arial" charset="0"/>
            </a:endParaRPr>
          </a:p>
          <a:p>
            <a:pPr eaLnBrk="1" hangingPunct="1"/>
            <a:r>
              <a:rPr lang="es-ES_tradnl" sz="1000" smtClean="0">
                <a:latin typeface="Arial" charset="0"/>
              </a:rPr>
              <a:t>Además, sólo el que paga puede protestar cuando considere que el dinero de todos se debería utilizar más para algunos gastos que para otros.</a:t>
            </a:r>
          </a:p>
          <a:p>
            <a:pPr eaLnBrk="1" hangingPunct="1"/>
            <a:endParaRPr lang="es-ES_tradnl" sz="1000" smtClean="0">
              <a:latin typeface="Arial" charset="0"/>
            </a:endParaRPr>
          </a:p>
          <a:p>
            <a:pPr eaLnBrk="1" hangingPunct="1"/>
            <a:r>
              <a:rPr lang="es-ES_tradnl" sz="1000" smtClean="0">
                <a:latin typeface="Arial" charset="0"/>
              </a:rPr>
              <a:t>Cuando se sabe que una persona no paga lo que debe (“el defraudador fiscal”), se le obliga a hacerlo y se le penaliza con sanciones y multas. Si no paga los impuestos que debe y las multas, se le pueden embargar sus bienes (su casa, su coche, su moto, su tele, etc.) y el dinero que se obtiene de la renta de sus bienes se emplea para cancelar sus deudas de impuestos.</a:t>
            </a:r>
            <a:endParaRPr lang="es-ES" sz="10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4400"/>
            <a:fld id="{34904F1B-2338-490B-98BA-0F2A69188B06}" type="slidenum">
              <a:rPr lang="es-ES" smtClean="0"/>
              <a:pPr defTabSz="914400"/>
              <a:t>26</a:t>
            </a:fld>
            <a:endParaRPr lang="es-E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s-ES" sz="1000" smtClean="0">
                <a:latin typeface="Arial" charset="0"/>
              </a:rPr>
              <a:t>El organismo responsable en el Estado de recaudar los impuestos es la AGENCIA ESTATAL DE ADMINISTRACIÓN TRIBUTARIA (AEAT), más conocida como la Agencia Tributaria.</a:t>
            </a:r>
          </a:p>
          <a:p>
            <a:pPr eaLnBrk="1" hangingPunct="1"/>
            <a:endParaRPr lang="es-ES" sz="10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4400"/>
            <a:fld id="{B3FFE00B-1BAE-4277-914F-95EAFE140252}" type="slidenum">
              <a:rPr lang="es-ES" smtClean="0"/>
              <a:pPr defTabSz="914400"/>
              <a:t>27</a:t>
            </a:fld>
            <a:endParaRPr lang="es-E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s-ES" sz="1000" smtClean="0">
                <a:latin typeface="Arial" charset="0"/>
              </a:rPr>
              <a:t>Dos son las misiones fundamentales que tiene encomendadas:</a:t>
            </a:r>
          </a:p>
          <a:p>
            <a:pPr eaLnBrk="1" hangingPunct="1"/>
            <a:endParaRPr lang="es-ES" sz="1000" smtClean="0">
              <a:latin typeface="Arial" charset="0"/>
            </a:endParaRPr>
          </a:p>
          <a:p>
            <a:pPr eaLnBrk="1" hangingPunct="1"/>
            <a:r>
              <a:rPr lang="es-ES" sz="1000" smtClean="0">
                <a:latin typeface="Arial" charset="0"/>
              </a:rPr>
              <a:t>	- Por una parte, ayudar al contribuyente a cumplir sus obligaciones tributarias. </a:t>
            </a:r>
          </a:p>
          <a:p>
            <a:pPr eaLnBrk="1" hangingPunct="1"/>
            <a:r>
              <a:rPr lang="es-ES" sz="1000" smtClean="0">
                <a:latin typeface="Arial" charset="0"/>
              </a:rPr>
              <a:t>	- Por otra, intentar evitar que la falta de solidaridad de algunos suponga una carga mayor para el resto, es decir, luchar contra el fraude fiscal. </a:t>
            </a:r>
          </a:p>
          <a:p>
            <a:pPr eaLnBrk="1" hangingPunct="1"/>
            <a:endParaRPr lang="es-ES" sz="10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4400"/>
            <a:fld id="{CD9298FA-C88C-469E-A75A-F109C6A039C1}" type="slidenum">
              <a:rPr lang="es-ES" smtClean="0"/>
              <a:pPr defTabSz="914400"/>
              <a:t>28</a:t>
            </a:fld>
            <a:endParaRPr lang="es-ES" smtClean="0"/>
          </a:p>
        </p:txBody>
      </p:sp>
      <p:sp>
        <p:nvSpPr>
          <p:cNvPr id="59395"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ln/>
        </p:spPr>
        <p:txBody>
          <a:bodyPr/>
          <a:lstStyle/>
          <a:p>
            <a:pPr eaLnBrk="1" hangingPunct="1">
              <a:defRPr/>
            </a:pPr>
            <a:r>
              <a:rPr lang="es-ES" sz="1000" dirty="0" smtClean="0">
                <a:latin typeface="Arial" charset="0"/>
              </a:rPr>
              <a:t>En la página web de la Agencia Tributaria </a:t>
            </a:r>
            <a:r>
              <a:rPr lang="es-ES" sz="1000" dirty="0" smtClean="0">
                <a:solidFill>
                  <a:schemeClr val="accent6"/>
                </a:solidFill>
                <a:latin typeface="Arial" charset="0"/>
                <a:hlinkClick r:id="rId3"/>
              </a:rPr>
              <a:t>www.agenciatributaria.es</a:t>
            </a:r>
            <a:r>
              <a:rPr lang="es-ES" sz="1000" dirty="0" smtClean="0">
                <a:latin typeface="Arial" charset="0"/>
              </a:rPr>
              <a:t> se puede encontrar mucha información y también se pueden hacer muchos trámites relacionados con los impuestos (se puede presentar la declaración de la renta, pagar los impuestos, </a:t>
            </a:r>
            <a:r>
              <a:rPr lang="es-ES" sz="1000" dirty="0" err="1" smtClean="0">
                <a:latin typeface="Arial" charset="0"/>
              </a:rPr>
              <a:t>etc</a:t>
            </a:r>
            <a:r>
              <a:rPr lang="es-ES" sz="1000" dirty="0" smtClean="0">
                <a:latin typeface="Arial" charset="0"/>
              </a:rPr>
              <a:t>).</a:t>
            </a:r>
          </a:p>
          <a:p>
            <a:pPr eaLnBrk="1" hangingPunct="1">
              <a:defRPr/>
            </a:pPr>
            <a:endParaRPr lang="es-ES" sz="1000"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4400"/>
            <a:fld id="{F3C006A4-2946-497A-9957-A6B9F4C4FCFC}" type="slidenum">
              <a:rPr lang="es-ES" smtClean="0"/>
              <a:pPr defTabSz="914400"/>
              <a:t>29</a:t>
            </a:fld>
            <a:endParaRPr lang="es-ES" smtClean="0"/>
          </a:p>
        </p:txBody>
      </p:sp>
      <p:sp>
        <p:nvSpPr>
          <p:cNvPr id="60419" name="Rectangle 2"/>
          <p:cNvSpPr>
            <a:spLocks noRot="1" noChangeArrowheads="1" noTextEdit="1"/>
          </p:cNvSpPr>
          <p:nvPr>
            <p:ph type="sldImg"/>
          </p:nvPr>
        </p:nvSpPr>
        <p:spPr>
          <a:xfrm>
            <a:off x="919163" y="746125"/>
            <a:ext cx="4962525" cy="3722688"/>
          </a:xfrm>
          <a:ln/>
        </p:spPr>
      </p:sp>
      <p:sp>
        <p:nvSpPr>
          <p:cNvPr id="60420" name="Rectangle 3"/>
          <p:cNvSpPr>
            <a:spLocks noGrp="1" noChangeArrowheads="1"/>
          </p:cNvSpPr>
          <p:nvPr>
            <p:ph type="body" idx="1"/>
          </p:nvPr>
        </p:nvSpPr>
        <p:spPr>
          <a:noFill/>
          <a:ln/>
        </p:spPr>
        <p:txBody>
          <a:bodyPr/>
          <a:lstStyle/>
          <a:p>
            <a:pPr eaLnBrk="1" hangingPunct="1"/>
            <a:r>
              <a:rPr lang="es-ES" sz="1000" smtClean="0">
                <a:latin typeface="Arial" charset="0"/>
              </a:rPr>
              <a:t>Esperamos que ahora tengáis más claro para qué sirve pagar impuestos y RECUERDA:</a:t>
            </a:r>
          </a:p>
          <a:p>
            <a:pPr eaLnBrk="1" hangingPunct="1"/>
            <a:r>
              <a:rPr lang="es-ES" sz="1000" smtClean="0">
                <a:latin typeface="Arial" charset="0"/>
              </a:rPr>
              <a:t> </a:t>
            </a:r>
          </a:p>
          <a:p>
            <a:pPr eaLnBrk="1" hangingPunct="1"/>
            <a:r>
              <a:rPr lang="es-ES" sz="1000" smtClean="0">
                <a:latin typeface="Arial" charset="0"/>
              </a:rPr>
              <a:t>“Todos tenemos necesidades individuales, que satisfacemos cada uno con nuestro dinero, pero además tenemos otras colectivas, que uno a uno no podríamos pagar. Para ello, se realizan aportaciones a un fondo común. Estas aportaciones se hacen fundamentalmente mediante el pago de impuestos. Con ellos se cubren los gastos precisos para establecer y mantener los servicios públicos que necesitamos y queremos tener para disfrutar de una mejor calidad de vida”.</a:t>
            </a:r>
          </a:p>
          <a:p>
            <a:pPr eaLnBrk="1" hangingPunct="1"/>
            <a:endParaRPr lang="es-ES_tradnl" sz="10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14400"/>
            <a:fld id="{997616A5-5397-4045-A939-031ABFA3A687}" type="slidenum">
              <a:rPr lang="es-ES" smtClean="0"/>
              <a:pPr defTabSz="914400"/>
              <a:t>3</a:t>
            </a:fld>
            <a:endParaRPr lang="es-E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s-ES_tradnl" sz="1000" smtClean="0">
                <a:latin typeface="Arial" charset="0"/>
              </a:rPr>
              <a:t>Vivir en comunidad con otros seres humanos proporciona muchas ventajas. Quien vive en grupo, se beneficia de lo que aportan los demás, pero también tiene que aportar él su parte al resto del grupo. Por eso, ya en los grupos humanos más primitivos, existía una cierta especialización de funciones y de tareas (por ejemplo, los cazadores, los agricultores, los alfareros, los curanderos, etc.), donde unos ponían a disposición de los demás aquello que sabían hacer mejor y, a cambio, se beneficiaban de los bienes y servicios que los otros ponían a disposición de todos.</a:t>
            </a:r>
          </a:p>
          <a:p>
            <a:pPr eaLnBrk="1" hangingPunct="1"/>
            <a:endParaRPr lang="es-ES_tradnl" sz="1000" smtClean="0">
              <a:latin typeface="Arial" charset="0"/>
            </a:endParaRPr>
          </a:p>
          <a:p>
            <a:pPr eaLnBrk="1" hangingPunct="1"/>
            <a:r>
              <a:rPr lang="es-ES_tradnl" sz="1000" smtClean="0">
                <a:latin typeface="Arial" charset="0"/>
              </a:rPr>
              <a:t>Resulta que con esa asociación se mejoran mucho las condiciones de vida y, al mejorarse éstas, aparecen nuevos deseos y nuevas necesidades cada vez más sofisticados. Para satisfacerlos, aparecen nuevas funciones y nuevas tareas. Con el paso del tiempo, llega un momento en que el mero intercambio de bienes y servicios dentro del mismo grupo ya no sirve para satisfacer las necesidades de los humanos, y así aparecen el dinero y el comercio. También aparece la industria y se desarrolla el sistema de transportes y comunicaciones. Además, los contactos entre las diversas asociaciones y grupos humanos se amplían. La vida se hace más rica, pero también más compleja. Paralelamente, las formas de organización social también se hacen más complejas. </a:t>
            </a:r>
          </a:p>
          <a:p>
            <a:pPr eaLnBrk="1" hangingPunct="1"/>
            <a:endParaRPr lang="es-ES_tradnl" sz="1000" smtClean="0">
              <a:latin typeface="Arial" charset="0"/>
            </a:endParaRPr>
          </a:p>
          <a:p>
            <a:pPr eaLnBrk="1" hangingPunct="1"/>
            <a:r>
              <a:rPr lang="es-ES_tradnl" sz="1000" smtClean="0">
                <a:latin typeface="Arial" charset="0"/>
              </a:rPr>
              <a:t>Lo normal, desde hace mucho tiempo, es que una sola persona pertenezca a varios grupos sociales. Al mismo tiempo, las personas tienen más responsabilidades, tantas como grupos a los que pertenecen. Con independencia de todas las asociaciones o grupos a las que cada cual voluntariamente quiera adherirse, lo habitual es que uno pertenezca a una familia; que a la vez sea miembro de un municipio, que está en una provincia y en una Comunidad Autónoma, que sea ciudadano de un Estado y que sea también ciudadano de la Unión Europea. </a:t>
            </a:r>
            <a:endParaRPr lang="es-ES" sz="10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14400"/>
            <a:fld id="{0D533C75-7DE9-4F78-92E4-6699AA4F2359}" type="slidenum">
              <a:rPr lang="es-ES" smtClean="0"/>
              <a:pPr defTabSz="914400"/>
              <a:t>4</a:t>
            </a:fld>
            <a:endParaRPr lang="es-E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s-ES_tradnl" sz="1000" smtClean="0">
                <a:latin typeface="Arial" charset="0"/>
              </a:rPr>
              <a:t>Desde hace mucho tiempo, los humanos vendemos por dinero el producto de nuestro trabajo y con ese dinero compramos lo que necesitamos. Así es como satisfacemos nuestras necesidades individuales más básicas. </a:t>
            </a:r>
            <a:endParaRPr lang="es-ES" sz="10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14400"/>
            <a:fld id="{A6D165E7-AE2B-442C-A77B-CC7F20EF5756}" type="slidenum">
              <a:rPr lang="es-ES" smtClean="0"/>
              <a:pPr defTabSz="914400"/>
              <a:t>5</a:t>
            </a:fld>
            <a:endParaRPr lang="es-ES" smtClean="0"/>
          </a:p>
        </p:txBody>
      </p:sp>
      <p:sp>
        <p:nvSpPr>
          <p:cNvPr id="36867" name="Rectangle 1026"/>
          <p:cNvSpPr>
            <a:spLocks noRo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r>
              <a:rPr lang="es-ES_tradnl" sz="1000" smtClean="0">
                <a:latin typeface="Arial" charset="0"/>
              </a:rPr>
              <a:t>Normalmente, una persona joven que no trabaja es atendida en sus necesidades individuales más básicas por su familia. La familia es una comunidad de personas de distintas generaciones. Unas personas se ocupan de atender las necesidades de otras. Por eso, hay una solidaridad entre las distintas generaciones de una misma familia (abuelos, padres, hijos, nietos, etc.) Además, en sociedades tan complejas como las nuestras, la familia sola no puede hacerlo todo. Necesita la ayuda y el complemento de otras instituciones.</a:t>
            </a:r>
            <a:r>
              <a:rPr lang="es-ES" sz="1000" smtClean="0">
                <a:latin typeface="Arial" charset="0"/>
              </a:rPr>
              <a:t> </a:t>
            </a:r>
            <a:endParaRPr lang="es-ES_tradnl" sz="1000" smtClean="0">
              <a:latin typeface="Arial" charset="0"/>
            </a:endParaRPr>
          </a:p>
          <a:p>
            <a:pPr eaLnBrk="1" hangingPunct="1"/>
            <a:endParaRPr lang="es-ES_tradnl" sz="1000" smtClean="0">
              <a:latin typeface="Arial" charset="0"/>
            </a:endParaRPr>
          </a:p>
          <a:p>
            <a:pPr eaLnBrk="1" hangingPunct="1"/>
            <a:r>
              <a:rPr lang="es-ES_tradnl" sz="1000" smtClean="0">
                <a:latin typeface="Arial" charset="0"/>
              </a:rPr>
              <a:t>Existen, además, otras necesidades que son de todos. Son necesidades públicas, colectivas, cuya satisfacción exige el esfuerzo colectivo porque cada persona o cada familia por separado no tendría capacidad ni recursos suficientes para financiarlas. Por ejemplo: tener las calles bien pavimentadas; hacer una red de agua potable y de alcantarillado; disponer de energía eléctrica y de teléfonos; tener un buen servicio de bomberos; construir carreteras, vías de tren y aeropuertos para ir de un sitio a otro; disponer de una red de ambulatorios y hospitales con médicos y médicas, enfermeros y enfermeras, para atendernos cuando estamos enfermos; contar con una red de centros educativos con unos profesores cualificados para que todos puedan estudiar; saber que tenemos un servicio para la defensa de nuestras casas y de nuestras propiedades por si alguien nos ataca, etc. Todas estas cuestiones deben ser abordadas entre todos. La adecuada satisfacción de las necesidades colectivas, mediante unos bienes y servicios públicos básicos, permite una vida civilizada, digna y justa en las sociedades actuales. </a:t>
            </a:r>
          </a:p>
          <a:p>
            <a:pPr eaLnBrk="1" hangingPunct="1"/>
            <a:endParaRPr lang="es-ES" sz="10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14400"/>
            <a:fld id="{104B10AE-AD59-41C0-B037-DD6ADFB5D7F8}" type="slidenum">
              <a:rPr lang="es-ES" smtClean="0"/>
              <a:pPr defTabSz="914400"/>
              <a:t>6</a:t>
            </a:fld>
            <a:endParaRPr lang="es-ES" smtClean="0"/>
          </a:p>
        </p:txBody>
      </p:sp>
      <p:sp>
        <p:nvSpPr>
          <p:cNvPr id="37891" name="Rectangle 1026"/>
          <p:cNvSpPr>
            <a:spLocks noRo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r>
              <a:rPr lang="es-ES" sz="1000" smtClean="0">
                <a:latin typeface="Arial" charset="0"/>
              </a:rPr>
              <a:t>Para satisfacer estas necesidades colectivas, existen las administraciones públicas, como la Unión Europea, el Estado, las Comunidades Autónomas, las Diputaciones provinciales, los Ayuntamientos y otras, que se encargan de planificar los gastos de los servicios públicos que se prestan y que disfrutan los ciudadanos. Pero para poder pagar estos gastos, las administraciones públicas tienen que obtener unos ingresos o recursos, que proceden de los ciudadanos. Para ello, elaboran unos presupuestos. Es decir, que vistas las necesidades que hay y cuánto cuesta satisfacerlas, comprueban con qué dinero cuentan para pagarlas.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14400"/>
            <a:fld id="{D06752A5-8ACA-46C4-B8D1-4A8200B0EB0C}" type="slidenum">
              <a:rPr lang="es-ES" smtClean="0"/>
              <a:pPr defTabSz="914400"/>
              <a:t>7</a:t>
            </a:fld>
            <a:endParaRPr lang="es-E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s-ES" sz="1000" smtClean="0">
                <a:latin typeface="Arial" charset="0"/>
              </a:rPr>
              <a:t>Las administraciones públicas preparan presupuestos igual que lo hacemos cada uno de nosotros para saber cuánto podemos gastar en función del dinero que tenemos y al igual que hace nuestra familia y se hace en nuestra comunidad de vecinos.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14400"/>
            <a:fld id="{4F2DCDA6-B074-4D6E-B03B-DD03D624057D}" type="slidenum">
              <a:rPr lang="es-ES" smtClean="0"/>
              <a:pPr defTabSz="914400"/>
              <a:t>8</a:t>
            </a:fld>
            <a:endParaRPr lang="es-E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s-ES" sz="1000" smtClean="0">
                <a:latin typeface="Arial" charset="0"/>
              </a:rPr>
              <a:t>Los presupuestos que elaboran las administraciones públicas son los presupuestos públicos. Los presupuestos públicos </a:t>
            </a:r>
            <a:r>
              <a:rPr lang="es-ES_tradnl" sz="1000" smtClean="0">
                <a:latin typeface="Arial" charset="0"/>
              </a:rPr>
              <a:t>constan de dos tipos de partidas, una de gastos públicos y otra de ingresos públicos. La mayor parte de los ingresos públicos procede de los impuestos que pagan los ciudadanos, con arreglo a las leyes tributarias vigentes. </a:t>
            </a:r>
          </a:p>
          <a:p>
            <a:pPr eaLnBrk="1" hangingPunct="1"/>
            <a:endParaRPr lang="es-ES_tradnl" sz="1000" smtClean="0">
              <a:latin typeface="Arial" charset="0"/>
            </a:endParaRPr>
          </a:p>
          <a:p>
            <a:pPr eaLnBrk="1" hangingPunct="1"/>
            <a:r>
              <a:rPr lang="es-ES_tradnl" sz="1000" smtClean="0">
                <a:latin typeface="Arial" charset="0"/>
              </a:rPr>
              <a:t>En España, los representantes elegidos por los ciudadanos aprueban cada año en el Parlamento o Cortes Generales unas cuentas que se llaman Presupuestos Generales del Estado, que tienen rango de ley. Esta ley es muy importante porque autoriza al Gobierno a conseguir o a recaudar determinados ingresos y a realizar determinados gastos y, de este modo, poder satisfacer las necesidades colectivas durante todo el año siguiente a su aprobación. Las demás </a:t>
            </a:r>
            <a:r>
              <a:rPr lang="es-ES" sz="1000" smtClean="0">
                <a:latin typeface="Arial" charset="0"/>
              </a:rPr>
              <a:t>administraciones </a:t>
            </a:r>
            <a:r>
              <a:rPr lang="es-ES_tradnl" sz="1000" smtClean="0">
                <a:latin typeface="Arial" charset="0"/>
              </a:rPr>
              <a:t>públicas también elaboran sus presupuestos; es decir, hacen sus cuentas de ingresos y de gastos y con lo que recaudan se fijan unas metas u objetivos para satisfacer determinadas necesidades de las personas que viven en el ámbito de su competencia.</a:t>
            </a:r>
          </a:p>
          <a:p>
            <a:pPr eaLnBrk="1" hangingPunct="1"/>
            <a:endParaRPr lang="es-ES_tradnl" sz="1000" smtClean="0">
              <a:latin typeface="Arial" charset="0"/>
            </a:endParaRPr>
          </a:p>
          <a:p>
            <a:pPr eaLnBrk="1" hangingPunct="1"/>
            <a:r>
              <a:rPr lang="es-ES_tradnl" sz="1000" smtClean="0">
                <a:latin typeface="Arial" charset="0"/>
              </a:rPr>
              <a:t>Por eso, el Ayuntamiento, la Comunidad Autónoma y el Estado recaudan unos impuestos y distribuyen el dinero que recaudan en una serie de partidas de gasto público. </a:t>
            </a:r>
            <a:endParaRPr lang="es-ES" sz="10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a:ln/>
        </p:spPr>
        <p:txBody>
          <a:bodyPr/>
          <a:lstStyle/>
          <a:p>
            <a:r>
              <a:rPr lang="es-ES" smtClean="0"/>
              <a:t>Preguntarles a los alumnos qué impuestos pagan. Plantearles que si les dieran la opción de distribuir parte de sus impuestos como quisieran, de qué forma repartirían esos recursos.</a:t>
            </a:r>
          </a:p>
        </p:txBody>
      </p:sp>
      <p:sp>
        <p:nvSpPr>
          <p:cNvPr id="40964" name="3 Marcador de número de diapositiva"/>
          <p:cNvSpPr>
            <a:spLocks noGrp="1"/>
          </p:cNvSpPr>
          <p:nvPr>
            <p:ph type="sldNum" sz="quarter" idx="5"/>
          </p:nvPr>
        </p:nvSpPr>
        <p:spPr>
          <a:noFill/>
        </p:spPr>
        <p:txBody>
          <a:bodyPr/>
          <a:lstStyle/>
          <a:p>
            <a:pPr defTabSz="912813"/>
            <a:fld id="{725B7AF3-EB51-4094-99FF-05585ABEF5A2}" type="slidenum">
              <a:rPr lang="es-ES" smtClean="0"/>
              <a:pPr defTabSz="912813"/>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userDrawn="1"/>
        </p:nvSpPr>
        <p:spPr bwMode="auto">
          <a:xfrm>
            <a:off x="0" y="0"/>
            <a:ext cx="9144000" cy="6858000"/>
          </a:xfrm>
          <a:prstGeom prst="rect">
            <a:avLst/>
          </a:prstGeom>
          <a:solidFill>
            <a:srgbClr val="0047B9"/>
          </a:solidFill>
          <a:ln w="9525">
            <a:noFill/>
            <a:miter lim="800000"/>
            <a:headEnd/>
            <a:tailEnd/>
          </a:ln>
          <a:effectLst/>
        </p:spPr>
        <p:txBody>
          <a:bodyPr wrap="none" anchor="ctr"/>
          <a:lstStyle/>
          <a:p>
            <a:pPr algn="ctr">
              <a:defRPr/>
            </a:pPr>
            <a:endParaRPr lang="es-ES" sz="5400">
              <a:latin typeface="Comic Sans MS" pitchFamily="66" charset="0"/>
            </a:endParaRPr>
          </a:p>
        </p:txBody>
      </p:sp>
      <p:sp>
        <p:nvSpPr>
          <p:cNvPr id="111619" name="Rectangle 3"/>
          <p:cNvSpPr>
            <a:spLocks noChangeArrowheads="1"/>
          </p:cNvSpPr>
          <p:nvPr userDrawn="1"/>
        </p:nvSpPr>
        <p:spPr bwMode="auto">
          <a:xfrm>
            <a:off x="149225" y="188913"/>
            <a:ext cx="8864600" cy="6480175"/>
          </a:xfrm>
          <a:prstGeom prst="rect">
            <a:avLst/>
          </a:prstGeom>
          <a:solidFill>
            <a:schemeClr val="bg1"/>
          </a:solidFill>
          <a:ln w="9525">
            <a:noFill/>
            <a:miter lim="800000"/>
            <a:headEnd/>
            <a:tailEnd/>
          </a:ln>
          <a:effectLst/>
        </p:spPr>
        <p:txBody>
          <a:bodyPr wrap="none" anchor="ctr"/>
          <a:lstStyle/>
          <a:p>
            <a:pPr algn="ctr">
              <a:defRPr/>
            </a:pPr>
            <a:endParaRPr lang="es-ES" sz="5400">
              <a:latin typeface="Comic Sans MS" pitchFamily="66" charset="0"/>
            </a:endParaRPr>
          </a:p>
        </p:txBody>
      </p:sp>
      <p:pic>
        <p:nvPicPr>
          <p:cNvPr id="2052" name="Picture 4" descr="logo"/>
          <p:cNvPicPr>
            <a:picLocks noChangeAspect="1" noChangeArrowheads="1"/>
          </p:cNvPicPr>
          <p:nvPr userDrawn="1"/>
        </p:nvPicPr>
        <p:blipFill>
          <a:blip r:embed="rId14"/>
          <a:srcRect/>
          <a:stretch>
            <a:fillRect/>
          </a:stretch>
        </p:blipFill>
        <p:spPr bwMode="auto">
          <a:xfrm>
            <a:off x="250825" y="333375"/>
            <a:ext cx="1781175" cy="438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79388" y="188913"/>
            <a:ext cx="1944687" cy="1060450"/>
          </a:xfrm>
          <a:prstGeom prst="rect">
            <a:avLst/>
          </a:prstGeom>
          <a:solidFill>
            <a:schemeClr val="bg1"/>
          </a:solidFill>
          <a:ln w="9525">
            <a:noFill/>
            <a:miter lim="800000"/>
            <a:headEnd/>
            <a:tailEnd/>
          </a:ln>
        </p:spPr>
        <p:txBody>
          <a:bodyPr wrap="none" anchor="ctr"/>
          <a:lstStyle/>
          <a:p>
            <a:endParaRPr lang="es-ES"/>
          </a:p>
        </p:txBody>
      </p:sp>
      <p:pic>
        <p:nvPicPr>
          <p:cNvPr id="3075" name="Picture 4" descr="Portada del documento. En el centro aparecen los personajes de la Generación T, arriba el título con la leyenda Programa de Educación Cívico-tributaria y abajo el logotipo de la Agencia Tributaria."/>
          <p:cNvPicPr>
            <a:picLocks noGrp="1" noChangeAspect="1" noChangeArrowheads="1"/>
          </p:cNvPicPr>
          <p:nvPr/>
        </p:nvPicPr>
        <p:blipFill>
          <a:blip r:embed="rId3"/>
          <a:srcRect/>
          <a:stretch>
            <a:fillRect/>
          </a:stretch>
        </p:blipFill>
        <p:spPr bwMode="auto">
          <a:xfrm>
            <a:off x="995363" y="423863"/>
            <a:ext cx="7153275"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34"/>
          <p:cNvSpPr txBox="1">
            <a:spLocks noChangeArrowheads="1"/>
          </p:cNvSpPr>
          <p:nvPr/>
        </p:nvSpPr>
        <p:spPr bwMode="auto">
          <a:xfrm>
            <a:off x="981075" y="569913"/>
            <a:ext cx="7259638" cy="430212"/>
          </a:xfrm>
          <a:prstGeom prst="rect">
            <a:avLst/>
          </a:prstGeom>
          <a:noFill/>
          <a:ln w="12700">
            <a:noFill/>
            <a:miter lim="800000"/>
            <a:headEnd type="none" w="sm" len="sm"/>
            <a:tailEnd type="none" w="sm" len="sm"/>
          </a:ln>
        </p:spPr>
        <p:txBody>
          <a:bodyPr wrap="none">
            <a:spAutoFit/>
          </a:bodyPr>
          <a:lstStyle/>
          <a:p>
            <a:pPr>
              <a:defRPr/>
            </a:pPr>
            <a:r>
              <a:rPr lang="es-ES" sz="2200" b="1" dirty="0">
                <a:solidFill>
                  <a:schemeClr val="accent6"/>
                </a:solidFill>
                <a:latin typeface="Junior &amp; Stinky" pitchFamily="34" charset="0"/>
              </a:rPr>
              <a:t>Presupuestos Generales: Gastos públicos. Año 2014</a:t>
            </a:r>
          </a:p>
        </p:txBody>
      </p:sp>
      <p:sp>
        <p:nvSpPr>
          <p:cNvPr id="12291" name="Rectangle 3"/>
          <p:cNvSpPr>
            <a:spLocks noChangeArrowheads="1"/>
          </p:cNvSpPr>
          <p:nvPr/>
        </p:nvSpPr>
        <p:spPr bwMode="auto">
          <a:xfrm>
            <a:off x="6143625" y="1928813"/>
            <a:ext cx="2857500" cy="954087"/>
          </a:xfrm>
          <a:prstGeom prst="rect">
            <a:avLst/>
          </a:prstGeom>
          <a:noFill/>
          <a:ln w="9525">
            <a:noFill/>
            <a:miter lim="800000"/>
            <a:headEnd/>
            <a:tailEnd/>
          </a:ln>
        </p:spPr>
        <p:txBody>
          <a:bodyPr lIns="92075" tIns="46038" rIns="92075" bIns="46038">
            <a:spAutoFit/>
          </a:bodyPr>
          <a:lstStyle/>
          <a:p>
            <a:r>
              <a:rPr lang="es-ES" sz="1400" b="1">
                <a:solidFill>
                  <a:srgbClr val="E0130B"/>
                </a:solidFill>
              </a:rPr>
              <a:t>Justicia: 1.501</a:t>
            </a:r>
          </a:p>
          <a:p>
            <a:r>
              <a:rPr lang="es-ES" sz="1400" b="1">
                <a:solidFill>
                  <a:srgbClr val="E0130B"/>
                </a:solidFill>
              </a:rPr>
              <a:t>Defensa: 5.654</a:t>
            </a:r>
          </a:p>
          <a:p>
            <a:r>
              <a:rPr lang="es-ES" sz="1400" b="1">
                <a:solidFill>
                  <a:srgbClr val="E0130B"/>
                </a:solidFill>
              </a:rPr>
              <a:t>Seguridad ciudadana: 7.881</a:t>
            </a:r>
          </a:p>
          <a:p>
            <a:r>
              <a:rPr lang="es-ES" sz="1400" b="1">
                <a:solidFill>
                  <a:srgbClr val="E0130B"/>
                </a:solidFill>
              </a:rPr>
              <a:t>Política exterior: 1.395</a:t>
            </a:r>
          </a:p>
        </p:txBody>
      </p:sp>
      <p:sp>
        <p:nvSpPr>
          <p:cNvPr id="12292" name="Rectangle 5"/>
          <p:cNvSpPr>
            <a:spLocks noChangeArrowheads="1"/>
          </p:cNvSpPr>
          <p:nvPr/>
        </p:nvSpPr>
        <p:spPr bwMode="auto">
          <a:xfrm>
            <a:off x="5500688" y="4214813"/>
            <a:ext cx="3643312" cy="1816100"/>
          </a:xfrm>
          <a:prstGeom prst="rect">
            <a:avLst/>
          </a:prstGeom>
          <a:noFill/>
          <a:ln w="9525">
            <a:noFill/>
            <a:miter lim="800000"/>
            <a:headEnd/>
            <a:tailEnd/>
          </a:ln>
        </p:spPr>
        <p:txBody>
          <a:bodyPr lIns="92075" tIns="46038" rIns="92075" bIns="46038">
            <a:spAutoFit/>
          </a:bodyPr>
          <a:lstStyle/>
          <a:p>
            <a:r>
              <a:rPr lang="es-ES" sz="1400" b="1">
                <a:solidFill>
                  <a:srgbClr val="3A81CC"/>
                </a:solidFill>
              </a:rPr>
              <a:t>           Pensiones:  127.484</a:t>
            </a:r>
          </a:p>
          <a:p>
            <a:r>
              <a:rPr lang="es-ES" sz="1400" b="1">
                <a:solidFill>
                  <a:srgbClr val="3A81CC"/>
                </a:solidFill>
              </a:rPr>
              <a:t>           Desempleo:  29.728</a:t>
            </a:r>
          </a:p>
          <a:p>
            <a:r>
              <a:rPr lang="es-ES" sz="1400" b="1">
                <a:solidFill>
                  <a:srgbClr val="3A81CC"/>
                </a:solidFill>
              </a:rPr>
              <a:t>           Gestión Seguridad Social:  4.377</a:t>
            </a:r>
          </a:p>
          <a:p>
            <a:r>
              <a:rPr lang="es-ES" sz="1400" b="1">
                <a:solidFill>
                  <a:srgbClr val="3A81CC"/>
                </a:solidFill>
              </a:rPr>
              <a:t>           Fomento del empleo:  4.074</a:t>
            </a:r>
          </a:p>
          <a:p>
            <a:r>
              <a:rPr lang="es-ES" sz="1400" b="1">
                <a:solidFill>
                  <a:srgbClr val="3A81CC"/>
                </a:solidFill>
              </a:rPr>
              <a:t>           Cultura:  718</a:t>
            </a:r>
          </a:p>
          <a:p>
            <a:r>
              <a:rPr lang="es-ES" sz="1400" b="1">
                <a:solidFill>
                  <a:srgbClr val="3A81CC"/>
                </a:solidFill>
              </a:rPr>
              <a:t>           Educación:  2.175</a:t>
            </a:r>
          </a:p>
          <a:p>
            <a:r>
              <a:rPr lang="es-ES" sz="1400" b="1">
                <a:solidFill>
                  <a:srgbClr val="3A81CC"/>
                </a:solidFill>
              </a:rPr>
              <a:t>           Sanidad:  3.840</a:t>
            </a:r>
          </a:p>
          <a:p>
            <a:r>
              <a:rPr lang="es-ES" sz="1400" b="1">
                <a:solidFill>
                  <a:srgbClr val="3A81CC"/>
                </a:solidFill>
              </a:rPr>
              <a:t>           Otros:  14.214</a:t>
            </a:r>
            <a:endParaRPr lang="es-ES" sz="1400" b="1">
              <a:solidFill>
                <a:srgbClr val="000000"/>
              </a:solidFill>
            </a:endParaRPr>
          </a:p>
        </p:txBody>
      </p:sp>
      <p:sp>
        <p:nvSpPr>
          <p:cNvPr id="12293" name="Rectangle 9"/>
          <p:cNvSpPr>
            <a:spLocks noChangeArrowheads="1"/>
          </p:cNvSpPr>
          <p:nvPr/>
        </p:nvSpPr>
        <p:spPr bwMode="auto">
          <a:xfrm>
            <a:off x="0" y="1785938"/>
            <a:ext cx="3000375" cy="1816100"/>
          </a:xfrm>
          <a:prstGeom prst="rect">
            <a:avLst/>
          </a:prstGeom>
          <a:noFill/>
          <a:ln w="9525">
            <a:noFill/>
            <a:miter lim="800000"/>
            <a:headEnd/>
            <a:tailEnd/>
          </a:ln>
        </p:spPr>
        <p:txBody>
          <a:bodyPr lIns="92075" tIns="46038" rIns="92075" bIns="46038">
            <a:spAutoFit/>
          </a:bodyPr>
          <a:lstStyle/>
          <a:p>
            <a:pPr algn="r"/>
            <a:r>
              <a:rPr lang="es-ES" sz="1400" b="1">
                <a:solidFill>
                  <a:srgbClr val="3FA241"/>
                </a:solidFill>
              </a:rPr>
              <a:t>Infraestructuras : 5.719</a:t>
            </a:r>
          </a:p>
          <a:p>
            <a:pPr algn="r"/>
            <a:r>
              <a:rPr lang="es-ES" sz="1400" b="1">
                <a:solidFill>
                  <a:srgbClr val="3FA241"/>
                </a:solidFill>
              </a:rPr>
              <a:t>Investigación: 6.146</a:t>
            </a:r>
          </a:p>
          <a:p>
            <a:pPr algn="r"/>
            <a:r>
              <a:rPr lang="es-ES" sz="1400" b="1">
                <a:solidFill>
                  <a:srgbClr val="3FA241"/>
                </a:solidFill>
              </a:rPr>
              <a:t>Agricultura, pesca: 7.721</a:t>
            </a:r>
          </a:p>
          <a:p>
            <a:pPr algn="r"/>
            <a:r>
              <a:rPr lang="es-ES" sz="1400" b="1">
                <a:solidFill>
                  <a:srgbClr val="3FA241"/>
                </a:solidFill>
              </a:rPr>
              <a:t>Industria y energía: 5.778</a:t>
            </a:r>
          </a:p>
          <a:p>
            <a:pPr algn="r"/>
            <a:r>
              <a:rPr lang="es-ES" sz="1400" b="1">
                <a:solidFill>
                  <a:srgbClr val="3FA241"/>
                </a:solidFill>
              </a:rPr>
              <a:t>Comercio, turismo: 936</a:t>
            </a:r>
          </a:p>
          <a:p>
            <a:pPr algn="r"/>
            <a:r>
              <a:rPr lang="es-ES" sz="1400" b="1">
                <a:solidFill>
                  <a:srgbClr val="3FA241"/>
                </a:solidFill>
              </a:rPr>
              <a:t>Subvenciones transporte: 1.615</a:t>
            </a:r>
          </a:p>
          <a:p>
            <a:pPr algn="r"/>
            <a:r>
              <a:rPr lang="es-ES" sz="1400" b="1">
                <a:solidFill>
                  <a:srgbClr val="3FA241"/>
                </a:solidFill>
              </a:rPr>
              <a:t>Otras actuaciones: 1.160</a:t>
            </a:r>
          </a:p>
          <a:p>
            <a:pPr algn="r"/>
            <a:r>
              <a:rPr lang="es-ES" sz="1400" b="1">
                <a:solidFill>
                  <a:srgbClr val="3FA241"/>
                </a:solidFill>
                <a:latin typeface="Calibri" pitchFamily="34" charset="0"/>
              </a:rPr>
              <a:t> </a:t>
            </a:r>
          </a:p>
        </p:txBody>
      </p:sp>
      <p:sp>
        <p:nvSpPr>
          <p:cNvPr id="12294" name="Rectangle 10"/>
          <p:cNvSpPr>
            <a:spLocks noChangeArrowheads="1"/>
          </p:cNvSpPr>
          <p:nvPr/>
        </p:nvSpPr>
        <p:spPr bwMode="auto">
          <a:xfrm>
            <a:off x="5857875" y="6215063"/>
            <a:ext cx="3071813" cy="400050"/>
          </a:xfrm>
          <a:prstGeom prst="rect">
            <a:avLst/>
          </a:prstGeom>
          <a:solidFill>
            <a:srgbClr val="3A81CC"/>
          </a:solidFill>
          <a:ln w="9525">
            <a:noFill/>
            <a:miter lim="800000"/>
            <a:headEnd/>
            <a:tailEnd/>
          </a:ln>
        </p:spPr>
        <p:txBody>
          <a:bodyPr lIns="92075" tIns="46038" rIns="92075" bIns="46038">
            <a:spAutoFit/>
          </a:bodyPr>
          <a:lstStyle/>
          <a:p>
            <a:r>
              <a:rPr lang="es-ES" b="1">
                <a:solidFill>
                  <a:srgbClr val="FFFFFF"/>
                </a:solidFill>
              </a:rPr>
              <a:t>186.610 millones euros</a:t>
            </a:r>
          </a:p>
        </p:txBody>
      </p:sp>
      <p:sp>
        <p:nvSpPr>
          <p:cNvPr id="12295" name="Rectangle 13"/>
          <p:cNvSpPr>
            <a:spLocks noChangeArrowheads="1"/>
          </p:cNvSpPr>
          <p:nvPr/>
        </p:nvSpPr>
        <p:spPr bwMode="auto">
          <a:xfrm>
            <a:off x="228600" y="3429000"/>
            <a:ext cx="2771775" cy="385763"/>
          </a:xfrm>
          <a:prstGeom prst="rect">
            <a:avLst/>
          </a:prstGeom>
          <a:solidFill>
            <a:srgbClr val="3FA241"/>
          </a:solidFill>
          <a:ln w="9525">
            <a:noFill/>
            <a:miter lim="800000"/>
            <a:headEnd/>
            <a:tailEnd/>
          </a:ln>
        </p:spPr>
        <p:txBody>
          <a:bodyPr lIns="92075" tIns="46038" rIns="92075" bIns="46038">
            <a:spAutoFit/>
          </a:bodyPr>
          <a:lstStyle/>
          <a:p>
            <a:r>
              <a:rPr lang="es-ES" sz="1900" b="1">
                <a:solidFill>
                  <a:srgbClr val="FFFFFF"/>
                </a:solidFill>
              </a:rPr>
              <a:t>29.075 millones euros</a:t>
            </a:r>
          </a:p>
        </p:txBody>
      </p:sp>
      <p:sp>
        <p:nvSpPr>
          <p:cNvPr id="12296" name="Rectangle 14"/>
          <p:cNvSpPr>
            <a:spLocks noChangeArrowheads="1"/>
          </p:cNvSpPr>
          <p:nvPr/>
        </p:nvSpPr>
        <p:spPr bwMode="auto">
          <a:xfrm>
            <a:off x="5443538" y="3783013"/>
            <a:ext cx="968375" cy="369887"/>
          </a:xfrm>
          <a:prstGeom prst="rect">
            <a:avLst/>
          </a:prstGeom>
          <a:noFill/>
          <a:ln w="9525">
            <a:noFill/>
            <a:miter lim="800000"/>
            <a:headEnd/>
            <a:tailEnd/>
          </a:ln>
        </p:spPr>
        <p:txBody>
          <a:bodyPr wrap="none" lIns="92075" tIns="46038" rIns="92075" bIns="46038">
            <a:spAutoFit/>
          </a:bodyPr>
          <a:lstStyle/>
          <a:p>
            <a:r>
              <a:rPr lang="es-ES" b="1">
                <a:solidFill>
                  <a:srgbClr val="FFFFFF"/>
                </a:solidFill>
                <a:latin typeface="Calibri" pitchFamily="34" charset="0"/>
              </a:rPr>
              <a:t>43,84%</a:t>
            </a:r>
          </a:p>
        </p:txBody>
      </p:sp>
      <p:sp>
        <p:nvSpPr>
          <p:cNvPr id="12297" name="Rectangle 15"/>
          <p:cNvSpPr>
            <a:spLocks noChangeArrowheads="1"/>
          </p:cNvSpPr>
          <p:nvPr/>
        </p:nvSpPr>
        <p:spPr bwMode="auto">
          <a:xfrm>
            <a:off x="3635375" y="4430713"/>
            <a:ext cx="968375" cy="369887"/>
          </a:xfrm>
          <a:prstGeom prst="rect">
            <a:avLst/>
          </a:prstGeom>
          <a:noFill/>
          <a:ln w="9525">
            <a:noFill/>
            <a:miter lim="800000"/>
            <a:headEnd/>
            <a:tailEnd/>
          </a:ln>
        </p:spPr>
        <p:txBody>
          <a:bodyPr wrap="none" lIns="92075" tIns="46038" rIns="92075" bIns="46038">
            <a:spAutoFit/>
          </a:bodyPr>
          <a:lstStyle/>
          <a:p>
            <a:r>
              <a:rPr lang="es-ES" b="1">
                <a:solidFill>
                  <a:srgbClr val="FFFFFF"/>
                </a:solidFill>
                <a:latin typeface="Calibri" pitchFamily="34" charset="0"/>
              </a:rPr>
              <a:t>34,97%</a:t>
            </a:r>
          </a:p>
        </p:txBody>
      </p:sp>
      <p:sp>
        <p:nvSpPr>
          <p:cNvPr id="12298" name="Rectangle 16"/>
          <p:cNvSpPr>
            <a:spLocks noChangeArrowheads="1"/>
          </p:cNvSpPr>
          <p:nvPr/>
        </p:nvSpPr>
        <p:spPr bwMode="auto">
          <a:xfrm>
            <a:off x="3563938" y="2924175"/>
            <a:ext cx="839787" cy="369888"/>
          </a:xfrm>
          <a:prstGeom prst="rect">
            <a:avLst/>
          </a:prstGeom>
          <a:noFill/>
          <a:ln w="9525">
            <a:noFill/>
            <a:miter lim="800000"/>
            <a:headEnd/>
            <a:tailEnd/>
          </a:ln>
        </p:spPr>
        <p:txBody>
          <a:bodyPr wrap="none" lIns="92075" tIns="46038" rIns="92075" bIns="46038">
            <a:spAutoFit/>
          </a:bodyPr>
          <a:lstStyle/>
          <a:p>
            <a:r>
              <a:rPr lang="es-ES" b="1">
                <a:solidFill>
                  <a:srgbClr val="FFFFFF"/>
                </a:solidFill>
                <a:latin typeface="Calibri" pitchFamily="34" charset="0"/>
              </a:rPr>
              <a:t>6,79%</a:t>
            </a:r>
          </a:p>
        </p:txBody>
      </p:sp>
      <p:sp>
        <p:nvSpPr>
          <p:cNvPr id="12299" name="Rectangle 17"/>
          <p:cNvSpPr>
            <a:spLocks noChangeArrowheads="1"/>
          </p:cNvSpPr>
          <p:nvPr/>
        </p:nvSpPr>
        <p:spPr bwMode="auto">
          <a:xfrm>
            <a:off x="4151313" y="2286000"/>
            <a:ext cx="839787" cy="369888"/>
          </a:xfrm>
          <a:prstGeom prst="rect">
            <a:avLst/>
          </a:prstGeom>
          <a:noFill/>
          <a:ln w="9525">
            <a:noFill/>
            <a:miter lim="800000"/>
            <a:headEnd/>
            <a:tailEnd/>
          </a:ln>
        </p:spPr>
        <p:txBody>
          <a:bodyPr wrap="none" lIns="92075" tIns="46038" rIns="92075" bIns="46038">
            <a:spAutoFit/>
          </a:bodyPr>
          <a:lstStyle/>
          <a:p>
            <a:r>
              <a:rPr lang="es-ES" b="1">
                <a:solidFill>
                  <a:srgbClr val="FFFFFF"/>
                </a:solidFill>
                <a:latin typeface="Calibri" pitchFamily="34" charset="0"/>
              </a:rPr>
              <a:t>4,10%</a:t>
            </a:r>
          </a:p>
        </p:txBody>
      </p:sp>
      <p:sp>
        <p:nvSpPr>
          <p:cNvPr id="12300" name="Rectangle 23"/>
          <p:cNvSpPr>
            <a:spLocks noChangeArrowheads="1"/>
          </p:cNvSpPr>
          <p:nvPr/>
        </p:nvSpPr>
        <p:spPr bwMode="auto">
          <a:xfrm>
            <a:off x="6215063" y="2928938"/>
            <a:ext cx="2643187" cy="400050"/>
          </a:xfrm>
          <a:prstGeom prst="rect">
            <a:avLst/>
          </a:prstGeom>
          <a:solidFill>
            <a:srgbClr val="E0130B"/>
          </a:solidFill>
          <a:ln w="9525">
            <a:noFill/>
            <a:miter lim="800000"/>
            <a:headEnd/>
            <a:tailEnd/>
          </a:ln>
        </p:spPr>
        <p:txBody>
          <a:bodyPr lIns="92075" tIns="46038" rIns="92075" bIns="46038">
            <a:spAutoFit/>
          </a:bodyPr>
          <a:lstStyle/>
          <a:p>
            <a:r>
              <a:rPr lang="es-ES" b="1">
                <a:solidFill>
                  <a:srgbClr val="FFFFFF"/>
                </a:solidFill>
              </a:rPr>
              <a:t>16.431</a:t>
            </a:r>
            <a:r>
              <a:rPr lang="es-ES" b="1">
                <a:solidFill>
                  <a:srgbClr val="FFFFFF"/>
                </a:solidFill>
                <a:latin typeface="Calibri" pitchFamily="34" charset="0"/>
              </a:rPr>
              <a:t>  </a:t>
            </a:r>
            <a:r>
              <a:rPr lang="es-ES" sz="1600" b="1">
                <a:solidFill>
                  <a:srgbClr val="FFFFFF"/>
                </a:solidFill>
              </a:rPr>
              <a:t>millones euros</a:t>
            </a:r>
          </a:p>
        </p:txBody>
      </p:sp>
      <p:sp>
        <p:nvSpPr>
          <p:cNvPr id="12301" name="Rectangle 35"/>
          <p:cNvSpPr>
            <a:spLocks noChangeArrowheads="1"/>
          </p:cNvSpPr>
          <p:nvPr/>
        </p:nvSpPr>
        <p:spPr bwMode="auto">
          <a:xfrm>
            <a:off x="6215063" y="1214438"/>
            <a:ext cx="2571750" cy="1262062"/>
          </a:xfrm>
          <a:prstGeom prst="rect">
            <a:avLst/>
          </a:prstGeom>
          <a:noFill/>
          <a:ln w="9525">
            <a:noFill/>
            <a:miter lim="800000"/>
            <a:headEnd/>
            <a:tailEnd/>
          </a:ln>
        </p:spPr>
        <p:txBody>
          <a:bodyPr lIns="92075" tIns="46038" rIns="92075" bIns="46038">
            <a:spAutoFit/>
          </a:bodyPr>
          <a:lstStyle/>
          <a:p>
            <a:r>
              <a:rPr lang="es-ES" sz="1800" b="1">
                <a:solidFill>
                  <a:srgbClr val="E0130B"/>
                </a:solidFill>
              </a:rPr>
              <a:t>Servicios públicos</a:t>
            </a:r>
          </a:p>
          <a:p>
            <a:r>
              <a:rPr lang="es-ES" sz="1800" b="1">
                <a:solidFill>
                  <a:srgbClr val="E0130B"/>
                </a:solidFill>
              </a:rPr>
              <a:t>básicos: 3,88%</a:t>
            </a:r>
          </a:p>
          <a:p>
            <a:endParaRPr lang="es-ES" b="1">
              <a:solidFill>
                <a:srgbClr val="E0130B"/>
              </a:solidFill>
            </a:endParaRPr>
          </a:p>
          <a:p>
            <a:endParaRPr lang="es-ES" b="1">
              <a:solidFill>
                <a:srgbClr val="E0130B"/>
              </a:solidFill>
            </a:endParaRPr>
          </a:p>
        </p:txBody>
      </p:sp>
      <p:sp>
        <p:nvSpPr>
          <p:cNvPr id="12302" name="Rectangle 36"/>
          <p:cNvSpPr>
            <a:spLocks noChangeArrowheads="1"/>
          </p:cNvSpPr>
          <p:nvPr/>
        </p:nvSpPr>
        <p:spPr bwMode="auto">
          <a:xfrm>
            <a:off x="428625" y="1571625"/>
            <a:ext cx="2303463" cy="461963"/>
          </a:xfrm>
          <a:prstGeom prst="rect">
            <a:avLst/>
          </a:prstGeom>
          <a:noFill/>
          <a:ln w="9525">
            <a:noFill/>
            <a:miter lim="800000"/>
            <a:headEnd/>
            <a:tailEnd/>
          </a:ln>
        </p:spPr>
        <p:txBody>
          <a:bodyPr lIns="92075" tIns="46038" rIns="92075" bIns="46038">
            <a:spAutoFit/>
          </a:bodyPr>
          <a:lstStyle/>
          <a:p>
            <a:pPr algn="r"/>
            <a:r>
              <a:rPr lang="es-ES">
                <a:solidFill>
                  <a:srgbClr val="40AB21"/>
                </a:solidFill>
                <a:latin typeface="Calibri" pitchFamily="34" charset="0"/>
              </a:rPr>
              <a:t> </a:t>
            </a:r>
          </a:p>
        </p:txBody>
      </p:sp>
      <p:sp>
        <p:nvSpPr>
          <p:cNvPr id="12303" name="Rectangle 38"/>
          <p:cNvSpPr>
            <a:spLocks noChangeArrowheads="1"/>
          </p:cNvSpPr>
          <p:nvPr/>
        </p:nvSpPr>
        <p:spPr bwMode="auto">
          <a:xfrm>
            <a:off x="6357938" y="3643313"/>
            <a:ext cx="2786062" cy="369887"/>
          </a:xfrm>
          <a:prstGeom prst="rect">
            <a:avLst/>
          </a:prstGeom>
          <a:noFill/>
          <a:ln w="9525">
            <a:noFill/>
            <a:miter lim="800000"/>
            <a:headEnd/>
            <a:tailEnd/>
          </a:ln>
        </p:spPr>
        <p:txBody>
          <a:bodyPr lIns="92075" tIns="46038" rIns="92075" bIns="46038">
            <a:spAutoFit/>
          </a:bodyPr>
          <a:lstStyle/>
          <a:p>
            <a:r>
              <a:rPr lang="es-ES" sz="1800" b="1">
                <a:solidFill>
                  <a:srgbClr val="1E6FCA"/>
                </a:solidFill>
              </a:rPr>
              <a:t>Gasto social: 44,09%</a:t>
            </a:r>
          </a:p>
        </p:txBody>
      </p:sp>
      <p:sp>
        <p:nvSpPr>
          <p:cNvPr id="12304" name="Rectangle 6"/>
          <p:cNvSpPr>
            <a:spLocks noChangeArrowheads="1"/>
          </p:cNvSpPr>
          <p:nvPr/>
        </p:nvSpPr>
        <p:spPr bwMode="auto">
          <a:xfrm>
            <a:off x="-285750" y="4857750"/>
            <a:ext cx="3857625" cy="1077913"/>
          </a:xfrm>
          <a:prstGeom prst="rect">
            <a:avLst/>
          </a:prstGeom>
          <a:noFill/>
          <a:ln w="9525">
            <a:noFill/>
            <a:miter lim="800000"/>
            <a:headEnd/>
            <a:tailEnd/>
          </a:ln>
        </p:spPr>
        <p:txBody>
          <a:bodyPr lIns="92075" tIns="46038" rIns="92075" bIns="46038">
            <a:spAutoFit/>
          </a:bodyPr>
          <a:lstStyle/>
          <a:p>
            <a:pPr algn="r"/>
            <a:r>
              <a:rPr lang="es-ES" sz="1600" b="1" u="sng">
                <a:solidFill>
                  <a:srgbClr val="D6A124"/>
                </a:solidFill>
              </a:rPr>
              <a:t>Deuda Pública: 104.923:</a:t>
            </a:r>
          </a:p>
          <a:p>
            <a:pPr algn="r"/>
            <a:r>
              <a:rPr lang="es-ES" sz="1600" b="1" u="sng">
                <a:solidFill>
                  <a:srgbClr val="D6A124"/>
                </a:solidFill>
              </a:rPr>
              <a:t>(</a:t>
            </a:r>
            <a:r>
              <a:rPr lang="es-ES" sz="1600" b="1">
                <a:solidFill>
                  <a:srgbClr val="D6A124"/>
                </a:solidFill>
              </a:rPr>
              <a:t>Intereses de la Deuda: 36.590)</a:t>
            </a:r>
          </a:p>
          <a:p>
            <a:pPr algn="r"/>
            <a:r>
              <a:rPr lang="es-ES" sz="1600" b="1">
                <a:solidFill>
                  <a:srgbClr val="D6A124"/>
                </a:solidFill>
              </a:rPr>
              <a:t>Administraciones Públicas: 45.989</a:t>
            </a:r>
          </a:p>
          <a:p>
            <a:pPr algn="r"/>
            <a:r>
              <a:rPr lang="es-ES" sz="1600" b="1">
                <a:solidFill>
                  <a:srgbClr val="D6A124"/>
                </a:solidFill>
              </a:rPr>
              <a:t>Otros: 40.205</a:t>
            </a:r>
            <a:endParaRPr lang="es-ES" sz="1600" b="1">
              <a:solidFill>
                <a:srgbClr val="D6A124"/>
              </a:solidFill>
              <a:cs typeface="Arial" charset="0"/>
            </a:endParaRPr>
          </a:p>
        </p:txBody>
      </p:sp>
      <p:sp>
        <p:nvSpPr>
          <p:cNvPr id="12305" name="Rectangle 12"/>
          <p:cNvSpPr>
            <a:spLocks noChangeArrowheads="1"/>
          </p:cNvSpPr>
          <p:nvPr/>
        </p:nvSpPr>
        <p:spPr bwMode="auto">
          <a:xfrm>
            <a:off x="214313" y="6072188"/>
            <a:ext cx="3071812" cy="400050"/>
          </a:xfrm>
          <a:prstGeom prst="rect">
            <a:avLst/>
          </a:prstGeom>
          <a:solidFill>
            <a:srgbClr val="D6A124"/>
          </a:solidFill>
          <a:ln w="9525">
            <a:noFill/>
            <a:miter lim="800000"/>
            <a:headEnd/>
            <a:tailEnd/>
          </a:ln>
        </p:spPr>
        <p:txBody>
          <a:bodyPr lIns="92075" tIns="46038" rIns="92075" bIns="46038">
            <a:spAutoFit/>
          </a:bodyPr>
          <a:lstStyle/>
          <a:p>
            <a:r>
              <a:rPr lang="es-ES" b="1">
                <a:solidFill>
                  <a:srgbClr val="FFFFFF"/>
                </a:solidFill>
              </a:rPr>
              <a:t>191.117 millones euros</a:t>
            </a:r>
          </a:p>
        </p:txBody>
      </p:sp>
      <p:graphicFrame>
        <p:nvGraphicFramePr>
          <p:cNvPr id="36" name="1 Gráfico"/>
          <p:cNvGraphicFramePr>
            <a:graphicFrameLocks/>
          </p:cNvGraphicFramePr>
          <p:nvPr/>
        </p:nvGraphicFramePr>
        <p:xfrm>
          <a:off x="1928794" y="1571612"/>
          <a:ext cx="5267344" cy="3776677"/>
        </p:xfrm>
        <a:graphic>
          <a:graphicData uri="http://schemas.openxmlformats.org/drawingml/2006/chart">
            <c:chart xmlns:c="http://schemas.openxmlformats.org/drawingml/2006/chart" xmlns:r="http://schemas.openxmlformats.org/officeDocument/2006/relationships" r:id="rId3"/>
          </a:graphicData>
        </a:graphic>
      </p:graphicFrame>
      <p:sp>
        <p:nvSpPr>
          <p:cNvPr id="12307" name="22 CuadroTexto"/>
          <p:cNvSpPr txBox="1">
            <a:spLocks noChangeArrowheads="1"/>
          </p:cNvSpPr>
          <p:nvPr/>
        </p:nvSpPr>
        <p:spPr bwMode="auto">
          <a:xfrm>
            <a:off x="285750" y="4071938"/>
            <a:ext cx="3357563" cy="646112"/>
          </a:xfrm>
          <a:prstGeom prst="rect">
            <a:avLst/>
          </a:prstGeom>
          <a:noFill/>
          <a:ln w="9525">
            <a:noFill/>
            <a:miter lim="800000"/>
            <a:headEnd/>
            <a:tailEnd/>
          </a:ln>
        </p:spPr>
        <p:txBody>
          <a:bodyPr>
            <a:spAutoFit/>
          </a:bodyPr>
          <a:lstStyle/>
          <a:p>
            <a:r>
              <a:rPr lang="es-ES" sz="1800" b="1">
                <a:solidFill>
                  <a:srgbClr val="C49C08"/>
                </a:solidFill>
              </a:rPr>
              <a:t>Actuaciones de carácter</a:t>
            </a:r>
          </a:p>
          <a:p>
            <a:r>
              <a:rPr lang="es-ES" sz="1800" b="1">
                <a:solidFill>
                  <a:srgbClr val="C49C08"/>
                </a:solidFill>
              </a:rPr>
              <a:t>general: 45,16%</a:t>
            </a:r>
          </a:p>
        </p:txBody>
      </p:sp>
      <p:sp>
        <p:nvSpPr>
          <p:cNvPr id="12308" name="20 CuadroTexto"/>
          <p:cNvSpPr txBox="1">
            <a:spLocks noChangeArrowheads="1"/>
          </p:cNvSpPr>
          <p:nvPr/>
        </p:nvSpPr>
        <p:spPr bwMode="auto">
          <a:xfrm>
            <a:off x="142875" y="1357313"/>
            <a:ext cx="5500688" cy="369887"/>
          </a:xfrm>
          <a:prstGeom prst="rect">
            <a:avLst/>
          </a:prstGeom>
          <a:noFill/>
          <a:ln w="9525">
            <a:noFill/>
            <a:miter lim="800000"/>
            <a:headEnd/>
            <a:tailEnd/>
          </a:ln>
        </p:spPr>
        <p:txBody>
          <a:bodyPr>
            <a:spAutoFit/>
          </a:bodyPr>
          <a:lstStyle/>
          <a:p>
            <a:r>
              <a:rPr lang="es-ES" sz="1800" b="1">
                <a:solidFill>
                  <a:srgbClr val="00682F"/>
                </a:solidFill>
              </a:rPr>
              <a:t>Actuaciones de carácter  económico: 6,87%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3" descr="Fondo del letrero Ingresos públicos para el año 2005"/>
          <p:cNvPicPr>
            <a:picLocks noGrp="1" noChangeAspect="1" noChangeArrowheads="1"/>
          </p:cNvPicPr>
          <p:nvPr/>
        </p:nvPicPr>
        <p:blipFill>
          <a:blip r:embed="rId3"/>
          <a:srcRect/>
          <a:stretch>
            <a:fillRect/>
          </a:stretch>
        </p:blipFill>
        <p:spPr bwMode="auto">
          <a:xfrm>
            <a:off x="2295525" y="474663"/>
            <a:ext cx="5229225" cy="1009650"/>
          </a:xfrm>
          <a:prstGeom prst="rect">
            <a:avLst/>
          </a:prstGeom>
          <a:noFill/>
          <a:ln w="9525">
            <a:noFill/>
            <a:miter lim="800000"/>
            <a:headEnd/>
            <a:tailEnd/>
          </a:ln>
        </p:spPr>
      </p:pic>
      <p:sp>
        <p:nvSpPr>
          <p:cNvPr id="1028" name="11 Rectángulo"/>
          <p:cNvSpPr>
            <a:spLocks noChangeArrowheads="1"/>
          </p:cNvSpPr>
          <p:nvPr/>
        </p:nvSpPr>
        <p:spPr bwMode="auto">
          <a:xfrm>
            <a:off x="3214688" y="714375"/>
            <a:ext cx="3457575" cy="400050"/>
          </a:xfrm>
          <a:prstGeom prst="rect">
            <a:avLst/>
          </a:prstGeom>
          <a:noFill/>
          <a:ln w="9525">
            <a:noFill/>
            <a:miter lim="800000"/>
            <a:headEnd/>
            <a:tailEnd/>
          </a:ln>
        </p:spPr>
        <p:txBody>
          <a:bodyPr wrap="none">
            <a:spAutoFit/>
          </a:bodyPr>
          <a:lstStyle/>
          <a:p>
            <a:r>
              <a:rPr lang="es-ES">
                <a:solidFill>
                  <a:srgbClr val="FFBF29"/>
                </a:solidFill>
                <a:latin typeface="Junior &amp; Stinky" pitchFamily="34" charset="0"/>
              </a:rPr>
              <a:t>Ingresos públicos. Año 2014</a:t>
            </a:r>
            <a:r>
              <a:rPr lang="es-ES">
                <a:solidFill>
                  <a:schemeClr val="bg1"/>
                </a:solidFill>
                <a:latin typeface="Junior &amp; Stinky" pitchFamily="34" charset="0"/>
              </a:rPr>
              <a:t> </a:t>
            </a:r>
          </a:p>
        </p:txBody>
      </p:sp>
      <p:graphicFrame>
        <p:nvGraphicFramePr>
          <p:cNvPr id="1026" name="1 Gráfico"/>
          <p:cNvGraphicFramePr>
            <a:graphicFrameLocks/>
          </p:cNvGraphicFramePr>
          <p:nvPr/>
        </p:nvGraphicFramePr>
        <p:xfrm>
          <a:off x="1282700" y="1711325"/>
          <a:ext cx="6092825" cy="3509963"/>
        </p:xfrm>
        <a:graphic>
          <a:graphicData uri="http://schemas.openxmlformats.org/presentationml/2006/ole">
            <p:oleObj spid="_x0000_s1026" name="Worksheet" r:id="rId4" imgW="6115151" imgH="3524351" progId="Excel.Sheet.8">
              <p:embed/>
            </p:oleObj>
          </a:graphicData>
        </a:graphic>
      </p:graphicFrame>
      <p:sp>
        <p:nvSpPr>
          <p:cNvPr id="1029" name="Rectangle 7"/>
          <p:cNvSpPr>
            <a:spLocks noChangeArrowheads="1"/>
          </p:cNvSpPr>
          <p:nvPr/>
        </p:nvSpPr>
        <p:spPr bwMode="auto">
          <a:xfrm>
            <a:off x="5429250" y="1357313"/>
            <a:ext cx="2857500" cy="1077912"/>
          </a:xfrm>
          <a:prstGeom prst="rect">
            <a:avLst/>
          </a:prstGeom>
          <a:noFill/>
          <a:ln w="9525">
            <a:noFill/>
            <a:miter lim="800000"/>
            <a:headEnd/>
            <a:tailEnd/>
          </a:ln>
        </p:spPr>
        <p:txBody>
          <a:bodyPr lIns="92075" tIns="46038" rIns="92075" bIns="46038">
            <a:spAutoFit/>
          </a:bodyPr>
          <a:lstStyle/>
          <a:p>
            <a:r>
              <a:rPr lang="es-ES" sz="1600" b="1">
                <a:solidFill>
                  <a:srgbClr val="1E6FCA"/>
                </a:solidFill>
              </a:rPr>
              <a:t>Impuestos directos: 32,2%</a:t>
            </a:r>
          </a:p>
          <a:p>
            <a:r>
              <a:rPr lang="es-ES" sz="1200" b="1">
                <a:solidFill>
                  <a:srgbClr val="1E6FCA"/>
                </a:solidFill>
              </a:rPr>
              <a:t>IRPF</a:t>
            </a:r>
          </a:p>
          <a:p>
            <a:r>
              <a:rPr lang="es-ES" sz="1200" b="1">
                <a:solidFill>
                  <a:srgbClr val="1E6FCA"/>
                </a:solidFill>
              </a:rPr>
              <a:t>Sociedades</a:t>
            </a:r>
          </a:p>
          <a:p>
            <a:r>
              <a:rPr lang="es-ES" sz="1200" b="1">
                <a:solidFill>
                  <a:srgbClr val="1E6FCA"/>
                </a:solidFill>
              </a:rPr>
              <a:t>IRNR</a:t>
            </a:r>
          </a:p>
          <a:p>
            <a:r>
              <a:rPr lang="es-ES" sz="1200" b="1">
                <a:solidFill>
                  <a:srgbClr val="1E6FCA"/>
                </a:solidFill>
              </a:rPr>
              <a:t>IP, ISD</a:t>
            </a:r>
          </a:p>
        </p:txBody>
      </p:sp>
      <p:sp>
        <p:nvSpPr>
          <p:cNvPr id="1030" name="Rectangle 12"/>
          <p:cNvSpPr>
            <a:spLocks noChangeArrowheads="1"/>
          </p:cNvSpPr>
          <p:nvPr/>
        </p:nvSpPr>
        <p:spPr bwMode="auto">
          <a:xfrm>
            <a:off x="5929313" y="2500313"/>
            <a:ext cx="2044700" cy="307975"/>
          </a:xfrm>
          <a:prstGeom prst="rect">
            <a:avLst/>
          </a:prstGeom>
          <a:solidFill>
            <a:srgbClr val="1E6FCA"/>
          </a:solidFill>
          <a:ln w="9525">
            <a:noFill/>
            <a:miter lim="800000"/>
            <a:headEnd/>
            <a:tailEnd/>
          </a:ln>
        </p:spPr>
        <p:txBody>
          <a:bodyPr wrap="none" lIns="92075" tIns="46038" rIns="92075" bIns="46038">
            <a:spAutoFit/>
          </a:bodyPr>
          <a:lstStyle/>
          <a:p>
            <a:r>
              <a:rPr lang="es-ES" sz="1400" b="1">
                <a:solidFill>
                  <a:schemeClr val="bg1"/>
                </a:solidFill>
              </a:rPr>
              <a:t>67.629 millones euros</a:t>
            </a:r>
          </a:p>
        </p:txBody>
      </p:sp>
      <p:sp>
        <p:nvSpPr>
          <p:cNvPr id="1031" name="Rectangle 8"/>
          <p:cNvSpPr>
            <a:spLocks noChangeArrowheads="1"/>
          </p:cNvSpPr>
          <p:nvPr/>
        </p:nvSpPr>
        <p:spPr bwMode="auto">
          <a:xfrm>
            <a:off x="214313" y="1857375"/>
            <a:ext cx="3159125" cy="339725"/>
          </a:xfrm>
          <a:prstGeom prst="rect">
            <a:avLst/>
          </a:prstGeom>
          <a:noFill/>
          <a:ln w="9525">
            <a:noFill/>
            <a:miter lim="800000"/>
            <a:headEnd/>
            <a:tailEnd/>
          </a:ln>
        </p:spPr>
        <p:txBody>
          <a:bodyPr lIns="92075" tIns="46038" rIns="92075" bIns="46038">
            <a:spAutoFit/>
          </a:bodyPr>
          <a:lstStyle/>
          <a:p>
            <a:pPr algn="r"/>
            <a:r>
              <a:rPr lang="es-ES" sz="1600" b="1">
                <a:solidFill>
                  <a:srgbClr val="7030A0"/>
                </a:solidFill>
              </a:rPr>
              <a:t>Cotizaciones sociales: 49,4%</a:t>
            </a:r>
          </a:p>
        </p:txBody>
      </p:sp>
      <p:sp>
        <p:nvSpPr>
          <p:cNvPr id="1032" name="Rectangle 10"/>
          <p:cNvSpPr>
            <a:spLocks noChangeArrowheads="1"/>
          </p:cNvSpPr>
          <p:nvPr/>
        </p:nvSpPr>
        <p:spPr bwMode="auto">
          <a:xfrm>
            <a:off x="2786063" y="5500688"/>
            <a:ext cx="1857375" cy="307975"/>
          </a:xfrm>
          <a:prstGeom prst="rect">
            <a:avLst/>
          </a:prstGeom>
          <a:solidFill>
            <a:srgbClr val="3FA241"/>
          </a:solidFill>
          <a:ln w="9525">
            <a:noFill/>
            <a:miter lim="800000"/>
            <a:headEnd/>
            <a:tailEnd/>
          </a:ln>
        </p:spPr>
        <p:txBody>
          <a:bodyPr lIns="92075" tIns="46038" rIns="92075" bIns="46038">
            <a:spAutoFit/>
          </a:bodyPr>
          <a:lstStyle/>
          <a:p>
            <a:r>
              <a:rPr lang="es-ES" sz="1400" b="1">
                <a:solidFill>
                  <a:schemeClr val="bg1"/>
                </a:solidFill>
              </a:rPr>
              <a:t>901 millones euros</a:t>
            </a:r>
          </a:p>
        </p:txBody>
      </p:sp>
      <p:sp>
        <p:nvSpPr>
          <p:cNvPr id="1033" name="Rectangle 9"/>
          <p:cNvSpPr>
            <a:spLocks noChangeArrowheads="1"/>
          </p:cNvSpPr>
          <p:nvPr/>
        </p:nvSpPr>
        <p:spPr bwMode="auto">
          <a:xfrm>
            <a:off x="6000750" y="4286250"/>
            <a:ext cx="3071813" cy="893763"/>
          </a:xfrm>
          <a:prstGeom prst="rect">
            <a:avLst/>
          </a:prstGeom>
          <a:noFill/>
          <a:ln w="9525">
            <a:noFill/>
            <a:miter lim="800000"/>
            <a:headEnd/>
            <a:tailEnd/>
          </a:ln>
        </p:spPr>
        <p:txBody>
          <a:bodyPr lIns="92075" tIns="46038" rIns="92075" bIns="46038">
            <a:spAutoFit/>
          </a:bodyPr>
          <a:lstStyle/>
          <a:p>
            <a:r>
              <a:rPr lang="es-ES" sz="1600" b="1">
                <a:solidFill>
                  <a:srgbClr val="FA8203"/>
                </a:solidFill>
              </a:rPr>
              <a:t>Impuestos indirectos: 17,9%</a:t>
            </a:r>
          </a:p>
          <a:p>
            <a:r>
              <a:rPr lang="es-ES" sz="1200" b="1">
                <a:solidFill>
                  <a:srgbClr val="FA8203"/>
                </a:solidFill>
              </a:rPr>
              <a:t>IVA</a:t>
            </a:r>
          </a:p>
          <a:p>
            <a:r>
              <a:rPr lang="es-ES" sz="1200" b="1">
                <a:solidFill>
                  <a:srgbClr val="FA8203"/>
                </a:solidFill>
              </a:rPr>
              <a:t>II.EE.</a:t>
            </a:r>
          </a:p>
          <a:p>
            <a:r>
              <a:rPr lang="es-ES" sz="1200" b="1">
                <a:solidFill>
                  <a:srgbClr val="FA8203"/>
                </a:solidFill>
              </a:rPr>
              <a:t>Aranceles</a:t>
            </a:r>
          </a:p>
        </p:txBody>
      </p:sp>
      <p:sp>
        <p:nvSpPr>
          <p:cNvPr id="1034" name="Rectangle 11"/>
          <p:cNvSpPr>
            <a:spLocks noChangeArrowheads="1"/>
          </p:cNvSpPr>
          <p:nvPr/>
        </p:nvSpPr>
        <p:spPr bwMode="auto">
          <a:xfrm>
            <a:off x="6143625" y="5214938"/>
            <a:ext cx="2044700" cy="307975"/>
          </a:xfrm>
          <a:prstGeom prst="rect">
            <a:avLst/>
          </a:prstGeom>
          <a:solidFill>
            <a:srgbClr val="FA8203"/>
          </a:solidFill>
          <a:ln w="9525">
            <a:noFill/>
            <a:miter lim="800000"/>
            <a:headEnd/>
            <a:tailEnd/>
          </a:ln>
        </p:spPr>
        <p:txBody>
          <a:bodyPr wrap="none" lIns="92075" tIns="46038" rIns="92075" bIns="46038">
            <a:spAutoFit/>
          </a:bodyPr>
          <a:lstStyle/>
          <a:p>
            <a:r>
              <a:rPr lang="es-ES" sz="1400" b="1">
                <a:solidFill>
                  <a:schemeClr val="bg1"/>
                </a:solidFill>
              </a:rPr>
              <a:t>37.688 millones euros</a:t>
            </a:r>
          </a:p>
        </p:txBody>
      </p:sp>
      <p:sp>
        <p:nvSpPr>
          <p:cNvPr id="1035" name="14 CuadroTexto"/>
          <p:cNvSpPr txBox="1">
            <a:spLocks noChangeArrowheads="1"/>
          </p:cNvSpPr>
          <p:nvPr/>
        </p:nvSpPr>
        <p:spPr bwMode="auto">
          <a:xfrm>
            <a:off x="5210175" y="6153150"/>
            <a:ext cx="3148013" cy="276225"/>
          </a:xfrm>
          <a:prstGeom prst="rect">
            <a:avLst/>
          </a:prstGeom>
          <a:noFill/>
          <a:ln w="9525">
            <a:noFill/>
            <a:miter lim="800000"/>
            <a:headEnd/>
            <a:tailEnd/>
          </a:ln>
        </p:spPr>
        <p:txBody>
          <a:bodyPr wrap="none">
            <a:spAutoFit/>
          </a:bodyPr>
          <a:lstStyle/>
          <a:p>
            <a:r>
              <a:rPr lang="es-ES" sz="1200" b="1">
                <a:solidFill>
                  <a:srgbClr val="1E6FCA"/>
                </a:solidFill>
              </a:rPr>
              <a:t>Fuente: Ministerio de Hacienda y AA.PP.</a:t>
            </a:r>
          </a:p>
        </p:txBody>
      </p:sp>
      <p:sp>
        <p:nvSpPr>
          <p:cNvPr id="1036" name="Rectangle 5"/>
          <p:cNvSpPr>
            <a:spLocks noChangeArrowheads="1"/>
          </p:cNvSpPr>
          <p:nvPr/>
        </p:nvSpPr>
        <p:spPr bwMode="auto">
          <a:xfrm>
            <a:off x="2928938" y="5143500"/>
            <a:ext cx="1785937" cy="339725"/>
          </a:xfrm>
          <a:prstGeom prst="rect">
            <a:avLst/>
          </a:prstGeom>
          <a:noFill/>
          <a:ln w="9525">
            <a:noFill/>
            <a:miter lim="800000"/>
            <a:headEnd/>
            <a:tailEnd/>
          </a:ln>
        </p:spPr>
        <p:txBody>
          <a:bodyPr lIns="92075" tIns="46038" rIns="92075" bIns="46038">
            <a:spAutoFit/>
          </a:bodyPr>
          <a:lstStyle/>
          <a:p>
            <a:pPr algn="r"/>
            <a:r>
              <a:rPr lang="es-ES" sz="1600" b="1">
                <a:solidFill>
                  <a:srgbClr val="3FA241"/>
                </a:solidFill>
              </a:rPr>
              <a:t>Tasas 0,4%</a:t>
            </a:r>
          </a:p>
        </p:txBody>
      </p:sp>
      <p:sp>
        <p:nvSpPr>
          <p:cNvPr id="1037" name="Rectangle 12"/>
          <p:cNvSpPr>
            <a:spLocks noChangeArrowheads="1"/>
          </p:cNvSpPr>
          <p:nvPr/>
        </p:nvSpPr>
        <p:spPr bwMode="auto">
          <a:xfrm>
            <a:off x="1214438" y="2286000"/>
            <a:ext cx="2144712" cy="307975"/>
          </a:xfrm>
          <a:prstGeom prst="rect">
            <a:avLst/>
          </a:prstGeom>
          <a:solidFill>
            <a:srgbClr val="7030A0"/>
          </a:solidFill>
          <a:ln w="9525">
            <a:noFill/>
            <a:miter lim="800000"/>
            <a:headEnd/>
            <a:tailEnd/>
          </a:ln>
        </p:spPr>
        <p:txBody>
          <a:bodyPr wrap="none" lIns="92075" tIns="46038" rIns="92075" bIns="46038">
            <a:spAutoFit/>
          </a:bodyPr>
          <a:lstStyle/>
          <a:p>
            <a:r>
              <a:rPr lang="es-ES" sz="1400" b="1">
                <a:solidFill>
                  <a:schemeClr val="bg1"/>
                </a:solidFill>
              </a:rPr>
              <a:t>103.918 millones euros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unión de una comunidad de vecinos en el portal de la casa."/>
          <p:cNvPicPr>
            <a:picLocks noGrp="1" noChangeAspect="1" noChangeArrowheads="1"/>
          </p:cNvPicPr>
          <p:nvPr>
            <p:ph/>
          </p:nvPr>
        </p:nvPicPr>
        <p:blipFill>
          <a:blip r:embed="rId3"/>
          <a:srcRect/>
          <a:stretch>
            <a:fillRect/>
          </a:stretch>
        </p:blipFill>
        <p:spPr bwMode="auto">
          <a:xfrm>
            <a:off x="947738" y="1144588"/>
            <a:ext cx="7296150" cy="5524500"/>
          </a:xfrm>
          <a:noFill/>
          <a:ln>
            <a:miter lim="800000"/>
            <a:headEnd/>
            <a:tailEnd/>
          </a:ln>
        </p:spPr>
      </p:pic>
      <p:pic>
        <p:nvPicPr>
          <p:cNvPr id="13315" name="Picture 3" descr="Cartel con el título La comunidad de vecinos. "/>
          <p:cNvPicPr>
            <a:picLocks noGrp="1" noChangeAspect="1" noChangeArrowheads="1"/>
          </p:cNvPicPr>
          <p:nvPr/>
        </p:nvPicPr>
        <p:blipFill>
          <a:blip r:embed="rId4"/>
          <a:srcRect/>
          <a:stretch>
            <a:fillRect/>
          </a:stretch>
        </p:blipFill>
        <p:spPr bwMode="auto">
          <a:xfrm>
            <a:off x="1547813" y="908050"/>
            <a:ext cx="3962400" cy="9334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ofesor explicando en el interior del aula de un colegio"/>
          <p:cNvPicPr>
            <a:picLocks noGrp="1" noChangeAspect="1" noChangeArrowheads="1"/>
          </p:cNvPicPr>
          <p:nvPr>
            <p:ph/>
          </p:nvPr>
        </p:nvPicPr>
        <p:blipFill>
          <a:blip r:embed="rId3"/>
          <a:srcRect/>
          <a:stretch>
            <a:fillRect/>
          </a:stretch>
        </p:blipFill>
        <p:spPr bwMode="auto">
          <a:xfrm>
            <a:off x="393700" y="765175"/>
            <a:ext cx="5762625" cy="5851525"/>
          </a:xfrm>
          <a:noFill/>
          <a:ln>
            <a:miter lim="800000"/>
            <a:headEnd/>
            <a:tailEnd/>
          </a:ln>
        </p:spPr>
      </p:pic>
      <p:sp>
        <p:nvSpPr>
          <p:cNvPr id="14339" name="Rectangle 3"/>
          <p:cNvSpPr>
            <a:spLocks noChangeArrowheads="1"/>
          </p:cNvSpPr>
          <p:nvPr/>
        </p:nvSpPr>
        <p:spPr bwMode="auto">
          <a:xfrm>
            <a:off x="6300788" y="1285875"/>
            <a:ext cx="2590800" cy="5300663"/>
          </a:xfrm>
          <a:prstGeom prst="rect">
            <a:avLst/>
          </a:prstGeom>
          <a:noFill/>
          <a:ln w="12700">
            <a:noFill/>
            <a:miter lim="800000"/>
            <a:headEnd type="none" w="sm" len="sm"/>
            <a:tailEnd type="none" w="sm" len="sm"/>
          </a:ln>
        </p:spPr>
        <p:txBody>
          <a:bodyPr>
            <a:spAutoFit/>
          </a:bodyPr>
          <a:lstStyle/>
          <a:p>
            <a:r>
              <a:rPr lang="es-ES" sz="1600"/>
              <a:t>Más de </a:t>
            </a:r>
            <a:r>
              <a:rPr lang="es-ES" sz="1600" b="1">
                <a:solidFill>
                  <a:schemeClr val="accent2"/>
                </a:solidFill>
              </a:rPr>
              <a:t>1.791.900 </a:t>
            </a:r>
            <a:r>
              <a:rPr lang="es-ES" sz="1600"/>
              <a:t>alumnos de ESO de los cuales un </a:t>
            </a:r>
            <a:r>
              <a:rPr lang="es-ES" sz="1600" b="1">
                <a:solidFill>
                  <a:schemeClr val="accent2"/>
                </a:solidFill>
              </a:rPr>
              <a:t>65,9% </a:t>
            </a:r>
            <a:r>
              <a:rPr lang="es-ES" sz="1600"/>
              <a:t>curso los estudios en centros públicos y un </a:t>
            </a:r>
            <a:r>
              <a:rPr lang="es-ES" sz="1600" b="1">
                <a:solidFill>
                  <a:schemeClr val="accent2"/>
                </a:solidFill>
              </a:rPr>
              <a:t>30,9%</a:t>
            </a:r>
            <a:r>
              <a:rPr lang="es-ES" sz="1600">
                <a:solidFill>
                  <a:schemeClr val="accent2"/>
                </a:solidFill>
              </a:rPr>
              <a:t> </a:t>
            </a:r>
            <a:r>
              <a:rPr lang="es-ES" sz="1600"/>
              <a:t>en centros privados concertados.</a:t>
            </a:r>
          </a:p>
          <a:p>
            <a:endParaRPr lang="es-ES" sz="1800"/>
          </a:p>
          <a:p>
            <a:pPr>
              <a:spcBef>
                <a:spcPct val="50000"/>
              </a:spcBef>
            </a:pPr>
            <a:r>
              <a:rPr lang="es-ES" sz="1800"/>
              <a:t>Más de </a:t>
            </a:r>
            <a:r>
              <a:rPr lang="es-ES" sz="1800" b="1">
                <a:solidFill>
                  <a:schemeClr val="accent2"/>
                </a:solidFill>
              </a:rPr>
              <a:t>478.314 </a:t>
            </a:r>
            <a:r>
              <a:rPr lang="es-ES" sz="1800"/>
              <a:t>profesores de centros públicos.</a:t>
            </a:r>
          </a:p>
          <a:p>
            <a:pPr>
              <a:spcBef>
                <a:spcPct val="50000"/>
              </a:spcBef>
            </a:pPr>
            <a:endParaRPr lang="es-ES" sz="1800"/>
          </a:p>
          <a:p>
            <a:pPr>
              <a:spcBef>
                <a:spcPct val="50000"/>
              </a:spcBef>
            </a:pPr>
            <a:r>
              <a:rPr lang="es-ES" sz="1800"/>
              <a:t>Un puesto escolar de ESO cuesta anualmente </a:t>
            </a:r>
            <a:r>
              <a:rPr lang="es-ES" sz="1800" b="1">
                <a:solidFill>
                  <a:schemeClr val="accent2"/>
                </a:solidFill>
              </a:rPr>
              <a:t>5.588 euros</a:t>
            </a:r>
            <a:r>
              <a:rPr lang="es-ES" sz="1800" b="1"/>
              <a:t>.</a:t>
            </a:r>
          </a:p>
          <a:p>
            <a:pPr algn="r">
              <a:spcBef>
                <a:spcPct val="50000"/>
              </a:spcBef>
            </a:pPr>
            <a:endParaRPr lang="es-ES" sz="1000" b="1"/>
          </a:p>
          <a:p>
            <a:pPr>
              <a:spcBef>
                <a:spcPct val="50000"/>
              </a:spcBef>
            </a:pPr>
            <a:r>
              <a:rPr lang="es-ES" sz="900" b="1"/>
              <a:t>Fuente: Ministerio Educación, Política Social y Deporte</a:t>
            </a:r>
          </a:p>
        </p:txBody>
      </p:sp>
      <p:sp>
        <p:nvSpPr>
          <p:cNvPr id="14340" name="Text Box 4"/>
          <p:cNvSpPr txBox="1">
            <a:spLocks noChangeArrowheads="1"/>
          </p:cNvSpPr>
          <p:nvPr/>
        </p:nvSpPr>
        <p:spPr bwMode="auto">
          <a:xfrm>
            <a:off x="6324600" y="847725"/>
            <a:ext cx="2114550" cy="366713"/>
          </a:xfrm>
          <a:prstGeom prst="rect">
            <a:avLst/>
          </a:prstGeom>
          <a:solidFill>
            <a:schemeClr val="accent2"/>
          </a:solidFill>
          <a:ln w="12700">
            <a:noFill/>
            <a:miter lim="800000"/>
            <a:headEnd type="none" w="sm" len="sm"/>
            <a:tailEnd type="none" w="sm" len="sm"/>
          </a:ln>
        </p:spPr>
        <p:txBody>
          <a:bodyPr>
            <a:spAutoFit/>
          </a:bodyPr>
          <a:lstStyle/>
          <a:p>
            <a:pPr>
              <a:spcBef>
                <a:spcPct val="50000"/>
              </a:spcBef>
            </a:pPr>
            <a:r>
              <a:rPr lang="es-ES" sz="1800" b="1">
                <a:solidFill>
                  <a:schemeClr val="bg1"/>
                </a:solidFill>
              </a:rPr>
              <a:t>Curso 2012-2013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édico mirando a contraluz una radiografía con el cartel de Sanidad pública"/>
          <p:cNvPicPr>
            <a:picLocks noGrp="1" noChangeAspect="1" noChangeArrowheads="1"/>
          </p:cNvPicPr>
          <p:nvPr>
            <p:ph/>
          </p:nvPr>
        </p:nvPicPr>
        <p:blipFill>
          <a:blip r:embed="rId3"/>
          <a:srcRect/>
          <a:stretch>
            <a:fillRect/>
          </a:stretch>
        </p:blipFill>
        <p:spPr bwMode="auto">
          <a:xfrm>
            <a:off x="877888" y="765175"/>
            <a:ext cx="4486275" cy="5838825"/>
          </a:xfrm>
          <a:noFill/>
          <a:ln>
            <a:miter lim="800000"/>
            <a:headEnd/>
            <a:tailEnd/>
          </a:ln>
        </p:spPr>
      </p:pic>
      <p:sp>
        <p:nvSpPr>
          <p:cNvPr id="15363" name="Rectangle 3"/>
          <p:cNvSpPr>
            <a:spLocks noChangeArrowheads="1"/>
          </p:cNvSpPr>
          <p:nvPr/>
        </p:nvSpPr>
        <p:spPr bwMode="auto">
          <a:xfrm>
            <a:off x="5651500" y="2133600"/>
            <a:ext cx="3124200" cy="3494088"/>
          </a:xfrm>
          <a:prstGeom prst="rect">
            <a:avLst/>
          </a:prstGeom>
          <a:noFill/>
          <a:ln w="12700">
            <a:noFill/>
            <a:miter lim="800000"/>
            <a:headEnd type="none" w="sm" len="sm"/>
            <a:tailEnd type="none" w="sm" len="sm"/>
          </a:ln>
        </p:spPr>
        <p:txBody>
          <a:bodyPr>
            <a:spAutoFit/>
          </a:bodyPr>
          <a:lstStyle/>
          <a:p>
            <a:r>
              <a:rPr lang="es-ES" sz="1800"/>
              <a:t>Casi </a:t>
            </a:r>
            <a:r>
              <a:rPr lang="es-ES" sz="1800" b="1">
                <a:solidFill>
                  <a:schemeClr val="accent2"/>
                </a:solidFill>
              </a:rPr>
              <a:t>228.917</a:t>
            </a:r>
            <a:r>
              <a:rPr lang="es-ES" sz="1800"/>
              <a:t> médicos y más de </a:t>
            </a:r>
            <a:r>
              <a:rPr lang="es-ES" sz="1800" b="1">
                <a:solidFill>
                  <a:schemeClr val="accent2"/>
                </a:solidFill>
              </a:rPr>
              <a:t>265.569</a:t>
            </a:r>
            <a:r>
              <a:rPr lang="es-ES" sz="1800" b="1"/>
              <a:t> </a:t>
            </a:r>
            <a:r>
              <a:rPr lang="es-ES" sz="1800"/>
              <a:t>diplomados en enfermería</a:t>
            </a:r>
          </a:p>
          <a:p>
            <a:endParaRPr lang="es-ES" sz="1800"/>
          </a:p>
          <a:p>
            <a:r>
              <a:rPr lang="es-ES" sz="1800"/>
              <a:t>Más de </a:t>
            </a:r>
            <a:r>
              <a:rPr lang="es-ES" sz="1800" b="1">
                <a:solidFill>
                  <a:schemeClr val="accent2"/>
                </a:solidFill>
              </a:rPr>
              <a:t>373</a:t>
            </a:r>
            <a:r>
              <a:rPr lang="es-ES" sz="1800"/>
              <a:t> hospitales públicos con más de </a:t>
            </a:r>
            <a:r>
              <a:rPr lang="es-ES" sz="1800" b="1">
                <a:solidFill>
                  <a:schemeClr val="accent2"/>
                </a:solidFill>
              </a:rPr>
              <a:t>145.430</a:t>
            </a:r>
            <a:r>
              <a:rPr lang="es-ES" sz="1800"/>
              <a:t> camas</a:t>
            </a:r>
          </a:p>
          <a:p>
            <a:endParaRPr lang="es-ES" sz="1800"/>
          </a:p>
          <a:p>
            <a:r>
              <a:rPr lang="es-ES" sz="1800"/>
              <a:t>Más del </a:t>
            </a:r>
            <a:r>
              <a:rPr lang="es-ES" sz="1800" b="1">
                <a:solidFill>
                  <a:schemeClr val="accent2"/>
                </a:solidFill>
              </a:rPr>
              <a:t>88%</a:t>
            </a:r>
            <a:r>
              <a:rPr lang="es-ES" sz="1800"/>
              <a:t> de la población utiliza exclusivamente la sanidad pública</a:t>
            </a:r>
          </a:p>
          <a:p>
            <a:endParaRPr lang="es-ES" sz="1000" b="1"/>
          </a:p>
          <a:p>
            <a:pPr>
              <a:spcBef>
                <a:spcPct val="50000"/>
              </a:spcBef>
            </a:pPr>
            <a:r>
              <a:rPr lang="es-ES" sz="1000" b="1"/>
              <a:t>Fuente: Instituto Nacional de Estadística</a:t>
            </a:r>
          </a:p>
        </p:txBody>
      </p:sp>
      <p:sp>
        <p:nvSpPr>
          <p:cNvPr id="15364" name="Text Box 4"/>
          <p:cNvSpPr txBox="1">
            <a:spLocks noChangeArrowheads="1"/>
          </p:cNvSpPr>
          <p:nvPr/>
        </p:nvSpPr>
        <p:spPr bwMode="auto">
          <a:xfrm>
            <a:off x="5943600" y="1600200"/>
            <a:ext cx="2114550" cy="366713"/>
          </a:xfrm>
          <a:prstGeom prst="rect">
            <a:avLst/>
          </a:prstGeom>
          <a:solidFill>
            <a:schemeClr val="accent2"/>
          </a:solidFill>
          <a:ln w="12700">
            <a:noFill/>
            <a:miter lim="800000"/>
            <a:headEnd type="none" w="sm" len="sm"/>
            <a:tailEnd type="none" w="sm" len="sm"/>
          </a:ln>
        </p:spPr>
        <p:txBody>
          <a:bodyPr>
            <a:spAutoFit/>
          </a:bodyPr>
          <a:lstStyle/>
          <a:p>
            <a:pPr algn="ctr">
              <a:spcBef>
                <a:spcPct val="50000"/>
              </a:spcBef>
            </a:pPr>
            <a:r>
              <a:rPr lang="es-ES" sz="1800" b="1">
                <a:solidFill>
                  <a:schemeClr val="bg1"/>
                </a:solidFill>
              </a:rPr>
              <a:t>Datos  2012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Interior de una biblioteca pública donde se pueden ver estanterías con libros y varias mesas con ordenadores en una de las cuales hay un niño mirando la pantalla. Al fondo dos puertas separadas por una ventana: una con un cartel de &quot;Discos&quot; y otra  con un cartel de &quot;Videoteca&quot;."/>
          <p:cNvPicPr>
            <a:picLocks noGrp="1" noChangeAspect="1" noChangeArrowheads="1"/>
          </p:cNvPicPr>
          <p:nvPr>
            <p:ph/>
          </p:nvPr>
        </p:nvPicPr>
        <p:blipFill>
          <a:blip r:embed="rId3"/>
          <a:srcRect/>
          <a:stretch>
            <a:fillRect/>
          </a:stretch>
        </p:blipFill>
        <p:spPr bwMode="auto">
          <a:xfrm>
            <a:off x="250825" y="908050"/>
            <a:ext cx="5857875" cy="5476875"/>
          </a:xfrm>
          <a:noFill/>
          <a:ln>
            <a:miter lim="800000"/>
            <a:headEnd/>
            <a:tailEnd/>
          </a:ln>
        </p:spPr>
      </p:pic>
      <p:sp>
        <p:nvSpPr>
          <p:cNvPr id="16387" name="Text Box 1029"/>
          <p:cNvSpPr txBox="1">
            <a:spLocks noChangeArrowheads="1"/>
          </p:cNvSpPr>
          <p:nvPr/>
        </p:nvSpPr>
        <p:spPr bwMode="auto">
          <a:xfrm>
            <a:off x="6156325" y="2133600"/>
            <a:ext cx="2736850" cy="3143250"/>
          </a:xfrm>
          <a:prstGeom prst="rect">
            <a:avLst/>
          </a:prstGeom>
          <a:noFill/>
          <a:ln w="12700">
            <a:noFill/>
            <a:miter lim="800000"/>
            <a:headEnd type="none" w="sm" len="sm"/>
            <a:tailEnd type="none" w="sm" len="sm"/>
          </a:ln>
        </p:spPr>
        <p:txBody>
          <a:bodyPr>
            <a:spAutoFit/>
          </a:bodyPr>
          <a:lstStyle/>
          <a:p>
            <a:r>
              <a:rPr lang="es-ES" sz="1800"/>
              <a:t>Más de </a:t>
            </a:r>
            <a:r>
              <a:rPr lang="es-ES" sz="1800" b="1">
                <a:solidFill>
                  <a:schemeClr val="accent2"/>
                </a:solidFill>
              </a:rPr>
              <a:t>4.211 </a:t>
            </a:r>
            <a:r>
              <a:rPr lang="es-ES" sz="1800"/>
              <a:t>bibliotecas públicas en España</a:t>
            </a:r>
          </a:p>
          <a:p>
            <a:endParaRPr lang="es-ES" sz="1800"/>
          </a:p>
          <a:p>
            <a:r>
              <a:rPr lang="es-ES" sz="1800"/>
              <a:t>Alrededor de </a:t>
            </a:r>
            <a:r>
              <a:rPr lang="es-ES" sz="1800" b="1">
                <a:solidFill>
                  <a:schemeClr val="accent2"/>
                </a:solidFill>
              </a:rPr>
              <a:t>1.000</a:t>
            </a:r>
            <a:r>
              <a:rPr lang="es-ES" sz="1800"/>
              <a:t> museos públicos</a:t>
            </a:r>
          </a:p>
          <a:p>
            <a:endParaRPr lang="es-ES" sz="1800"/>
          </a:p>
          <a:p>
            <a:r>
              <a:rPr lang="es-ES" sz="1800"/>
              <a:t>Más de </a:t>
            </a:r>
            <a:r>
              <a:rPr lang="es-ES" sz="1800" b="1">
                <a:solidFill>
                  <a:schemeClr val="accent2"/>
                </a:solidFill>
              </a:rPr>
              <a:t>56</a:t>
            </a:r>
            <a:r>
              <a:rPr lang="es-ES" sz="1800" b="1"/>
              <a:t> </a:t>
            </a:r>
            <a:r>
              <a:rPr lang="es-ES" sz="1800"/>
              <a:t>millones de préstamos domiciliarios de libros, revistas, CDs, DVDs, etc.</a:t>
            </a:r>
          </a:p>
          <a:p>
            <a:endParaRPr lang="es-ES" sz="1000" b="1"/>
          </a:p>
          <a:p>
            <a:r>
              <a:rPr lang="es-ES" sz="1000" b="1"/>
              <a:t>Fuente: Instituto Nacional de Estadística</a:t>
            </a:r>
            <a:endParaRPr lang="es-ES" sz="1800"/>
          </a:p>
        </p:txBody>
      </p:sp>
      <p:sp>
        <p:nvSpPr>
          <p:cNvPr id="16388" name="Text Box 1031"/>
          <p:cNvSpPr txBox="1">
            <a:spLocks noChangeArrowheads="1"/>
          </p:cNvSpPr>
          <p:nvPr/>
        </p:nvSpPr>
        <p:spPr bwMode="auto">
          <a:xfrm>
            <a:off x="6343650" y="1600200"/>
            <a:ext cx="2114550" cy="366713"/>
          </a:xfrm>
          <a:prstGeom prst="rect">
            <a:avLst/>
          </a:prstGeom>
          <a:solidFill>
            <a:schemeClr val="accent2"/>
          </a:solidFill>
          <a:ln w="12700">
            <a:noFill/>
            <a:miter lim="800000"/>
            <a:headEnd type="none" w="sm" len="sm"/>
            <a:tailEnd type="none" w="sm" len="sm"/>
          </a:ln>
        </p:spPr>
        <p:txBody>
          <a:bodyPr>
            <a:spAutoFit/>
          </a:bodyPr>
          <a:lstStyle/>
          <a:p>
            <a:pPr algn="ctr">
              <a:spcBef>
                <a:spcPct val="50000"/>
              </a:spcBef>
            </a:pPr>
            <a:r>
              <a:rPr lang="es-ES" sz="1800" b="1">
                <a:solidFill>
                  <a:schemeClr val="bg1"/>
                </a:solidFill>
              </a:rPr>
              <a:t>Datos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n de una ciudad con sus medios de transporte: autopista con vehículos circulando, un tren de cercanías, un avión despegando y un barco al lado de la costa."/>
          <p:cNvPicPr>
            <a:picLocks noGrp="1" noChangeAspect="1" noChangeArrowheads="1"/>
          </p:cNvPicPr>
          <p:nvPr/>
        </p:nvPicPr>
        <p:blipFill>
          <a:blip r:embed="rId3"/>
          <a:srcRect/>
          <a:stretch>
            <a:fillRect/>
          </a:stretch>
        </p:blipFill>
        <p:spPr bwMode="auto">
          <a:xfrm>
            <a:off x="447675" y="1484313"/>
            <a:ext cx="8372475" cy="3543300"/>
          </a:xfrm>
          <a:prstGeom prst="rect">
            <a:avLst/>
          </a:prstGeom>
          <a:noFill/>
          <a:ln w="9525">
            <a:noFill/>
            <a:miter lim="800000"/>
            <a:headEnd/>
            <a:tailEnd/>
          </a:ln>
        </p:spPr>
      </p:pic>
      <p:sp>
        <p:nvSpPr>
          <p:cNvPr id="17411" name="Text Box 3"/>
          <p:cNvSpPr txBox="1">
            <a:spLocks noChangeArrowheads="1"/>
          </p:cNvSpPr>
          <p:nvPr/>
        </p:nvSpPr>
        <p:spPr bwMode="auto">
          <a:xfrm>
            <a:off x="539750" y="5276850"/>
            <a:ext cx="8299450" cy="1343025"/>
          </a:xfrm>
          <a:prstGeom prst="rect">
            <a:avLst/>
          </a:prstGeom>
          <a:noFill/>
          <a:ln w="12700">
            <a:noFill/>
            <a:miter lim="800000"/>
            <a:headEnd type="none" w="sm" len="sm"/>
            <a:tailEnd type="none" w="sm" len="sm"/>
          </a:ln>
        </p:spPr>
        <p:txBody>
          <a:bodyPr>
            <a:spAutoFit/>
          </a:bodyPr>
          <a:lstStyle/>
          <a:p>
            <a:r>
              <a:rPr lang="es-ES" sz="1800"/>
              <a:t>Casi </a:t>
            </a:r>
            <a:r>
              <a:rPr lang="es-ES" sz="1800" b="1">
                <a:solidFill>
                  <a:schemeClr val="accent2"/>
                </a:solidFill>
              </a:rPr>
              <a:t>25.633</a:t>
            </a:r>
            <a:r>
              <a:rPr lang="es-ES" sz="1800"/>
              <a:t> km de carreteras del Estado </a:t>
            </a:r>
          </a:p>
          <a:p>
            <a:r>
              <a:rPr lang="es-ES" sz="1800"/>
              <a:t>Más de </a:t>
            </a:r>
            <a:r>
              <a:rPr lang="es-ES" sz="1800" b="1">
                <a:solidFill>
                  <a:schemeClr val="accent2"/>
                </a:solidFill>
              </a:rPr>
              <a:t>590 millones</a:t>
            </a:r>
            <a:r>
              <a:rPr lang="es-ES" sz="1800"/>
              <a:t> de viajeros y casi </a:t>
            </a:r>
            <a:r>
              <a:rPr lang="es-ES" sz="1800" b="1">
                <a:solidFill>
                  <a:schemeClr val="accent2"/>
                </a:solidFill>
              </a:rPr>
              <a:t>21 millones</a:t>
            </a:r>
            <a:r>
              <a:rPr lang="es-ES" sz="1800"/>
              <a:t> de toneladas de mercancías por ferrocarril.                                       </a:t>
            </a:r>
            <a:r>
              <a:rPr lang="es-ES" sz="1000" b="1"/>
              <a:t>Fuente: Instituto Nacional de Estadística y 						    Ministerio de Fomento </a:t>
            </a:r>
          </a:p>
          <a:p>
            <a:endParaRPr lang="es-ES" sz="1800"/>
          </a:p>
        </p:txBody>
      </p:sp>
      <p:pic>
        <p:nvPicPr>
          <p:cNvPr id="17412" name="Picture 4" descr="Cartel con el título &quot;Infraestructuras&quot;."/>
          <p:cNvPicPr>
            <a:picLocks noGrp="1" noChangeAspect="1" noChangeArrowheads="1"/>
          </p:cNvPicPr>
          <p:nvPr>
            <p:ph/>
          </p:nvPr>
        </p:nvPicPr>
        <p:blipFill>
          <a:blip r:embed="rId4"/>
          <a:srcRect/>
          <a:stretch>
            <a:fillRect/>
          </a:stretch>
        </p:blipFill>
        <p:spPr bwMode="auto">
          <a:xfrm>
            <a:off x="2662238" y="333375"/>
            <a:ext cx="3819525" cy="1066800"/>
          </a:xfrm>
          <a:noFill/>
          <a:ln>
            <a:miter lim="800000"/>
            <a:headEnd/>
            <a:tailEnd/>
          </a:ln>
        </p:spPr>
      </p:pic>
      <p:sp>
        <p:nvSpPr>
          <p:cNvPr id="17413" name="Text Box 5"/>
          <p:cNvSpPr txBox="1">
            <a:spLocks noChangeArrowheads="1"/>
          </p:cNvSpPr>
          <p:nvPr/>
        </p:nvSpPr>
        <p:spPr bwMode="auto">
          <a:xfrm>
            <a:off x="685800" y="6172200"/>
            <a:ext cx="2114550" cy="366713"/>
          </a:xfrm>
          <a:prstGeom prst="rect">
            <a:avLst/>
          </a:prstGeom>
          <a:solidFill>
            <a:schemeClr val="accent2"/>
          </a:solidFill>
          <a:ln w="12700">
            <a:noFill/>
            <a:miter lim="800000"/>
            <a:headEnd type="none" w="sm" len="sm"/>
            <a:tailEnd type="none" w="sm" len="sm"/>
          </a:ln>
        </p:spPr>
        <p:txBody>
          <a:bodyPr>
            <a:spAutoFit/>
          </a:bodyPr>
          <a:lstStyle/>
          <a:p>
            <a:pPr algn="ctr">
              <a:spcBef>
                <a:spcPct val="50000"/>
              </a:spcBef>
            </a:pPr>
            <a:r>
              <a:rPr lang="es-ES" sz="1800" b="1">
                <a:solidFill>
                  <a:schemeClr val="bg1"/>
                </a:solidFill>
              </a:rPr>
              <a:t>Datos  2009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lustración con diferentes motivos de las pensiones públicas: jóven minusválido con un balón de baloncesto, una anciana andando con ayuda de un bastón, un niño jugando con un perro y un anciano minusválido es ayudado por una mujer."/>
          <p:cNvPicPr>
            <a:picLocks noGrp="1" noChangeAspect="1" noChangeArrowheads="1"/>
          </p:cNvPicPr>
          <p:nvPr>
            <p:ph/>
          </p:nvPr>
        </p:nvPicPr>
        <p:blipFill>
          <a:blip r:embed="rId3"/>
          <a:srcRect/>
          <a:stretch>
            <a:fillRect/>
          </a:stretch>
        </p:blipFill>
        <p:spPr bwMode="auto">
          <a:xfrm>
            <a:off x="142875" y="863600"/>
            <a:ext cx="6734175" cy="5086350"/>
          </a:xfrm>
          <a:noFill/>
          <a:ln>
            <a:miter lim="800000"/>
            <a:headEnd/>
            <a:tailEnd/>
          </a:ln>
        </p:spPr>
      </p:pic>
      <p:sp>
        <p:nvSpPr>
          <p:cNvPr id="18435" name="Rectangle 3"/>
          <p:cNvSpPr>
            <a:spLocks noChangeArrowheads="1"/>
          </p:cNvSpPr>
          <p:nvPr/>
        </p:nvSpPr>
        <p:spPr bwMode="auto">
          <a:xfrm>
            <a:off x="6226175" y="2111375"/>
            <a:ext cx="2667000" cy="3740150"/>
          </a:xfrm>
          <a:prstGeom prst="rect">
            <a:avLst/>
          </a:prstGeom>
          <a:noFill/>
          <a:ln w="12700">
            <a:noFill/>
            <a:miter lim="800000"/>
            <a:headEnd type="none" w="sm" len="sm"/>
            <a:tailEnd type="none" w="sm" len="sm"/>
          </a:ln>
        </p:spPr>
        <p:txBody>
          <a:bodyPr>
            <a:spAutoFit/>
          </a:bodyPr>
          <a:lstStyle/>
          <a:p>
            <a:pPr>
              <a:spcBef>
                <a:spcPct val="50000"/>
              </a:spcBef>
              <a:defRPr/>
            </a:pPr>
            <a:r>
              <a:rPr lang="es-ES" sz="1800" dirty="0"/>
              <a:t>El </a:t>
            </a:r>
            <a:r>
              <a:rPr lang="es-ES" sz="1800" b="1" dirty="0">
                <a:solidFill>
                  <a:schemeClr val="accent2"/>
                </a:solidFill>
              </a:rPr>
              <a:t>17,6%</a:t>
            </a:r>
            <a:r>
              <a:rPr lang="es-ES" sz="1800" dirty="0">
                <a:solidFill>
                  <a:schemeClr val="accent2"/>
                </a:solidFill>
              </a:rPr>
              <a:t> </a:t>
            </a:r>
            <a:r>
              <a:rPr lang="es-ES" sz="1800" dirty="0"/>
              <a:t>de la población tiene más de 65 años.</a:t>
            </a:r>
          </a:p>
          <a:p>
            <a:pPr>
              <a:spcBef>
                <a:spcPct val="50000"/>
              </a:spcBef>
              <a:defRPr/>
            </a:pPr>
            <a:endParaRPr lang="es-ES" sz="1800" dirty="0"/>
          </a:p>
          <a:p>
            <a:pPr>
              <a:spcBef>
                <a:spcPct val="50000"/>
              </a:spcBef>
              <a:defRPr/>
            </a:pPr>
            <a:r>
              <a:rPr lang="es-ES" sz="1800" dirty="0"/>
              <a:t>Más de </a:t>
            </a:r>
            <a:r>
              <a:rPr lang="es-ES" sz="1800" b="1" dirty="0">
                <a:solidFill>
                  <a:schemeClr val="accent6"/>
                </a:solidFill>
              </a:rPr>
              <a:t>9,1 millones </a:t>
            </a:r>
            <a:r>
              <a:rPr lang="es-ES" sz="1800" dirty="0"/>
              <a:t>de pensionistas de la Seguridad Social, incluyendo las pensiones contributivas y las no contributivas.</a:t>
            </a:r>
          </a:p>
          <a:p>
            <a:pPr>
              <a:spcBef>
                <a:spcPct val="50000"/>
              </a:spcBef>
              <a:defRPr/>
            </a:pPr>
            <a:endParaRPr lang="es-ES" sz="1800" dirty="0"/>
          </a:p>
          <a:p>
            <a:pPr>
              <a:spcBef>
                <a:spcPct val="50000"/>
              </a:spcBef>
              <a:defRPr/>
            </a:pPr>
            <a:r>
              <a:rPr lang="es-ES" sz="800" b="1" dirty="0"/>
              <a:t>Fuente: Instituto Nacional de Seguridad Social</a:t>
            </a:r>
          </a:p>
        </p:txBody>
      </p:sp>
      <p:sp>
        <p:nvSpPr>
          <p:cNvPr id="18436" name="Text Box 4"/>
          <p:cNvSpPr txBox="1">
            <a:spLocks noChangeArrowheads="1"/>
          </p:cNvSpPr>
          <p:nvPr/>
        </p:nvSpPr>
        <p:spPr bwMode="auto">
          <a:xfrm>
            <a:off x="5943600" y="1600200"/>
            <a:ext cx="2114550" cy="366713"/>
          </a:xfrm>
          <a:prstGeom prst="rect">
            <a:avLst/>
          </a:prstGeom>
          <a:solidFill>
            <a:schemeClr val="accent2"/>
          </a:solidFill>
          <a:ln w="12700">
            <a:noFill/>
            <a:miter lim="800000"/>
            <a:headEnd type="none" w="sm" len="sm"/>
            <a:tailEnd type="none" w="sm" len="sm"/>
          </a:ln>
        </p:spPr>
        <p:txBody>
          <a:bodyPr>
            <a:spAutoFit/>
          </a:bodyPr>
          <a:lstStyle/>
          <a:p>
            <a:pPr algn="ctr">
              <a:spcBef>
                <a:spcPct val="50000"/>
              </a:spcBef>
            </a:pPr>
            <a:r>
              <a:rPr lang="es-ES" sz="1800" b="1">
                <a:solidFill>
                  <a:schemeClr val="bg1"/>
                </a:solidFill>
              </a:rPr>
              <a:t>Datos  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ibujo del interior de una tienda de alimentación. La tendera aparece detrás del mostrador rodeada de múltiples productos con sus respectivos precios."/>
          <p:cNvPicPr>
            <a:picLocks noGrp="1" noChangeAspect="1" noChangeArrowheads="1"/>
          </p:cNvPicPr>
          <p:nvPr>
            <p:ph/>
          </p:nvPr>
        </p:nvPicPr>
        <p:blipFill>
          <a:blip r:embed="rId3"/>
          <a:srcRect/>
          <a:stretch>
            <a:fillRect/>
          </a:stretch>
        </p:blipFill>
        <p:spPr bwMode="auto">
          <a:xfrm>
            <a:off x="947738" y="1552575"/>
            <a:ext cx="7248525" cy="4972050"/>
          </a:xfrm>
          <a:noFill/>
          <a:ln>
            <a:miter lim="800000"/>
            <a:headEnd/>
            <a:tailEnd/>
          </a:ln>
        </p:spPr>
      </p:pic>
      <p:pic>
        <p:nvPicPr>
          <p:cNvPr id="19459" name="Picture 3" descr="Título de la diapositiva: Impuestos indirectos."/>
          <p:cNvPicPr>
            <a:picLocks noGrp="1" noChangeAspect="1" noChangeArrowheads="1"/>
          </p:cNvPicPr>
          <p:nvPr/>
        </p:nvPicPr>
        <p:blipFill>
          <a:blip r:embed="rId4"/>
          <a:srcRect/>
          <a:stretch>
            <a:fillRect/>
          </a:stretch>
        </p:blipFill>
        <p:spPr bwMode="auto">
          <a:xfrm>
            <a:off x="2924175" y="476250"/>
            <a:ext cx="32956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na tendera muestra una factura y un ticket detallados."/>
          <p:cNvPicPr>
            <a:picLocks noChangeAspect="1" noChangeArrowheads="1"/>
          </p:cNvPicPr>
          <p:nvPr/>
        </p:nvPicPr>
        <p:blipFill>
          <a:blip r:embed="rId3"/>
          <a:srcRect/>
          <a:stretch>
            <a:fillRect/>
          </a:stretch>
        </p:blipFill>
        <p:spPr bwMode="auto">
          <a:xfrm>
            <a:off x="1366838" y="1277938"/>
            <a:ext cx="6410325" cy="5030787"/>
          </a:xfrm>
          <a:prstGeom prst="rect">
            <a:avLst/>
          </a:prstGeom>
          <a:noFill/>
          <a:ln w="9525">
            <a:solidFill>
              <a:srgbClr val="CC0000"/>
            </a:solidFill>
            <a:miter lim="800000"/>
            <a:headEnd/>
            <a:tailEnd/>
          </a:ln>
        </p:spPr>
      </p:pic>
      <p:sp>
        <p:nvSpPr>
          <p:cNvPr id="28675" name="Rectangle 3"/>
          <p:cNvSpPr>
            <a:spLocks noChangeArrowheads="1"/>
          </p:cNvSpPr>
          <p:nvPr/>
        </p:nvSpPr>
        <p:spPr bwMode="auto">
          <a:xfrm>
            <a:off x="755650" y="642938"/>
            <a:ext cx="7848600" cy="647700"/>
          </a:xfrm>
          <a:prstGeom prst="rect">
            <a:avLst/>
          </a:prstGeom>
          <a:noFill/>
          <a:ln w="9525">
            <a:noFill/>
            <a:miter lim="800000"/>
            <a:headEnd/>
            <a:tailEnd/>
          </a:ln>
        </p:spPr>
        <p:txBody>
          <a:bodyPr/>
          <a:lstStyle/>
          <a:p>
            <a:pPr algn="ctr">
              <a:defRPr/>
            </a:pPr>
            <a:r>
              <a:rPr lang="es-ES" sz="2400" b="1" dirty="0">
                <a:solidFill>
                  <a:schemeClr val="accent6"/>
                </a:solidFill>
              </a:rPr>
              <a:t>Impuesto sobre el Valor Añadido</a:t>
            </a:r>
          </a:p>
        </p:txBody>
      </p:sp>
      <p:sp>
        <p:nvSpPr>
          <p:cNvPr id="20484" name="Text Box 6"/>
          <p:cNvSpPr txBox="1">
            <a:spLocks noChangeArrowheads="1"/>
          </p:cNvSpPr>
          <p:nvPr/>
        </p:nvSpPr>
        <p:spPr bwMode="auto">
          <a:xfrm>
            <a:off x="2000250" y="5089525"/>
            <a:ext cx="2300288" cy="554038"/>
          </a:xfrm>
          <a:prstGeom prst="rect">
            <a:avLst/>
          </a:prstGeom>
          <a:solidFill>
            <a:schemeClr val="accent3">
              <a:lumMod val="95000"/>
            </a:schemeClr>
          </a:solidFill>
          <a:ln w="9525">
            <a:noFill/>
            <a:miter lim="800000"/>
            <a:headEnd/>
            <a:tailEnd/>
          </a:ln>
        </p:spPr>
        <p:txBody>
          <a:bodyPr>
            <a:spAutoFit/>
          </a:bodyPr>
          <a:lstStyle/>
          <a:p>
            <a:pPr>
              <a:defRPr/>
            </a:pPr>
            <a:r>
              <a:rPr lang="es-ES" sz="1000" b="1" dirty="0">
                <a:solidFill>
                  <a:srgbClr val="990033"/>
                </a:solidFill>
              </a:rPr>
              <a:t>IVA 21%                                25,2 €</a:t>
            </a:r>
          </a:p>
          <a:p>
            <a:pPr>
              <a:defRPr/>
            </a:pPr>
            <a:endParaRPr lang="es-ES" sz="1000" b="1" dirty="0">
              <a:solidFill>
                <a:srgbClr val="990033"/>
              </a:solidFill>
            </a:endParaRPr>
          </a:p>
          <a:p>
            <a:pPr>
              <a:defRPr/>
            </a:pPr>
            <a:r>
              <a:rPr lang="es-ES" sz="1000" b="1" dirty="0">
                <a:solidFill>
                  <a:srgbClr val="990033"/>
                </a:solidFill>
              </a:rPr>
              <a:t>TOTAL + IVA                       145,2 €</a:t>
            </a:r>
          </a:p>
        </p:txBody>
      </p:sp>
      <p:sp>
        <p:nvSpPr>
          <p:cNvPr id="8" name="Text Box 5"/>
          <p:cNvSpPr txBox="1">
            <a:spLocks noChangeArrowheads="1"/>
          </p:cNvSpPr>
          <p:nvPr/>
        </p:nvSpPr>
        <p:spPr bwMode="auto">
          <a:xfrm>
            <a:off x="3571875" y="3357563"/>
            <a:ext cx="785813" cy="238125"/>
          </a:xfrm>
          <a:prstGeom prst="rect">
            <a:avLst/>
          </a:prstGeom>
          <a:solidFill>
            <a:schemeClr val="bg1"/>
          </a:solidFill>
          <a:ln w="9525">
            <a:noFill/>
            <a:miter lim="800000"/>
            <a:headEnd/>
            <a:tailEnd/>
          </a:ln>
        </p:spPr>
        <p:txBody>
          <a:bodyPr>
            <a:spAutoFit/>
          </a:bodyPr>
          <a:lstStyle/>
          <a:p>
            <a:pPr algn="ctr" eaLnBrk="0" hangingPunct="0">
              <a:defRPr/>
            </a:pPr>
            <a:r>
              <a:rPr lang="es-ES" sz="900" b="1" dirty="0">
                <a:solidFill>
                  <a:schemeClr val="tx1">
                    <a:lumMod val="65000"/>
                    <a:lumOff val="35000"/>
                  </a:schemeClr>
                </a:solidFill>
              </a:rPr>
              <a:t>:1-10-2012</a:t>
            </a:r>
            <a:endParaRPr lang="es-ES" dirty="0">
              <a:solidFill>
                <a:schemeClr val="tx1">
                  <a:lumMod val="65000"/>
                  <a:lumOff val="35000"/>
                </a:schemeClr>
              </a:solidFill>
            </a:endParaRPr>
          </a:p>
        </p:txBody>
      </p:sp>
      <p:sp>
        <p:nvSpPr>
          <p:cNvPr id="9" name="Text Box 5"/>
          <p:cNvSpPr txBox="1">
            <a:spLocks noChangeArrowheads="1"/>
          </p:cNvSpPr>
          <p:nvPr/>
        </p:nvSpPr>
        <p:spPr bwMode="auto">
          <a:xfrm>
            <a:off x="6643688" y="3286125"/>
            <a:ext cx="785812" cy="230188"/>
          </a:xfrm>
          <a:prstGeom prst="rect">
            <a:avLst/>
          </a:prstGeom>
          <a:solidFill>
            <a:schemeClr val="bg1"/>
          </a:solidFill>
          <a:ln w="9525">
            <a:noFill/>
            <a:miter lim="800000"/>
            <a:headEnd/>
            <a:tailEnd/>
          </a:ln>
        </p:spPr>
        <p:txBody>
          <a:bodyPr>
            <a:spAutoFit/>
          </a:bodyPr>
          <a:lstStyle/>
          <a:p>
            <a:pPr algn="ctr" eaLnBrk="0" hangingPunct="0">
              <a:defRPr/>
            </a:pPr>
            <a:r>
              <a:rPr lang="es-ES" sz="900" b="1" dirty="0">
                <a:solidFill>
                  <a:schemeClr val="tx1">
                    <a:lumMod val="65000"/>
                    <a:lumOff val="35000"/>
                  </a:schemeClr>
                </a:solidFill>
              </a:rPr>
              <a:t>:1-10-2012</a:t>
            </a:r>
            <a:endParaRPr lang="es-E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bujo de dos ciudadanas conversando en primera fila con la ciudad al fondo."/>
          <p:cNvPicPr>
            <a:picLocks noChangeAspect="1" noChangeArrowheads="1"/>
          </p:cNvPicPr>
          <p:nvPr/>
        </p:nvPicPr>
        <p:blipFill>
          <a:blip r:embed="rId3"/>
          <a:srcRect/>
          <a:stretch>
            <a:fillRect/>
          </a:stretch>
        </p:blipFill>
        <p:spPr bwMode="auto">
          <a:xfrm>
            <a:off x="323850" y="1431925"/>
            <a:ext cx="8667750" cy="4876800"/>
          </a:xfrm>
          <a:prstGeom prst="rect">
            <a:avLst/>
          </a:prstGeom>
          <a:noFill/>
          <a:ln w="9525">
            <a:noFill/>
            <a:miter lim="800000"/>
            <a:headEnd/>
            <a:tailEnd/>
          </a:ln>
        </p:spPr>
      </p:pic>
      <p:pic>
        <p:nvPicPr>
          <p:cNvPr id="4099" name="Picture 3" descr="Título de la diapositiva: El individuo."/>
          <p:cNvPicPr>
            <a:picLocks noChangeAspect="1" noChangeArrowheads="1"/>
          </p:cNvPicPr>
          <p:nvPr/>
        </p:nvPicPr>
        <p:blipFill>
          <a:blip r:embed="rId4"/>
          <a:srcRect/>
          <a:stretch>
            <a:fillRect/>
          </a:stretch>
        </p:blipFill>
        <p:spPr bwMode="auto">
          <a:xfrm>
            <a:off x="3148013" y="549275"/>
            <a:ext cx="2847975"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nterior de una oficina con empleados trabajando frente a sus ordenadores."/>
          <p:cNvPicPr>
            <a:picLocks noGrp="1" noChangeAspect="1" noChangeArrowheads="1"/>
          </p:cNvPicPr>
          <p:nvPr>
            <p:ph/>
          </p:nvPr>
        </p:nvPicPr>
        <p:blipFill>
          <a:blip r:embed="rId3"/>
          <a:srcRect/>
          <a:stretch>
            <a:fillRect/>
          </a:stretch>
        </p:blipFill>
        <p:spPr bwMode="auto">
          <a:xfrm>
            <a:off x="738188" y="1271588"/>
            <a:ext cx="8010525" cy="5181600"/>
          </a:xfrm>
          <a:noFill/>
          <a:ln>
            <a:miter lim="800000"/>
            <a:headEnd/>
            <a:tailEnd/>
          </a:ln>
        </p:spPr>
      </p:pic>
      <p:pic>
        <p:nvPicPr>
          <p:cNvPr id="21507" name="Picture 3" descr="Título de la diapositiva: Impuestos directos."/>
          <p:cNvPicPr>
            <a:picLocks noGrp="1" noChangeAspect="1" noChangeArrowheads="1"/>
          </p:cNvPicPr>
          <p:nvPr/>
        </p:nvPicPr>
        <p:blipFill>
          <a:blip r:embed="rId4"/>
          <a:srcRect/>
          <a:stretch>
            <a:fillRect/>
          </a:stretch>
        </p:blipFill>
        <p:spPr bwMode="auto">
          <a:xfrm>
            <a:off x="3059113" y="404813"/>
            <a:ext cx="329565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ítulo de la diapositiva: Esquema de liquidación del IRPF."/>
          <p:cNvPicPr>
            <a:picLocks noChangeAspect="1" noChangeArrowheads="1"/>
          </p:cNvPicPr>
          <p:nvPr/>
        </p:nvPicPr>
        <p:blipFill>
          <a:blip r:embed="rId3"/>
          <a:srcRect/>
          <a:stretch>
            <a:fillRect/>
          </a:stretch>
        </p:blipFill>
        <p:spPr bwMode="auto">
          <a:xfrm>
            <a:off x="2103438" y="228600"/>
            <a:ext cx="5924550" cy="1009650"/>
          </a:xfrm>
          <a:prstGeom prst="rect">
            <a:avLst/>
          </a:prstGeom>
          <a:noFill/>
          <a:ln w="9525">
            <a:noFill/>
            <a:miter lim="800000"/>
            <a:headEnd/>
            <a:tailEnd/>
          </a:ln>
        </p:spPr>
      </p:pic>
      <p:sp>
        <p:nvSpPr>
          <p:cNvPr id="193551" name="Rectangle 15"/>
          <p:cNvSpPr>
            <a:spLocks noChangeArrowheads="1"/>
          </p:cNvSpPr>
          <p:nvPr/>
        </p:nvSpPr>
        <p:spPr bwMode="auto">
          <a:xfrm>
            <a:off x="381000" y="1487488"/>
            <a:ext cx="2303463" cy="304800"/>
          </a:xfrm>
          <a:prstGeom prst="rect">
            <a:avLst/>
          </a:prstGeom>
          <a:solidFill>
            <a:srgbClr val="3FA241"/>
          </a:solidFill>
          <a:ln w="9525">
            <a:noFill/>
            <a:miter lim="800000"/>
            <a:headEnd/>
            <a:tailEnd/>
          </a:ln>
          <a:effectLst/>
        </p:spPr>
        <p:txBody>
          <a:bodyPr lIns="92075" tIns="46038" rIns="92075" bIns="46038">
            <a:spAutoFit/>
          </a:bodyPr>
          <a:lstStyle/>
          <a:p>
            <a:pPr algn="ctr">
              <a:defRPr/>
            </a:pPr>
            <a:r>
              <a:rPr lang="es-ES" sz="1400" b="1">
                <a:solidFill>
                  <a:schemeClr val="bg1"/>
                </a:solidFill>
                <a:effectLst>
                  <a:outerShdw blurRad="38100" dist="38100" dir="2700000" algn="tl">
                    <a:srgbClr val="000000"/>
                  </a:outerShdw>
                </a:effectLst>
              </a:rPr>
              <a:t>Contribuyente</a:t>
            </a:r>
          </a:p>
        </p:txBody>
      </p:sp>
      <p:sp>
        <p:nvSpPr>
          <p:cNvPr id="22532" name="Rectangle 18"/>
          <p:cNvSpPr>
            <a:spLocks noChangeArrowheads="1"/>
          </p:cNvSpPr>
          <p:nvPr/>
        </p:nvSpPr>
        <p:spPr bwMode="auto">
          <a:xfrm>
            <a:off x="3581400" y="1143000"/>
            <a:ext cx="5410200" cy="585788"/>
          </a:xfrm>
          <a:prstGeom prst="rect">
            <a:avLst/>
          </a:prstGeom>
          <a:solidFill>
            <a:srgbClr val="3FA241"/>
          </a:solidFill>
          <a:ln w="9525">
            <a:noFill/>
            <a:miter lim="800000"/>
            <a:headEnd/>
            <a:tailEnd/>
          </a:ln>
        </p:spPr>
        <p:txBody>
          <a:bodyPr lIns="92075" tIns="46038" rIns="92075" bIns="46038">
            <a:spAutoFit/>
          </a:bodyPr>
          <a:lstStyle/>
          <a:p>
            <a:pPr>
              <a:lnSpc>
                <a:spcPct val="80000"/>
              </a:lnSpc>
            </a:pPr>
            <a:r>
              <a:rPr lang="es-ES" sz="1600" b="1">
                <a:solidFill>
                  <a:schemeClr val="bg1"/>
                </a:solidFill>
              </a:rPr>
              <a:t>Recibo Salarial:  </a:t>
            </a:r>
            <a:r>
              <a:rPr lang="es-ES" sz="1400" b="1">
                <a:solidFill>
                  <a:schemeClr val="bg1"/>
                </a:solidFill>
              </a:rPr>
              <a:t>Ingresos    -    Gastos       =    Salario neto</a:t>
            </a:r>
          </a:p>
          <a:p>
            <a:pPr>
              <a:lnSpc>
                <a:spcPct val="80000"/>
              </a:lnSpc>
            </a:pPr>
            <a:r>
              <a:rPr lang="es-ES" sz="1400" b="1">
                <a:solidFill>
                  <a:schemeClr val="bg1"/>
                </a:solidFill>
              </a:rPr>
              <a:t>                                 </a:t>
            </a:r>
            <a:r>
              <a:rPr lang="es-ES" sz="1000">
                <a:solidFill>
                  <a:schemeClr val="bg1"/>
                </a:solidFill>
              </a:rPr>
              <a:t>(Salario íntegro)</a:t>
            </a:r>
            <a:r>
              <a:rPr lang="es-ES" sz="1400">
                <a:solidFill>
                  <a:schemeClr val="bg1"/>
                </a:solidFill>
              </a:rPr>
              <a:t>   </a:t>
            </a:r>
            <a:r>
              <a:rPr lang="es-ES" sz="1000">
                <a:solidFill>
                  <a:schemeClr val="bg1"/>
                </a:solidFill>
              </a:rPr>
              <a:t>(Seguros sociales, </a:t>
            </a:r>
          </a:p>
          <a:p>
            <a:pPr>
              <a:lnSpc>
                <a:spcPct val="80000"/>
              </a:lnSpc>
            </a:pPr>
            <a:r>
              <a:rPr lang="es-ES" sz="1000">
                <a:solidFill>
                  <a:schemeClr val="bg1"/>
                </a:solidFill>
              </a:rPr>
              <a:t>			         IRPF)</a:t>
            </a:r>
            <a:endParaRPr lang="es-ES" sz="1400" b="1">
              <a:solidFill>
                <a:schemeClr val="bg1"/>
              </a:solidFill>
            </a:endParaRPr>
          </a:p>
        </p:txBody>
      </p:sp>
      <p:sp>
        <p:nvSpPr>
          <p:cNvPr id="22533" name="Rectangle 28"/>
          <p:cNvSpPr>
            <a:spLocks noChangeArrowheads="1"/>
          </p:cNvSpPr>
          <p:nvPr/>
        </p:nvSpPr>
        <p:spPr bwMode="auto">
          <a:xfrm>
            <a:off x="3581400" y="1828800"/>
            <a:ext cx="5410200" cy="482600"/>
          </a:xfrm>
          <a:prstGeom prst="rect">
            <a:avLst/>
          </a:prstGeom>
          <a:solidFill>
            <a:srgbClr val="3FA241"/>
          </a:solidFill>
          <a:ln w="9525">
            <a:noFill/>
            <a:miter lim="800000"/>
            <a:headEnd/>
            <a:tailEnd/>
          </a:ln>
        </p:spPr>
        <p:txBody>
          <a:bodyPr lIns="92075" tIns="46038" rIns="92075" bIns="46038">
            <a:spAutoFit/>
          </a:bodyPr>
          <a:lstStyle/>
          <a:p>
            <a:pPr>
              <a:lnSpc>
                <a:spcPct val="80000"/>
              </a:lnSpc>
            </a:pPr>
            <a:r>
              <a:rPr lang="es-ES" sz="1600" b="1">
                <a:solidFill>
                  <a:schemeClr val="bg1"/>
                </a:solidFill>
              </a:rPr>
              <a:t>Otros rendimientos, ganancias patrimoniales e imputaciones de renta</a:t>
            </a:r>
            <a:endParaRPr lang="es-ES" sz="1400" b="1">
              <a:solidFill>
                <a:schemeClr val="bg1"/>
              </a:solidFill>
            </a:endParaRPr>
          </a:p>
        </p:txBody>
      </p:sp>
      <p:cxnSp>
        <p:nvCxnSpPr>
          <p:cNvPr id="22534" name="AutoShape 29"/>
          <p:cNvCxnSpPr>
            <a:cxnSpLocks noChangeShapeType="1"/>
            <a:stCxn id="22532" idx="1"/>
            <a:endCxn id="193551" idx="3"/>
          </p:cNvCxnSpPr>
          <p:nvPr/>
        </p:nvCxnSpPr>
        <p:spPr bwMode="auto">
          <a:xfrm rot="10800000" flipV="1">
            <a:off x="2684463" y="1435100"/>
            <a:ext cx="896937" cy="204788"/>
          </a:xfrm>
          <a:prstGeom prst="straightConnector1">
            <a:avLst/>
          </a:prstGeom>
          <a:noFill/>
          <a:ln w="12700">
            <a:solidFill>
              <a:schemeClr val="tx1"/>
            </a:solidFill>
            <a:round/>
            <a:headEnd type="none" w="sm" len="sm"/>
            <a:tailEnd type="triangle" w="sm" len="sm"/>
          </a:ln>
        </p:spPr>
      </p:cxnSp>
      <p:cxnSp>
        <p:nvCxnSpPr>
          <p:cNvPr id="22535" name="AutoShape 30"/>
          <p:cNvCxnSpPr>
            <a:cxnSpLocks noChangeShapeType="1"/>
            <a:stCxn id="22533" idx="1"/>
            <a:endCxn id="193551" idx="3"/>
          </p:cNvCxnSpPr>
          <p:nvPr/>
        </p:nvCxnSpPr>
        <p:spPr bwMode="auto">
          <a:xfrm flipH="1" flipV="1">
            <a:off x="2684463" y="1639888"/>
            <a:ext cx="896937" cy="430212"/>
          </a:xfrm>
          <a:prstGeom prst="straightConnector1">
            <a:avLst/>
          </a:prstGeom>
          <a:noFill/>
          <a:ln w="12700">
            <a:solidFill>
              <a:schemeClr val="tx1"/>
            </a:solidFill>
            <a:round/>
            <a:headEnd type="none" w="sm" len="sm"/>
            <a:tailEnd type="triangle" w="sm" len="sm"/>
          </a:ln>
        </p:spPr>
      </p:cxnSp>
      <p:sp>
        <p:nvSpPr>
          <p:cNvPr id="22536" name="Rectangle 31"/>
          <p:cNvSpPr>
            <a:spLocks noChangeArrowheads="1"/>
          </p:cNvSpPr>
          <p:nvPr/>
        </p:nvSpPr>
        <p:spPr bwMode="auto">
          <a:xfrm>
            <a:off x="207963" y="2454275"/>
            <a:ext cx="2655887" cy="517525"/>
          </a:xfrm>
          <a:prstGeom prst="rect">
            <a:avLst/>
          </a:prstGeom>
          <a:solidFill>
            <a:srgbClr val="FD923B"/>
          </a:solidFill>
          <a:ln w="9525">
            <a:noFill/>
            <a:miter lim="800000"/>
            <a:headEnd/>
            <a:tailEnd/>
          </a:ln>
        </p:spPr>
        <p:txBody>
          <a:bodyPr lIns="92075" tIns="46038" rIns="92075" bIns="46038">
            <a:spAutoFit/>
          </a:bodyPr>
          <a:lstStyle/>
          <a:p>
            <a:pPr algn="ctr"/>
            <a:r>
              <a:rPr lang="es-ES" sz="1400" b="1">
                <a:solidFill>
                  <a:schemeClr val="bg1"/>
                </a:solidFill>
              </a:rPr>
              <a:t>Base Imponible general (*)</a:t>
            </a:r>
          </a:p>
          <a:p>
            <a:pPr algn="ctr"/>
            <a:r>
              <a:rPr lang="es-ES" sz="1400" b="1">
                <a:solidFill>
                  <a:schemeClr val="bg1"/>
                </a:solidFill>
              </a:rPr>
              <a:t>Base Imponible del ahorro (*)</a:t>
            </a:r>
          </a:p>
        </p:txBody>
      </p:sp>
      <p:sp>
        <p:nvSpPr>
          <p:cNvPr id="22537" name="Rectangle 32"/>
          <p:cNvSpPr>
            <a:spLocks noChangeArrowheads="1"/>
          </p:cNvSpPr>
          <p:nvPr/>
        </p:nvSpPr>
        <p:spPr bwMode="auto">
          <a:xfrm>
            <a:off x="3694113" y="2393950"/>
            <a:ext cx="4941887" cy="730250"/>
          </a:xfrm>
          <a:prstGeom prst="rect">
            <a:avLst/>
          </a:prstGeom>
          <a:solidFill>
            <a:srgbClr val="FD923B"/>
          </a:solidFill>
          <a:ln w="9525">
            <a:noFill/>
            <a:miter lim="800000"/>
            <a:headEnd/>
            <a:tailEnd/>
          </a:ln>
        </p:spPr>
        <p:txBody>
          <a:bodyPr lIns="92075" tIns="46038" rIns="92075" bIns="46038">
            <a:spAutoFit/>
          </a:bodyPr>
          <a:lstStyle/>
          <a:p>
            <a:r>
              <a:rPr lang="es-ES" sz="1400" b="1">
                <a:solidFill>
                  <a:schemeClr val="bg1"/>
                </a:solidFill>
              </a:rPr>
              <a:t>Menos reducciones</a:t>
            </a:r>
          </a:p>
          <a:p>
            <a:r>
              <a:rPr lang="es-ES" sz="1400" b="1">
                <a:solidFill>
                  <a:schemeClr val="bg1"/>
                </a:solidFill>
              </a:rPr>
              <a:t>Menos remanentes de reducciones no aplicadas sobre la B.I. general</a:t>
            </a:r>
          </a:p>
        </p:txBody>
      </p:sp>
      <p:sp>
        <p:nvSpPr>
          <p:cNvPr id="22538" name="Line 33"/>
          <p:cNvSpPr>
            <a:spLocks noChangeShapeType="1"/>
          </p:cNvSpPr>
          <p:nvPr/>
        </p:nvSpPr>
        <p:spPr bwMode="auto">
          <a:xfrm>
            <a:off x="2895600" y="2590800"/>
            <a:ext cx="685800" cy="0"/>
          </a:xfrm>
          <a:prstGeom prst="line">
            <a:avLst/>
          </a:prstGeom>
          <a:noFill/>
          <a:ln w="12700">
            <a:solidFill>
              <a:schemeClr val="tx1"/>
            </a:solidFill>
            <a:round/>
            <a:headEnd type="none" w="sm" len="sm"/>
            <a:tailEnd type="triangle" w="sm" len="sm"/>
          </a:ln>
        </p:spPr>
        <p:txBody>
          <a:bodyPr/>
          <a:lstStyle/>
          <a:p>
            <a:endParaRPr lang="es-ES"/>
          </a:p>
        </p:txBody>
      </p:sp>
      <p:sp>
        <p:nvSpPr>
          <p:cNvPr id="22539" name="Line 34"/>
          <p:cNvSpPr>
            <a:spLocks noChangeShapeType="1"/>
          </p:cNvSpPr>
          <p:nvPr/>
        </p:nvSpPr>
        <p:spPr bwMode="auto">
          <a:xfrm>
            <a:off x="2895600" y="2895600"/>
            <a:ext cx="685800" cy="0"/>
          </a:xfrm>
          <a:prstGeom prst="line">
            <a:avLst/>
          </a:prstGeom>
          <a:noFill/>
          <a:ln w="12700">
            <a:solidFill>
              <a:schemeClr val="tx1"/>
            </a:solidFill>
            <a:round/>
            <a:headEnd type="none" w="sm" len="sm"/>
            <a:tailEnd type="triangle" w="sm" len="sm"/>
          </a:ln>
        </p:spPr>
        <p:txBody>
          <a:bodyPr/>
          <a:lstStyle/>
          <a:p>
            <a:endParaRPr lang="es-ES"/>
          </a:p>
        </p:txBody>
      </p:sp>
      <p:sp>
        <p:nvSpPr>
          <p:cNvPr id="22540" name="Rectangle 35"/>
          <p:cNvSpPr>
            <a:spLocks noChangeArrowheads="1"/>
          </p:cNvSpPr>
          <p:nvPr/>
        </p:nvSpPr>
        <p:spPr bwMode="auto">
          <a:xfrm>
            <a:off x="4354513" y="3352800"/>
            <a:ext cx="1512887" cy="517525"/>
          </a:xfrm>
          <a:prstGeom prst="rect">
            <a:avLst/>
          </a:prstGeom>
          <a:solidFill>
            <a:srgbClr val="FD923B"/>
          </a:solidFill>
          <a:ln w="9525">
            <a:noFill/>
            <a:miter lim="800000"/>
            <a:headEnd/>
            <a:tailEnd/>
          </a:ln>
        </p:spPr>
        <p:txBody>
          <a:bodyPr lIns="92075" tIns="46038" rIns="92075" bIns="46038">
            <a:spAutoFit/>
          </a:bodyPr>
          <a:lstStyle/>
          <a:p>
            <a:pPr algn="ctr"/>
            <a:r>
              <a:rPr lang="es-ES" sz="1400" b="1">
                <a:solidFill>
                  <a:schemeClr val="bg1"/>
                </a:solidFill>
              </a:rPr>
              <a:t>Base liquidable </a:t>
            </a:r>
          </a:p>
          <a:p>
            <a:pPr algn="ctr"/>
            <a:r>
              <a:rPr lang="es-ES" sz="1400" b="1">
                <a:solidFill>
                  <a:schemeClr val="bg1"/>
                </a:solidFill>
              </a:rPr>
              <a:t>general</a:t>
            </a:r>
          </a:p>
        </p:txBody>
      </p:sp>
      <p:sp>
        <p:nvSpPr>
          <p:cNvPr id="22541" name="Rectangle 36"/>
          <p:cNvSpPr>
            <a:spLocks noChangeArrowheads="1"/>
          </p:cNvSpPr>
          <p:nvPr/>
        </p:nvSpPr>
        <p:spPr bwMode="auto">
          <a:xfrm>
            <a:off x="6716713" y="3352800"/>
            <a:ext cx="1512887" cy="517525"/>
          </a:xfrm>
          <a:prstGeom prst="rect">
            <a:avLst/>
          </a:prstGeom>
          <a:solidFill>
            <a:srgbClr val="FD923B"/>
          </a:solidFill>
          <a:ln w="9525">
            <a:noFill/>
            <a:miter lim="800000"/>
            <a:headEnd/>
            <a:tailEnd/>
          </a:ln>
        </p:spPr>
        <p:txBody>
          <a:bodyPr lIns="92075" tIns="46038" rIns="92075" bIns="46038">
            <a:spAutoFit/>
          </a:bodyPr>
          <a:lstStyle/>
          <a:p>
            <a:pPr algn="ctr"/>
            <a:r>
              <a:rPr lang="es-ES" sz="1400" b="1">
                <a:solidFill>
                  <a:schemeClr val="bg1"/>
                </a:solidFill>
              </a:rPr>
              <a:t>Base liquidable del ahorro</a:t>
            </a:r>
          </a:p>
        </p:txBody>
      </p:sp>
      <p:cxnSp>
        <p:nvCxnSpPr>
          <p:cNvPr id="22542" name="AutoShape 37"/>
          <p:cNvCxnSpPr>
            <a:cxnSpLocks noChangeShapeType="1"/>
            <a:stCxn id="193551" idx="2"/>
            <a:endCxn id="22536" idx="0"/>
          </p:cNvCxnSpPr>
          <p:nvPr/>
        </p:nvCxnSpPr>
        <p:spPr bwMode="auto">
          <a:xfrm>
            <a:off x="1533525" y="1792288"/>
            <a:ext cx="3175" cy="661987"/>
          </a:xfrm>
          <a:prstGeom prst="straightConnector1">
            <a:avLst/>
          </a:prstGeom>
          <a:noFill/>
          <a:ln w="12700">
            <a:solidFill>
              <a:schemeClr val="tx1"/>
            </a:solidFill>
            <a:round/>
            <a:headEnd type="none" w="sm" len="sm"/>
            <a:tailEnd type="triangle" w="sm" len="sm"/>
          </a:ln>
        </p:spPr>
      </p:cxnSp>
      <p:cxnSp>
        <p:nvCxnSpPr>
          <p:cNvPr id="22543" name="AutoShape 38"/>
          <p:cNvCxnSpPr>
            <a:cxnSpLocks noChangeShapeType="1"/>
            <a:stCxn id="22537" idx="2"/>
            <a:endCxn id="22540" idx="0"/>
          </p:cNvCxnSpPr>
          <p:nvPr/>
        </p:nvCxnSpPr>
        <p:spPr bwMode="auto">
          <a:xfrm flipH="1">
            <a:off x="5111750" y="3124200"/>
            <a:ext cx="1054100" cy="228600"/>
          </a:xfrm>
          <a:prstGeom prst="straightConnector1">
            <a:avLst/>
          </a:prstGeom>
          <a:noFill/>
          <a:ln w="12700">
            <a:solidFill>
              <a:schemeClr val="tx1"/>
            </a:solidFill>
            <a:round/>
            <a:headEnd type="none" w="sm" len="sm"/>
            <a:tailEnd type="triangle" w="sm" len="sm"/>
          </a:ln>
        </p:spPr>
      </p:cxnSp>
      <p:cxnSp>
        <p:nvCxnSpPr>
          <p:cNvPr id="22544" name="AutoShape 39"/>
          <p:cNvCxnSpPr>
            <a:cxnSpLocks noChangeShapeType="1"/>
            <a:stCxn id="22537" idx="2"/>
            <a:endCxn id="22541" idx="0"/>
          </p:cNvCxnSpPr>
          <p:nvPr/>
        </p:nvCxnSpPr>
        <p:spPr bwMode="auto">
          <a:xfrm>
            <a:off x="6165850" y="3124200"/>
            <a:ext cx="1308100" cy="228600"/>
          </a:xfrm>
          <a:prstGeom prst="straightConnector1">
            <a:avLst/>
          </a:prstGeom>
          <a:noFill/>
          <a:ln w="12700">
            <a:solidFill>
              <a:schemeClr val="tx1"/>
            </a:solidFill>
            <a:round/>
            <a:headEnd type="none" w="sm" len="sm"/>
            <a:tailEnd type="triangle" w="sm" len="sm"/>
          </a:ln>
        </p:spPr>
      </p:cxnSp>
      <p:sp>
        <p:nvSpPr>
          <p:cNvPr id="22545" name="Rectangle 40"/>
          <p:cNvSpPr>
            <a:spLocks noChangeArrowheads="1"/>
          </p:cNvSpPr>
          <p:nvPr/>
        </p:nvSpPr>
        <p:spPr bwMode="auto">
          <a:xfrm>
            <a:off x="4079875" y="4094163"/>
            <a:ext cx="2016125" cy="517525"/>
          </a:xfrm>
          <a:prstGeom prst="rect">
            <a:avLst/>
          </a:prstGeom>
          <a:solidFill>
            <a:srgbClr val="3A81CC"/>
          </a:solidFill>
          <a:ln w="9525">
            <a:noFill/>
            <a:miter lim="800000"/>
            <a:headEnd/>
            <a:tailEnd/>
          </a:ln>
        </p:spPr>
        <p:txBody>
          <a:bodyPr lIns="92075" tIns="46038" rIns="92075" bIns="46038">
            <a:spAutoFit/>
          </a:bodyPr>
          <a:lstStyle/>
          <a:p>
            <a:pPr algn="ctr"/>
            <a:r>
              <a:rPr lang="es-ES" sz="1400">
                <a:solidFill>
                  <a:schemeClr val="bg1"/>
                </a:solidFill>
              </a:rPr>
              <a:t>Aplicación de la escala</a:t>
            </a:r>
          </a:p>
          <a:p>
            <a:pPr algn="ctr"/>
            <a:r>
              <a:rPr lang="es-ES" sz="1400">
                <a:solidFill>
                  <a:schemeClr val="bg1"/>
                </a:solidFill>
              </a:rPr>
              <a:t>Estatal y Autonómica</a:t>
            </a:r>
          </a:p>
        </p:txBody>
      </p:sp>
      <p:sp>
        <p:nvSpPr>
          <p:cNvPr id="22546" name="Rectangle 41"/>
          <p:cNvSpPr>
            <a:spLocks noChangeArrowheads="1"/>
          </p:cNvSpPr>
          <p:nvPr/>
        </p:nvSpPr>
        <p:spPr bwMode="auto">
          <a:xfrm>
            <a:off x="6477000" y="4033838"/>
            <a:ext cx="2016125" cy="615950"/>
          </a:xfrm>
          <a:prstGeom prst="rect">
            <a:avLst/>
          </a:prstGeom>
          <a:solidFill>
            <a:srgbClr val="3A81CC"/>
          </a:solidFill>
          <a:ln w="9525">
            <a:noFill/>
            <a:miter lim="800000"/>
            <a:headEnd/>
            <a:tailEnd/>
          </a:ln>
        </p:spPr>
        <p:txBody>
          <a:bodyPr lIns="92075" tIns="46038" rIns="92075" bIns="46038">
            <a:spAutoFit/>
          </a:bodyPr>
          <a:lstStyle/>
          <a:p>
            <a:pPr algn="ctr"/>
            <a:r>
              <a:rPr lang="es-ES" sz="1400">
                <a:solidFill>
                  <a:schemeClr val="bg1"/>
                </a:solidFill>
              </a:rPr>
              <a:t>Aplicación tipo %</a:t>
            </a:r>
          </a:p>
          <a:p>
            <a:pPr algn="ctr"/>
            <a:r>
              <a:rPr lang="es-ES" sz="1000" b="1">
                <a:solidFill>
                  <a:schemeClr val="bg1"/>
                </a:solidFill>
              </a:rPr>
              <a:t>% Estatal </a:t>
            </a:r>
          </a:p>
          <a:p>
            <a:pPr algn="ctr"/>
            <a:r>
              <a:rPr lang="es-ES" sz="1000" b="1">
                <a:solidFill>
                  <a:schemeClr val="bg1"/>
                </a:solidFill>
              </a:rPr>
              <a:t> % Autonómica</a:t>
            </a:r>
          </a:p>
        </p:txBody>
      </p:sp>
      <p:sp>
        <p:nvSpPr>
          <p:cNvPr id="22547" name="Rectangle 42"/>
          <p:cNvSpPr>
            <a:spLocks noChangeArrowheads="1"/>
          </p:cNvSpPr>
          <p:nvPr/>
        </p:nvSpPr>
        <p:spPr bwMode="auto">
          <a:xfrm>
            <a:off x="533400" y="3957638"/>
            <a:ext cx="2362200" cy="790575"/>
          </a:xfrm>
          <a:prstGeom prst="rect">
            <a:avLst/>
          </a:prstGeom>
          <a:solidFill>
            <a:srgbClr val="3A81CC"/>
          </a:solidFill>
          <a:ln w="9525">
            <a:noFill/>
            <a:miter lim="800000"/>
            <a:headEnd/>
            <a:tailEnd/>
          </a:ln>
        </p:spPr>
        <p:txBody>
          <a:bodyPr lIns="92075" tIns="46038" rIns="92075" bIns="46038">
            <a:spAutoFit/>
          </a:bodyPr>
          <a:lstStyle/>
          <a:p>
            <a:pPr algn="ctr"/>
            <a:r>
              <a:rPr lang="es-ES" sz="1400" b="1">
                <a:solidFill>
                  <a:schemeClr val="bg1"/>
                </a:solidFill>
              </a:rPr>
              <a:t>Mínimo personal y familiar – tributa tipo cero</a:t>
            </a:r>
          </a:p>
          <a:p>
            <a:pPr algn="ctr"/>
            <a:r>
              <a:rPr lang="es-ES" sz="900">
                <a:solidFill>
                  <a:schemeClr val="bg1"/>
                </a:solidFill>
              </a:rPr>
              <a:t>(contribuyentes,descendientes,</a:t>
            </a:r>
          </a:p>
          <a:p>
            <a:pPr algn="ctr"/>
            <a:r>
              <a:rPr lang="es-ES" sz="900">
                <a:solidFill>
                  <a:schemeClr val="bg1"/>
                </a:solidFill>
              </a:rPr>
              <a:t>ascendientes,discapacidad)</a:t>
            </a:r>
          </a:p>
        </p:txBody>
      </p:sp>
      <p:cxnSp>
        <p:nvCxnSpPr>
          <p:cNvPr id="22548" name="AutoShape 43"/>
          <p:cNvCxnSpPr>
            <a:cxnSpLocks noChangeShapeType="1"/>
            <a:stCxn id="22540" idx="2"/>
            <a:endCxn id="22545" idx="0"/>
          </p:cNvCxnSpPr>
          <p:nvPr/>
        </p:nvCxnSpPr>
        <p:spPr bwMode="auto">
          <a:xfrm rot="5400000">
            <a:off x="4987925" y="3970338"/>
            <a:ext cx="223838" cy="23812"/>
          </a:xfrm>
          <a:prstGeom prst="straightConnector1">
            <a:avLst/>
          </a:prstGeom>
          <a:noFill/>
          <a:ln w="12700">
            <a:solidFill>
              <a:schemeClr val="tx1"/>
            </a:solidFill>
            <a:round/>
            <a:headEnd type="none" w="sm" len="sm"/>
            <a:tailEnd type="triangle" w="sm" len="sm"/>
          </a:ln>
        </p:spPr>
      </p:cxnSp>
      <p:cxnSp>
        <p:nvCxnSpPr>
          <p:cNvPr id="22549" name="AutoShape 44"/>
          <p:cNvCxnSpPr>
            <a:cxnSpLocks noChangeShapeType="1"/>
            <a:stCxn id="22541" idx="2"/>
            <a:endCxn id="22546" idx="0"/>
          </p:cNvCxnSpPr>
          <p:nvPr/>
        </p:nvCxnSpPr>
        <p:spPr bwMode="auto">
          <a:xfrm rot="16200000" flipH="1">
            <a:off x="7397750" y="3946525"/>
            <a:ext cx="163513" cy="11113"/>
          </a:xfrm>
          <a:prstGeom prst="straightConnector1">
            <a:avLst/>
          </a:prstGeom>
          <a:noFill/>
          <a:ln w="12700">
            <a:solidFill>
              <a:schemeClr val="tx1"/>
            </a:solidFill>
            <a:round/>
            <a:headEnd type="none" w="sm" len="sm"/>
            <a:tailEnd type="triangle" w="sm" len="sm"/>
          </a:ln>
        </p:spPr>
      </p:cxnSp>
      <p:cxnSp>
        <p:nvCxnSpPr>
          <p:cNvPr id="22550" name="AutoShape 45"/>
          <p:cNvCxnSpPr>
            <a:cxnSpLocks noChangeShapeType="1"/>
            <a:stCxn id="22545" idx="1"/>
            <a:endCxn id="22547" idx="3"/>
          </p:cNvCxnSpPr>
          <p:nvPr/>
        </p:nvCxnSpPr>
        <p:spPr bwMode="auto">
          <a:xfrm flipH="1">
            <a:off x="2895600" y="4352925"/>
            <a:ext cx="1184275" cy="0"/>
          </a:xfrm>
          <a:prstGeom prst="straightConnector1">
            <a:avLst/>
          </a:prstGeom>
          <a:noFill/>
          <a:ln w="12700">
            <a:solidFill>
              <a:schemeClr val="tx1"/>
            </a:solidFill>
            <a:round/>
            <a:headEnd type="none" w="sm" len="sm"/>
            <a:tailEnd type="triangle" w="sm" len="sm"/>
          </a:ln>
        </p:spPr>
      </p:cxnSp>
      <p:sp>
        <p:nvSpPr>
          <p:cNvPr id="193582" name="Rectangle 46"/>
          <p:cNvSpPr>
            <a:spLocks noChangeArrowheads="1"/>
          </p:cNvSpPr>
          <p:nvPr/>
        </p:nvSpPr>
        <p:spPr bwMode="auto">
          <a:xfrm>
            <a:off x="539750" y="4968875"/>
            <a:ext cx="8208963" cy="336550"/>
          </a:xfrm>
          <a:prstGeom prst="rect">
            <a:avLst/>
          </a:prstGeom>
          <a:solidFill>
            <a:srgbClr val="3A81CC"/>
          </a:solidFill>
          <a:ln w="9525">
            <a:noFill/>
            <a:miter lim="800000"/>
            <a:headEnd/>
            <a:tailEnd/>
          </a:ln>
          <a:effectLst/>
        </p:spPr>
        <p:txBody>
          <a:bodyPr lIns="92075" tIns="46038" rIns="92075" bIns="46038">
            <a:spAutoFit/>
          </a:bodyPr>
          <a:lstStyle/>
          <a:p>
            <a:pPr algn="ctr">
              <a:defRPr/>
            </a:pPr>
            <a:r>
              <a:rPr lang="es-ES" sz="1600" b="1" dirty="0">
                <a:solidFill>
                  <a:schemeClr val="bg1"/>
                </a:solidFill>
                <a:effectLst>
                  <a:outerShdw blurRad="38100" dist="38100" dir="2700000" algn="tl">
                    <a:srgbClr val="000000"/>
                  </a:outerShdw>
                </a:effectLst>
              </a:rPr>
              <a:t>Cuota integra total: estatal y autonómica</a:t>
            </a:r>
          </a:p>
        </p:txBody>
      </p:sp>
      <p:cxnSp>
        <p:nvCxnSpPr>
          <p:cNvPr id="22552" name="AutoShape 47"/>
          <p:cNvCxnSpPr>
            <a:cxnSpLocks noChangeShapeType="1"/>
            <a:stCxn id="22547" idx="2"/>
            <a:endCxn id="193582" idx="0"/>
          </p:cNvCxnSpPr>
          <p:nvPr/>
        </p:nvCxnSpPr>
        <p:spPr bwMode="auto">
          <a:xfrm>
            <a:off x="1714500" y="4748213"/>
            <a:ext cx="2930525" cy="220662"/>
          </a:xfrm>
          <a:prstGeom prst="straightConnector1">
            <a:avLst/>
          </a:prstGeom>
          <a:noFill/>
          <a:ln w="12700">
            <a:solidFill>
              <a:schemeClr val="tx1"/>
            </a:solidFill>
            <a:round/>
            <a:headEnd type="none" w="sm" len="sm"/>
            <a:tailEnd type="triangle" w="sm" len="sm"/>
          </a:ln>
        </p:spPr>
      </p:cxnSp>
      <p:cxnSp>
        <p:nvCxnSpPr>
          <p:cNvPr id="22553" name="AutoShape 48"/>
          <p:cNvCxnSpPr>
            <a:cxnSpLocks noChangeShapeType="1"/>
            <a:stCxn id="22546" idx="2"/>
            <a:endCxn id="193582" idx="0"/>
          </p:cNvCxnSpPr>
          <p:nvPr/>
        </p:nvCxnSpPr>
        <p:spPr bwMode="auto">
          <a:xfrm rot="5400000">
            <a:off x="5905500" y="3389313"/>
            <a:ext cx="319087" cy="2840038"/>
          </a:xfrm>
          <a:prstGeom prst="straightConnector1">
            <a:avLst/>
          </a:prstGeom>
          <a:noFill/>
          <a:ln w="12700">
            <a:solidFill>
              <a:schemeClr val="tx1"/>
            </a:solidFill>
            <a:round/>
            <a:headEnd type="none" w="sm" len="sm"/>
            <a:tailEnd type="triangle" w="sm" len="sm"/>
          </a:ln>
        </p:spPr>
      </p:cxnSp>
      <p:sp>
        <p:nvSpPr>
          <p:cNvPr id="22554" name="Rectangle 49"/>
          <p:cNvSpPr>
            <a:spLocks noChangeArrowheads="1"/>
          </p:cNvSpPr>
          <p:nvPr/>
        </p:nvSpPr>
        <p:spPr bwMode="auto">
          <a:xfrm>
            <a:off x="990600" y="5410200"/>
            <a:ext cx="2514600" cy="304800"/>
          </a:xfrm>
          <a:prstGeom prst="rect">
            <a:avLst/>
          </a:prstGeom>
          <a:solidFill>
            <a:srgbClr val="3A81CC"/>
          </a:solidFill>
          <a:ln w="9525">
            <a:noFill/>
            <a:miter lim="800000"/>
            <a:headEnd/>
            <a:tailEnd/>
          </a:ln>
        </p:spPr>
        <p:txBody>
          <a:bodyPr lIns="92075" tIns="46038" rIns="92075" bIns="46038">
            <a:spAutoFit/>
          </a:bodyPr>
          <a:lstStyle/>
          <a:p>
            <a:pPr algn="ctr"/>
            <a:r>
              <a:rPr lang="es-ES" sz="1400" b="1">
                <a:solidFill>
                  <a:schemeClr val="bg1"/>
                </a:solidFill>
              </a:rPr>
              <a:t>Cuota líquida total</a:t>
            </a:r>
          </a:p>
        </p:txBody>
      </p:sp>
      <p:sp>
        <p:nvSpPr>
          <p:cNvPr id="22555" name="Rectangle 50"/>
          <p:cNvSpPr>
            <a:spLocks noChangeArrowheads="1"/>
          </p:cNvSpPr>
          <p:nvPr/>
        </p:nvSpPr>
        <p:spPr bwMode="auto">
          <a:xfrm>
            <a:off x="4876800" y="5426075"/>
            <a:ext cx="3733800" cy="441325"/>
          </a:xfrm>
          <a:prstGeom prst="rect">
            <a:avLst/>
          </a:prstGeom>
          <a:solidFill>
            <a:srgbClr val="3A81CC"/>
          </a:solidFill>
          <a:ln w="9525">
            <a:noFill/>
            <a:miter lim="800000"/>
            <a:headEnd/>
            <a:tailEnd/>
          </a:ln>
        </p:spPr>
        <p:txBody>
          <a:bodyPr lIns="92075" tIns="46038" rIns="92075" bIns="46038">
            <a:spAutoFit/>
          </a:bodyPr>
          <a:lstStyle/>
          <a:p>
            <a:pPr algn="ctr"/>
            <a:r>
              <a:rPr lang="es-ES" sz="1400" b="1">
                <a:solidFill>
                  <a:schemeClr val="bg1"/>
                </a:solidFill>
              </a:rPr>
              <a:t>Menos deducciones</a:t>
            </a:r>
          </a:p>
          <a:p>
            <a:pPr algn="ctr"/>
            <a:r>
              <a:rPr lang="es-ES" sz="900">
                <a:solidFill>
                  <a:schemeClr val="bg1"/>
                </a:solidFill>
              </a:rPr>
              <a:t>(cuenta ahorro vivienda, hipoteca vivienda habitual, donativos, etc.)</a:t>
            </a:r>
          </a:p>
        </p:txBody>
      </p:sp>
      <p:cxnSp>
        <p:nvCxnSpPr>
          <p:cNvPr id="22556" name="AutoShape 51"/>
          <p:cNvCxnSpPr>
            <a:cxnSpLocks noChangeShapeType="1"/>
            <a:stCxn id="22555" idx="1"/>
            <a:endCxn id="22554" idx="3"/>
          </p:cNvCxnSpPr>
          <p:nvPr/>
        </p:nvCxnSpPr>
        <p:spPr bwMode="auto">
          <a:xfrm flipH="1" flipV="1">
            <a:off x="3505200" y="5562600"/>
            <a:ext cx="1371600" cy="84138"/>
          </a:xfrm>
          <a:prstGeom prst="straightConnector1">
            <a:avLst/>
          </a:prstGeom>
          <a:noFill/>
          <a:ln w="12700">
            <a:solidFill>
              <a:schemeClr val="tx1"/>
            </a:solidFill>
            <a:round/>
            <a:headEnd type="none" w="sm" len="sm"/>
            <a:tailEnd type="triangle" w="sm" len="sm"/>
          </a:ln>
        </p:spPr>
      </p:cxnSp>
      <p:sp>
        <p:nvSpPr>
          <p:cNvPr id="22557" name="Rectangle 52"/>
          <p:cNvSpPr>
            <a:spLocks noChangeArrowheads="1"/>
          </p:cNvSpPr>
          <p:nvPr/>
        </p:nvSpPr>
        <p:spPr bwMode="auto">
          <a:xfrm>
            <a:off x="381000" y="5845175"/>
            <a:ext cx="3733800" cy="304800"/>
          </a:xfrm>
          <a:prstGeom prst="rect">
            <a:avLst/>
          </a:prstGeom>
          <a:solidFill>
            <a:srgbClr val="3A81CC"/>
          </a:solidFill>
          <a:ln w="9525">
            <a:noFill/>
            <a:miter lim="800000"/>
            <a:headEnd/>
            <a:tailEnd/>
          </a:ln>
        </p:spPr>
        <p:txBody>
          <a:bodyPr lIns="92075" tIns="46038" rIns="92075" bIns="46038">
            <a:spAutoFit/>
          </a:bodyPr>
          <a:lstStyle/>
          <a:p>
            <a:pPr algn="ctr"/>
            <a:r>
              <a:rPr lang="es-ES" sz="1400">
                <a:solidFill>
                  <a:schemeClr val="bg1"/>
                </a:solidFill>
              </a:rPr>
              <a:t>Menos retenciones y pagos a cuenta</a:t>
            </a:r>
          </a:p>
        </p:txBody>
      </p:sp>
      <p:sp>
        <p:nvSpPr>
          <p:cNvPr id="193589" name="Rectangle 53"/>
          <p:cNvSpPr>
            <a:spLocks noChangeArrowheads="1"/>
          </p:cNvSpPr>
          <p:nvPr/>
        </p:nvSpPr>
        <p:spPr bwMode="auto">
          <a:xfrm>
            <a:off x="650875" y="6324600"/>
            <a:ext cx="1008063" cy="304800"/>
          </a:xfrm>
          <a:prstGeom prst="rect">
            <a:avLst/>
          </a:prstGeom>
          <a:solidFill>
            <a:srgbClr val="3A81CC"/>
          </a:solidFill>
          <a:ln w="9525">
            <a:noFill/>
            <a:miter lim="800000"/>
            <a:headEnd/>
            <a:tailEnd/>
          </a:ln>
          <a:effectLst/>
        </p:spPr>
        <p:txBody>
          <a:bodyPr lIns="92075" tIns="46038" rIns="92075" bIns="46038">
            <a:spAutoFit/>
          </a:bodyPr>
          <a:lstStyle/>
          <a:p>
            <a:pPr algn="ctr">
              <a:defRPr/>
            </a:pPr>
            <a:r>
              <a:rPr lang="es-ES" sz="1400">
                <a:solidFill>
                  <a:schemeClr val="bg1"/>
                </a:solidFill>
                <a:effectLst>
                  <a:outerShdw blurRad="38100" dist="38100" dir="2700000" algn="tl">
                    <a:srgbClr val="000000"/>
                  </a:outerShdw>
                </a:effectLst>
              </a:rPr>
              <a:t>A ingresar</a:t>
            </a:r>
          </a:p>
        </p:txBody>
      </p:sp>
      <p:sp>
        <p:nvSpPr>
          <p:cNvPr id="193590" name="Rectangle 54"/>
          <p:cNvSpPr>
            <a:spLocks noChangeArrowheads="1"/>
          </p:cNvSpPr>
          <p:nvPr/>
        </p:nvSpPr>
        <p:spPr bwMode="auto">
          <a:xfrm>
            <a:off x="2819400" y="6324600"/>
            <a:ext cx="1152525" cy="304800"/>
          </a:xfrm>
          <a:prstGeom prst="rect">
            <a:avLst/>
          </a:prstGeom>
          <a:solidFill>
            <a:srgbClr val="3A81CC"/>
          </a:solidFill>
          <a:ln w="9525">
            <a:noFill/>
            <a:miter lim="800000"/>
            <a:headEnd/>
            <a:tailEnd/>
          </a:ln>
          <a:effectLst/>
        </p:spPr>
        <p:txBody>
          <a:bodyPr lIns="92075" tIns="46038" rIns="92075" bIns="46038">
            <a:spAutoFit/>
          </a:bodyPr>
          <a:lstStyle/>
          <a:p>
            <a:pPr algn="ctr">
              <a:defRPr/>
            </a:pPr>
            <a:r>
              <a:rPr lang="es-ES" sz="1400">
                <a:solidFill>
                  <a:schemeClr val="bg1"/>
                </a:solidFill>
                <a:effectLst>
                  <a:outerShdw blurRad="38100" dist="38100" dir="2700000" algn="tl">
                    <a:srgbClr val="000000"/>
                  </a:outerShdw>
                </a:effectLst>
              </a:rPr>
              <a:t>A devolver</a:t>
            </a:r>
          </a:p>
        </p:txBody>
      </p:sp>
      <p:cxnSp>
        <p:nvCxnSpPr>
          <p:cNvPr id="22560" name="AutoShape 55"/>
          <p:cNvCxnSpPr>
            <a:cxnSpLocks noChangeShapeType="1"/>
            <a:stCxn id="22557" idx="2"/>
            <a:endCxn id="193589" idx="0"/>
          </p:cNvCxnSpPr>
          <p:nvPr/>
        </p:nvCxnSpPr>
        <p:spPr bwMode="auto">
          <a:xfrm flipH="1">
            <a:off x="1155700" y="6149975"/>
            <a:ext cx="1092200" cy="174625"/>
          </a:xfrm>
          <a:prstGeom prst="straightConnector1">
            <a:avLst/>
          </a:prstGeom>
          <a:noFill/>
          <a:ln w="12700">
            <a:solidFill>
              <a:schemeClr val="tx1"/>
            </a:solidFill>
            <a:round/>
            <a:headEnd type="none" w="sm" len="sm"/>
            <a:tailEnd type="none" w="sm" len="sm"/>
          </a:ln>
        </p:spPr>
      </p:cxnSp>
      <p:cxnSp>
        <p:nvCxnSpPr>
          <p:cNvPr id="22561" name="AutoShape 56"/>
          <p:cNvCxnSpPr>
            <a:cxnSpLocks noChangeShapeType="1"/>
            <a:stCxn id="22557" idx="2"/>
            <a:endCxn id="193590" idx="0"/>
          </p:cNvCxnSpPr>
          <p:nvPr/>
        </p:nvCxnSpPr>
        <p:spPr bwMode="auto">
          <a:xfrm>
            <a:off x="2247900" y="6149975"/>
            <a:ext cx="1147763" cy="174625"/>
          </a:xfrm>
          <a:prstGeom prst="straightConnector1">
            <a:avLst/>
          </a:prstGeom>
          <a:noFill/>
          <a:ln w="12700">
            <a:solidFill>
              <a:schemeClr val="tx1"/>
            </a:solidFill>
            <a:round/>
            <a:headEnd type="none" w="sm" len="sm"/>
            <a:tailEnd type="none" w="sm" len="sm"/>
          </a:ln>
        </p:spPr>
      </p:cxnSp>
      <p:cxnSp>
        <p:nvCxnSpPr>
          <p:cNvPr id="22562" name="AutoShape 58"/>
          <p:cNvCxnSpPr>
            <a:cxnSpLocks noChangeShapeType="1"/>
            <a:stCxn id="22557" idx="0"/>
            <a:endCxn id="22554" idx="2"/>
          </p:cNvCxnSpPr>
          <p:nvPr/>
        </p:nvCxnSpPr>
        <p:spPr bwMode="auto">
          <a:xfrm flipV="1">
            <a:off x="2247900" y="5715000"/>
            <a:ext cx="0" cy="130175"/>
          </a:xfrm>
          <a:prstGeom prst="straightConnector1">
            <a:avLst/>
          </a:prstGeom>
          <a:noFill/>
          <a:ln w="12700">
            <a:solidFill>
              <a:schemeClr val="tx1"/>
            </a:solidFill>
            <a:round/>
            <a:headEnd type="none" w="sm" len="sm"/>
            <a:tailEnd type="none" w="sm" len="sm"/>
          </a:ln>
        </p:spPr>
      </p:cxnSp>
      <p:sp>
        <p:nvSpPr>
          <p:cNvPr id="22563" name="Line 59"/>
          <p:cNvSpPr>
            <a:spLocks noChangeShapeType="1"/>
          </p:cNvSpPr>
          <p:nvPr/>
        </p:nvSpPr>
        <p:spPr bwMode="auto">
          <a:xfrm>
            <a:off x="6705600" y="5308600"/>
            <a:ext cx="0" cy="152400"/>
          </a:xfrm>
          <a:prstGeom prst="line">
            <a:avLst/>
          </a:prstGeom>
          <a:noFill/>
          <a:ln w="12700">
            <a:solidFill>
              <a:schemeClr val="tx1"/>
            </a:solidFill>
            <a:round/>
            <a:headEnd type="none" w="sm" len="sm"/>
            <a:tailEnd type="none" w="sm" len="sm"/>
          </a:ln>
        </p:spPr>
        <p:txBody>
          <a:bodyPr/>
          <a:lstStyle/>
          <a:p>
            <a:endParaRPr lang="es-ES"/>
          </a:p>
        </p:txBody>
      </p:sp>
      <p:sp>
        <p:nvSpPr>
          <p:cNvPr id="22564" name="Text Box 60"/>
          <p:cNvSpPr txBox="1">
            <a:spLocks noChangeArrowheads="1"/>
          </p:cNvSpPr>
          <p:nvPr/>
        </p:nvSpPr>
        <p:spPr bwMode="auto">
          <a:xfrm>
            <a:off x="5429250" y="6072188"/>
            <a:ext cx="3200400" cy="581025"/>
          </a:xfrm>
          <a:prstGeom prst="rect">
            <a:avLst/>
          </a:prstGeom>
          <a:noFill/>
          <a:ln w="12700">
            <a:noFill/>
            <a:miter lim="800000"/>
            <a:headEnd type="none" w="sm" len="sm"/>
            <a:tailEnd type="none" w="sm" len="sm"/>
          </a:ln>
        </p:spPr>
        <p:txBody>
          <a:bodyPr>
            <a:spAutoFit/>
          </a:bodyPr>
          <a:lstStyle/>
          <a:p>
            <a:pPr algn="just">
              <a:spcBef>
                <a:spcPct val="50000"/>
              </a:spcBef>
            </a:pPr>
            <a:r>
              <a:rPr lang="es-ES" sz="800" i="1"/>
              <a:t>(*) A efectos meramente liquidatórios la normativa del impuesto clasifica la renta entre general y del ahorro (sólo rendimientos del capital mobiliario y ganancias y pérdidas de patrimonio como consecuencia de transmisión o venta de elementos patrimoniales)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Título de la diapositiva: Progresividad."/>
          <p:cNvPicPr>
            <a:picLocks noGrp="1" noChangeAspect="1" noChangeArrowheads="1"/>
          </p:cNvPicPr>
          <p:nvPr/>
        </p:nvPicPr>
        <p:blipFill>
          <a:blip r:embed="rId3"/>
          <a:srcRect/>
          <a:stretch>
            <a:fillRect/>
          </a:stretch>
        </p:blipFill>
        <p:spPr bwMode="auto">
          <a:xfrm>
            <a:off x="3205163" y="404813"/>
            <a:ext cx="2733675" cy="962025"/>
          </a:xfrm>
          <a:prstGeom prst="rect">
            <a:avLst/>
          </a:prstGeom>
          <a:noFill/>
          <a:ln w="9525">
            <a:noFill/>
            <a:miter lim="800000"/>
            <a:headEnd/>
            <a:tailEnd/>
          </a:ln>
        </p:spPr>
      </p:pic>
      <p:pic>
        <p:nvPicPr>
          <p:cNvPr id="23555" name="Picture 11" descr="Dibujo de tres escaleras en posición descendente entre las cuales hay un letrero que pone renta y en el otro IRPF . En primer plano hay dos personajes de la Generación T."/>
          <p:cNvPicPr>
            <a:picLocks noGrp="1" noChangeAspect="1" noChangeArrowheads="1"/>
          </p:cNvPicPr>
          <p:nvPr/>
        </p:nvPicPr>
        <p:blipFill>
          <a:blip r:embed="rId4"/>
          <a:srcRect/>
          <a:stretch>
            <a:fillRect/>
          </a:stretch>
        </p:blipFill>
        <p:spPr bwMode="auto">
          <a:xfrm>
            <a:off x="838200" y="1476375"/>
            <a:ext cx="7467600" cy="49053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Título de la diapositiva: Lo público es de todos."/>
          <p:cNvPicPr>
            <a:picLocks noGrp="1" noChangeAspect="1" noChangeArrowheads="1"/>
          </p:cNvPicPr>
          <p:nvPr>
            <p:ph/>
          </p:nvPr>
        </p:nvPicPr>
        <p:blipFill>
          <a:blip r:embed="rId3"/>
          <a:srcRect/>
          <a:stretch>
            <a:fillRect/>
          </a:stretch>
        </p:blipFill>
        <p:spPr bwMode="auto">
          <a:xfrm>
            <a:off x="2627313" y="476250"/>
            <a:ext cx="3848100" cy="1133475"/>
          </a:xfrm>
          <a:noFill/>
          <a:ln>
            <a:miter lim="800000"/>
            <a:headEnd/>
            <a:tailEnd/>
          </a:ln>
        </p:spPr>
      </p:pic>
      <p:pic>
        <p:nvPicPr>
          <p:cNvPr id="24579" name="Picture 19" descr="Interior de una habitación sucia y desordenada de Dani, uno de los personajes de la Generación T."/>
          <p:cNvPicPr>
            <a:picLocks noGrp="1" noChangeAspect="1" noChangeArrowheads="1"/>
          </p:cNvPicPr>
          <p:nvPr/>
        </p:nvPicPr>
        <p:blipFill>
          <a:blip r:embed="rId4"/>
          <a:srcRect/>
          <a:stretch>
            <a:fillRect/>
          </a:stretch>
        </p:blipFill>
        <p:spPr bwMode="auto">
          <a:xfrm>
            <a:off x="250825" y="1989138"/>
            <a:ext cx="4124325" cy="3733800"/>
          </a:xfrm>
          <a:prstGeom prst="rect">
            <a:avLst/>
          </a:prstGeom>
          <a:noFill/>
          <a:ln w="9525">
            <a:noFill/>
            <a:miter lim="800000"/>
            <a:headEnd/>
            <a:tailEnd/>
          </a:ln>
        </p:spPr>
      </p:pic>
      <p:pic>
        <p:nvPicPr>
          <p:cNvPr id="24580" name="Picture 22" descr="Dani sentado en una marquesina de autobús con los cristales rotos. Alrededor suyo, en el suelo, hay desperdicios de todo tipo."/>
          <p:cNvPicPr>
            <a:picLocks noGrp="1" noChangeAspect="1" noChangeArrowheads="1"/>
          </p:cNvPicPr>
          <p:nvPr/>
        </p:nvPicPr>
        <p:blipFill>
          <a:blip r:embed="rId5"/>
          <a:srcRect/>
          <a:stretch>
            <a:fillRect/>
          </a:stretch>
        </p:blipFill>
        <p:spPr bwMode="auto">
          <a:xfrm>
            <a:off x="4840288" y="2000250"/>
            <a:ext cx="4124325" cy="3733800"/>
          </a:xfrm>
          <a:prstGeom prst="rect">
            <a:avLst/>
          </a:prstGeom>
          <a:noFill/>
          <a:ln w="9525">
            <a:noFill/>
            <a:miter lim="800000"/>
            <a:headEnd/>
            <a:tailEnd/>
          </a:ln>
        </p:spPr>
      </p:pic>
      <p:sp>
        <p:nvSpPr>
          <p:cNvPr id="24581" name="Line 27"/>
          <p:cNvSpPr>
            <a:spLocks noChangeShapeType="1"/>
          </p:cNvSpPr>
          <p:nvPr/>
        </p:nvSpPr>
        <p:spPr bwMode="auto">
          <a:xfrm flipV="1">
            <a:off x="4572000" y="1557338"/>
            <a:ext cx="0" cy="4968875"/>
          </a:xfrm>
          <a:prstGeom prst="line">
            <a:avLst/>
          </a:prstGeom>
          <a:noFill/>
          <a:ln w="25400">
            <a:solidFill>
              <a:schemeClr val="accent2"/>
            </a:solidFill>
            <a:prstDash val="sysDot"/>
            <a:round/>
            <a:headEnd type="none" w="sm" len="sm"/>
            <a:tailEnd type="none" w="sm" len="sm"/>
          </a:ln>
        </p:spPr>
        <p:txBody>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Título de la diapositiva: &quot;Entre todos&quot;"/>
          <p:cNvPicPr>
            <a:picLocks noGrp="1" noChangeAspect="1" noChangeArrowheads="1"/>
          </p:cNvPicPr>
          <p:nvPr>
            <p:ph/>
          </p:nvPr>
        </p:nvPicPr>
        <p:blipFill>
          <a:blip r:embed="rId3"/>
          <a:srcRect/>
          <a:stretch>
            <a:fillRect/>
          </a:stretch>
        </p:blipFill>
        <p:spPr bwMode="auto">
          <a:xfrm>
            <a:off x="3224213" y="333375"/>
            <a:ext cx="2695575" cy="1133475"/>
          </a:xfrm>
          <a:noFill/>
          <a:ln>
            <a:miter lim="800000"/>
            <a:headEnd/>
            <a:tailEnd/>
          </a:ln>
        </p:spPr>
      </p:pic>
      <p:pic>
        <p:nvPicPr>
          <p:cNvPr id="25603" name="Picture 8" descr="Tres personajes de la Generación T se encuentran realizando un trabajo en equipo frente a un ordenador en el interior de una biblioteca pública, mientras por una de las ventanas les observan dos compañeros."/>
          <p:cNvPicPr>
            <a:picLocks noGrp="1" noChangeAspect="1" noChangeArrowheads="1"/>
          </p:cNvPicPr>
          <p:nvPr/>
        </p:nvPicPr>
        <p:blipFill>
          <a:blip r:embed="rId4"/>
          <a:srcRect/>
          <a:stretch>
            <a:fillRect/>
          </a:stretch>
        </p:blipFill>
        <p:spPr bwMode="auto">
          <a:xfrm>
            <a:off x="1000125" y="1628775"/>
            <a:ext cx="7143750" cy="46386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descr="Dibujo de un defraudador vestido con piel de cordero y un maletín con el símbolo del euro. Al lado, los posibles embargos y sanciones: coche, casa, moto, televisión de plasma..."/>
          <p:cNvPicPr>
            <a:picLocks noGrp="1" noChangeAspect="1" noChangeArrowheads="1"/>
          </p:cNvPicPr>
          <p:nvPr>
            <p:ph/>
          </p:nvPr>
        </p:nvPicPr>
        <p:blipFill>
          <a:blip r:embed="rId3"/>
          <a:srcRect/>
          <a:stretch>
            <a:fillRect/>
          </a:stretch>
        </p:blipFill>
        <p:spPr bwMode="auto">
          <a:xfrm>
            <a:off x="755650" y="2109788"/>
            <a:ext cx="8020050" cy="4343400"/>
          </a:xfrm>
          <a:noFill/>
          <a:ln>
            <a:miter lim="800000"/>
            <a:headEnd/>
            <a:tailEnd/>
          </a:ln>
        </p:spPr>
      </p:pic>
      <p:pic>
        <p:nvPicPr>
          <p:cNvPr id="26627" name="Picture 1031" descr="Título de la diapositiva: &quot;Contra el fraude fiscal. Nos perjudica a todos&quot;"/>
          <p:cNvPicPr>
            <a:picLocks noGrp="1" noChangeAspect="1" noChangeArrowheads="1"/>
          </p:cNvPicPr>
          <p:nvPr/>
        </p:nvPicPr>
        <p:blipFill>
          <a:blip r:embed="rId4"/>
          <a:srcRect/>
          <a:stretch>
            <a:fillRect/>
          </a:stretch>
        </p:blipFill>
        <p:spPr bwMode="auto">
          <a:xfrm>
            <a:off x="957263" y="831850"/>
            <a:ext cx="722947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Dibujo de la parte exterior del edificio de la Agencia tributaria."/>
          <p:cNvPicPr>
            <a:picLocks noGrp="1" noChangeAspect="1" noChangeArrowheads="1"/>
          </p:cNvPicPr>
          <p:nvPr>
            <p:ph/>
          </p:nvPr>
        </p:nvPicPr>
        <p:blipFill>
          <a:blip r:embed="rId3"/>
          <a:srcRect/>
          <a:stretch>
            <a:fillRect/>
          </a:stretch>
        </p:blipFill>
        <p:spPr bwMode="auto">
          <a:xfrm>
            <a:off x="1116013" y="1117600"/>
            <a:ext cx="6477000" cy="5048250"/>
          </a:xfrm>
          <a:noFill/>
          <a:ln>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nterior de una delegación de la Agencia Tributaria donde los empleados tras sus mostradores atienden a los ciudadanos que van a hacer la declaración de la renta."/>
          <p:cNvPicPr>
            <a:picLocks noGrp="1" noChangeAspect="1" noChangeArrowheads="1"/>
          </p:cNvPicPr>
          <p:nvPr>
            <p:ph/>
          </p:nvPr>
        </p:nvPicPr>
        <p:blipFill>
          <a:blip r:embed="rId3"/>
          <a:srcRect/>
          <a:stretch>
            <a:fillRect/>
          </a:stretch>
        </p:blipFill>
        <p:spPr bwMode="auto">
          <a:xfrm>
            <a:off x="969963" y="1714500"/>
            <a:ext cx="7058025" cy="4810125"/>
          </a:xfrm>
          <a:noFill/>
          <a:ln>
            <a:miter lim="800000"/>
            <a:headEnd/>
            <a:tailEnd/>
          </a:ln>
        </p:spPr>
      </p:pic>
      <p:pic>
        <p:nvPicPr>
          <p:cNvPr id="28675" name="Picture 3" descr="Título de la diapositiva: &quot;Cita previa para confección de la declaración de la renta&quot;."/>
          <p:cNvPicPr>
            <a:picLocks noGrp="1" noChangeAspect="1" noChangeArrowheads="1"/>
          </p:cNvPicPr>
          <p:nvPr/>
        </p:nvPicPr>
        <p:blipFill>
          <a:blip r:embed="rId4"/>
          <a:srcRect/>
          <a:stretch>
            <a:fillRect/>
          </a:stretch>
        </p:blipFill>
        <p:spPr bwMode="auto">
          <a:xfrm>
            <a:off x="655638" y="836613"/>
            <a:ext cx="7877175" cy="9525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03350" y="1341438"/>
            <a:ext cx="7058025" cy="503237"/>
          </a:xfrm>
          <a:prstGeom prst="rect">
            <a:avLst/>
          </a:prstGeom>
          <a:noFill/>
          <a:ln w="9525">
            <a:noFill/>
            <a:miter lim="800000"/>
            <a:headEnd/>
            <a:tailEnd/>
          </a:ln>
        </p:spPr>
        <p:txBody>
          <a:bodyPr/>
          <a:lstStyle/>
          <a:p>
            <a:pPr>
              <a:defRPr/>
            </a:pPr>
            <a:r>
              <a:rPr lang="es-ES" sz="1800" b="1" dirty="0">
                <a:solidFill>
                  <a:schemeClr val="accent2"/>
                </a:solidFill>
              </a:rPr>
              <a:t>La Agencia Estatal de Administración Tributaria </a:t>
            </a:r>
            <a:r>
              <a:rPr lang="es-ES" sz="1800" b="1" dirty="0">
                <a:solidFill>
                  <a:schemeClr val="accent6"/>
                </a:solidFill>
              </a:rPr>
              <a:t>en Internet</a:t>
            </a:r>
          </a:p>
        </p:txBody>
      </p:sp>
      <p:pic>
        <p:nvPicPr>
          <p:cNvPr id="29699" name="Picture 4" descr="Título de la diapositiva: www.agenciatributaria.es."/>
          <p:cNvPicPr>
            <a:picLocks noChangeAspect="1" noChangeArrowheads="1"/>
          </p:cNvPicPr>
          <p:nvPr/>
        </p:nvPicPr>
        <p:blipFill>
          <a:blip r:embed="rId3"/>
          <a:srcRect/>
          <a:stretch>
            <a:fillRect/>
          </a:stretch>
        </p:blipFill>
        <p:spPr bwMode="auto">
          <a:xfrm>
            <a:off x="2366963" y="333375"/>
            <a:ext cx="4410075" cy="942975"/>
          </a:xfrm>
          <a:prstGeom prst="rect">
            <a:avLst/>
          </a:prstGeom>
          <a:noFill/>
          <a:ln w="9525">
            <a:noFill/>
            <a:miter lim="800000"/>
            <a:headEnd/>
            <a:tailEnd/>
          </a:ln>
        </p:spPr>
      </p:pic>
      <p:pic>
        <p:nvPicPr>
          <p:cNvPr id="29700" name="4 Imagen"/>
          <p:cNvPicPr>
            <a:picLocks noChangeAspect="1" noChangeArrowheads="1"/>
          </p:cNvPicPr>
          <p:nvPr/>
        </p:nvPicPr>
        <p:blipFill>
          <a:blip r:embed="rId4"/>
          <a:srcRect t="11453" r="1411" b="2863"/>
          <a:stretch>
            <a:fillRect/>
          </a:stretch>
        </p:blipFill>
        <p:spPr bwMode="auto">
          <a:xfrm>
            <a:off x="1643063" y="1714500"/>
            <a:ext cx="6103937" cy="4248150"/>
          </a:xfrm>
          <a:prstGeom prst="rect">
            <a:avLst/>
          </a:prstGeom>
          <a:noFill/>
          <a:ln w="9525">
            <a:solidFill>
              <a:srgbClr val="1E6FCA"/>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565525" y="6137275"/>
            <a:ext cx="184150" cy="457200"/>
          </a:xfrm>
          <a:prstGeom prst="rect">
            <a:avLst/>
          </a:prstGeom>
          <a:noFill/>
          <a:ln w="9525">
            <a:noFill/>
            <a:miter lim="800000"/>
            <a:headEnd/>
            <a:tailEnd/>
          </a:ln>
        </p:spPr>
        <p:txBody>
          <a:bodyPr wrap="none">
            <a:spAutoFit/>
          </a:bodyPr>
          <a:lstStyle/>
          <a:p>
            <a:endParaRPr lang="es-ES_tradnl" sz="2400">
              <a:latin typeface="Times New Roman" charset="0"/>
            </a:endParaRPr>
          </a:p>
        </p:txBody>
      </p:sp>
      <p:pic>
        <p:nvPicPr>
          <p:cNvPr id="30723" name="Picture 3" descr="Los personajes de Generacion T sujetan un cartel con el mensaje &quot;Gracias por tu atención&quot;."/>
          <p:cNvPicPr>
            <a:picLocks noChangeAspect="1" noChangeArrowheads="1"/>
          </p:cNvPicPr>
          <p:nvPr/>
        </p:nvPicPr>
        <p:blipFill>
          <a:blip r:embed="rId3"/>
          <a:srcRect/>
          <a:stretch>
            <a:fillRect/>
          </a:stretch>
        </p:blipFill>
        <p:spPr bwMode="auto">
          <a:xfrm>
            <a:off x="1252538" y="836613"/>
            <a:ext cx="6638925"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bujo de un grupo de ciudadanos de diferentes edades en primera fila con la ciudad al fondo."/>
          <p:cNvPicPr>
            <a:picLocks noChangeAspect="1" noChangeArrowheads="1"/>
          </p:cNvPicPr>
          <p:nvPr/>
        </p:nvPicPr>
        <p:blipFill>
          <a:blip r:embed="rId3"/>
          <a:srcRect/>
          <a:stretch>
            <a:fillRect/>
          </a:stretch>
        </p:blipFill>
        <p:spPr bwMode="auto">
          <a:xfrm>
            <a:off x="560388" y="1035050"/>
            <a:ext cx="8115300" cy="5562600"/>
          </a:xfrm>
          <a:prstGeom prst="rect">
            <a:avLst/>
          </a:prstGeom>
          <a:noFill/>
          <a:ln w="9525">
            <a:noFill/>
            <a:miter lim="800000"/>
            <a:headEnd/>
            <a:tailEnd/>
          </a:ln>
        </p:spPr>
      </p:pic>
      <p:pic>
        <p:nvPicPr>
          <p:cNvPr id="5123" name="Picture 3" descr="Título de la diapositiva: El grupo."/>
          <p:cNvPicPr>
            <a:picLocks noChangeAspect="1" noChangeArrowheads="1"/>
          </p:cNvPicPr>
          <p:nvPr/>
        </p:nvPicPr>
        <p:blipFill>
          <a:blip r:embed="rId4"/>
          <a:srcRect/>
          <a:stretch>
            <a:fillRect/>
          </a:stretch>
        </p:blipFill>
        <p:spPr bwMode="auto">
          <a:xfrm>
            <a:off x="5272088" y="836613"/>
            <a:ext cx="23241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achada de un edificio con dos tiendas: una de ropa y otra de alimentación. En los letreros aparecen los textos: vivienda, ropa y alimentación."/>
          <p:cNvPicPr>
            <a:picLocks noChangeAspect="1" noChangeArrowheads="1"/>
          </p:cNvPicPr>
          <p:nvPr/>
        </p:nvPicPr>
        <p:blipFill>
          <a:blip r:embed="rId3"/>
          <a:srcRect/>
          <a:stretch>
            <a:fillRect/>
          </a:stretch>
        </p:blipFill>
        <p:spPr bwMode="auto">
          <a:xfrm>
            <a:off x="579438" y="1911350"/>
            <a:ext cx="8096250" cy="4686300"/>
          </a:xfrm>
          <a:prstGeom prst="rect">
            <a:avLst/>
          </a:prstGeom>
          <a:noFill/>
          <a:ln w="9525">
            <a:noFill/>
            <a:miter lim="800000"/>
            <a:headEnd/>
            <a:tailEnd/>
          </a:ln>
        </p:spPr>
      </p:pic>
      <p:pic>
        <p:nvPicPr>
          <p:cNvPr id="6147" name="Picture 4" descr="Título de la diapositiva: Necesidades individuales."/>
          <p:cNvPicPr>
            <a:picLocks noChangeAspect="1" noChangeArrowheads="1"/>
          </p:cNvPicPr>
          <p:nvPr/>
        </p:nvPicPr>
        <p:blipFill>
          <a:blip r:embed="rId4"/>
          <a:srcRect/>
          <a:stretch>
            <a:fillRect/>
          </a:stretch>
        </p:blipFill>
        <p:spPr bwMode="auto">
          <a:xfrm>
            <a:off x="2268538" y="549275"/>
            <a:ext cx="4638675"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ítulo de la diapositiva: Necesidades colectivas."/>
          <p:cNvPicPr>
            <a:picLocks noChangeAspect="1" noChangeArrowheads="1"/>
          </p:cNvPicPr>
          <p:nvPr/>
        </p:nvPicPr>
        <p:blipFill>
          <a:blip r:embed="rId3"/>
          <a:srcRect/>
          <a:stretch>
            <a:fillRect/>
          </a:stretch>
        </p:blipFill>
        <p:spPr bwMode="auto">
          <a:xfrm>
            <a:off x="2619375" y="188913"/>
            <a:ext cx="3905250" cy="971550"/>
          </a:xfrm>
          <a:prstGeom prst="rect">
            <a:avLst/>
          </a:prstGeom>
          <a:noFill/>
          <a:ln w="9525">
            <a:noFill/>
            <a:miter lim="800000"/>
            <a:headEnd/>
            <a:tailEnd/>
          </a:ln>
        </p:spPr>
      </p:pic>
      <p:pic>
        <p:nvPicPr>
          <p:cNvPr id="7171" name="Picture 3" descr="Cuatro escenas independientes que muestran a un profesor explicando en el aula de un colegio, un jardín, un joven frente al ordenador en una biblioteca y unos ancianos jugando al parchís."/>
          <p:cNvPicPr>
            <a:picLocks noChangeAspect="1" noChangeArrowheads="1"/>
          </p:cNvPicPr>
          <p:nvPr/>
        </p:nvPicPr>
        <p:blipFill>
          <a:blip r:embed="rId4"/>
          <a:srcRect/>
          <a:stretch>
            <a:fillRect/>
          </a:stretch>
        </p:blipFill>
        <p:spPr bwMode="auto">
          <a:xfrm>
            <a:off x="977900" y="1135063"/>
            <a:ext cx="7410450" cy="553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atro escenas independientes con un policía dirigiendo el tráfico, un bombero con el camión al fondo, una médico con una radiografía y un tren de cercanías."/>
          <p:cNvPicPr>
            <a:picLocks noGrp="1" noChangeAspect="1" noChangeArrowheads="1"/>
          </p:cNvPicPr>
          <p:nvPr>
            <p:ph/>
          </p:nvPr>
        </p:nvPicPr>
        <p:blipFill>
          <a:blip r:embed="rId3"/>
          <a:srcRect/>
          <a:stretch>
            <a:fillRect/>
          </a:stretch>
        </p:blipFill>
        <p:spPr bwMode="auto">
          <a:xfrm>
            <a:off x="533400" y="1196975"/>
            <a:ext cx="8077200" cy="5343525"/>
          </a:xfrm>
          <a:noFill/>
          <a:ln>
            <a:miter lim="800000"/>
            <a:headEnd/>
            <a:tailEnd/>
          </a:ln>
        </p:spPr>
      </p:pic>
      <p:pic>
        <p:nvPicPr>
          <p:cNvPr id="8195" name="Picture 3" descr="Título de la diapositiva: Necesidades colectivas."/>
          <p:cNvPicPr>
            <a:picLocks noGrp="1" noChangeAspect="1" noChangeArrowheads="1"/>
          </p:cNvPicPr>
          <p:nvPr/>
        </p:nvPicPr>
        <p:blipFill>
          <a:blip r:embed="rId4"/>
          <a:srcRect/>
          <a:stretch>
            <a:fillRect/>
          </a:stretch>
        </p:blipFill>
        <p:spPr bwMode="auto">
          <a:xfrm>
            <a:off x="2466975" y="260350"/>
            <a:ext cx="390525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ítulo de la diapositiva: Presupuestos individuales. Imagen de una hucha-cerdito con un cartel que representa el presupuesto personal, diversos alimentos que representa el presupuesto familiar y varios vecinos reunidos alrededor de una mesa en el portal de la casa con un letrero que pone Comunidad de vecinos"/>
          <p:cNvPicPr>
            <a:picLocks noGrp="1" noChangeAspect="1" noChangeArrowheads="1"/>
          </p:cNvPicPr>
          <p:nvPr>
            <p:ph/>
          </p:nvPr>
        </p:nvPicPr>
        <p:blipFill>
          <a:blip r:embed="rId3"/>
          <a:srcRect/>
          <a:stretch>
            <a:fillRect/>
          </a:stretch>
        </p:blipFill>
        <p:spPr bwMode="auto">
          <a:xfrm>
            <a:off x="333375" y="1268413"/>
            <a:ext cx="8486775" cy="4481512"/>
          </a:xfr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Dibujo de un edificio municipal (ayuntamiento), un edificio autonómico (Diputación) y un edificio estatal (las Cortes Generales)."/>
          <p:cNvPicPr>
            <a:picLocks noGrp="1" noChangeAspect="1" noChangeArrowheads="1"/>
          </p:cNvPicPr>
          <p:nvPr>
            <p:ph idx="1"/>
          </p:nvPr>
        </p:nvPicPr>
        <p:blipFill>
          <a:blip r:embed="rId3"/>
          <a:srcRect/>
          <a:stretch>
            <a:fillRect/>
          </a:stretch>
        </p:blipFill>
        <p:spPr bwMode="auto">
          <a:xfrm>
            <a:off x="611188" y="1525588"/>
            <a:ext cx="7723187" cy="4856162"/>
          </a:xfrm>
          <a:noFill/>
          <a:ln>
            <a:miter lim="800000"/>
            <a:headEnd/>
            <a:tailEnd/>
          </a:ln>
        </p:spPr>
      </p:pic>
      <p:pic>
        <p:nvPicPr>
          <p:cNvPr id="10243" name="Picture 3" descr="Título de la diapositiva: Presupuestos públicos."/>
          <p:cNvPicPr>
            <a:picLocks noGrp="1" noChangeAspect="1" noChangeArrowheads="1"/>
          </p:cNvPicPr>
          <p:nvPr/>
        </p:nvPicPr>
        <p:blipFill>
          <a:blip r:embed="rId4"/>
          <a:srcRect/>
          <a:stretch>
            <a:fillRect/>
          </a:stretch>
        </p:blipFill>
        <p:spPr bwMode="auto">
          <a:xfrm>
            <a:off x="2909888" y="404813"/>
            <a:ext cx="3324225"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099"/>
          <p:cNvSpPr>
            <a:spLocks noChangeArrowheads="1"/>
          </p:cNvSpPr>
          <p:nvPr/>
        </p:nvSpPr>
        <p:spPr bwMode="auto">
          <a:xfrm>
            <a:off x="539750" y="6143644"/>
            <a:ext cx="7848600" cy="4381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2075" tIns="46038" rIns="92075" bIns="46038">
            <a:spAutoFit/>
          </a:bodyPr>
          <a:lstStyle/>
          <a:p>
            <a:pPr algn="ctr">
              <a:defRPr/>
            </a:pPr>
            <a:r>
              <a:rPr lang="es-ES" sz="1100" b="1" dirty="0">
                <a:solidFill>
                  <a:schemeClr val="accent2"/>
                </a:solidFill>
                <a:latin typeface="Arial" pitchFamily="34" charset="0"/>
                <a:cs typeface="Arial" pitchFamily="34" charset="0"/>
              </a:rPr>
              <a:t>Últimos datos consolidados publicados 2011</a:t>
            </a:r>
            <a:br>
              <a:rPr lang="es-ES" sz="1100" b="1" dirty="0">
                <a:solidFill>
                  <a:schemeClr val="accent2"/>
                </a:solidFill>
                <a:latin typeface="Arial" pitchFamily="34" charset="0"/>
                <a:cs typeface="Arial" pitchFamily="34" charset="0"/>
              </a:rPr>
            </a:br>
            <a:r>
              <a:rPr lang="es-ES" sz="1100" b="1" i="1" dirty="0">
                <a:solidFill>
                  <a:schemeClr val="accent2"/>
                </a:solidFill>
                <a:latin typeface="Arial" pitchFamily="34" charset="0"/>
                <a:cs typeface="Arial" pitchFamily="34" charset="0"/>
              </a:rPr>
              <a:t>Fuente: Intervención General de la Administración del Estado (Ministerio de Hacienda y AAPP)</a:t>
            </a:r>
          </a:p>
        </p:txBody>
      </p:sp>
      <p:sp>
        <p:nvSpPr>
          <p:cNvPr id="11269" name="Rectangle 4100"/>
          <p:cNvSpPr>
            <a:spLocks noChangeArrowheads="1"/>
          </p:cNvSpPr>
          <p:nvPr/>
        </p:nvSpPr>
        <p:spPr bwMode="auto">
          <a:xfrm>
            <a:off x="1900238" y="1195388"/>
            <a:ext cx="9144000" cy="0"/>
          </a:xfrm>
          <a:prstGeom prst="rect">
            <a:avLst/>
          </a:prstGeom>
          <a:noFill/>
          <a:ln w="12700">
            <a:noFill/>
            <a:miter lim="800000"/>
            <a:headEnd type="none" w="sm" len="sm"/>
            <a:tailEnd type="none" w="sm" len="sm"/>
          </a:ln>
        </p:spPr>
        <p:txBody>
          <a:bodyPr>
            <a:spAutoFit/>
          </a:bodyPr>
          <a:lstStyle/>
          <a:p>
            <a:endParaRPr lang="es-ES"/>
          </a:p>
        </p:txBody>
      </p:sp>
      <p:pic>
        <p:nvPicPr>
          <p:cNvPr id="11270" name="Picture 4131" descr="Fondo del letrero del gasto público en España. Año 2002"/>
          <p:cNvPicPr>
            <a:picLocks noGrp="1" noChangeAspect="1" noChangeArrowheads="1"/>
          </p:cNvPicPr>
          <p:nvPr/>
        </p:nvPicPr>
        <p:blipFill>
          <a:blip r:embed="rId3"/>
          <a:srcRect/>
          <a:stretch>
            <a:fillRect/>
          </a:stretch>
        </p:blipFill>
        <p:spPr bwMode="auto">
          <a:xfrm>
            <a:off x="2428875" y="428625"/>
            <a:ext cx="5762625" cy="954088"/>
          </a:xfrm>
          <a:prstGeom prst="rect">
            <a:avLst/>
          </a:prstGeom>
          <a:noFill/>
          <a:ln w="9525">
            <a:noFill/>
            <a:miter lim="800000"/>
            <a:headEnd/>
            <a:tailEnd/>
          </a:ln>
        </p:spPr>
      </p:pic>
      <p:sp>
        <p:nvSpPr>
          <p:cNvPr id="11271" name="Text Box 4132"/>
          <p:cNvSpPr txBox="1">
            <a:spLocks noChangeArrowheads="1"/>
          </p:cNvSpPr>
          <p:nvPr/>
        </p:nvSpPr>
        <p:spPr bwMode="auto">
          <a:xfrm>
            <a:off x="3071813" y="644525"/>
            <a:ext cx="4800600" cy="641350"/>
          </a:xfrm>
          <a:prstGeom prst="rect">
            <a:avLst/>
          </a:prstGeom>
          <a:noFill/>
          <a:ln w="12700">
            <a:noFill/>
            <a:miter lim="800000"/>
            <a:headEnd type="none" w="sm" len="sm"/>
            <a:tailEnd type="none" w="sm" len="sm"/>
          </a:ln>
        </p:spPr>
        <p:txBody>
          <a:bodyPr>
            <a:spAutoFit/>
          </a:bodyPr>
          <a:lstStyle/>
          <a:p>
            <a:r>
              <a:rPr lang="es-ES" sz="3600" b="1">
                <a:solidFill>
                  <a:srgbClr val="FFBF29"/>
                </a:solidFill>
                <a:latin typeface="Junior &amp; Stinky" pitchFamily="34" charset="0"/>
              </a:rPr>
              <a:t>En qué se gasta 1 €</a:t>
            </a:r>
            <a:endParaRPr lang="es-ES" sz="3600" b="1">
              <a:solidFill>
                <a:schemeClr val="bg1"/>
              </a:solidFill>
              <a:latin typeface="Junior &amp; Stinky" pitchFamily="34" charset="0"/>
            </a:endParaRPr>
          </a:p>
        </p:txBody>
      </p:sp>
      <p:graphicFrame>
        <p:nvGraphicFramePr>
          <p:cNvPr id="39" name="1 Gráfico"/>
          <p:cNvGraphicFramePr/>
          <p:nvPr/>
        </p:nvGraphicFramePr>
        <p:xfrm>
          <a:off x="214282" y="1214422"/>
          <a:ext cx="8358246" cy="48049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lnDef>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7589</TotalTime>
  <Words>4939</Words>
  <Application>Microsoft Office PowerPoint</Application>
  <PresentationFormat>Presentación en pantalla (4:3)</PresentationFormat>
  <Paragraphs>286</Paragraphs>
  <Slides>29</Slides>
  <Notes>28</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6" baseType="lpstr">
      <vt:lpstr>Arial</vt:lpstr>
      <vt:lpstr>Times New Roman</vt:lpstr>
      <vt:lpstr>Comic Sans MS</vt:lpstr>
      <vt:lpstr>Junior &amp; Stinky</vt:lpstr>
      <vt:lpstr>Calibri</vt:lpstr>
      <vt:lpstr>1_Diseño predeterminado</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AEAT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Gmarta</dc:creator>
  <cp:lastModifiedBy>fatima</cp:lastModifiedBy>
  <cp:revision>907</cp:revision>
  <dcterms:created xsi:type="dcterms:W3CDTF">2003-03-11T14:08:46Z</dcterms:created>
  <dcterms:modified xsi:type="dcterms:W3CDTF">2014-05-14T15:13:31Z</dcterms:modified>
</cp:coreProperties>
</file>