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1" r:id="rId4"/>
    <p:sldId id="289" r:id="rId5"/>
    <p:sldId id="290" r:id="rId6"/>
    <p:sldId id="291" r:id="rId7"/>
    <p:sldId id="267" r:id="rId8"/>
    <p:sldId id="297" r:id="rId9"/>
    <p:sldId id="260" r:id="rId10"/>
    <p:sldId id="292" r:id="rId11"/>
    <p:sldId id="293" r:id="rId12"/>
    <p:sldId id="294" r:id="rId13"/>
    <p:sldId id="295" r:id="rId14"/>
    <p:sldId id="296" r:id="rId15"/>
    <p:sldId id="298" r:id="rId16"/>
    <p:sldId id="262" r:id="rId17"/>
    <p:sldId id="263" r:id="rId18"/>
    <p:sldId id="273" r:id="rId19"/>
    <p:sldId id="275" r:id="rId20"/>
    <p:sldId id="278" r:id="rId21"/>
    <p:sldId id="274" r:id="rId22"/>
    <p:sldId id="279" r:id="rId23"/>
    <p:sldId id="281" r:id="rId24"/>
    <p:sldId id="287" r:id="rId25"/>
    <p:sldId id="300" r:id="rId2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>
            <a:extLst>
              <a:ext uri="{FF2B5EF4-FFF2-40B4-BE49-F238E27FC236}">
                <a16:creationId xmlns="" xmlns:a16="http://schemas.microsoft.com/office/drawing/2014/main" id="{DE1D4154-4279-44C8-B1CA-CA852A47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102A-3CDC-46DD-A360-51694A42D4F8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5" name="18 Marcador de pie de página">
            <a:extLst>
              <a:ext uri="{FF2B5EF4-FFF2-40B4-BE49-F238E27FC236}">
                <a16:creationId xmlns="" xmlns:a16="http://schemas.microsoft.com/office/drawing/2014/main" id="{3A14E9DF-A259-429C-985C-CF5632B5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>
            <a:extLst>
              <a:ext uri="{FF2B5EF4-FFF2-40B4-BE49-F238E27FC236}">
                <a16:creationId xmlns="" xmlns:a16="http://schemas.microsoft.com/office/drawing/2014/main" id="{44F5BFF2-63F7-4714-AFDE-C375BA3F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64BC485-B1C8-4C4D-8EC5-23FB649AE6E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4CCD-519D-46D3-B7EF-5459D948391E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21FA-480D-48B3-84B6-DBB763D0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D16C-BDCE-4462-8FB9-289D71C5E250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A6D09-7F77-49E6-8614-334A2DD4B93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41BA-1C22-4CC4-8BF6-7C396C81761B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57382-C8B2-458E-B756-263EB5534B3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="" xmlns:a16="http://schemas.microsoft.com/office/drawing/2014/main" id="{B127B113-418F-4D25-BEB7-C3DE9600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EB4E-5133-4673-A89A-BF4876932928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="" xmlns:a16="http://schemas.microsoft.com/office/drawing/2014/main" id="{686A381B-7C93-4F7A-90C9-7570921F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="" xmlns:a16="http://schemas.microsoft.com/office/drawing/2014/main" id="{D7D5FA12-C563-4BCA-9AC1-CA62C22B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594ECE0-7236-4441-85D0-7D98E662C23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E3A5-47CF-430E-978B-2981FBD95CDF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C9C0-17C4-4966-BAC0-71A3402E279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92E7-BE63-4B13-8E92-CD798A1B59AB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8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D2152-BFF3-4CCF-93F5-D71B7B4229F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0310-410E-4156-9C81-38D23E087E1A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4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4A2E0-7D2E-4A9D-9A0D-20E528CF78B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3AB5-59D0-48E2-ACBD-AB3F252E6574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3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C81B-0690-4288-89DE-CF1BE7130D3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CF08-E832-418E-B381-0E5CEDD1F7C4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0676-0D79-41FB-85A4-70D3A5FC601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>
            <a:extLst>
              <a:ext uri="{FF2B5EF4-FFF2-40B4-BE49-F238E27FC236}">
                <a16:creationId xmlns="" xmlns:a16="http://schemas.microsoft.com/office/drawing/2014/main" id="{D4C24D41-005F-474F-A926-6ECBA1EA159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Triángulo rectángulo">
            <a:extLst>
              <a:ext uri="{FF2B5EF4-FFF2-40B4-BE49-F238E27FC236}">
                <a16:creationId xmlns="" xmlns:a16="http://schemas.microsoft.com/office/drawing/2014/main" id="{E49FDCC5-9525-45EF-AC43-38A05CE246A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Forma libre">
            <a:extLst>
              <a:ext uri="{FF2B5EF4-FFF2-40B4-BE49-F238E27FC236}">
                <a16:creationId xmlns="" xmlns:a16="http://schemas.microsoft.com/office/drawing/2014/main" id="{615F06AE-6920-4782-8C2C-093EF8B8C89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>
            <a:extLst>
              <a:ext uri="{FF2B5EF4-FFF2-40B4-BE49-F238E27FC236}">
                <a16:creationId xmlns="" xmlns:a16="http://schemas.microsoft.com/office/drawing/2014/main" id="{126D6A76-849B-4906-B86E-C3D7D44A218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>
            <a:extLst>
              <a:ext uri="{FF2B5EF4-FFF2-40B4-BE49-F238E27FC236}">
                <a16:creationId xmlns="" xmlns:a16="http://schemas.microsoft.com/office/drawing/2014/main" id="{7E51D38D-D9C9-497C-8292-455D00AD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49FF-E155-4AEB-91B4-0533BB2E0E7B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10" name="5 Marcador de pie de página">
            <a:extLst>
              <a:ext uri="{FF2B5EF4-FFF2-40B4-BE49-F238E27FC236}">
                <a16:creationId xmlns="" xmlns:a16="http://schemas.microsoft.com/office/drawing/2014/main" id="{DC6E0900-8495-44C4-AB6D-F8020107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>
            <a:extLst>
              <a:ext uri="{FF2B5EF4-FFF2-40B4-BE49-F238E27FC236}">
                <a16:creationId xmlns="" xmlns:a16="http://schemas.microsoft.com/office/drawing/2014/main" id="{E6FDD51D-1740-4B87-8448-A35CD698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83F74EC-C1C7-4B11-85FC-49A8ADC5238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>
            <a:extLst>
              <a:ext uri="{FF2B5EF4-FFF2-40B4-BE49-F238E27FC236}">
                <a16:creationId xmlns="" xmlns:a16="http://schemas.microsoft.com/office/drawing/2014/main" id="{0ABBF750-6ECB-4145-9AF1-8CD1C28ABBB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>
            <a:extLst>
              <a:ext uri="{FF2B5EF4-FFF2-40B4-BE49-F238E27FC236}">
                <a16:creationId xmlns="" xmlns:a16="http://schemas.microsoft.com/office/drawing/2014/main" id="{7460C09F-5840-41C1-A47A-6E453435CF2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9 Marcador de fecha">
            <a:extLst>
              <a:ext uri="{FF2B5EF4-FFF2-40B4-BE49-F238E27FC236}">
                <a16:creationId xmlns="" xmlns:a16="http://schemas.microsoft.com/office/drawing/2014/main" id="{71BD185C-37FE-493E-A609-52D5DB69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A6BDC-EE65-4117-A4DC-27A4FF4840F3}" type="datetimeFigureOut">
              <a:rPr lang="es-ES"/>
              <a:pPr>
                <a:defRPr/>
              </a:pPr>
              <a:t>12/05/2019</a:t>
            </a:fld>
            <a:endParaRPr lang="es-ES"/>
          </a:p>
        </p:txBody>
      </p:sp>
      <p:sp>
        <p:nvSpPr>
          <p:cNvPr id="22" name="21 Marcador de pie de página">
            <a:extLst>
              <a:ext uri="{FF2B5EF4-FFF2-40B4-BE49-F238E27FC236}">
                <a16:creationId xmlns="" xmlns:a16="http://schemas.microsoft.com/office/drawing/2014/main" id="{7EA7CD1B-D152-4222-A136-06C802782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="" xmlns:a16="http://schemas.microsoft.com/office/drawing/2014/main" id="{20488A05-2B55-4754-BDE3-967410BD1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5B004C0A-BBC2-4447-AC54-18E8389271FB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>
              <a:extLst>
                <a:ext uri="{FF2B5EF4-FFF2-40B4-BE49-F238E27FC236}">
                  <a16:creationId xmlns="" xmlns:a16="http://schemas.microsoft.com/office/drawing/2014/main" id="{913BBD82-49FA-45D8-8162-3DB0E3BB3B7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12 Forma libre">
              <a:extLst>
                <a:ext uri="{FF2B5EF4-FFF2-40B4-BE49-F238E27FC236}">
                  <a16:creationId xmlns="" xmlns:a16="http://schemas.microsoft.com/office/drawing/2014/main" id="{A070D0AC-6CA9-46FA-9A21-C2334802C98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Última sesión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smtClean="0"/>
              <a:t>CUESTIONES PRÁCTICAS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1. Nueva categoría evaluable </a:t>
            </a:r>
            <a:r>
              <a:rPr lang="es-ES" altLang="es-ES" sz="3000" b="1" dirty="0" smtClean="0">
                <a:solidFill>
                  <a:srgbClr val="FF0000"/>
                </a:solidFill>
              </a:rPr>
              <a:t>diaria.</a:t>
            </a:r>
            <a:endParaRPr lang="es-E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43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 Paso 2.Nueva categoría evaluable </a:t>
            </a:r>
            <a:r>
              <a:rPr lang="es-ES" altLang="es-ES" sz="3000" b="1" dirty="0" smtClean="0">
                <a:solidFill>
                  <a:srgbClr val="FF0000"/>
                </a:solidFill>
              </a:rPr>
              <a:t>diaria. </a:t>
            </a:r>
            <a:endParaRPr lang="es-ES" sz="3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25" y="1928802"/>
            <a:ext cx="7995171" cy="29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14348" y="535782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ebdings"/>
              </a:rPr>
              <a:t></a:t>
            </a:r>
            <a:r>
              <a:rPr lang="es-ES" sz="4000" dirty="0" smtClean="0">
                <a:solidFill>
                  <a:srgbClr val="0033CC"/>
                </a:solidFill>
                <a:sym typeface="Webdings"/>
              </a:rPr>
              <a:t></a:t>
            </a:r>
            <a:r>
              <a:rPr lang="es-ES" sz="1600" dirty="0" smtClean="0"/>
              <a:t>Las categorías que necesitemos las vamos creando a lo largo del curso.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1. Nueva actividad evaluable. </a:t>
            </a:r>
            <a:endParaRPr lang="es-E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714488"/>
            <a:ext cx="8782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492919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ebdings"/>
              </a:rPr>
              <a:t></a:t>
            </a:r>
            <a:r>
              <a:rPr lang="es-ES" sz="4000" dirty="0" smtClean="0">
                <a:solidFill>
                  <a:srgbClr val="0033CC"/>
                </a:solidFill>
                <a:sym typeface="Webdings"/>
              </a:rPr>
              <a:t></a:t>
            </a:r>
            <a:r>
              <a:rPr lang="es-ES" sz="1600" dirty="0" smtClean="0"/>
              <a:t>Las actividades evaluables se pueden recuperar de las ya creadas. También se pueden crear en </a:t>
            </a:r>
            <a:r>
              <a:rPr lang="es-ES" sz="1600" dirty="0" err="1" smtClean="0"/>
              <a:t>iSéneca</a:t>
            </a:r>
            <a:r>
              <a:rPr lang="es-ES" sz="1600" dirty="0" smtClean="0"/>
              <a:t>.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2. Nueva actividad evaluable. </a:t>
            </a:r>
            <a:endParaRPr lang="es-ES" sz="3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5" y="1281113"/>
            <a:ext cx="8748629" cy="471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34"/>
          </a:xfrm>
        </p:spPr>
        <p:txBody>
          <a:bodyPr/>
          <a:lstStyle/>
          <a:p>
            <a:r>
              <a:rPr lang="es-ES" altLang="es-ES" sz="3000" dirty="0" smtClean="0"/>
              <a:t>Paso 3. Nueva actividad evaluable. </a:t>
            </a:r>
            <a:endParaRPr lang="es-ES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2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Ponderación de criterios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JEFES DE DEPARTAMENTO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="" xmlns:a16="http://schemas.microsoft.com/office/drawing/2014/main" id="{17EE5803-7FD3-46B7-BC14-21AA15D2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¿Es necesario ponderar los criterios?</a:t>
            </a:r>
            <a:endParaRPr lang="es-ES" dirty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57200" y="2149477"/>
            <a:ext cx="8229600" cy="335122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ES" altLang="es-ES" dirty="0" smtClean="0"/>
              <a:t>   La LOGSE de 1990 partía de un principio de ATENCIÓN A LA DIVERSIDAD por lo que establecía los aprendizajes mínimos necesarios para garantizar la objetividad de la evaluación. La LOMCE de 2013 mantiene la atención a la diversidad por lo tanto siendo coherentes hay que distinguir los criterios en función de su aportación a los objetivos de la materia.</a:t>
            </a:r>
          </a:p>
          <a:p>
            <a:pPr eaLnBrk="1" hangingPunct="1"/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="" xmlns:a16="http://schemas.microsoft.com/office/drawing/2014/main" id="{803B9ED4-2227-4B31-90A0-30F18A35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LOS REFERENTES: OBJETIVOS DE LA MATERIA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3655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s-ES" altLang="es-ES" smtClean="0"/>
              <a:t>   No todos los criterios o estándares de aprendizaje tienen la misma relevancia dentro de cada materia. Por una parte hay aprendizajes más sencillos que otros y aprendizajes más relevantes que otros para conseguir los objetivos propuestos para la materia y que deben ser nuestro referente.</a:t>
            </a:r>
          </a:p>
          <a:p>
            <a:pPr eaLnBrk="1" hangingPunct="1"/>
            <a:endParaRPr lang="es-ES" alt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EVALUACIÓN POR COMPETENCIAS</a:t>
            </a:r>
          </a:p>
        </p:txBody>
      </p:sp>
      <p:pic>
        <p:nvPicPr>
          <p:cNvPr id="16387" name="Image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230028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Marcador de contenido 2"/>
          <p:cNvSpPr>
            <a:spLocks noGrp="1"/>
          </p:cNvSpPr>
          <p:nvPr>
            <p:ph idx="1"/>
          </p:nvPr>
        </p:nvSpPr>
        <p:spPr>
          <a:xfrm>
            <a:off x="3348038" y="2133600"/>
            <a:ext cx="5338762" cy="4564063"/>
          </a:xfrm>
        </p:spPr>
        <p:txBody>
          <a:bodyPr/>
          <a:lstStyle/>
          <a:p>
            <a:r>
              <a:rPr lang="es-ES" smtClean="0"/>
              <a:t>No todos los centros tiene el módulo habilitado.</a:t>
            </a:r>
          </a:p>
          <a:p>
            <a:endParaRPr lang="es-ES" smtClean="0"/>
          </a:p>
          <a:p>
            <a:r>
              <a:rPr lang="es-ES" smtClean="0"/>
              <a:t>Dos perfiles de usuario:</a:t>
            </a:r>
          </a:p>
          <a:p>
            <a:pPr lvl="1"/>
            <a:r>
              <a:rPr lang="es-ES" b="1" smtClean="0">
                <a:solidFill>
                  <a:srgbClr val="C00000"/>
                </a:solidFill>
              </a:rPr>
              <a:t>Evaluador</a:t>
            </a:r>
            <a:r>
              <a:rPr lang="es-ES" smtClean="0"/>
              <a:t>.</a:t>
            </a:r>
          </a:p>
          <a:p>
            <a:pPr lvl="2"/>
            <a:r>
              <a:rPr lang="es-ES" b="1" smtClean="0"/>
              <a:t>Elaborador</a:t>
            </a:r>
            <a:r>
              <a:rPr lang="es-ES" smtClean="0"/>
              <a:t> de programaciones.</a:t>
            </a:r>
          </a:p>
          <a:p>
            <a:pPr lvl="1"/>
            <a:r>
              <a:rPr lang="es-ES" b="1" smtClean="0">
                <a:solidFill>
                  <a:srgbClr val="C00000"/>
                </a:solidFill>
              </a:rPr>
              <a:t>Coordinador</a:t>
            </a:r>
            <a:r>
              <a:rPr lang="es-ES" smtClean="0"/>
              <a:t> (de competencias clave).</a:t>
            </a:r>
          </a:p>
        </p:txBody>
      </p:sp>
      <p:pic>
        <p:nvPicPr>
          <p:cNvPr id="16389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EVALUACIÓN POR COMPETENCIAS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60D014-0031-45C7-B66F-A2371318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133600"/>
            <a:ext cx="3960813" cy="2232025"/>
          </a:xfrm>
        </p:spPr>
        <p:txBody>
          <a:bodyPr/>
          <a:lstStyle/>
          <a:p>
            <a:pPr>
              <a:defRPr/>
            </a:pPr>
            <a:r>
              <a:rPr lang="es-ES" b="1" dirty="0"/>
              <a:t>Evaluador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ES" dirty="0"/>
              <a:t> </a:t>
            </a:r>
            <a:r>
              <a:rPr lang="es-ES" i="1" dirty="0"/>
              <a:t>Evaluar el rendimiento del alumnado de las materias que imparte.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ES" dirty="0">
                <a:solidFill>
                  <a:srgbClr val="C00000"/>
                </a:solidFill>
              </a:rPr>
              <a:t>Profesorado</a:t>
            </a:r>
          </a:p>
        </p:txBody>
      </p:sp>
      <p:pic>
        <p:nvPicPr>
          <p:cNvPr id="17412" name="Imagen 1"/>
          <p:cNvPicPr>
            <a:picLocks noChangeAspect="1" noChangeArrowheads="1"/>
          </p:cNvPicPr>
          <p:nvPr/>
        </p:nvPicPr>
        <p:blipFill>
          <a:blip r:embed="rId2"/>
          <a:srcRect t="3627" r="3452" b="2081"/>
          <a:stretch>
            <a:fillRect/>
          </a:stretch>
        </p:blipFill>
        <p:spPr bwMode="auto">
          <a:xfrm>
            <a:off x="457200" y="4476750"/>
            <a:ext cx="31115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481513"/>
            <a:ext cx="29321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C1C43E45-C051-4927-A9C4-0129A84B8FD4}"/>
              </a:ext>
            </a:extLst>
          </p:cNvPr>
          <p:cNvSpPr txBox="1">
            <a:spLocks/>
          </p:cNvSpPr>
          <p:nvPr/>
        </p:nvSpPr>
        <p:spPr bwMode="auto">
          <a:xfrm>
            <a:off x="4859338" y="2133600"/>
            <a:ext cx="38274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b="1" dirty="0"/>
              <a:t>Coordinador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i="1" dirty="0"/>
              <a:t>Gestión del módulo de competencias, excepto menú Evaluación.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dirty="0">
                <a:solidFill>
                  <a:srgbClr val="C00000"/>
                </a:solidFill>
              </a:rPr>
              <a:t>Jefe de departamento</a:t>
            </a:r>
          </a:p>
        </p:txBody>
      </p:sp>
      <p:pic>
        <p:nvPicPr>
          <p:cNvPr id="17415" name="Imagen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Resultados finales.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DOCUMENTOS EVALUACIÓN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PROGRAMACIÓN DIDÁCTICA</a:t>
            </a:r>
          </a:p>
        </p:txBody>
      </p:sp>
      <p:sp>
        <p:nvSpPr>
          <p:cNvPr id="19459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s-ES" smtClean="0"/>
              <a:t>Acceso a los Criterios de evaluación.</a:t>
            </a:r>
          </a:p>
        </p:txBody>
      </p:sp>
      <p:pic>
        <p:nvPicPr>
          <p:cNvPr id="19460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2770188"/>
            <a:ext cx="73406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PONDERACIÓN DE LOS CRITERIOS</a:t>
            </a: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Criterios de evaluación.</a:t>
            </a:r>
          </a:p>
          <a:p>
            <a:pPr lvl="1" eaLnBrk="1" hangingPunct="1"/>
            <a:r>
              <a:rPr lang="es-ES" altLang="es-ES" smtClean="0"/>
              <a:t>Están situados dentro de las programaciones.</a:t>
            </a:r>
          </a:p>
        </p:txBody>
      </p:sp>
      <p:pic>
        <p:nvPicPr>
          <p:cNvPr id="20484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955925"/>
            <a:ext cx="7599363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upo 4"/>
          <p:cNvGrpSpPr>
            <a:grpSpLocks/>
          </p:cNvGrpSpPr>
          <p:nvPr/>
        </p:nvGrpSpPr>
        <p:grpSpPr bwMode="auto">
          <a:xfrm>
            <a:off x="6186488" y="3779838"/>
            <a:ext cx="2957512" cy="2665412"/>
            <a:chOff x="9173007" y="3408622"/>
            <a:chExt cx="2679689" cy="2431988"/>
          </a:xfrm>
        </p:grpSpPr>
        <p:pic>
          <p:nvPicPr>
            <p:cNvPr id="20487" name="Imagen 5"/>
            <p:cNvPicPr>
              <a:picLocks noChangeAspect="1" noChangeArrowheads="1"/>
            </p:cNvPicPr>
            <p:nvPr/>
          </p:nvPicPr>
          <p:blipFill>
            <a:blip r:embed="rId3"/>
            <a:srcRect l="87672" b="93854"/>
            <a:stretch>
              <a:fillRect/>
            </a:stretch>
          </p:blipFill>
          <p:spPr bwMode="auto">
            <a:xfrm>
              <a:off x="9316325" y="3408622"/>
              <a:ext cx="2536371" cy="77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Conector recto de flecha 6">
              <a:extLst>
                <a:ext uri="{FF2B5EF4-FFF2-40B4-BE49-F238E27FC236}">
                  <a16:creationId xmlns="" xmlns:a16="http://schemas.microsoft.com/office/drawing/2014/main" id="{36FE1BEA-54FE-4B80-B01C-2CAFF9522375}"/>
                </a:ext>
              </a:extLst>
            </p:cNvPr>
            <p:cNvCxnSpPr/>
            <p:nvPr/>
          </p:nvCxnSpPr>
          <p:spPr>
            <a:xfrm flipV="1">
              <a:off x="10316513" y="4129962"/>
              <a:ext cx="0" cy="879223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489" name="CuadroTexto 7"/>
            <p:cNvSpPr txBox="1">
              <a:spLocks noChangeArrowheads="1"/>
            </p:cNvSpPr>
            <p:nvPr/>
          </p:nvSpPr>
          <p:spPr bwMode="auto">
            <a:xfrm>
              <a:off x="9173007" y="5009613"/>
              <a:ext cx="22858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400">
                  <a:latin typeface="Arial Rounded MT Bold" pitchFamily="34" charset="0"/>
                </a:rPr>
                <a:t>Perfil </a:t>
              </a:r>
            </a:p>
            <a:p>
              <a:pPr algn="ctr"/>
              <a:r>
                <a:rPr lang="es-ES" sz="2400">
                  <a:latin typeface="Arial Rounded MT Bold" pitchFamily="34" charset="0"/>
                </a:rPr>
                <a:t>Área / Materia</a:t>
              </a:r>
            </a:p>
          </p:txBody>
        </p:sp>
      </p:grpSp>
      <p:pic>
        <p:nvPicPr>
          <p:cNvPr id="20486" name="Imagen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PONDERACIÓN DE LOS CRITERIOS</a:t>
            </a:r>
          </a:p>
        </p:txBody>
      </p:sp>
      <p:pic>
        <p:nvPicPr>
          <p:cNvPr id="21507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9725"/>
            <a:ext cx="70199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Marcador de contenido 9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846137"/>
          </a:xfrm>
        </p:spPr>
        <p:txBody>
          <a:bodyPr/>
          <a:lstStyle/>
          <a:p>
            <a:r>
              <a:rPr lang="es-ES" smtClean="0"/>
              <a:t>Ponderación %.</a:t>
            </a:r>
          </a:p>
          <a:p>
            <a:r>
              <a:rPr lang="es-ES" smtClean="0"/>
              <a:t>Modelo de calificación: ev. aritmética y continua.</a:t>
            </a:r>
          </a:p>
        </p:txBody>
      </p:sp>
      <p:grpSp>
        <p:nvGrpSpPr>
          <p:cNvPr id="21510" name="Grupo 12"/>
          <p:cNvGrpSpPr>
            <a:grpSpLocks/>
          </p:cNvGrpSpPr>
          <p:nvPr/>
        </p:nvGrpSpPr>
        <p:grpSpPr bwMode="auto">
          <a:xfrm>
            <a:off x="6946900" y="3429000"/>
            <a:ext cx="2084388" cy="2306638"/>
            <a:chOff x="9792705" y="2401419"/>
            <a:chExt cx="2084487" cy="2306492"/>
          </a:xfrm>
        </p:grpSpPr>
        <p:pic>
          <p:nvPicPr>
            <p:cNvPr id="21511" name="Imagen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69488" y="2401419"/>
              <a:ext cx="1730920" cy="7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CuadroTexto 14"/>
            <p:cNvSpPr txBox="1">
              <a:spLocks noChangeArrowheads="1"/>
            </p:cNvSpPr>
            <p:nvPr/>
          </p:nvSpPr>
          <p:spPr bwMode="auto">
            <a:xfrm>
              <a:off x="9792705" y="3692248"/>
              <a:ext cx="208448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>
                  <a:latin typeface="Arial Rounded MT Bold" pitchFamily="34" charset="0"/>
                </a:rPr>
                <a:t>Distribuir </a:t>
              </a:r>
            </a:p>
            <a:p>
              <a:pPr algn="ctr"/>
              <a:r>
                <a:rPr lang="es-ES" sz="2000">
                  <a:latin typeface="Arial Rounded MT Bold" pitchFamily="34" charset="0"/>
                </a:rPr>
                <a:t>ponderación uniformemente</a:t>
              </a:r>
            </a:p>
          </p:txBody>
        </p:sp>
        <p:cxnSp>
          <p:nvCxnSpPr>
            <p:cNvPr id="16" name="Conector angular 10">
              <a:extLst>
                <a:ext uri="{FF2B5EF4-FFF2-40B4-BE49-F238E27FC236}">
                  <a16:creationId xmlns="" xmlns:a16="http://schemas.microsoft.com/office/drawing/2014/main" id="{8C4BE510-5F27-4B0E-84A7-0B492A1F9A06}"/>
                </a:ext>
              </a:extLst>
            </p:cNvPr>
            <p:cNvCxnSpPr>
              <a:stCxn id="21512" idx="0"/>
              <a:endCxn id="0" idx="2"/>
            </p:cNvCxnSpPr>
            <p:nvPr/>
          </p:nvCxnSpPr>
          <p:spPr>
            <a:xfrm rot="16200000" flipV="1">
              <a:off x="10541279" y="3397513"/>
              <a:ext cx="587338" cy="158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INSTRUMENTOS DE EVALUACIÓN</a:t>
            </a:r>
          </a:p>
        </p:txBody>
      </p:sp>
      <p:pic>
        <p:nvPicPr>
          <p:cNvPr id="23555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Marcador de contenido 9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846137"/>
          </a:xfrm>
        </p:spPr>
        <p:txBody>
          <a:bodyPr/>
          <a:lstStyle/>
          <a:p>
            <a:r>
              <a:rPr lang="es-ES" smtClean="0"/>
              <a:t>El Coordinador puede crearlos.</a:t>
            </a:r>
          </a:p>
        </p:txBody>
      </p:sp>
      <p:pic>
        <p:nvPicPr>
          <p:cNvPr id="23557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898775"/>
            <a:ext cx="6700837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VISIÓN GLOBAL</a:t>
            </a:r>
          </a:p>
        </p:txBody>
      </p:sp>
      <p:sp>
        <p:nvSpPr>
          <p:cNvPr id="32771" name="Marcador de contenido 5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9175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s-ES" smtClean="0"/>
              <a:t>Visión global de la materia. Nos da una visión de los criterios de evaluación.</a:t>
            </a:r>
          </a:p>
        </p:txBody>
      </p:sp>
      <p:pic>
        <p:nvPicPr>
          <p:cNvPr id="32772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7000"/>
            <a:ext cx="2211388" cy="79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2852738"/>
            <a:ext cx="82581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MUCHAS GRACIAS.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dirty="0" smtClean="0"/>
              <a:t>¿Crees que puedes evaluar </a:t>
            </a:r>
            <a:r>
              <a:rPr lang="es-ES" altLang="es-ES" b="1" dirty="0" err="1" smtClean="0"/>
              <a:t>criterialmente</a:t>
            </a:r>
            <a:r>
              <a:rPr lang="es-ES" altLang="es-ES" b="1" dirty="0" smtClean="0"/>
              <a:t>?</a:t>
            </a:r>
            <a:endParaRPr lang="es-ES" altLang="es-E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29619"/>
            <a:ext cx="8001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312" y="1323995"/>
            <a:ext cx="79533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714360"/>
            <a:ext cx="7867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7886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50"/>
            <a:ext cx="7867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2026444"/>
            <a:ext cx="7886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40" y="1357298"/>
            <a:ext cx="78676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="" xmlns:a16="http://schemas.microsoft.com/office/drawing/2014/main" id="{B7C937F0-3954-4D8C-A886-497856D8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¿Cómo evalúo las competencias?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7" y="1857364"/>
            <a:ext cx="785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="" xmlns:a16="http://schemas.microsoft.com/office/drawing/2014/main" id="{40794AF6-8B60-44F3-BA65-78864914F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Actividades evaluables</a:t>
            </a:r>
            <a:endParaRPr lang="es-ES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s-ES" altLang="es-ES" dirty="0" smtClean="0"/>
              <a:t>PROFESORADO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="" xmlns:a16="http://schemas.microsoft.com/office/drawing/2014/main" id="{F7B1774C-ECD7-4419-BBD2-52E6F201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57232"/>
            <a:ext cx="8229600" cy="6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Evaluar </a:t>
            </a:r>
            <a:r>
              <a:rPr lang="es-ES" dirty="0" err="1" smtClean="0"/>
              <a:t>criterialmente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222726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altLang="es-ES" dirty="0" smtClean="0"/>
              <a:t>Definir las nuevas categorías evalua</a:t>
            </a:r>
            <a:r>
              <a:rPr lang="es-ES" altLang="es-ES" dirty="0" smtClean="0"/>
              <a:t>bles </a:t>
            </a:r>
            <a:r>
              <a:rPr lang="es-ES" altLang="es-ES" b="1" dirty="0" smtClean="0">
                <a:solidFill>
                  <a:srgbClr val="FF0000"/>
                </a:solidFill>
              </a:rPr>
              <a:t>diarias</a:t>
            </a:r>
            <a:r>
              <a:rPr lang="es-ES" altLang="es-ES" b="1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es-ES" altLang="es-E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dirty="0" smtClean="0"/>
              <a:t>Crear las actividades evaluables asociadas a las categorías diarias.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373</Words>
  <Application>Microsoft Office PowerPoint</Application>
  <PresentationFormat>Presentación en pantalla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Última sesión</vt:lpstr>
      <vt:lpstr>Resultados finales.</vt:lpstr>
      <vt:lpstr>¿Crees que puedes evaluar criterialmente?</vt:lpstr>
      <vt:lpstr>Diapositiva 4</vt:lpstr>
      <vt:lpstr>Diapositiva 5</vt:lpstr>
      <vt:lpstr>Diapositiva 6</vt:lpstr>
      <vt:lpstr>¿Cómo evalúo las competencias? </vt:lpstr>
      <vt:lpstr>Actividades evaluables</vt:lpstr>
      <vt:lpstr>Evaluar criterialmente:</vt:lpstr>
      <vt:lpstr>Paso 1. Nueva categoría evaluable diaria.</vt:lpstr>
      <vt:lpstr> Paso 2.Nueva categoría evaluable diaria. </vt:lpstr>
      <vt:lpstr>Paso 1. Nueva actividad evaluable. </vt:lpstr>
      <vt:lpstr>Paso 2. Nueva actividad evaluable. </vt:lpstr>
      <vt:lpstr>Paso 3. Nueva actividad evaluable. </vt:lpstr>
      <vt:lpstr>Ponderación de criterios</vt:lpstr>
      <vt:lpstr> ¿Es necesario ponderar los criterios?</vt:lpstr>
      <vt:lpstr>LOS REFERENTES: OBJETIVOS DE LA MATERIA</vt:lpstr>
      <vt:lpstr>EVALUACIÓN POR COMPETENCIAS</vt:lpstr>
      <vt:lpstr>EVALUACIÓN POR COMPETENCIAS</vt:lpstr>
      <vt:lpstr>PROGRAMACIÓN DIDÁCTICA</vt:lpstr>
      <vt:lpstr>PONDERACIÓN DE LOS CRITERIOS</vt:lpstr>
      <vt:lpstr>PONDERACIÓN DE LOS CRITERIOS</vt:lpstr>
      <vt:lpstr>INSTRUMENTOS DE EVALUACIÓN</vt:lpstr>
      <vt:lpstr>VISIÓN GLOBAL</vt:lpstr>
      <vt:lpstr>MUCHAS 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EVALUACIÓN</dc:title>
  <dc:creator>Usuario de Windows</dc:creator>
  <cp:lastModifiedBy>Usuario</cp:lastModifiedBy>
  <cp:revision>115</cp:revision>
  <dcterms:created xsi:type="dcterms:W3CDTF">2018-10-09T08:12:58Z</dcterms:created>
  <dcterms:modified xsi:type="dcterms:W3CDTF">2019-05-12T12:44:04Z</dcterms:modified>
</cp:coreProperties>
</file>