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1" r:id="rId4"/>
    <p:sldId id="258" r:id="rId5"/>
    <p:sldId id="259" r:id="rId6"/>
    <p:sldId id="260" r:id="rId7"/>
    <p:sldId id="261" r:id="rId8"/>
    <p:sldId id="262" r:id="rId9"/>
    <p:sldId id="264" r:id="rId10"/>
    <p:sldId id="265" r:id="rId11"/>
    <p:sldId id="266" r:id="rId12"/>
    <p:sldId id="267" r:id="rId13"/>
    <p:sldId id="268" r:id="rId14"/>
    <p:sldId id="269" r:id="rId15"/>
    <p:sldId id="276" r:id="rId16"/>
    <p:sldId id="270" r:id="rId17"/>
    <p:sldId id="271" r:id="rId18"/>
    <p:sldId id="277" r:id="rId19"/>
    <p:sldId id="272" r:id="rId20"/>
    <p:sldId id="283" r:id="rId21"/>
    <p:sldId id="273" r:id="rId22"/>
    <p:sldId id="274" r:id="rId23"/>
    <p:sldId id="275" r:id="rId24"/>
    <p:sldId id="278" r:id="rId25"/>
    <p:sldId id="279" r:id="rId26"/>
    <p:sldId id="282" r:id="rId27"/>
    <p:sldId id="280"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22/01/2019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xcelentesprecios.com/tutores-para-oliv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xcelentesprecios.com/poda-del-oliv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xcelentesprecios.com/cuidados-del-olivo" TargetMode="External"/><Relationship Id="rId2" Type="http://schemas.openxmlformats.org/officeDocument/2006/relationships/hyperlink" Target="https://excelentesprecios.com/abonado-del-olivo" TargetMode="External"/><Relationship Id="rId1" Type="http://schemas.openxmlformats.org/officeDocument/2006/relationships/slideLayout" Target="../slideLayouts/slideLayout2.xml"/><Relationship Id="rId5" Type="http://schemas.openxmlformats.org/officeDocument/2006/relationships/hyperlink" Target="https://excelentesprecios.com/clima-olivos" TargetMode="External"/><Relationship Id="rId4" Type="http://schemas.openxmlformats.org/officeDocument/2006/relationships/hyperlink" Target="https://excelentesprecios.com/plagas-enfermedades-del-oliv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00043"/>
            <a:ext cx="7772400" cy="1428759"/>
          </a:xfrm>
        </p:spPr>
        <p:txBody>
          <a:bodyPr>
            <a:noAutofit/>
          </a:bodyPr>
          <a:lstStyle/>
          <a:p>
            <a:r>
              <a:rPr lang="es-ES" sz="4000" dirty="0" smtClean="0"/>
              <a:t>EL CULTIVO DEL OLIVO</a:t>
            </a:r>
            <a:endParaRPr lang="es-ES" sz="4000" dirty="0"/>
          </a:p>
        </p:txBody>
      </p:sp>
      <p:sp>
        <p:nvSpPr>
          <p:cNvPr id="3" name="2 Subtítulo"/>
          <p:cNvSpPr>
            <a:spLocks noGrp="1"/>
          </p:cNvSpPr>
          <p:nvPr>
            <p:ph type="subTitle" idx="1"/>
          </p:nvPr>
        </p:nvSpPr>
        <p:spPr>
          <a:xfrm>
            <a:off x="1371600" y="1714488"/>
            <a:ext cx="6400800" cy="4572032"/>
          </a:xfrm>
        </p:spPr>
        <p:txBody>
          <a:bodyPr>
            <a:normAutofit/>
          </a:bodyPr>
          <a:lstStyle/>
          <a:p>
            <a:endParaRPr lang="es-ES" dirty="0"/>
          </a:p>
        </p:txBody>
      </p:sp>
      <p:pic>
        <p:nvPicPr>
          <p:cNvPr id="1026" name="Picture 2" descr="C:\Users\Usuario\Desktop\fOTOS OLIVO\El-olivo-características-fruto-cultivo-cuidado-Árbol-planta.jpg"/>
          <p:cNvPicPr>
            <a:picLocks noChangeAspect="1" noChangeArrowheads="1"/>
          </p:cNvPicPr>
          <p:nvPr/>
        </p:nvPicPr>
        <p:blipFill>
          <a:blip r:embed="rId2"/>
          <a:srcRect/>
          <a:stretch>
            <a:fillRect/>
          </a:stretch>
        </p:blipFill>
        <p:spPr bwMode="auto">
          <a:xfrm>
            <a:off x="1500165" y="1643050"/>
            <a:ext cx="6486117" cy="46434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846158"/>
          </a:xfrm>
        </p:spPr>
        <p:txBody>
          <a:bodyPr>
            <a:normAutofit fontScale="90000"/>
          </a:bodyPr>
          <a:lstStyle/>
          <a:p>
            <a:r>
              <a:rPr lang="es-ES" b="1" dirty="0" smtClean="0"/>
              <a:t>¿Cuál es la producción de un Olivar Intensivo de Riego?</a:t>
            </a:r>
            <a:br>
              <a:rPr lang="es-ES" b="1" dirty="0" smtClean="0"/>
            </a:br>
            <a:endParaRPr lang="es-ES" dirty="0"/>
          </a:p>
        </p:txBody>
      </p:sp>
      <p:sp>
        <p:nvSpPr>
          <p:cNvPr id="3" name="2 Marcador de contenido"/>
          <p:cNvSpPr>
            <a:spLocks noGrp="1"/>
          </p:cNvSpPr>
          <p:nvPr>
            <p:ph idx="1"/>
          </p:nvPr>
        </p:nvSpPr>
        <p:spPr/>
        <p:txBody>
          <a:bodyPr>
            <a:normAutofit lnSpcReduction="10000"/>
          </a:bodyPr>
          <a:lstStyle/>
          <a:p>
            <a:r>
              <a:rPr lang="es-ES" dirty="0" smtClean="0"/>
              <a:t>Antes </a:t>
            </a:r>
            <a:r>
              <a:rPr lang="es-ES" dirty="0" smtClean="0"/>
              <a:t>de proceder a definir la producción de un olivar intensivo de riego, es necesario dejar claro el tipo de riego que se aplica al olivar: riego deficitario o riego suficiente como para abastecer sus requerimientos hídricos totales del olivo.</a:t>
            </a:r>
          </a:p>
          <a:p>
            <a:r>
              <a:rPr lang="es-ES" dirty="0" smtClean="0"/>
              <a:t>Aun así, la producción de un olivar intensivo en riego puede generar desde </a:t>
            </a:r>
            <a:r>
              <a:rPr lang="es-ES" b="1" dirty="0" smtClean="0"/>
              <a:t>1.500 kilos/ha a 2.400 kilos/ha de aceite de media.</a:t>
            </a:r>
            <a:endParaRPr lang="es-ES" dirty="0" smtClean="0"/>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intensivo.</a:t>
            </a:r>
            <a:endParaRPr lang="es-ES" dirty="0"/>
          </a:p>
        </p:txBody>
      </p:sp>
      <p:pic>
        <p:nvPicPr>
          <p:cNvPr id="4098" name="Picture 2"/>
          <p:cNvPicPr>
            <a:picLocks noGrp="1" noChangeAspect="1" noChangeArrowheads="1"/>
          </p:cNvPicPr>
          <p:nvPr>
            <p:ph idx="1"/>
          </p:nvPr>
        </p:nvPicPr>
        <p:blipFill>
          <a:blip r:embed="rId2"/>
          <a:srcRect/>
          <a:stretch>
            <a:fillRect/>
          </a:stretch>
        </p:blipFill>
        <p:spPr bwMode="auto">
          <a:xfrm>
            <a:off x="1571604" y="1848317"/>
            <a:ext cx="6429420" cy="43175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intensivo</a:t>
            </a:r>
            <a:endParaRPr lang="es-ES" dirty="0"/>
          </a:p>
        </p:txBody>
      </p:sp>
      <p:pic>
        <p:nvPicPr>
          <p:cNvPr id="5122" name="Picture 2" descr="C:\Users\Usuario\Desktop\fOTOS OLIVO\1687613.jpe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intensivo.</a:t>
            </a:r>
            <a:endParaRPr lang="es-ES" dirty="0"/>
          </a:p>
        </p:txBody>
      </p:sp>
      <p:pic>
        <p:nvPicPr>
          <p:cNvPr id="6146" name="Picture 2" descr="C:\Users\Usuario\Desktop\fOTOS OLIVO\Pellenc-Vibreur-Automoteur-Buggy-Grd1.jpg"/>
          <p:cNvPicPr>
            <a:picLocks noGrp="1" noChangeAspect="1" noChangeArrowheads="1"/>
          </p:cNvPicPr>
          <p:nvPr>
            <p:ph idx="1"/>
          </p:nvPr>
        </p:nvPicPr>
        <p:blipFill>
          <a:blip r:embed="rId2"/>
          <a:srcRect/>
          <a:stretch>
            <a:fillRect/>
          </a:stretch>
        </p:blipFill>
        <p:spPr bwMode="auto">
          <a:xfrm>
            <a:off x="457200" y="2042382"/>
            <a:ext cx="8229600" cy="36415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intensivo.</a:t>
            </a:r>
            <a:endParaRPr lang="es-ES" dirty="0"/>
          </a:p>
        </p:txBody>
      </p:sp>
      <p:pic>
        <p:nvPicPr>
          <p:cNvPr id="7170" name="Picture 2" descr="C:\Users\Usuario\Desktop\fOTOS OLIVO\imagen.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Olivar </a:t>
            </a:r>
            <a:r>
              <a:rPr lang="es-ES" dirty="0" err="1" smtClean="0"/>
              <a:t>superintensivo</a:t>
            </a:r>
            <a:r>
              <a:rPr lang="es-ES" dirty="0" smtClean="0"/>
              <a:t>.</a:t>
            </a:r>
            <a:endParaRPr lang="es-ES" dirty="0"/>
          </a:p>
        </p:txBody>
      </p:sp>
      <p:pic>
        <p:nvPicPr>
          <p:cNvPr id="8194" name="Picture 2" descr="C:\Users\Usuario\Desktop\fOTOS OLIVO\olivar-k0tH--620x349@abc.jpg"/>
          <p:cNvPicPr>
            <a:picLocks noGrp="1" noChangeAspect="1" noChangeArrowheads="1"/>
          </p:cNvPicPr>
          <p:nvPr>
            <p:ph idx="1"/>
          </p:nvPr>
        </p:nvPicPr>
        <p:blipFill>
          <a:blip r:embed="rId2"/>
          <a:srcRect/>
          <a:stretch>
            <a:fillRect/>
          </a:stretch>
        </p:blipFill>
        <p:spPr bwMode="auto">
          <a:xfrm>
            <a:off x="551804" y="1600200"/>
            <a:ext cx="8040392"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Olivar </a:t>
            </a:r>
            <a:r>
              <a:rPr lang="es-ES" dirty="0" err="1" smtClean="0"/>
              <a:t>Superintensivo</a:t>
            </a:r>
            <a:r>
              <a:rPr lang="es-ES" dirty="0" smtClean="0"/>
              <a:t>.</a:t>
            </a:r>
            <a:endParaRPr lang="es-ES" dirty="0"/>
          </a:p>
        </p:txBody>
      </p:sp>
      <p:sp>
        <p:nvSpPr>
          <p:cNvPr id="3" name="2 Marcador de contenido"/>
          <p:cNvSpPr>
            <a:spLocks noGrp="1"/>
          </p:cNvSpPr>
          <p:nvPr>
            <p:ph idx="1"/>
          </p:nvPr>
        </p:nvSpPr>
        <p:spPr>
          <a:xfrm>
            <a:off x="457200" y="1285860"/>
            <a:ext cx="8229600" cy="4840303"/>
          </a:xfrm>
        </p:spPr>
        <p:txBody>
          <a:bodyPr>
            <a:noAutofit/>
          </a:bodyPr>
          <a:lstStyle/>
          <a:p>
            <a:r>
              <a:rPr lang="es-ES" sz="2100" dirty="0" smtClean="0"/>
              <a:t>El olivar </a:t>
            </a:r>
            <a:r>
              <a:rPr lang="es-ES" sz="2100" dirty="0" err="1" smtClean="0"/>
              <a:t>superintensivo</a:t>
            </a:r>
            <a:r>
              <a:rPr lang="es-ES" sz="2100" dirty="0" smtClean="0"/>
              <a:t> tiene una alta producción por hectárea, destaca sobre el olivar tradicional de secano y las plantaciones intensivas. La </a:t>
            </a:r>
            <a:r>
              <a:rPr lang="es-ES" sz="2100" b="1" dirty="0" smtClean="0"/>
              <a:t>plantación de olivos en </a:t>
            </a:r>
            <a:r>
              <a:rPr lang="es-ES" sz="2100" b="1" dirty="0" err="1" smtClean="0"/>
              <a:t>superintensivo</a:t>
            </a:r>
            <a:r>
              <a:rPr lang="es-ES" sz="2100" dirty="0" smtClean="0"/>
              <a:t> está aumentando en la actualidad gracias a múltiples factores.</a:t>
            </a:r>
          </a:p>
          <a:p>
            <a:r>
              <a:rPr lang="es-ES" sz="2100" b="1" dirty="0" smtClean="0"/>
              <a:t>Mejora de rentabilidad, se mantienen o suben los precios del aceite.</a:t>
            </a:r>
            <a:endParaRPr lang="es-ES" sz="2100" dirty="0" smtClean="0"/>
          </a:p>
          <a:p>
            <a:r>
              <a:rPr lang="es-ES" sz="2100" b="1" dirty="0" smtClean="0"/>
              <a:t>Bajos rendimientos en cultivos de regadío</a:t>
            </a:r>
            <a:r>
              <a:rPr lang="es-ES" sz="2100" dirty="0" smtClean="0"/>
              <a:t>: algunos cultivos de regadío no atraviesan su mejor momento y están siendo sustituidos por plantaciones </a:t>
            </a:r>
            <a:r>
              <a:rPr lang="es-ES" sz="2100" dirty="0" err="1" smtClean="0"/>
              <a:t>superintensivas</a:t>
            </a:r>
            <a:r>
              <a:rPr lang="es-ES" sz="2100" dirty="0" smtClean="0"/>
              <a:t> de olivar.</a:t>
            </a:r>
          </a:p>
          <a:p>
            <a:r>
              <a:rPr lang="es-ES" sz="2100" dirty="0" smtClean="0"/>
              <a:t>Las plantaciones actuales de olivar </a:t>
            </a:r>
            <a:r>
              <a:rPr lang="es-ES" sz="2100" dirty="0" err="1" smtClean="0"/>
              <a:t>superintensivo</a:t>
            </a:r>
            <a:r>
              <a:rPr lang="es-ES" sz="2100" dirty="0" smtClean="0"/>
              <a:t> necesitan </a:t>
            </a:r>
            <a:r>
              <a:rPr lang="es-ES" sz="2100" b="1" dirty="0" smtClean="0"/>
              <a:t>entre 1700 y 2.300 plantas de olivo por hectárea</a:t>
            </a:r>
            <a:r>
              <a:rPr lang="es-ES" sz="2100" dirty="0" smtClean="0"/>
              <a:t>. Con aporte de regadío.</a:t>
            </a:r>
          </a:p>
          <a:p>
            <a:r>
              <a:rPr lang="es-ES" sz="2100" dirty="0" smtClean="0"/>
              <a:t>Por otro lado, empieza a posicionarse el </a:t>
            </a:r>
            <a:r>
              <a:rPr lang="es-ES" sz="2100" b="1" dirty="0" smtClean="0"/>
              <a:t>olivar en seto de secano</a:t>
            </a:r>
            <a:r>
              <a:rPr lang="es-ES" sz="2100" dirty="0" smtClean="0"/>
              <a:t> con </a:t>
            </a:r>
            <a:r>
              <a:rPr lang="es-ES" sz="2100" b="1" dirty="0" smtClean="0"/>
              <a:t>calles</a:t>
            </a:r>
            <a:r>
              <a:rPr lang="es-ES" sz="2100" dirty="0" smtClean="0"/>
              <a:t> más anchas de</a:t>
            </a:r>
            <a:r>
              <a:rPr lang="es-ES" sz="2100" b="1" dirty="0" smtClean="0"/>
              <a:t> 7 metros</a:t>
            </a:r>
            <a:r>
              <a:rPr lang="es-ES" sz="2100" dirty="0" smtClean="0"/>
              <a:t> y densidades de plantación de unas</a:t>
            </a:r>
            <a:r>
              <a:rPr lang="es-ES" sz="2100" b="1" dirty="0" smtClean="0"/>
              <a:t> 1.000 plantas de olivo por hectárea</a:t>
            </a:r>
            <a:r>
              <a:rPr lang="es-ES" sz="2100" dirty="0" smtClean="0"/>
              <a:t>.</a:t>
            </a:r>
          </a:p>
          <a:p>
            <a:r>
              <a:rPr lang="es-ES" sz="2100" dirty="0" smtClean="0"/>
              <a:t>Tomando como referencia Arbequina, suelen utilizarse marcos de plantación de 1,35×7 metros en secano y 1,35×3,5 metros en olivos con </a:t>
            </a:r>
            <a:r>
              <a:rPr lang="es-ES" sz="2100" dirty="0" err="1" smtClean="0"/>
              <a:t>regadio</a:t>
            </a:r>
            <a:r>
              <a:rPr lang="es-ES" sz="21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29600" cy="1143000"/>
          </a:xfrm>
        </p:spPr>
        <p:txBody>
          <a:bodyPr>
            <a:normAutofit fontScale="90000"/>
          </a:bodyPr>
          <a:lstStyle/>
          <a:p>
            <a:r>
              <a:rPr lang="es-ES" sz="4000" b="1" dirty="0" smtClean="0"/>
              <a:t>Costes </a:t>
            </a:r>
            <a:r>
              <a:rPr lang="es-ES" sz="4000" b="1" dirty="0" err="1" smtClean="0"/>
              <a:t>plantacion</a:t>
            </a:r>
            <a:r>
              <a:rPr lang="es-ES" sz="4000" b="1" dirty="0" smtClean="0"/>
              <a:t> olivar </a:t>
            </a:r>
            <a:r>
              <a:rPr lang="es-ES" sz="4000" b="1" dirty="0" err="1" smtClean="0"/>
              <a:t>superintensivo</a:t>
            </a:r>
            <a:r>
              <a:rPr lang="es-ES" b="1" dirty="0" smtClean="0"/>
              <a:t/>
            </a:r>
            <a:br>
              <a:rPr lang="es-ES" b="1" dirty="0" smtClean="0"/>
            </a:br>
            <a:endParaRPr lang="es-ES" dirty="0"/>
          </a:p>
        </p:txBody>
      </p:sp>
      <p:sp>
        <p:nvSpPr>
          <p:cNvPr id="3" name="2 Marcador de contenido"/>
          <p:cNvSpPr>
            <a:spLocks noGrp="1"/>
          </p:cNvSpPr>
          <p:nvPr>
            <p:ph idx="1"/>
          </p:nvPr>
        </p:nvSpPr>
        <p:spPr/>
        <p:txBody>
          <a:bodyPr>
            <a:noAutofit/>
          </a:bodyPr>
          <a:lstStyle/>
          <a:p>
            <a:r>
              <a:rPr lang="es-ES" sz="2200" b="1" dirty="0" smtClean="0"/>
              <a:t>Costes de plantación</a:t>
            </a:r>
            <a:r>
              <a:rPr lang="es-ES" sz="2200" dirty="0" smtClean="0"/>
              <a:t>: el olivar </a:t>
            </a:r>
            <a:r>
              <a:rPr lang="es-ES" sz="2200" dirty="0" err="1" smtClean="0"/>
              <a:t>superintensivo</a:t>
            </a:r>
            <a:r>
              <a:rPr lang="es-ES" sz="2200" dirty="0" smtClean="0"/>
              <a:t> requiere una </a:t>
            </a:r>
            <a:r>
              <a:rPr lang="es-ES" sz="2200" b="1" dirty="0" smtClean="0"/>
              <a:t>mayor inversión en compra de plantones de olivo</a:t>
            </a:r>
            <a:r>
              <a:rPr lang="es-ES" sz="2200" dirty="0" smtClean="0"/>
              <a:t>  que el olivar intensivo y tradicional. Con requisitos de entre 1.000 y 2.500 plantas de olivo por hectárea y </a:t>
            </a:r>
            <a:r>
              <a:rPr lang="es-ES" sz="2200" b="1" dirty="0" smtClean="0"/>
              <a:t>mayor gasto </a:t>
            </a:r>
            <a:r>
              <a:rPr lang="es-ES" sz="2200" dirty="0" smtClean="0"/>
              <a:t>en la</a:t>
            </a:r>
            <a:r>
              <a:rPr lang="es-ES" sz="2200" b="1" dirty="0" smtClean="0">
                <a:hlinkClick r:id="rId2"/>
              </a:rPr>
              <a:t> compra de tutores</a:t>
            </a:r>
            <a:r>
              <a:rPr lang="es-ES" sz="2200" b="1" dirty="0" smtClean="0"/>
              <a:t> </a:t>
            </a:r>
            <a:r>
              <a:rPr lang="es-ES" sz="2200" dirty="0" smtClean="0"/>
              <a:t>Los costes por hectárea de plantación y guiado de olivos son de en torno 6.000-9.000 €/ha. Todo ello supone un coste importante que el agricultor tiene que asumir antes de la primera cosecha.</a:t>
            </a:r>
            <a:r>
              <a:rPr lang="es-ES" sz="2400" b="1" dirty="0" smtClean="0"/>
              <a:t> </a:t>
            </a:r>
            <a:r>
              <a:rPr lang="es-ES" sz="2200" b="1" dirty="0" smtClean="0"/>
              <a:t>Tres años de mantenimiento</a:t>
            </a:r>
            <a:r>
              <a:rPr lang="es-ES" sz="2200" dirty="0" smtClean="0"/>
              <a:t> del olivo hasta la primera cosecha.</a:t>
            </a:r>
          </a:p>
          <a:p>
            <a:r>
              <a:rPr lang="es-ES" sz="2200" b="1" dirty="0" smtClean="0"/>
              <a:t>Sistemas de riego</a:t>
            </a:r>
            <a:r>
              <a:rPr lang="es-ES" sz="2200" dirty="0" smtClean="0"/>
              <a:t>: para incrementar la densidad de plantación, se requiere un suministro fiable de agua. La dotación mínima para un olivar </a:t>
            </a:r>
            <a:r>
              <a:rPr lang="es-ES" sz="2200" dirty="0" err="1" smtClean="0"/>
              <a:t>superintensivo</a:t>
            </a:r>
            <a:r>
              <a:rPr lang="es-ES" sz="2200" dirty="0" smtClean="0"/>
              <a:t> se calcula en unos </a:t>
            </a:r>
            <a:r>
              <a:rPr lang="es-ES" sz="2200" b="1" dirty="0" smtClean="0"/>
              <a:t>2.500 m3/ha</a:t>
            </a:r>
            <a:r>
              <a:rPr lang="es-ES" sz="2200" dirty="0" smtClean="0"/>
              <a:t>. Sin embargo, esta cantidad nos resultará insuficiente para lograr buenas producciones durante los años de sequía.</a:t>
            </a:r>
          </a:p>
          <a:p>
            <a:endParaRPr lang="es-E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9218" name="Picture 2" descr="C:\Users\Usuario\Desktop\fOTOS OLIVO\olivar-superintensivo-portugal-300x300.jpg"/>
          <p:cNvPicPr>
            <a:picLocks noGrp="1" noChangeAspect="1" noChangeArrowheads="1"/>
          </p:cNvPicPr>
          <p:nvPr>
            <p:ph idx="1"/>
          </p:nvPr>
        </p:nvPicPr>
        <p:blipFill>
          <a:blip r:embed="rId2"/>
          <a:srcRect/>
          <a:stretch>
            <a:fillRect/>
          </a:stretch>
        </p:blipFill>
        <p:spPr bwMode="auto">
          <a:xfrm>
            <a:off x="357158" y="219843"/>
            <a:ext cx="8501122" cy="62151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Técnicas de cultivo</a:t>
            </a:r>
            <a:endParaRPr lang="es-ES" dirty="0"/>
          </a:p>
        </p:txBody>
      </p:sp>
      <p:sp>
        <p:nvSpPr>
          <p:cNvPr id="3" name="2 Marcador de contenido"/>
          <p:cNvSpPr>
            <a:spLocks noGrp="1"/>
          </p:cNvSpPr>
          <p:nvPr>
            <p:ph idx="1"/>
          </p:nvPr>
        </p:nvSpPr>
        <p:spPr/>
        <p:txBody>
          <a:bodyPr>
            <a:noAutofit/>
          </a:bodyPr>
          <a:lstStyle/>
          <a:p>
            <a:r>
              <a:rPr lang="es-ES" sz="2400" b="1" dirty="0" smtClean="0">
                <a:hlinkClick r:id="rId2"/>
              </a:rPr>
              <a:t>Poda del olivar</a:t>
            </a:r>
            <a:r>
              <a:rPr lang="es-ES" sz="2400" b="1" dirty="0" smtClean="0"/>
              <a:t> </a:t>
            </a:r>
            <a:r>
              <a:rPr lang="es-ES" sz="2400" b="1" dirty="0" err="1" smtClean="0"/>
              <a:t>superintensivo</a:t>
            </a:r>
            <a:r>
              <a:rPr lang="es-ES" sz="2400" dirty="0" smtClean="0"/>
              <a:t>: Supone un coste importante que varía dependiendo de la técnica empleada, siendo </a:t>
            </a:r>
            <a:r>
              <a:rPr lang="es-ES" sz="2400" b="1" dirty="0" smtClean="0"/>
              <a:t>económica la poda mecanizada</a:t>
            </a:r>
            <a:r>
              <a:rPr lang="es-ES" sz="2400" dirty="0" smtClean="0"/>
              <a:t>. Sin embargo, la poda mecanizada es imprecisa y también es necesario realizar correcciones manuales.</a:t>
            </a:r>
          </a:p>
          <a:p>
            <a:r>
              <a:rPr lang="es-ES" sz="2400" b="1" dirty="0" smtClean="0"/>
              <a:t>Marco de plantación del olivar </a:t>
            </a:r>
            <a:r>
              <a:rPr lang="es-ES" sz="2400" b="1" dirty="0" err="1" smtClean="0"/>
              <a:t>superintensivo</a:t>
            </a:r>
            <a:endParaRPr lang="es-ES" sz="2400" b="1" dirty="0" smtClean="0"/>
          </a:p>
          <a:p>
            <a:r>
              <a:rPr lang="es-ES" sz="2400" dirty="0" smtClean="0"/>
              <a:t>La </a:t>
            </a:r>
            <a:r>
              <a:rPr lang="es-ES" sz="2400" b="1" dirty="0" smtClean="0"/>
              <a:t>separación entre plantas</a:t>
            </a:r>
            <a:r>
              <a:rPr lang="es-ES" sz="2400" dirty="0" smtClean="0"/>
              <a:t> de olivo se establece </a:t>
            </a:r>
            <a:r>
              <a:rPr lang="es-ES" sz="2400" b="1" dirty="0" smtClean="0"/>
              <a:t>entre 1,25 y 1,5 metros</a:t>
            </a:r>
            <a:r>
              <a:rPr lang="es-ES" sz="2400" dirty="0" smtClean="0"/>
              <a:t> dependiendo del vigor de la variedad y el terreno de plantación.</a:t>
            </a:r>
          </a:p>
          <a:p>
            <a:r>
              <a:rPr lang="es-ES" sz="2400" dirty="0" smtClean="0"/>
              <a:t>La </a:t>
            </a:r>
            <a:r>
              <a:rPr lang="es-ES" sz="2400" b="1" dirty="0" smtClean="0"/>
              <a:t>distancia </a:t>
            </a:r>
            <a:r>
              <a:rPr lang="es-ES" sz="2400" dirty="0" smtClean="0"/>
              <a:t>necesaria</a:t>
            </a:r>
            <a:r>
              <a:rPr lang="es-ES" sz="2400" b="1" dirty="0" smtClean="0"/>
              <a:t> entre calles</a:t>
            </a:r>
            <a:r>
              <a:rPr lang="es-ES" sz="2400" dirty="0" smtClean="0"/>
              <a:t> varía </a:t>
            </a:r>
            <a:r>
              <a:rPr lang="es-ES" sz="2400" b="1" dirty="0" smtClean="0"/>
              <a:t>entre los 3,5 y 4 metros</a:t>
            </a:r>
            <a:r>
              <a:rPr lang="es-ES" sz="2400" dirty="0" smtClean="0"/>
              <a:t>.</a:t>
            </a:r>
          </a:p>
          <a:p>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Caracteristicas</a:t>
            </a:r>
            <a:r>
              <a:rPr lang="es-ES" dirty="0" smtClean="0"/>
              <a:t> del cultivo.</a:t>
            </a:r>
            <a:endParaRPr lang="es-ES" dirty="0"/>
          </a:p>
        </p:txBody>
      </p:sp>
      <p:sp>
        <p:nvSpPr>
          <p:cNvPr id="3" name="2 Marcador de contenido"/>
          <p:cNvSpPr>
            <a:spLocks noGrp="1"/>
          </p:cNvSpPr>
          <p:nvPr>
            <p:ph idx="1"/>
          </p:nvPr>
        </p:nvSpPr>
        <p:spPr/>
        <p:txBody>
          <a:bodyPr>
            <a:noAutofit/>
          </a:bodyPr>
          <a:lstStyle/>
          <a:p>
            <a:r>
              <a:rPr lang="es-ES" sz="2400" dirty="0" smtClean="0"/>
              <a:t>El olivo </a:t>
            </a:r>
            <a:r>
              <a:rPr lang="es-ES" sz="2400" dirty="0" smtClean="0"/>
              <a:t>(Olea </a:t>
            </a:r>
            <a:r>
              <a:rPr lang="es-ES" sz="2400" dirty="0" smtClean="0"/>
              <a:t>europea ) es un árbol que pertenece a la familia botánica </a:t>
            </a:r>
            <a:r>
              <a:rPr lang="es-ES" sz="2400" dirty="0" err="1" smtClean="0"/>
              <a:t>Oleaceae</a:t>
            </a:r>
            <a:r>
              <a:rPr lang="es-ES" sz="2400" dirty="0" smtClean="0"/>
              <a:t>, y dentro de esa familia es la única especie con fruto comestible. Sus principales características son: </a:t>
            </a:r>
          </a:p>
          <a:p>
            <a:r>
              <a:rPr lang="es-ES" sz="2400" dirty="0" smtClean="0"/>
              <a:t>Sus hojas son verdes oscuras por el haz, con un característico brillo debido a la existencia de una gruesa cutícula y blanquecinas por el </a:t>
            </a:r>
            <a:r>
              <a:rPr lang="es-ES" sz="2400" dirty="0" smtClean="0"/>
              <a:t>envés lanceoladas </a:t>
            </a:r>
            <a:r>
              <a:rPr lang="es-ES" sz="2400" dirty="0" smtClean="0"/>
              <a:t>y </a:t>
            </a:r>
            <a:r>
              <a:rPr lang="es-ES" sz="2400" dirty="0" smtClean="0"/>
              <a:t>de bordes </a:t>
            </a:r>
            <a:r>
              <a:rPr lang="es-ES" sz="2400" dirty="0" smtClean="0"/>
              <a:t>enteros. </a:t>
            </a:r>
          </a:p>
          <a:p>
            <a:r>
              <a:rPr lang="es-ES" sz="2400" dirty="0" smtClean="0"/>
              <a:t>Es un árbol </a:t>
            </a:r>
            <a:r>
              <a:rPr lang="es-ES" sz="2400" dirty="0" smtClean="0"/>
              <a:t>perenne, con flores pequeñas.</a:t>
            </a:r>
            <a:endParaRPr lang="es-ES" sz="2400" dirty="0" smtClean="0"/>
          </a:p>
          <a:p>
            <a:r>
              <a:rPr lang="es-ES" sz="2400" dirty="0" smtClean="0"/>
              <a:t>El </a:t>
            </a:r>
            <a:r>
              <a:rPr lang="es-ES" sz="2400" dirty="0" smtClean="0"/>
              <a:t>tronco es grueso y su corteza grisácea </a:t>
            </a:r>
          </a:p>
          <a:p>
            <a:r>
              <a:rPr lang="es-ES" sz="2400" dirty="0" smtClean="0"/>
              <a:t>El fruto es la aceituna, una pequeña drupa ovoide de sabor muy amargo, color verde amarillento, pulpa oleosa una vez que ha llegado a la madurez y con un hueso que encierra la semilla</a:t>
            </a:r>
            <a:endParaRPr lang="es-E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Incorporación de restos de poda</a:t>
            </a:r>
            <a:endParaRPr lang="es-ES" dirty="0"/>
          </a:p>
        </p:txBody>
      </p:sp>
      <p:pic>
        <p:nvPicPr>
          <p:cNvPr id="2050" name="Picture 2" descr="C:\Users\Usuario\Desktop\fOTOS OLIVO\imagesUHXVB7IB.jpg"/>
          <p:cNvPicPr>
            <a:picLocks noGrp="1" noChangeAspect="1" noChangeArrowheads="1"/>
          </p:cNvPicPr>
          <p:nvPr>
            <p:ph idx="1"/>
          </p:nvPr>
        </p:nvPicPr>
        <p:blipFill>
          <a:blip r:embed="rId2"/>
          <a:srcRect/>
          <a:stretch>
            <a:fillRect/>
          </a:stretch>
        </p:blipFill>
        <p:spPr bwMode="auto">
          <a:xfrm>
            <a:off x="642910" y="1428736"/>
            <a:ext cx="7694761" cy="50490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t>¿Cuánto produce una hectárea de olivos?</a:t>
            </a:r>
            <a:r>
              <a:rPr lang="es-ES" b="1" dirty="0" smtClean="0"/>
              <a:t/>
            </a:r>
            <a:br>
              <a:rPr lang="es-ES" b="1" dirty="0" smtClean="0"/>
            </a:br>
            <a:endParaRPr lang="es-ES" dirty="0"/>
          </a:p>
        </p:txBody>
      </p:sp>
      <p:sp>
        <p:nvSpPr>
          <p:cNvPr id="3" name="2 Marcador de contenido"/>
          <p:cNvSpPr>
            <a:spLocks noGrp="1"/>
          </p:cNvSpPr>
          <p:nvPr>
            <p:ph idx="1"/>
          </p:nvPr>
        </p:nvSpPr>
        <p:spPr>
          <a:xfrm>
            <a:off x="457200" y="857232"/>
            <a:ext cx="8229600" cy="5500726"/>
          </a:xfrm>
        </p:spPr>
        <p:txBody>
          <a:bodyPr>
            <a:normAutofit fontScale="47500" lnSpcReduction="20000"/>
          </a:bodyPr>
          <a:lstStyle/>
          <a:p>
            <a:endParaRPr lang="es-ES" b="1" dirty="0" smtClean="0"/>
          </a:p>
          <a:p>
            <a:r>
              <a:rPr lang="es-ES" sz="4200" dirty="0" smtClean="0"/>
              <a:t>Teniendo en cuenta que la producción del olivar </a:t>
            </a:r>
            <a:r>
              <a:rPr lang="es-ES" sz="4200" dirty="0" err="1" smtClean="0"/>
              <a:t>superintensivo</a:t>
            </a:r>
            <a:r>
              <a:rPr lang="es-ES" sz="4200" dirty="0" smtClean="0"/>
              <a:t> en regadío es de</a:t>
            </a:r>
            <a:r>
              <a:rPr lang="es-ES" sz="4200" b="1" dirty="0" smtClean="0"/>
              <a:t> 1.500 a 2.500kg de aceite por hectárea</a:t>
            </a:r>
            <a:r>
              <a:rPr lang="es-ES" sz="4200" dirty="0" smtClean="0"/>
              <a:t>. Esto supone unos </a:t>
            </a:r>
            <a:r>
              <a:rPr lang="es-ES" sz="4200" b="1" dirty="0" smtClean="0"/>
              <a:t>ingresos de entre 3.960 y 8.800 €/ha</a:t>
            </a:r>
            <a:r>
              <a:rPr lang="es-ES" sz="4200" dirty="0" smtClean="0"/>
              <a:t>.</a:t>
            </a:r>
          </a:p>
          <a:p>
            <a:endParaRPr lang="es-ES" sz="4200" dirty="0" smtClean="0"/>
          </a:p>
          <a:p>
            <a:r>
              <a:rPr lang="es-ES" sz="4200" dirty="0" smtClean="0"/>
              <a:t>Gastos que supone el cultivo de una hectárea de olivos</a:t>
            </a:r>
            <a:r>
              <a:rPr lang="es-ES" sz="4200" dirty="0" smtClean="0"/>
              <a:t>:</a:t>
            </a:r>
          </a:p>
          <a:p>
            <a:endParaRPr lang="es-ES" sz="4200" dirty="0" smtClean="0"/>
          </a:p>
          <a:p>
            <a:r>
              <a:rPr lang="es-ES" sz="4200" dirty="0" smtClean="0"/>
              <a:t>Por otro lado, los </a:t>
            </a:r>
            <a:r>
              <a:rPr lang="es-ES" sz="4200" b="1" dirty="0" smtClean="0"/>
              <a:t>costes</a:t>
            </a:r>
            <a:r>
              <a:rPr lang="es-ES" sz="4200" dirty="0" smtClean="0"/>
              <a:t> de recogida, riego, tratamientos, </a:t>
            </a:r>
            <a:r>
              <a:rPr lang="es-ES" sz="4200" dirty="0" smtClean="0">
                <a:hlinkClick r:id="rId2"/>
              </a:rPr>
              <a:t>abonados</a:t>
            </a:r>
            <a:r>
              <a:rPr lang="es-ES" sz="4200" dirty="0" smtClean="0"/>
              <a:t>, poda… suponen unos </a:t>
            </a:r>
            <a:r>
              <a:rPr lang="es-ES" sz="4200" b="1" dirty="0" smtClean="0"/>
              <a:t>2.500 €/ha al año</a:t>
            </a:r>
            <a:r>
              <a:rPr lang="es-ES" sz="4200" dirty="0" smtClean="0"/>
              <a:t>.</a:t>
            </a:r>
          </a:p>
          <a:p>
            <a:r>
              <a:rPr lang="es-ES" sz="4200" dirty="0" smtClean="0"/>
              <a:t>Estos datos son orientativos, la </a:t>
            </a:r>
            <a:r>
              <a:rPr lang="es-ES" sz="4200" b="1" dirty="0" smtClean="0"/>
              <a:t>rentabilidad del olivo por hectárea</a:t>
            </a:r>
            <a:r>
              <a:rPr lang="es-ES" sz="4200" dirty="0" smtClean="0"/>
              <a:t> dependerá de la capacidad productiva de nuestro terreno, </a:t>
            </a:r>
            <a:r>
              <a:rPr lang="es-ES" sz="4200" dirty="0" smtClean="0">
                <a:hlinkClick r:id="rId3"/>
              </a:rPr>
              <a:t>cuidados del olivo</a:t>
            </a:r>
            <a:r>
              <a:rPr lang="es-ES" sz="4200" dirty="0" smtClean="0"/>
              <a:t> realizados, </a:t>
            </a:r>
            <a:r>
              <a:rPr lang="es-ES" sz="4200" dirty="0" smtClean="0">
                <a:hlinkClick r:id="rId4"/>
              </a:rPr>
              <a:t>control de plagas y enfermedades</a:t>
            </a:r>
            <a:r>
              <a:rPr lang="es-ES" sz="4200" dirty="0" smtClean="0"/>
              <a:t>, </a:t>
            </a:r>
            <a:r>
              <a:rPr lang="es-ES" sz="4200" dirty="0" smtClean="0">
                <a:hlinkClick r:id="rId5"/>
              </a:rPr>
              <a:t>clima</a:t>
            </a:r>
            <a:r>
              <a:rPr lang="es-ES" sz="4200" dirty="0" smtClean="0"/>
              <a:t>….</a:t>
            </a:r>
          </a:p>
          <a:p>
            <a:r>
              <a:rPr lang="es-ES" sz="4200" dirty="0" smtClean="0"/>
              <a:t>Realizar un </a:t>
            </a:r>
            <a:r>
              <a:rPr lang="es-ES" sz="4200" b="1" dirty="0" smtClean="0"/>
              <a:t>estudio económico del olivar </a:t>
            </a:r>
            <a:r>
              <a:rPr lang="es-ES" sz="4200" b="1" dirty="0" err="1" smtClean="0"/>
              <a:t>superintensivo</a:t>
            </a:r>
            <a:r>
              <a:rPr lang="es-ES" sz="4200" dirty="0" smtClean="0"/>
              <a:t> y su viabilidad en nuestra zona de cultivo, es lo más prudente antes de realizar una plantación de olivos</a:t>
            </a:r>
            <a:r>
              <a:rPr lang="es-ES" sz="4200" dirty="0" smtClean="0"/>
              <a:t>.</a:t>
            </a:r>
            <a:endParaRPr lang="es-ES" sz="4200" dirty="0" smtClean="0"/>
          </a:p>
          <a:p>
            <a:r>
              <a:rPr lang="es-ES" sz="4200" dirty="0" smtClean="0"/>
              <a:t>En la actualidad, </a:t>
            </a:r>
            <a:r>
              <a:rPr lang="es-ES" sz="4200" b="1" dirty="0" smtClean="0"/>
              <a:t>los buenos precios del aceite de oliva</a:t>
            </a:r>
            <a:r>
              <a:rPr lang="es-ES" sz="4200" dirty="0" smtClean="0"/>
              <a:t> (3,5 €/kg), </a:t>
            </a:r>
            <a:r>
              <a:rPr lang="es-ES" sz="4200" b="1" dirty="0" smtClean="0"/>
              <a:t>fomentan</a:t>
            </a:r>
            <a:r>
              <a:rPr lang="es-ES" sz="4200" dirty="0" smtClean="0"/>
              <a:t> el cambio de algunos cultivos de regadío a </a:t>
            </a:r>
            <a:r>
              <a:rPr lang="es-ES" sz="4200" b="1" dirty="0" smtClean="0"/>
              <a:t>olivar </a:t>
            </a:r>
            <a:r>
              <a:rPr lang="es-ES" sz="4200" b="1" dirty="0" err="1" smtClean="0"/>
              <a:t>superintensivo</a:t>
            </a:r>
            <a:r>
              <a:rPr lang="es-ES" sz="42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a:t>
            </a:r>
            <a:r>
              <a:rPr lang="es-ES" dirty="0" err="1" smtClean="0"/>
              <a:t>superintensivo</a:t>
            </a:r>
            <a:r>
              <a:rPr lang="es-ES" dirty="0" smtClean="0"/>
              <a:t>.</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Sin duda la mayor ventaja del olivar </a:t>
            </a:r>
            <a:r>
              <a:rPr lang="es-ES" dirty="0" err="1" smtClean="0"/>
              <a:t>superintensivo</a:t>
            </a:r>
            <a:r>
              <a:rPr lang="es-ES" dirty="0" smtClean="0"/>
              <a:t>. </a:t>
            </a:r>
          </a:p>
          <a:p>
            <a:r>
              <a:rPr lang="es-ES" dirty="0" smtClean="0"/>
              <a:t>La disposición en filas compactas permite el uso de cosechadoras cabalgantes. Las primeras cosechadoras eran vendimiadoras que se fueron adaptando al cultivo del olivo. Actualmente las máquinas recolectoras son desarrolladas </a:t>
            </a:r>
            <a:r>
              <a:rPr lang="es-ES" dirty="0" err="1" smtClean="0"/>
              <a:t>especificamente</a:t>
            </a:r>
            <a:r>
              <a:rPr lang="es-ES" dirty="0" smtClean="0"/>
              <a:t> para olivar, se consigue así minimizar daños en el árbol y obtener una aceituna muy limpia de hojas y ramas.</a:t>
            </a:r>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42" name="Picture 2" descr="C:\Users\Usuario\Desktop\fOTOS OLIVO\1_Vendimiadoras_para_el_olivo_New_Holland_1456762951.png"/>
          <p:cNvPicPr>
            <a:picLocks noGrp="1" noChangeAspect="1" noChangeArrowheads="1"/>
          </p:cNvPicPr>
          <p:nvPr>
            <p:ph idx="1"/>
          </p:nvPr>
        </p:nvPicPr>
        <p:blipFill>
          <a:blip r:embed="rId2"/>
          <a:srcRect/>
          <a:stretch>
            <a:fillRect/>
          </a:stretch>
        </p:blipFill>
        <p:spPr bwMode="auto">
          <a:xfrm>
            <a:off x="428596" y="571480"/>
            <a:ext cx="9000013" cy="61000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de </a:t>
            </a:r>
            <a:r>
              <a:rPr lang="es-ES" dirty="0" err="1" smtClean="0"/>
              <a:t>superintensivo</a:t>
            </a:r>
            <a:r>
              <a:rPr lang="es-ES" dirty="0" smtClean="0"/>
              <a:t>.</a:t>
            </a:r>
            <a:endParaRPr lang="es-ES" dirty="0"/>
          </a:p>
        </p:txBody>
      </p:sp>
      <p:pic>
        <p:nvPicPr>
          <p:cNvPr id="11266" name="Picture 2" descr="C:\Users\Usuario\Desktop\fOTOS OLIVO\braud-9090x-olive-new-braud-9090x-the-era-of-intelligent-grape-harvesting-begins-01.jpg"/>
          <p:cNvPicPr>
            <a:picLocks noGrp="1" noChangeAspect="1" noChangeArrowheads="1"/>
          </p:cNvPicPr>
          <p:nvPr>
            <p:ph idx="1"/>
          </p:nvPr>
        </p:nvPicPr>
        <p:blipFill>
          <a:blip r:embed="rId2"/>
          <a:srcRect/>
          <a:stretch>
            <a:fillRect/>
          </a:stretch>
        </p:blipFill>
        <p:spPr bwMode="auto">
          <a:xfrm>
            <a:off x="428596" y="1785926"/>
            <a:ext cx="8572560" cy="44291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en seto.</a:t>
            </a:r>
            <a:endParaRPr lang="es-ES" dirty="0"/>
          </a:p>
        </p:txBody>
      </p:sp>
      <p:pic>
        <p:nvPicPr>
          <p:cNvPr id="12290" name="Picture 2" descr="C:\Users\Usuario\Desktop\fOTOS OLIVO\maxresdefault.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descr="C:\Users\Usuario\Desktop\fOTOS OLIVO\Olivar_superintensivo.jpg"/>
          <p:cNvPicPr>
            <a:picLocks noGrp="1" noChangeAspect="1" noChangeArrowheads="1"/>
          </p:cNvPicPr>
          <p:nvPr>
            <p:ph idx="1"/>
          </p:nvPr>
        </p:nvPicPr>
        <p:blipFill>
          <a:blip r:embed="rId2"/>
          <a:srcRect/>
          <a:stretch>
            <a:fillRect/>
          </a:stretch>
        </p:blipFill>
        <p:spPr bwMode="auto">
          <a:xfrm>
            <a:off x="214282" y="571480"/>
            <a:ext cx="8786874" cy="51435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500042"/>
            <a:ext cx="8229600" cy="5626121"/>
          </a:xfrm>
          <a:solidFill>
            <a:schemeClr val="accent2"/>
          </a:solidFill>
        </p:spPr>
        <p:txBody>
          <a:bodyPr>
            <a:normAutofit/>
          </a:bodyPr>
          <a:lstStyle/>
          <a:p>
            <a:endParaRPr lang="es-ES" sz="4400" dirty="0" smtClean="0"/>
          </a:p>
          <a:p>
            <a:r>
              <a:rPr lang="es-ES" sz="4400" dirty="0" smtClean="0"/>
              <a:t>Muchas gracias por su atención.</a:t>
            </a:r>
          </a:p>
          <a:p>
            <a:r>
              <a:rPr lang="es-ES" sz="4400" dirty="0" smtClean="0"/>
              <a:t>IES. Universidad Laboral.</a:t>
            </a:r>
          </a:p>
          <a:p>
            <a:r>
              <a:rPr lang="es-ES" sz="4400" dirty="0" smtClean="0"/>
              <a:t>Málaga 29 de enero de 2019.</a:t>
            </a:r>
          </a:p>
          <a:p>
            <a:endParaRPr lang="es-ES" sz="4400" dirty="0" smtClean="0"/>
          </a:p>
          <a:p>
            <a:pPr algn="r"/>
            <a:r>
              <a:rPr lang="es-ES" sz="2400" dirty="0" smtClean="0"/>
              <a:t>Ignacio Luque Blanco.</a:t>
            </a:r>
          </a:p>
          <a:p>
            <a:endParaRPr lang="es-E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Aceite de oliva</a:t>
            </a:r>
            <a:endParaRPr lang="es-ES" dirty="0"/>
          </a:p>
        </p:txBody>
      </p:sp>
      <p:sp>
        <p:nvSpPr>
          <p:cNvPr id="3" name="2 Marcador de contenido"/>
          <p:cNvSpPr>
            <a:spLocks noGrp="1"/>
          </p:cNvSpPr>
          <p:nvPr>
            <p:ph idx="1"/>
          </p:nvPr>
        </p:nvSpPr>
        <p:spPr/>
        <p:txBody>
          <a:bodyPr/>
          <a:lstStyle/>
          <a:p>
            <a:r>
              <a:rPr lang="es-ES" dirty="0" smtClean="0"/>
              <a:t>De la prensada de la carne de las aceitunas se obtiene un aceite con un alto contenido de ácidos grasos </a:t>
            </a:r>
            <a:r>
              <a:rPr lang="es-ES" dirty="0" err="1" smtClean="0"/>
              <a:t>monoinsaturados</a:t>
            </a:r>
            <a:r>
              <a:rPr lang="es-ES" dirty="0" smtClean="0"/>
              <a:t>, que se los considera </a:t>
            </a:r>
            <a:r>
              <a:rPr lang="es-ES" dirty="0" err="1" smtClean="0"/>
              <a:t>cardiosaludables</a:t>
            </a:r>
            <a:r>
              <a:rPr lang="es-ES" dirty="0" smtClean="0"/>
              <a:t>. Estos aceites obtenidos se comercializan y se reconocen mundialmente con el nombre de </a:t>
            </a:r>
            <a:r>
              <a:rPr lang="es-ES" b="1" dirty="0" smtClean="0"/>
              <a:t>aceite de oliva</a:t>
            </a:r>
            <a:r>
              <a:rPr lang="es-ES" dirty="0" smtClean="0"/>
              <a:t>. Que es muy apreciado en la gastronomía mediterránea.</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00042"/>
            <a:ext cx="7772400" cy="3714775"/>
          </a:xfrm>
        </p:spPr>
        <p:txBody>
          <a:bodyPr>
            <a:noAutofit/>
          </a:bodyPr>
          <a:lstStyle/>
          <a:p>
            <a:pPr algn="l"/>
            <a:r>
              <a:rPr lang="es-ES" sz="2000" dirty="0" smtClean="0"/>
              <a:t>El olivo en su estado silvestre produce un número determinado de aceituna en función de la pluviometría, la zona geográfica, y otros aspectos, que se ve enormemente incrementado si se realizan labores agrícolas de cuidado, limpieza, fertilización, riego, poda, </a:t>
            </a:r>
            <a:r>
              <a:rPr lang="es-ES" sz="2000" dirty="0" err="1" smtClean="0"/>
              <a:t>etc</a:t>
            </a:r>
            <a:r>
              <a:rPr lang="es-ES" sz="2000" dirty="0" smtClean="0"/>
              <a:t>… Para que el cultivo del olivo sea una actividad económicamente rentable, los ingresos obtenidos por la venta de la aceituna recolectada han de superar los costes en los que se incurre por la realización de las actividades agrícolas. El agricultor tiene la capacidad influir en la rentabilidad descrita actuando directamente sobre sus costes de laboreo agrícola y ello va a depender del grado de mecanización y la intensidad de estas labores.</a:t>
            </a:r>
            <a:endParaRPr lang="es-ES" sz="2000" dirty="0"/>
          </a:p>
        </p:txBody>
      </p:sp>
      <p:sp>
        <p:nvSpPr>
          <p:cNvPr id="3" name="2 Subtítulo"/>
          <p:cNvSpPr>
            <a:spLocks noGrp="1"/>
          </p:cNvSpPr>
          <p:nvPr>
            <p:ph type="subTitle" idx="1"/>
          </p:nvPr>
        </p:nvSpPr>
        <p:spPr>
          <a:xfrm>
            <a:off x="1371600" y="4000504"/>
            <a:ext cx="6400800" cy="2286016"/>
          </a:xfrm>
        </p:spPr>
        <p:txBody>
          <a:bodyPr>
            <a:normAutofit fontScale="77500" lnSpcReduction="20000"/>
          </a:bodyPr>
          <a:lstStyle/>
          <a:p>
            <a:r>
              <a:rPr lang="es-ES" dirty="0" smtClean="0">
                <a:solidFill>
                  <a:schemeClr val="tx1"/>
                </a:solidFill>
              </a:rPr>
              <a:t>Sobre el grado de mecanización de las labores agrícolas de cultivo del olivar tiene especial influencia el sistema de cultivo adoptado:</a:t>
            </a:r>
          </a:p>
          <a:p>
            <a:r>
              <a:rPr lang="es-ES" dirty="0" smtClean="0">
                <a:solidFill>
                  <a:schemeClr val="tx1"/>
                </a:solidFill>
              </a:rPr>
              <a:t>Sistema de olivar tradicional</a:t>
            </a:r>
          </a:p>
          <a:p>
            <a:r>
              <a:rPr lang="es-ES" dirty="0" smtClean="0">
                <a:solidFill>
                  <a:schemeClr val="tx1"/>
                </a:solidFill>
              </a:rPr>
              <a:t>Sistema de olivar intensivo</a:t>
            </a:r>
          </a:p>
          <a:p>
            <a:r>
              <a:rPr lang="es-ES" dirty="0" smtClean="0">
                <a:solidFill>
                  <a:schemeClr val="tx1"/>
                </a:solidFill>
              </a:rPr>
              <a:t>Sistema de olivar </a:t>
            </a:r>
            <a:r>
              <a:rPr lang="es-ES" dirty="0" err="1" smtClean="0">
                <a:solidFill>
                  <a:schemeClr val="tx1"/>
                </a:solidFill>
              </a:rPr>
              <a:t>superintensivo</a:t>
            </a:r>
            <a:endParaRPr lang="es-ES" dirty="0" smtClean="0">
              <a:solidFill>
                <a:schemeClr val="tx1"/>
              </a:solidFill>
            </a:endParaRPr>
          </a:p>
          <a:p>
            <a:endParaRPr lang="es-E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Olivar Tradicional.</a:t>
            </a:r>
            <a:endParaRPr lang="es-ES" dirty="0"/>
          </a:p>
        </p:txBody>
      </p:sp>
      <p:sp>
        <p:nvSpPr>
          <p:cNvPr id="3" name="2 Marcador de contenido"/>
          <p:cNvSpPr>
            <a:spLocks noGrp="1"/>
          </p:cNvSpPr>
          <p:nvPr>
            <p:ph idx="1"/>
          </p:nvPr>
        </p:nvSpPr>
        <p:spPr/>
        <p:txBody>
          <a:bodyPr>
            <a:noAutofit/>
          </a:bodyPr>
          <a:lstStyle/>
          <a:p>
            <a:r>
              <a:rPr lang="es-ES" sz="2800" dirty="0" smtClean="0"/>
              <a:t>El </a:t>
            </a:r>
            <a:r>
              <a:rPr lang="es-ES" sz="2800" b="1" i="1" dirty="0" smtClean="0"/>
              <a:t>sistema tradicional de cultivo del olivo</a:t>
            </a:r>
            <a:r>
              <a:rPr lang="es-ES" sz="2800" dirty="0" smtClean="0"/>
              <a:t> es el más extendido en países como España, Italia o Grecia en los que el olivo es compañero del hombre desde que ninguna mecanización era posible, ni tampoco el riego artificial por lo que son cultivos con baja densidad de árboles (entre 80 y 120 por hectárea) siguiendo un esquema de cuadrícula de 10 – 12 metros entre los vértices donde están plantados los olivos. Estos olivos cuentan con dos o tres pies para incrementar la producción dado el marco de plantación y son olivares que cuentan con decenas de años e incluso con algunos siglos de vida.</a:t>
            </a:r>
            <a:endParaRPr lang="es-E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descr="C:\Users\Usuario\Desktop\fOTOS OLIVO\olivar_tradicional_olivicultura.png"/>
          <p:cNvPicPr>
            <a:picLocks noGrp="1" noChangeAspect="1" noChangeArrowheads="1"/>
          </p:cNvPicPr>
          <p:nvPr>
            <p:ph idx="1"/>
          </p:nvPr>
        </p:nvPicPr>
        <p:blipFill>
          <a:blip r:embed="rId2"/>
          <a:srcRect/>
          <a:stretch>
            <a:fillRect/>
          </a:stretch>
        </p:blipFill>
        <p:spPr bwMode="auto">
          <a:xfrm>
            <a:off x="285720" y="153134"/>
            <a:ext cx="8671283" cy="59730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Recolección Olivar tradicional.</a:t>
            </a:r>
            <a:endParaRPr lang="es-ES" dirty="0"/>
          </a:p>
        </p:txBody>
      </p:sp>
      <p:pic>
        <p:nvPicPr>
          <p:cNvPr id="3074" name="Picture 2" descr="C:\Users\Usuario\Desktop\fOTOS OLIVO\716568_1.jpg"/>
          <p:cNvPicPr>
            <a:picLocks noGrp="1" noChangeAspect="1" noChangeArrowheads="1"/>
          </p:cNvPicPr>
          <p:nvPr>
            <p:ph idx="1"/>
          </p:nvPr>
        </p:nvPicPr>
        <p:blipFill>
          <a:blip r:embed="rId2"/>
          <a:srcRect/>
          <a:stretch>
            <a:fillRect/>
          </a:stretch>
        </p:blipFill>
        <p:spPr bwMode="auto">
          <a:xfrm>
            <a:off x="374851" y="1214422"/>
            <a:ext cx="8143933" cy="48577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Olivar intensivo</a:t>
            </a:r>
            <a:endParaRPr lang="es-ES" dirty="0"/>
          </a:p>
        </p:txBody>
      </p:sp>
      <p:sp>
        <p:nvSpPr>
          <p:cNvPr id="3" name="2 Marcador de contenido"/>
          <p:cNvSpPr>
            <a:spLocks noGrp="1"/>
          </p:cNvSpPr>
          <p:nvPr>
            <p:ph idx="1"/>
          </p:nvPr>
        </p:nvSpPr>
        <p:spPr/>
        <p:txBody>
          <a:bodyPr>
            <a:normAutofit fontScale="55000" lnSpcReduction="20000"/>
          </a:bodyPr>
          <a:lstStyle/>
          <a:p>
            <a:r>
              <a:rPr lang="es-ES" sz="4500" dirty="0" smtClean="0"/>
              <a:t>Se define olivar intensivo como aquel cuya densidad es de</a:t>
            </a:r>
            <a:r>
              <a:rPr lang="es-ES" sz="4500" b="1" dirty="0" smtClean="0"/>
              <a:t> 200 a 400 plantas por hectárea</a:t>
            </a:r>
            <a:r>
              <a:rPr lang="es-ES" sz="4500" dirty="0" smtClean="0"/>
              <a:t>.</a:t>
            </a:r>
          </a:p>
          <a:p>
            <a:endParaRPr lang="es-ES" sz="4500" dirty="0" smtClean="0"/>
          </a:p>
          <a:p>
            <a:r>
              <a:rPr lang="es-ES" sz="4500" dirty="0" smtClean="0"/>
              <a:t>Por regla general, el marco de plantación del olivar intensivo es de 8 x 4, pudiendo darse también otros como el </a:t>
            </a:r>
            <a:r>
              <a:rPr lang="es-ES" sz="4500" b="1" dirty="0" smtClean="0"/>
              <a:t>7 x 7, 6 x 4, 7 x 4, 7 x 5, etc.</a:t>
            </a:r>
            <a:endParaRPr lang="es-ES" sz="4500" dirty="0" smtClean="0"/>
          </a:p>
          <a:p>
            <a:r>
              <a:rPr lang="es-ES" sz="4500" dirty="0" smtClean="0"/>
              <a:t>También, el olivar intensivo se caracteriza por tener una calle ancha de trabajo y otra calle más estrecha. En este tipo de olivar se evita que las copas de los olivos de las calles más estrechas lleguen a tocarse, para evitar </a:t>
            </a:r>
            <a:r>
              <a:rPr lang="es-ES" sz="4500" dirty="0" err="1" smtClean="0"/>
              <a:t>sombreamiento</a:t>
            </a:r>
            <a:r>
              <a:rPr lang="es-ES" sz="4500" dirty="0" smtClean="0"/>
              <a:t> y competencia entre ellos. De este modo, se optimiza la superficie foliar del olivo por hectárea, lo que favorece a la producción de la finca. </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143000"/>
          </a:xfrm>
        </p:spPr>
        <p:txBody>
          <a:bodyPr>
            <a:normAutofit fontScale="90000"/>
          </a:bodyPr>
          <a:lstStyle/>
          <a:p>
            <a:r>
              <a:rPr lang="es-ES" b="1" dirty="0" smtClean="0"/>
              <a:t>¿Cuál es la producción de un Olivar Intensivo en Secano?</a:t>
            </a:r>
            <a:br>
              <a:rPr lang="es-ES" b="1" dirty="0" smtClean="0"/>
            </a:br>
            <a:endParaRPr lang="es-ES" dirty="0"/>
          </a:p>
        </p:txBody>
      </p:sp>
      <p:sp>
        <p:nvSpPr>
          <p:cNvPr id="3" name="2 Marcador de contenido"/>
          <p:cNvSpPr>
            <a:spLocks noGrp="1"/>
          </p:cNvSpPr>
          <p:nvPr>
            <p:ph idx="1"/>
          </p:nvPr>
        </p:nvSpPr>
        <p:spPr/>
        <p:txBody>
          <a:bodyPr>
            <a:normAutofit fontScale="85000" lnSpcReduction="20000"/>
          </a:bodyPr>
          <a:lstStyle/>
          <a:p>
            <a:r>
              <a:rPr lang="es-ES" sz="3900" dirty="0" smtClean="0"/>
              <a:t>Cuando </a:t>
            </a:r>
            <a:r>
              <a:rPr lang="es-ES" sz="3900" dirty="0" smtClean="0"/>
              <a:t>la plantación se establece sobre tierras fértiles y adecuadas para el cultivo del olivar, la producción del olivar intensivo en secano puede alcanzar valores de </a:t>
            </a:r>
            <a:r>
              <a:rPr lang="es-ES" sz="3900" b="1" dirty="0" smtClean="0"/>
              <a:t>6.250 kilos/ha de media cada año</a:t>
            </a:r>
            <a:r>
              <a:rPr lang="es-ES" sz="3900" dirty="0" smtClean="0"/>
              <a:t>.</a:t>
            </a:r>
          </a:p>
          <a:p>
            <a:endParaRPr lang="es-ES" sz="3900" dirty="0" smtClean="0"/>
          </a:p>
          <a:p>
            <a:r>
              <a:rPr lang="es-ES" sz="3900" dirty="0" smtClean="0"/>
              <a:t>El rendimiento del olivar intensivo en secano suele rondar el 20% neto de media, por lo que la producción de aceite por hectárea es de </a:t>
            </a:r>
            <a:r>
              <a:rPr lang="es-ES" sz="3900" b="1" dirty="0" smtClean="0"/>
              <a:t>1.250 kilos al año de media</a:t>
            </a:r>
            <a:r>
              <a:rPr lang="es-ES" sz="3900" dirty="0" smtClean="0"/>
              <a:t>.</a:t>
            </a:r>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899</Words>
  <PresentationFormat>Presentación en pantalla (4:3)</PresentationFormat>
  <Paragraphs>71</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EL CULTIVO DEL OLIVO</vt:lpstr>
      <vt:lpstr>Caracteristicas del cultivo.</vt:lpstr>
      <vt:lpstr>Aceite de oliva</vt:lpstr>
      <vt:lpstr>El olivo en su estado silvestre produce un número determinado de aceituna en función de la pluviometría, la zona geográfica, y otros aspectos, que se ve enormemente incrementado si se realizan labores agrícolas de cuidado, limpieza, fertilización, riego, poda, etc… Para que el cultivo del olivo sea una actividad económicamente rentable, los ingresos obtenidos por la venta de la aceituna recolectada han de superar los costes en los que se incurre por la realización de las actividades agrícolas. El agricultor tiene la capacidad influir en la rentabilidad descrita actuando directamente sobre sus costes de laboreo agrícola y ello va a depender del grado de mecanización y la intensidad de estas labores.</vt:lpstr>
      <vt:lpstr>Olivar Tradicional.</vt:lpstr>
      <vt:lpstr>Diapositiva 6</vt:lpstr>
      <vt:lpstr>Recolección Olivar tradicional.</vt:lpstr>
      <vt:lpstr>Olivar intensivo</vt:lpstr>
      <vt:lpstr>¿Cuál es la producción de un Olivar Intensivo en Secano? </vt:lpstr>
      <vt:lpstr>¿Cuál es la producción de un Olivar Intensivo de Riego? </vt:lpstr>
      <vt:lpstr>Recolección olivar intensivo.</vt:lpstr>
      <vt:lpstr>Recolección olivar intensivo</vt:lpstr>
      <vt:lpstr>Recolección olivar intensivo.</vt:lpstr>
      <vt:lpstr>Recolección Olivar intensivo.</vt:lpstr>
      <vt:lpstr>Olivar superintensivo.</vt:lpstr>
      <vt:lpstr>Olivar Superintensivo.</vt:lpstr>
      <vt:lpstr>Costes plantacion olivar superintensivo </vt:lpstr>
      <vt:lpstr>Diapositiva 18</vt:lpstr>
      <vt:lpstr>Técnicas de cultivo</vt:lpstr>
      <vt:lpstr>Incorporación de restos de poda</vt:lpstr>
      <vt:lpstr>¿Cuánto produce una hectárea de olivos? </vt:lpstr>
      <vt:lpstr>Recolección olivar superintensivo.</vt:lpstr>
      <vt:lpstr>Diapositiva 23</vt:lpstr>
      <vt:lpstr>Recolección de superintensivo.</vt:lpstr>
      <vt:lpstr>Recolección, olivar en seto.</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olivo en su estado silvestre produce un número determinado de aceituna en función de la pluviometría, la zona geográfica, y otros aspectos, que se ve enormemente incrementado si se realizan labores agrícolas de cuidado, limpieza, fertilización, riego, poda, etc… Para que el cultivo del olivo sea una actividad económicamente rentable, los ingresos obtenidos por la venta de la aceituna recolectada han de superar los costes en los que se incurre por la realización de las actividades agrícolas. El agricultor tiene la capacidad influir en la rentabilidad descrita actuando directamente sobre sus costes de laboreo agrícola y ello va a depender del grado de mecanización y la intensidad de estas labores.</dc:title>
  <dc:creator>Usuario</dc:creator>
  <cp:lastModifiedBy>Usuario</cp:lastModifiedBy>
  <cp:revision>18</cp:revision>
  <dcterms:created xsi:type="dcterms:W3CDTF">2019-01-21T21:10:33Z</dcterms:created>
  <dcterms:modified xsi:type="dcterms:W3CDTF">2019-01-22T22:37:50Z</dcterms:modified>
</cp:coreProperties>
</file>