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177E9A-A97B-4AFC-9FF7-28EB622A2A19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81C122-7AE6-4897-AF65-4BEF20DDBD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PLAN DE ATENCIÓN A LA DIVERSIDAD</a:t>
            </a:r>
            <a:br>
              <a:rPr lang="es-ES" dirty="0" smtClean="0"/>
            </a:br>
            <a:r>
              <a:rPr lang="es-ES" dirty="0" smtClean="0"/>
              <a:t>C.E.I.P. “LOS MOLINOS”</a:t>
            </a:r>
            <a:endParaRPr lang="es-ES" dirty="0"/>
          </a:p>
        </p:txBody>
      </p:sp>
      <p:pic>
        <p:nvPicPr>
          <p:cNvPr id="7" name="6 Marcador de contenido" descr="IMG-20171011-WA006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96732"/>
            <a:ext cx="7467600" cy="448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MEDIDAS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ESPECÍFICAS</a:t>
            </a:r>
            <a:r>
              <a:rPr lang="es-ES" dirty="0" smtClean="0"/>
              <a:t> DE ATENCIÓN A LA DIVERSIDAD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</a:t>
            </a:r>
            <a:r>
              <a:rPr lang="es-ES" dirty="0" smtClean="0"/>
              <a:t>) ACS ( Adaptación Curricular Significativa)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Requiere informe psicopedagógico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-Afecta a los objeticos, criterios de evaluación y competencias.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-Es evaluado de acuerdo a su AC.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-Se hace por curso o puede ser por ciclo.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-Tiene que estar antes de la 1ª evaluación.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-Responsable la maestra de PT.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MEDIDAS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ESPECÍFICAS</a:t>
            </a:r>
            <a:r>
              <a:rPr lang="es-ES" dirty="0" smtClean="0"/>
              <a:t> DE ATENCIÓN A LA DIVERSIDAD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D) Programas Específicos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-Aspectos concretos: Atención, memoria, </a:t>
            </a:r>
            <a:r>
              <a:rPr lang="es-ES" dirty="0" err="1" smtClean="0"/>
              <a:t>etc</a:t>
            </a: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-Se hace para un curso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-Responsable PT o AL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-Tiene que estar antes de la primera evaluación.</a:t>
            </a:r>
          </a:p>
          <a:p>
            <a:pPr>
              <a:buNone/>
            </a:pPr>
            <a:r>
              <a:rPr lang="es-ES" dirty="0" smtClean="0"/>
              <a:t>E) ACAI (Adaptación curricular altas capacidades)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-Responsable tutor/a.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CRITERIOS PROMOCIÓN ALUMNADO CON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NEAE TRANSITORIAS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 conveniente que repita en los primeros cursos de Primaria</a:t>
            </a:r>
          </a:p>
          <a:p>
            <a:r>
              <a:rPr lang="es-ES" dirty="0" smtClean="0"/>
              <a:t>Se debe de tener en cuenta el grado de integración social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CRITERIOS DE PROMOCIÓN ALUMNADO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NEAE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PERMANENTES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Grado de integración social</a:t>
            </a:r>
          </a:p>
          <a:p>
            <a:r>
              <a:rPr lang="es-ES" dirty="0" smtClean="0"/>
              <a:t>Recursos personales del Centro</a:t>
            </a:r>
          </a:p>
          <a:p>
            <a:r>
              <a:rPr lang="es-ES" dirty="0" smtClean="0"/>
              <a:t>Posible permanencia de un año más en la etapa de Infantil y Primaria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r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76672"/>
            <a:ext cx="5949280" cy="594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RELACIÓN DE ALUMNOS/AS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FICHA 1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FICHA 2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MOMENTOS DE DETECCIÓN DEL ALUMNADO CON NEAE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En el tránsito de etapas</a:t>
            </a:r>
          </a:p>
          <a:p>
            <a:r>
              <a:rPr lang="es-ES" dirty="0" smtClean="0"/>
              <a:t>En la evaluación inicial</a:t>
            </a:r>
          </a:p>
          <a:p>
            <a:r>
              <a:rPr lang="es-ES" dirty="0" smtClean="0"/>
              <a:t>En las evaluaciones trimestrales</a:t>
            </a:r>
          </a:p>
          <a:p>
            <a:r>
              <a:rPr lang="es-ES" dirty="0" smtClean="0"/>
              <a:t>En las pruebas externas (Escala,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</a:p>
          <a:p>
            <a:r>
              <a:rPr lang="es-ES" dirty="0" smtClean="0"/>
              <a:t>En cualquier momento</a:t>
            </a:r>
          </a:p>
          <a:p>
            <a:r>
              <a:rPr lang="es-ES" dirty="0" smtClean="0"/>
              <a:t>Detección por parte de la familia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PROCEDIMIENTO A SEGUIR TRAS LA DETECCIÓN DE INDICIOS NEAE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Tutor/a o especialista detectan alguna anomalía.</a:t>
            </a:r>
          </a:p>
          <a:p>
            <a:r>
              <a:rPr lang="es-ES" sz="2400" dirty="0" smtClean="0"/>
              <a:t>Informa al Equipo de Orientación (PT o AL)</a:t>
            </a:r>
          </a:p>
          <a:p>
            <a:r>
              <a:rPr lang="es-ES" sz="2400" dirty="0" smtClean="0"/>
              <a:t>El/la tutor/a convoca al Equipo Docente, se establece medidas.  Acta  </a:t>
            </a:r>
            <a:r>
              <a:rPr lang="es-ES" sz="2400" dirty="0" smtClean="0">
                <a:solidFill>
                  <a:srgbClr val="FF0000"/>
                </a:solidFill>
              </a:rPr>
              <a:t>ANEXO IV</a:t>
            </a:r>
          </a:p>
          <a:p>
            <a:r>
              <a:rPr lang="es-ES" sz="2400" dirty="0" smtClean="0"/>
              <a:t> El tutor/a informa a la familia de las medidas. </a:t>
            </a:r>
            <a:r>
              <a:rPr lang="es-ES" sz="2400" dirty="0" smtClean="0">
                <a:solidFill>
                  <a:srgbClr val="FF0000"/>
                </a:solidFill>
              </a:rPr>
              <a:t>ANEXO V</a:t>
            </a:r>
          </a:p>
          <a:p>
            <a:r>
              <a:rPr lang="es-ES" sz="2400" dirty="0" smtClean="0"/>
              <a:t>Transcurridos tres meses el E. Docente evalúa las medidas.</a:t>
            </a:r>
          </a:p>
          <a:p>
            <a:pPr>
              <a:buNone/>
            </a:pP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smtClean="0">
                <a:solidFill>
                  <a:srgbClr val="FF0000"/>
                </a:solidFill>
              </a:rPr>
              <a:t>     ANEXO VI</a:t>
            </a:r>
          </a:p>
          <a:p>
            <a:pPr>
              <a:buNone/>
            </a:pPr>
            <a:r>
              <a:rPr lang="es-ES" sz="2400" dirty="0" smtClean="0"/>
              <a:t>        -Si las medidas han sido efectivas se continúa con ellas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  -Si no han sido efectivas se solicita al EOE que diagnostique  al alumno/a.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PROCEDIMIENTOS PARA LA VALORACIÓN DEL EOE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 smtClean="0"/>
              <a:t>Comunicación a la familia de que va a ser evaluado </a:t>
            </a:r>
            <a:r>
              <a:rPr lang="es-ES" sz="2400" dirty="0" smtClean="0">
                <a:solidFill>
                  <a:srgbClr val="FF0000"/>
                </a:solidFill>
              </a:rPr>
              <a:t>ANEXO   IX</a:t>
            </a:r>
          </a:p>
          <a:p>
            <a:r>
              <a:rPr lang="es-ES" sz="2400" dirty="0" smtClean="0"/>
              <a:t>El tutor/a entrega la solicitud de evaluación a la jefa de estudios </a:t>
            </a:r>
            <a:r>
              <a:rPr lang="es-ES" sz="2400" dirty="0" smtClean="0">
                <a:solidFill>
                  <a:srgbClr val="FF0000"/>
                </a:solidFill>
              </a:rPr>
              <a:t>ANEXO VII</a:t>
            </a:r>
          </a:p>
          <a:p>
            <a:r>
              <a:rPr lang="es-ES" sz="2400" dirty="0" smtClean="0"/>
              <a:t>El </a:t>
            </a:r>
            <a:r>
              <a:rPr lang="es-ES" dirty="0" smtClean="0"/>
              <a:t>Jefe de Estudios </a:t>
            </a:r>
            <a:r>
              <a:rPr lang="es-ES" sz="2400" dirty="0" smtClean="0"/>
              <a:t>prioriza </a:t>
            </a:r>
            <a:r>
              <a:rPr lang="es-ES" sz="2400" dirty="0" smtClean="0"/>
              <a:t>las solicitudes. </a:t>
            </a:r>
            <a:r>
              <a:rPr lang="es-ES" sz="2400" dirty="0" smtClean="0">
                <a:solidFill>
                  <a:srgbClr val="FF0000"/>
                </a:solidFill>
              </a:rPr>
              <a:t>(Ficha priorización curso 18/19)</a:t>
            </a:r>
          </a:p>
          <a:p>
            <a:r>
              <a:rPr lang="es-ES" sz="2400" dirty="0" smtClean="0"/>
              <a:t>El tutor/a rellena la ficha de detección de indicios (Primaria, Infantil) </a:t>
            </a:r>
            <a:r>
              <a:rPr lang="es-ES" sz="2400" dirty="0" smtClean="0">
                <a:solidFill>
                  <a:srgbClr val="FF0000"/>
                </a:solidFill>
              </a:rPr>
              <a:t>ANEXO II</a:t>
            </a:r>
          </a:p>
          <a:p>
            <a:r>
              <a:rPr lang="es-ES" dirty="0" smtClean="0"/>
              <a:t>Toda la documentación la entrega la jefa de estudios al EOE y éste realiza el diagnóstico.</a:t>
            </a:r>
            <a:endParaRPr lang="es-ES" sz="2400" dirty="0" smtClean="0"/>
          </a:p>
          <a:p>
            <a:r>
              <a:rPr lang="es-ES" sz="2400" dirty="0" smtClean="0"/>
              <a:t>El EOE entrega </a:t>
            </a:r>
            <a:r>
              <a:rPr lang="es-ES" dirty="0" smtClean="0"/>
              <a:t>la información de la Evaluación</a:t>
            </a:r>
            <a:r>
              <a:rPr lang="es-ES" sz="2400" dirty="0" smtClean="0"/>
              <a:t> al </a:t>
            </a:r>
            <a:r>
              <a:rPr lang="es-ES" sz="2400" dirty="0" smtClean="0"/>
              <a:t>tutor/a , a la jefa de estudios para su expediente y a la familia.</a:t>
            </a:r>
          </a:p>
          <a:p>
            <a:r>
              <a:rPr lang="es-ES" sz="2400" dirty="0" smtClean="0"/>
              <a:t>El tutor/a es el que informa al E. Docente de las medidas.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SEGUIMIENTOS AL ALUMNADO CON NEAE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Ficha </a:t>
            </a:r>
            <a:r>
              <a:rPr lang="es-ES" u="sng" dirty="0" smtClean="0"/>
              <a:t>inicial</a:t>
            </a:r>
            <a:r>
              <a:rPr lang="es-ES" dirty="0" smtClean="0"/>
              <a:t> por el Equipo Docente.</a:t>
            </a:r>
          </a:p>
          <a:p>
            <a:r>
              <a:rPr lang="es-ES" dirty="0" smtClean="0"/>
              <a:t>Seguimiento </a:t>
            </a:r>
            <a:r>
              <a:rPr lang="es-ES" u="sng" dirty="0" smtClean="0"/>
              <a:t>trimestral</a:t>
            </a:r>
            <a:r>
              <a:rPr lang="es-ES" dirty="0" smtClean="0"/>
              <a:t> tras cada evaluación</a:t>
            </a:r>
          </a:p>
          <a:p>
            <a:r>
              <a:rPr lang="es-ES" dirty="0" smtClean="0"/>
              <a:t>Seguimiento </a:t>
            </a:r>
            <a:r>
              <a:rPr lang="es-ES" u="sng" dirty="0" smtClean="0"/>
              <a:t>final.</a:t>
            </a:r>
          </a:p>
          <a:p>
            <a:r>
              <a:rPr lang="es-ES" dirty="0" smtClean="0"/>
              <a:t>Todos los seguimientos que se hagan con el EOE.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(Fichas de seguimiento)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 smtClean="0"/>
              <a:t>(Documentos a recoger en la carpeta de tutoría y en la de Orientación)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FORMAS DE ATENCIÓN A LA DIVERSIDAD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Por el/la tutor/a dentro del aula con el grupo clase.</a:t>
            </a:r>
          </a:p>
          <a:p>
            <a:pPr lvl="0"/>
            <a:r>
              <a:rPr lang="es-ES" dirty="0"/>
              <a:t>Por el profesor/a de apoyo mientras el/la tutor/a desarrolla el trabajo del aula.</a:t>
            </a:r>
          </a:p>
          <a:p>
            <a:pPr lvl="0"/>
            <a:r>
              <a:rPr lang="es-ES" dirty="0"/>
              <a:t>En el aula de Apoyo a la Integración reforzando la materia a recuperar o desarrollando la adaptación realizada para esa materia.</a:t>
            </a:r>
          </a:p>
          <a:p>
            <a:pPr lvl="0"/>
            <a:r>
              <a:rPr lang="es-ES" dirty="0"/>
              <a:t>Por la maestra de Audición y Lenguaje dentro o fuera del aula.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MEDIDAS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GENERALES</a:t>
            </a:r>
            <a:r>
              <a:rPr lang="es-ES" dirty="0" smtClean="0"/>
              <a:t> DE ATENCIÓN A LA DIVERSIDAD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sz="2400" i="1" u="sng" dirty="0" smtClean="0"/>
              <a:t>A) Refuerzo de áreas o materias instrumentales básicas:</a:t>
            </a:r>
          </a:p>
          <a:p>
            <a:pPr>
              <a:buNone/>
            </a:pPr>
            <a:r>
              <a:rPr lang="es-ES" sz="2400" dirty="0" smtClean="0"/>
              <a:t>	1.-Proporcionada por el tutor/a o especialista en el aula. Responsable tutor/a o especialista.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Tiene que quedar recogido en las programaciones.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2.- Por el maestro/a de apoyo. Responsable maestro/a de apoyo.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Tiene que quedar recogido en el documento. </a:t>
            </a:r>
            <a:r>
              <a:rPr lang="es-ES" sz="2400" dirty="0" smtClean="0">
                <a:solidFill>
                  <a:srgbClr val="FF0000"/>
                </a:solidFill>
              </a:rPr>
              <a:t>ANEXO XVII</a:t>
            </a:r>
          </a:p>
          <a:p>
            <a:pPr>
              <a:buNone/>
            </a:pPr>
            <a:r>
              <a:rPr lang="es-ES" sz="2400" i="1" u="sng" dirty="0" smtClean="0"/>
              <a:t>B) Programa de refuerzo para la recuperación de aprendizajes no adquiridos</a:t>
            </a:r>
          </a:p>
          <a:p>
            <a:pPr>
              <a:buNone/>
            </a:pPr>
            <a:r>
              <a:rPr lang="es-ES" sz="2400" dirty="0" smtClean="0"/>
              <a:t>	Responsable tutor/a o especialista con materia no superada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>
                <a:solidFill>
                  <a:srgbClr val="FF0000"/>
                </a:solidFill>
              </a:rPr>
              <a:t>ANEXO XVI</a:t>
            </a:r>
          </a:p>
          <a:p>
            <a:pPr>
              <a:buNone/>
            </a:pPr>
            <a:r>
              <a:rPr lang="es-ES" sz="2400" i="1" u="sng" dirty="0" smtClean="0"/>
              <a:t>C) Permanencia de un año más en el CICLO.</a:t>
            </a:r>
          </a:p>
          <a:p>
            <a:pPr>
              <a:buNone/>
            </a:pPr>
            <a:r>
              <a:rPr lang="es-ES" sz="2400" dirty="0" smtClean="0"/>
              <a:t>	Misma programación del aula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Dentro del plan de </a:t>
            </a:r>
            <a:r>
              <a:rPr lang="es-ES" dirty="0" smtClean="0"/>
              <a:t>refuerzo</a:t>
            </a:r>
            <a:endParaRPr lang="es-ES" sz="2400" dirty="0" smtClean="0"/>
          </a:p>
          <a:p>
            <a:pPr>
              <a:buNone/>
            </a:pPr>
            <a:r>
              <a:rPr lang="es-ES" sz="2400" i="1" u="sng" dirty="0" smtClean="0"/>
              <a:t>E) Grupos flexibles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Grupo reducido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	-Altas capacidades</a:t>
            </a:r>
          </a:p>
          <a:p>
            <a:pPr>
              <a:buNone/>
            </a:pPr>
            <a:r>
              <a:rPr lang="es-ES" sz="2400" dirty="0"/>
              <a:t>	</a:t>
            </a:r>
            <a:r>
              <a:rPr lang="es-ES" sz="2400" dirty="0" smtClean="0"/>
              <a:t>	-Grupo con similares características</a:t>
            </a:r>
          </a:p>
          <a:p>
            <a:pPr>
              <a:buNone/>
            </a:pPr>
            <a:r>
              <a:rPr lang="es-ES" sz="2400" dirty="0" smtClean="0"/>
              <a:t>(Programación ANEXO XVII. Responsable encargado del grupo)</a:t>
            </a:r>
          </a:p>
          <a:p>
            <a:pPr>
              <a:buNone/>
            </a:pPr>
            <a:endParaRPr lang="es-E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MEDIDAS </a:t>
            </a:r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ESPECÍFICAS</a:t>
            </a:r>
            <a:r>
              <a:rPr lang="es-ES" dirty="0" smtClean="0"/>
              <a:t> DE ATENCIÓN A LA DIVERSIDAD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lphaUcParenR"/>
            </a:pPr>
            <a:r>
              <a:rPr lang="es-ES" sz="2400" dirty="0" smtClean="0"/>
              <a:t>Adaptación de acceso</a:t>
            </a:r>
          </a:p>
          <a:p>
            <a:pPr marL="457200" indent="-457200">
              <a:buAutoNum type="alphaUcParenR"/>
            </a:pPr>
            <a:r>
              <a:rPr lang="es-ES" sz="2400" dirty="0" smtClean="0"/>
              <a:t>ACNS   (Adaptaciones curriculares no significativas)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-Requiere informe psicopedagógico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-No afecta competencias, objetivos y criterios de evaluación.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-Es anual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-El alumno se evalúa igual que a los demás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-Coordina el tutor/a y es cumplimentada por el tutor/a y especialistas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  <a:r>
              <a:rPr lang="es-ES" sz="2400" dirty="0" smtClean="0"/>
              <a:t>-Tiene que estar elaborada antes de la 1ª evaluación</a:t>
            </a:r>
          </a:p>
          <a:p>
            <a:pPr marL="457200" indent="-457200">
              <a:buNone/>
            </a:pPr>
            <a:r>
              <a:rPr lang="es-E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493</Words>
  <Application>Microsoft Office PowerPoint</Application>
  <PresentationFormat>Presentación en pantalla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Mirador</vt:lpstr>
      <vt:lpstr>PLAN DE ATENCIÓN A LA DIVERSIDAD C.E.I.P. “LOS MOLINOS”</vt:lpstr>
      <vt:lpstr>RELACIÓN DE ALUMNOS/AS</vt:lpstr>
      <vt:lpstr>MOMENTOS DE DETECCIÓN DEL ALUMNADO CON NEAE</vt:lpstr>
      <vt:lpstr>PROCEDIMIENTO A SEGUIR TRAS LA DETECCIÓN DE INDICIOS NEAE</vt:lpstr>
      <vt:lpstr>PROCEDIMIENTOS PARA LA VALORACIÓN DEL EOE</vt:lpstr>
      <vt:lpstr>SEGUIMIENTOS AL ALUMNADO CON NEAE</vt:lpstr>
      <vt:lpstr>FORMAS DE ATENCIÓN A LA DIVERSIDAD</vt:lpstr>
      <vt:lpstr>MEDIDAS GENERALES DE ATENCIÓN A LA DIVERSIDAD</vt:lpstr>
      <vt:lpstr>MEDIDAS ESPECÍFICAS DE ATENCIÓN A LA DIVERSIDAD</vt:lpstr>
      <vt:lpstr>MEDIDAS ESPECÍFICAS DE ATENCIÓN A LA DIVERSIDAD</vt:lpstr>
      <vt:lpstr>MEDIDAS ESPECÍFICAS DE ATENCIÓN A LA DIVERSIDAD</vt:lpstr>
      <vt:lpstr>CRITERIOS PROMOCIÓN ALUMNADO CON NEAE TRANSITORIAS</vt:lpstr>
      <vt:lpstr>CRITERIOS DE PROMOCIÓN ALUMNADO NEAE PERMANENTES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ATENCIÓN A LA DIVERSIDAD C.E.I.P. “LOS MOLINOS”</dc:title>
  <dc:creator>Marisa</dc:creator>
  <cp:lastModifiedBy>Win7</cp:lastModifiedBy>
  <cp:revision>32</cp:revision>
  <dcterms:created xsi:type="dcterms:W3CDTF">2018-09-06T14:08:13Z</dcterms:created>
  <dcterms:modified xsi:type="dcterms:W3CDTF">2018-09-20T11:43:34Z</dcterms:modified>
</cp:coreProperties>
</file>