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0" r:id="rId5"/>
    <p:sldId id="259" r:id="rId6"/>
    <p:sldId id="262" r:id="rId7"/>
    <p:sldId id="264" r:id="rId8"/>
    <p:sldId id="267" r:id="rId9"/>
    <p:sldId id="265" r:id="rId10"/>
    <p:sldId id="261" r:id="rId11"/>
    <p:sldId id="266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35DA-790E-4EE1-8B92-AACB631A736F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B11-6B28-4732-B6D4-1627CB619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35DA-790E-4EE1-8B92-AACB631A736F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B11-6B28-4732-B6D4-1627CB619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35DA-790E-4EE1-8B92-AACB631A736F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B11-6B28-4732-B6D4-1627CB619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35DA-790E-4EE1-8B92-AACB631A736F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B11-6B28-4732-B6D4-1627CB619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35DA-790E-4EE1-8B92-AACB631A736F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B11-6B28-4732-B6D4-1627CB619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35DA-790E-4EE1-8B92-AACB631A736F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B11-6B28-4732-B6D4-1627CB619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35DA-790E-4EE1-8B92-AACB631A736F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B11-6B28-4732-B6D4-1627CB619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35DA-790E-4EE1-8B92-AACB631A736F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B11-6B28-4732-B6D4-1627CB619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35DA-790E-4EE1-8B92-AACB631A736F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B11-6B28-4732-B6D4-1627CB619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35DA-790E-4EE1-8B92-AACB631A736F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6B11-6B28-4732-B6D4-1627CB619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35DA-790E-4EE1-8B92-AACB631A736F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DD6B11-6B28-4732-B6D4-1627CB61958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F535DA-790E-4EE1-8B92-AACB631A736F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DD6B11-6B28-4732-B6D4-1627CB61958D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Grupo de Trabajo: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INTEGRACIÓN DE LAS COMPETENCIAS CLAVE EN EL IES ESCULTOR MARÍN HIGUERO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 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061472"/>
          </a:xfrm>
        </p:spPr>
        <p:txBody>
          <a:bodyPr/>
          <a:lstStyle/>
          <a:p>
            <a:r>
              <a:rPr lang="es-ES" dirty="0" smtClean="0"/>
              <a:t>Escoger una unidad didáctica y evaluarla siguiendo los criterios y estándares.</a:t>
            </a:r>
          </a:p>
          <a:p>
            <a:endParaRPr lang="es-ES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03648" y="3284984"/>
          <a:ext cx="6096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65718"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Criterios  de evaluación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Estándares  de aprendizaje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Instrumento de evaluación</a:t>
                      </a:r>
                      <a:endParaRPr lang="es-ES" dirty="0"/>
                    </a:p>
                  </a:txBody>
                  <a:tcPr/>
                </a:tc>
              </a:tr>
              <a:tr h="26571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6571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6571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6571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571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571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04448" cy="146754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Séneca: Currículo por competencias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t="13407" b="6250"/>
          <a:stretch>
            <a:fillRect/>
          </a:stretch>
        </p:blipFill>
        <p:spPr bwMode="auto">
          <a:xfrm>
            <a:off x="-1" y="1916832"/>
            <a:ext cx="9144919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331640" y="4941168"/>
            <a:ext cx="17281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1628800"/>
            <a:ext cx="5400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¡¡¡Muchas gracias!!!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501008"/>
            <a:ext cx="3888432" cy="6480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smtClean="0"/>
              <a:t>Segunda </a:t>
            </a:r>
            <a:r>
              <a:rPr lang="es-ES" dirty="0" smtClean="0"/>
              <a:t>sesión terminada</a:t>
            </a:r>
            <a:endParaRPr lang="es-ES" dirty="0"/>
          </a:p>
        </p:txBody>
      </p:sp>
      <p:pic>
        <p:nvPicPr>
          <p:cNvPr id="49158" name="Picture 6" descr="Resultado de imagen de sello de graduado"/>
          <p:cNvPicPr>
            <a:picLocks noChangeAspect="1" noChangeArrowheads="1"/>
          </p:cNvPicPr>
          <p:nvPr/>
        </p:nvPicPr>
        <p:blipFill>
          <a:blip r:embed="rId2" cstate="print"/>
          <a:srcRect b="12281"/>
          <a:stretch>
            <a:fillRect/>
          </a:stretch>
        </p:blipFill>
        <p:spPr bwMode="auto">
          <a:xfrm>
            <a:off x="4572000" y="2132856"/>
            <a:ext cx="38387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Criterios de evaluación y Estándares de aprendizaje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RD 1105/2014 Articulo 2:</a:t>
            </a:r>
          </a:p>
          <a:p>
            <a:pPr lvl="1"/>
            <a:r>
              <a:rPr lang="es-ES" dirty="0" smtClean="0"/>
              <a:t>Criterios de evaluación: son el referente específico para evaluar el aprendizaje del alumnado. Describen aquello que se quiere valorar y que el alumnado debe lograr, tanto en conocimientos como en competencias; responden a lo que se pretende conseguir en cada asignatura.</a:t>
            </a:r>
          </a:p>
          <a:p>
            <a:pPr lvl="1"/>
            <a:r>
              <a:rPr lang="es-ES" dirty="0" smtClean="0"/>
              <a:t>Estándares de aprendizaje evaluables: especificaciones de los criterios de evaluación que permiten definir los resultados de aprendizaje, y que concretan lo que el estudiante debe saber, comprender y saber hacer en cada asignatura; deben ser observables, medibles y evaluables y permitir graduar el rendimiento o logro alcanzado. Su diseño debe contribuir y facilitar el diseño de pruebas estandarizadas y comparables.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Leyes de Educación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Leyes de Educación que hacen referencia a los métodos de evaluación:</a:t>
            </a:r>
          </a:p>
          <a:p>
            <a:pPr lvl="1"/>
            <a:r>
              <a:rPr lang="es-ES" dirty="0" smtClean="0"/>
              <a:t>Real Decreto 1105/2014, de 26 de diciembre, por el que se establece el currículo básico de la Educación Secundaria Obligatoria y del Bachillerato.</a:t>
            </a:r>
          </a:p>
          <a:p>
            <a:pPr lvl="1"/>
            <a:r>
              <a:rPr lang="es-ES" dirty="0" smtClean="0"/>
              <a:t>Orden de 14 de julio de 2016, por la que se desarrolla el currículo correspondiente a la Educación Secundaria Obligatoria en la Comunidad Autónoma de Andalucía. </a:t>
            </a:r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79512" y="476672"/>
          <a:ext cx="878497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404"/>
                <a:gridCol w="3155248"/>
                <a:gridCol w="2928326"/>
              </a:tblGrid>
              <a:tr h="572058">
                <a:tc>
                  <a:txBody>
                    <a:bodyPr/>
                    <a:lstStyle/>
                    <a:p>
                      <a:r>
                        <a:rPr lang="es-ES" dirty="0" smtClean="0"/>
                        <a:t>Contenidos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Criterios</a:t>
                      </a:r>
                      <a:r>
                        <a:rPr lang="es-ES" baseline="0" dirty="0" smtClean="0"/>
                        <a:t> de Evaluación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Estándares de aprendizaje</a:t>
                      </a:r>
                      <a:endParaRPr lang="es-ES" dirty="0"/>
                    </a:p>
                  </a:txBody>
                  <a:tcPr/>
                </a:tc>
              </a:tr>
              <a:tr h="351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España, Europa y el Mundo: la población; la organización territorial; modelos demográficos; movimientos migratorios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1. Analizar las características de la población española, su distribución, dinámica y evolución, así como los movimientos migratorios y </a:t>
                      </a:r>
                      <a:r>
                        <a:rPr lang="es-ES" dirty="0" smtClean="0">
                          <a:solidFill>
                            <a:schemeClr val="accent4"/>
                          </a:solidFill>
                        </a:rPr>
                        <a:t>comparar lo anterior con las características de la población andaluza, su distribución, dinámica y evolución, así como las particularidades de los movimientos migratorios andaluces a lo largo de la historia.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dirty="0" smtClean="0"/>
                        <a:t>1.1. Explica la pirámide de población de España y de las diferentes Comunidades Autónomas. </a:t>
                      </a:r>
                    </a:p>
                    <a:p>
                      <a:pPr lvl="0"/>
                      <a:endParaRPr lang="es-ES" dirty="0" smtClean="0"/>
                    </a:p>
                    <a:p>
                      <a:pPr lvl="0"/>
                      <a:r>
                        <a:rPr lang="es-ES" dirty="0" smtClean="0"/>
                        <a:t>1.2. Analiza en distintos medios los movimientos migratorios en las últimas tres décadas. 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516216" y="5517232"/>
            <a:ext cx="241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¿Indicadores de logro?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115616" y="5229200"/>
            <a:ext cx="3055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Instrumentos de evaluación: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Exámenes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Trabajos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Actividades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s-ES" dirty="0" smtClean="0"/>
              <a:t>Unidad didáctica: La Población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España, Europa y el Mundo: la población; la organización territorial; modelos demográficos; movimientos migratorios</a:t>
            </a:r>
          </a:p>
          <a:p>
            <a:pPr lvl="1"/>
            <a:r>
              <a:rPr lang="es-ES" dirty="0" smtClean="0"/>
              <a:t>1</a:t>
            </a:r>
            <a:r>
              <a:rPr lang="es-ES" dirty="0" smtClean="0"/>
              <a:t>. Analizar las características de la población española, su distribución, dinámica y evolución, así como los movimientos migratorios y </a:t>
            </a:r>
            <a:r>
              <a:rPr lang="es-ES" dirty="0" smtClean="0">
                <a:solidFill>
                  <a:schemeClr val="accent4"/>
                </a:solidFill>
              </a:rPr>
              <a:t>comparar lo anterior con las características de la población andaluza, su distribución, dinámica y evolución, así como las particularidades de los movimientos migratorios andaluces a lo largo de la historia</a:t>
            </a:r>
          </a:p>
          <a:p>
            <a:pPr lvl="2"/>
            <a:r>
              <a:rPr lang="es-ES" dirty="0" smtClean="0"/>
              <a:t>1.1. Explica la pirámide de población de España y de las diferentes Comunidades Autónomas. </a:t>
            </a:r>
          </a:p>
          <a:p>
            <a:pPr lvl="2"/>
            <a:r>
              <a:rPr lang="es-ES" dirty="0" smtClean="0"/>
              <a:t>1.2. Analiza en distintos medios los movimientos migratorios en las últimas tres décadas. </a:t>
            </a:r>
          </a:p>
          <a:p>
            <a:pPr lvl="1"/>
            <a:r>
              <a:rPr lang="es-ES" dirty="0" smtClean="0"/>
              <a:t>7.Analizar la población europea, en cuanto a su distribución, evolución, dinámica, migraciones y políticas de población </a:t>
            </a:r>
          </a:p>
          <a:p>
            <a:pPr lvl="2"/>
            <a:r>
              <a:rPr lang="es-ES" dirty="0" smtClean="0"/>
              <a:t>7.1. Explica las características de la población europea. </a:t>
            </a:r>
          </a:p>
          <a:p>
            <a:pPr lvl="2"/>
            <a:r>
              <a:rPr lang="es-ES" dirty="0" smtClean="0"/>
              <a:t>7.2. Compara entre países la población europea según su distribución, evolución y dinámica. </a:t>
            </a:r>
          </a:p>
          <a:p>
            <a:pPr lvl="1"/>
            <a:r>
              <a:rPr lang="es-ES" dirty="0" smtClean="0"/>
              <a:t>10.Comentar la información en mapas del mundo sobre la densidad de población y las migraciones. </a:t>
            </a:r>
          </a:p>
          <a:p>
            <a:pPr lvl="2"/>
            <a:r>
              <a:rPr lang="es-ES" dirty="0" smtClean="0"/>
              <a:t>10.1. Localiza en el mapa mundial los continentes y las áreas más densamente pobladas. </a:t>
            </a:r>
          </a:p>
          <a:p>
            <a:pPr lvl="2"/>
            <a:r>
              <a:rPr lang="es-ES" dirty="0" smtClean="0"/>
              <a:t>10.2. Sitúa en el mapa del mundo las veinte ciudades más pobladas, decir a qué país pertenecen y explica su posición económica. </a:t>
            </a:r>
          </a:p>
          <a:p>
            <a:pPr lvl="2"/>
            <a:r>
              <a:rPr lang="es-ES" dirty="0" smtClean="0"/>
              <a:t>10.3. Explica el impacto de las oleadas migratorias en los países de origen y en los de acogida. </a:t>
            </a:r>
          </a:p>
          <a:p>
            <a:pPr lvl="1"/>
            <a:r>
              <a:rPr lang="es-ES" dirty="0" smtClean="0"/>
              <a:t>17. Señalar en un mapamundi las grandes áreas urbanas y realizar el comentario </a:t>
            </a:r>
            <a:r>
              <a:rPr lang="es-ES" dirty="0" smtClean="0">
                <a:solidFill>
                  <a:schemeClr val="accent4"/>
                </a:solidFill>
              </a:rPr>
              <a:t>valorando las características propias de la red urbana andaluza.</a:t>
            </a:r>
          </a:p>
          <a:p>
            <a:pPr lvl="2"/>
            <a:r>
              <a:rPr lang="es-ES" dirty="0" smtClean="0"/>
              <a:t>17.1. Elabora gráficos de distinto tipo (lineales, de barra y de sectores) en soportes virtuales o analógicos que reflejen información económica y demográfica de países o áreas geográficas a partir de los datos elegidos.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52736"/>
            <a:ext cx="2818656" cy="4922520"/>
          </a:xfrm>
        </p:spPr>
        <p:txBody>
          <a:bodyPr>
            <a:normAutofit/>
          </a:bodyPr>
          <a:lstStyle/>
          <a:p>
            <a:r>
              <a:rPr lang="es-ES" dirty="0" smtClean="0"/>
              <a:t>Enlazar cada actividad, examen, trabajo a los diferentes estándares</a:t>
            </a:r>
          </a:p>
          <a:p>
            <a:endParaRPr lang="es-ES" dirty="0"/>
          </a:p>
        </p:txBody>
      </p:sp>
      <p:sp>
        <p:nvSpPr>
          <p:cNvPr id="2050" name="AutoShape 2" descr="https://mail.google.com/mail/u/0?ui=2&amp;ik=ad5ce6d6c2&amp;attid=0.1&amp;permmsgid=msg-f:1624748400755636591&amp;th=168c440fec6c796f&amp;view=fimg&amp;sz=s0-l75-ft&amp;attbid=ANGjdJ9LMcRsPklVMRumMg7MowWB_0nNKQinQYF1bRKlEv4ij5NNkf2fhX8D53tNBoz_vyWvH3KZ5qMMyhz1_96eScDljvX4poBZvPoy7SbMBApA_zxKH_3B2bVAxeE&amp;disp=emb&amp;realattid=e0d69b9a07b2ff94_0.1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https://mail.google.com/mail/u/0?ui=2&amp;ik=ad5ce6d6c2&amp;attid=0.1&amp;permmsgid=msg-f:1624748400755636591&amp;th=168c440fec6c796f&amp;view=fimg&amp;sz=s0-l75-ft&amp;attbid=ANGjdJ9LMcRsPklVMRumMg7MowWB_0nNKQinQYF1bRKlEv4ij5NNkf2fhX8D53tNBoz_vyWvH3KZ5qMMyhz1_96eScDljvX4poBZvPoy7SbMBApA_zxKH_3B2bVAxeE&amp;disp=emb&amp;realattid=e0d69b9a07b2ff94_0.1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3" name="Picture 5" descr="C:\Users\Javier\Downloads\IMG-0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4117827" cy="6819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79512" y="1556792"/>
            <a:ext cx="936104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3615" t="23250" r="54700" b="8829"/>
          <a:stretch>
            <a:fillRect/>
          </a:stretch>
        </p:blipFill>
        <p:spPr bwMode="auto">
          <a:xfrm>
            <a:off x="0" y="620688"/>
            <a:ext cx="4498229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l="53082" t="23250" r="14121" b="7740"/>
          <a:stretch>
            <a:fillRect/>
          </a:stretch>
        </p:blipFill>
        <p:spPr bwMode="auto">
          <a:xfrm>
            <a:off x="4598929" y="620688"/>
            <a:ext cx="454507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1506" name="Picture 2" descr="C:\Users\Javier\Downloads\IMG-0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718" y="0"/>
            <a:ext cx="81945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</TotalTime>
  <Words>681</Words>
  <Application>Microsoft Office PowerPoint</Application>
  <PresentationFormat>Presentación en pantalla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Flujo</vt:lpstr>
      <vt:lpstr>Grupo de Trabajo: </vt:lpstr>
      <vt:lpstr>Criterios de evaluación y Estándares de aprendizaje</vt:lpstr>
      <vt:lpstr>Leyes de Educación</vt:lpstr>
      <vt:lpstr>Diapositiva 4</vt:lpstr>
      <vt:lpstr>Unidad didáctica: La Población</vt:lpstr>
      <vt:lpstr>Diapositiva 6</vt:lpstr>
      <vt:lpstr>Diapositiva 7</vt:lpstr>
      <vt:lpstr>Diapositiva 8</vt:lpstr>
      <vt:lpstr>Diapositiva 9</vt:lpstr>
      <vt:lpstr>Tarea 2</vt:lpstr>
      <vt:lpstr>Séneca: Currículo por competencias </vt:lpstr>
      <vt:lpstr>¡¡¡Muchas gracias!!!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de Trabajo: </dc:title>
  <dc:creator>Javier del Pozo Vilá</dc:creator>
  <cp:lastModifiedBy>Javier del Pozo Vilá</cp:lastModifiedBy>
  <cp:revision>10</cp:revision>
  <dcterms:created xsi:type="dcterms:W3CDTF">2019-01-14T17:13:32Z</dcterms:created>
  <dcterms:modified xsi:type="dcterms:W3CDTF">2019-02-18T19:42:56Z</dcterms:modified>
</cp:coreProperties>
</file>