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71" r:id="rId9"/>
    <p:sldId id="272" r:id="rId10"/>
    <p:sldId id="273" r:id="rId11"/>
    <p:sldId id="261" r:id="rId12"/>
    <p:sldId id="262" r:id="rId13"/>
    <p:sldId id="265" r:id="rId14"/>
    <p:sldId id="266" r:id="rId15"/>
    <p:sldId id="282" r:id="rId16"/>
    <p:sldId id="274" r:id="rId17"/>
    <p:sldId id="263" r:id="rId18"/>
    <p:sldId id="267" r:id="rId19"/>
    <p:sldId id="275" r:id="rId20"/>
    <p:sldId id="281" r:id="rId21"/>
    <p:sldId id="283" r:id="rId22"/>
    <p:sldId id="284" r:id="rId23"/>
    <p:sldId id="285" r:id="rId24"/>
    <p:sldId id="286" r:id="rId25"/>
    <p:sldId id="277" r:id="rId26"/>
    <p:sldId id="287" r:id="rId27"/>
    <p:sldId id="276" r:id="rId28"/>
    <p:sldId id="279" r:id="rId29"/>
    <p:sldId id="278" r:id="rId30"/>
    <p:sldId id="280" r:id="rId31"/>
    <p:sldId id="288" r:id="rId32"/>
    <p:sldId id="293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5CBBED-3702-4173-B827-71D435D83CC7}" type="datetimeFigureOut">
              <a:rPr lang="es-ES" smtClean="0"/>
              <a:t>17/11/2018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97CFDE-EA51-49F8-AB4B-A46F749E79B9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dditioapp.zendesk.com/hc/es/articles/207245445-Crear-r%C3%BAbricas" TargetMode="External"/><Relationship Id="rId2" Type="http://schemas.openxmlformats.org/officeDocument/2006/relationships/hyperlink" Target="http://rubistar.4teachers.org/index.php?skin=es&amp;lang=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saliarte.com/tag/rubrica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Grupo de Trabajo: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INTEGRACIÓN DE LAS COMPETENCIAS CLAVE EN EL IES ESCULTOR MARÍN HIGUERO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2229" r="12728" b="-31"/>
          <a:stretch>
            <a:fillRect/>
          </a:stretch>
        </p:blipFill>
        <p:spPr bwMode="auto">
          <a:xfrm>
            <a:off x="0" y="0"/>
            <a:ext cx="9144000" cy="6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Archivo 17-11-18 13 46 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066033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 17-11-18 13 51 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090750" cy="570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1391" t="10454" r="43583" b="6250"/>
          <a:stretch>
            <a:fillRect/>
          </a:stretch>
        </p:blipFill>
        <p:spPr bwMode="auto">
          <a:xfrm>
            <a:off x="1211208" y="0"/>
            <a:ext cx="6564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https://image.slidesharecdn.com/rbricadeevaluacindelcomentariodetexto-131020084339-phpapp02/95/rbrica-de-evaluacin-del-comentario-de-texto-1-638.jpg?cb=1382258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0" y="188640"/>
            <a:ext cx="910891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 17-11-18 14 33 5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88" y="188640"/>
            <a:ext cx="9093858" cy="6135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 17-11-18 15 00 3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724"/>
          <a:stretch>
            <a:fillRect/>
          </a:stretch>
        </p:blipFill>
        <p:spPr>
          <a:xfrm>
            <a:off x="0" y="332656"/>
            <a:ext cx="9101670" cy="616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 y desventajas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Ventajas </a:t>
            </a:r>
          </a:p>
          <a:p>
            <a:pPr lvl="1"/>
            <a:r>
              <a:rPr lang="es-ES" dirty="0" smtClean="0"/>
              <a:t>Se </a:t>
            </a:r>
            <a:r>
              <a:rPr lang="es-ES" dirty="0" smtClean="0"/>
              <a:t>identifican claramente objetivos docentes, metas y pasos a </a:t>
            </a:r>
            <a:r>
              <a:rPr lang="es-ES" dirty="0" smtClean="0"/>
              <a:t>seguir.</a:t>
            </a:r>
          </a:p>
          <a:p>
            <a:pPr lvl="1"/>
            <a:r>
              <a:rPr lang="es-ES" dirty="0" smtClean="0"/>
              <a:t>Ayuda a la comprensión de una nota por parte del alumno.</a:t>
            </a:r>
          </a:p>
          <a:p>
            <a:pPr lvl="1"/>
            <a:r>
              <a:rPr lang="es-ES" dirty="0" smtClean="0"/>
              <a:t>Disminuyen la subjetividad de la evaluación. </a:t>
            </a:r>
          </a:p>
          <a:p>
            <a:pPr lvl="1"/>
            <a:r>
              <a:rPr lang="es-ES" dirty="0" smtClean="0"/>
              <a:t> Permite observar mejor el progreso de un alumno.</a:t>
            </a:r>
            <a:endParaRPr lang="es-ES" dirty="0" smtClean="0"/>
          </a:p>
          <a:p>
            <a:r>
              <a:rPr lang="es-ES" dirty="0" smtClean="0"/>
              <a:t>Desventajas </a:t>
            </a:r>
          </a:p>
          <a:p>
            <a:pPr lvl="1"/>
            <a:r>
              <a:rPr lang="es-ES" dirty="0" smtClean="0"/>
              <a:t>Requieren de </a:t>
            </a:r>
            <a:r>
              <a:rPr lang="es-ES" dirty="0" smtClean="0"/>
              <a:t>tiempo para su elaboración.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Crear </a:t>
            </a:r>
            <a:r>
              <a:rPr lang="es-ES" dirty="0" smtClean="0"/>
              <a:t>rúbricas:</a:t>
            </a:r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</a:t>
            </a:r>
            <a:r>
              <a:rPr lang="es-ES" dirty="0" smtClean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rubistar.4teachers.org/index.php?skin=es&amp;lang=es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additioapp.zendesk.com/hc/es/articles/207245445-Crear-r%C3%BAbricas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https://rosaliarte.com/tag/rubricas</a:t>
            </a:r>
            <a:r>
              <a:rPr lang="es-ES" dirty="0" smtClean="0">
                <a:hlinkClick r:id="rId4"/>
              </a:rPr>
              <a:t>/</a:t>
            </a: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Proyectos cooperativos, colaborativos e interdisciplinares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educación adaptada al mundo actual. Debe buscar la especialización y distribución de tareas para buscar un objetivo común.</a:t>
            </a:r>
          </a:p>
          <a:p>
            <a:r>
              <a:rPr lang="es-ES" dirty="0" smtClean="0"/>
              <a:t>¿Es lo mismo el trabajo grupal que el trabajo cooperativo? En términos generales podríamos decir que lo primero no asegura lo segundo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¿Es lo mismo el trabajo </a:t>
            </a:r>
            <a:r>
              <a:rPr lang="es-ES" dirty="0" smtClean="0"/>
              <a:t>cooperativo que </a:t>
            </a:r>
            <a:r>
              <a:rPr lang="es-ES" dirty="0" smtClean="0"/>
              <a:t>el trabajo </a:t>
            </a:r>
            <a:r>
              <a:rPr lang="es-ES" dirty="0" smtClean="0"/>
              <a:t>colaborativo? </a:t>
            </a:r>
            <a:r>
              <a:rPr lang="es-ES" dirty="0" smtClean="0"/>
              <a:t>En términos generales podríamos decir que lo primero no asegura lo segundo</a:t>
            </a:r>
            <a:r>
              <a:rPr lang="es-E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/>
          <a:lstStyle/>
          <a:p>
            <a:r>
              <a:rPr lang="es-ES" dirty="0" smtClean="0"/>
              <a:t>1. 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En </a:t>
            </a:r>
            <a:r>
              <a:rPr lang="es-ES" dirty="0" smtClean="0"/>
              <a:t>este grupo de trabajo disponemos de tres objetivos principales y un objetivo extra que engloba a todos los demás y que determinaremos que se habrá cumplido si conseguimos los tres principales.</a:t>
            </a:r>
          </a:p>
          <a:p>
            <a:r>
              <a:rPr lang="es-ES" dirty="0" smtClean="0"/>
              <a:t>Objetivos principales:</a:t>
            </a:r>
          </a:p>
          <a:p>
            <a:pPr lvl="1"/>
            <a:r>
              <a:rPr lang="es-ES" dirty="0" smtClean="0"/>
              <a:t>Aprender a evaluar las competencias clave en el ámbito docente</a:t>
            </a:r>
          </a:p>
          <a:p>
            <a:pPr lvl="1"/>
            <a:r>
              <a:rPr lang="es-ES" dirty="0" smtClean="0"/>
              <a:t>Implementar los criterios y estándares de aprendizaje en la evaluación</a:t>
            </a:r>
          </a:p>
          <a:p>
            <a:pPr lvl="1"/>
            <a:r>
              <a:rPr lang="es-ES" dirty="0" smtClean="0"/>
              <a:t>Aplicar rúbricas como instrumento de evaluación en trabajos cooperativos y colaborativos</a:t>
            </a:r>
          </a:p>
          <a:p>
            <a:r>
              <a:rPr lang="es-ES" dirty="0" smtClean="0"/>
              <a:t>Objetivo extra:</a:t>
            </a:r>
          </a:p>
          <a:p>
            <a:pPr lvl="1"/>
            <a:r>
              <a:rPr lang="es-ES" dirty="0" smtClean="0"/>
              <a:t>Ajustar los métodos de evaluación a la legislación vigente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cooperativo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Se </a:t>
            </a:r>
            <a:r>
              <a:rPr lang="es-ES" dirty="0" smtClean="0"/>
              <a:t>caracteriza por un comportamiento basado en la cooperación, esto es: una estructura cooperativa de incentivo, trabajo y motivaciones, lo que necesariamente implica crear una interdependencia positiva en la interacción alumno-alumno y </a:t>
            </a:r>
            <a:r>
              <a:rPr lang="es-ES" dirty="0" smtClean="0"/>
              <a:t>alumno-profesor.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Primer paso a tener </a:t>
            </a:r>
            <a:r>
              <a:rPr lang="es-ES" b="1" dirty="0" smtClean="0"/>
              <a:t>en cuenta en la elaboración de equipos de aprendizaje cooperativo:</a:t>
            </a:r>
            <a:endParaRPr lang="es-ES" dirty="0" smtClean="0"/>
          </a:p>
          <a:p>
            <a:pPr lvl="1"/>
            <a:r>
              <a:rPr lang="es-ES" dirty="0" smtClean="0"/>
              <a:t>Elaborar grupos de entre cuatro o cinco miembros.</a:t>
            </a:r>
          </a:p>
          <a:p>
            <a:pPr lvl="1"/>
            <a:r>
              <a:rPr lang="es-ES" dirty="0" smtClean="0"/>
              <a:t>Valorar las posibles compatibilidades e incompatibilidades entre compañeros.</a:t>
            </a:r>
          </a:p>
          <a:p>
            <a:pPr lvl="1"/>
            <a:r>
              <a:rPr lang="es-ES" dirty="0" smtClean="0"/>
              <a:t>Mezclar chicos y chicas.</a:t>
            </a:r>
          </a:p>
          <a:p>
            <a:pPr lvl="1"/>
            <a:r>
              <a:rPr lang="es-ES" dirty="0" smtClean="0"/>
              <a:t>Procurar que el grupo que se crea represente en la medida de lo posible al grupo clase.</a:t>
            </a:r>
          </a:p>
          <a:p>
            <a:pPr lvl="1"/>
            <a:r>
              <a:rPr lang="es-ES" dirty="0" smtClean="0"/>
              <a:t>Preguntar a los alumnos por sus preferencias personales y afinidades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Clasificar a los alumnos en tres categorías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Una vez que se tengan los grupos se explica el trabajo, sabiendo de que al menos uno de los alumnos se lo puede volver a explicar a los demás miembros.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277" t="39283" r="37468" b="27281"/>
          <a:stretch>
            <a:fillRect/>
          </a:stretch>
        </p:blipFill>
        <p:spPr bwMode="auto">
          <a:xfrm>
            <a:off x="191780" y="1484784"/>
            <a:ext cx="89522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s-ES" dirty="0" smtClean="0"/>
              <a:t>Roles para los trabajos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Roles para cada miembro, que elegirán entre ellos: </a:t>
            </a:r>
            <a:endParaRPr lang="es-ES" dirty="0" smtClean="0"/>
          </a:p>
          <a:p>
            <a:pPr lvl="1"/>
            <a:r>
              <a:rPr lang="es-ES" dirty="0" smtClean="0"/>
              <a:t>Portavoz: Consulta dudas al profesor  y responde las preguntas que este le haga.</a:t>
            </a:r>
          </a:p>
          <a:p>
            <a:pPr lvl="1"/>
            <a:r>
              <a:rPr lang="es-ES" dirty="0" smtClean="0"/>
              <a:t>Coordinador: comprueba que el trabajo se esta realizando correctamente,  se encarga de que se cumpla el turno de palabra y motiva a sus compañeros.</a:t>
            </a:r>
          </a:p>
          <a:p>
            <a:pPr lvl="1"/>
            <a:r>
              <a:rPr lang="es-ES" dirty="0" smtClean="0"/>
              <a:t>Secretario: anota las tareas a realizar  y durante el trabajo recuerda a los compañeros los pasos a seguir.</a:t>
            </a:r>
          </a:p>
          <a:p>
            <a:pPr lvl="1"/>
            <a:r>
              <a:rPr lang="es-ES" dirty="0" smtClean="0"/>
              <a:t>Organizador: se encarga de mantener el orden y limpieza, se hace cargo de guardar los materiales .</a:t>
            </a:r>
          </a:p>
          <a:p>
            <a:pPr lvl="1"/>
            <a:r>
              <a:rPr lang="es-ES" dirty="0" smtClean="0"/>
              <a:t>Ayudante: en caso de hacer grupos de 5, sustituye en el cargo si falta algún compañero. Se asegura de recordar el tiempo restante y controlar el nivel de ruido.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8" name="Picture 6" descr="https://1.bp.blogspot.com/-kEqbq5dwlnc/WCxjMEExgbI/AAAAAAAAA28/Mo5VP2DOc28dmvf7Tcktev_7KO7cZO0egCEw/s1600/Roles_01.jpg"/>
          <p:cNvPicPr>
            <a:picLocks noChangeAspect="1" noChangeArrowheads="1"/>
          </p:cNvPicPr>
          <p:nvPr/>
        </p:nvPicPr>
        <p:blipFill>
          <a:blip r:embed="rId2" cstate="print"/>
          <a:srcRect l="49588"/>
          <a:stretch>
            <a:fillRect/>
          </a:stretch>
        </p:blipFill>
        <p:spPr bwMode="auto">
          <a:xfrm rot="5400000">
            <a:off x="1755707" y="1601285"/>
            <a:ext cx="3501008" cy="7012422"/>
          </a:xfrm>
          <a:prstGeom prst="rect">
            <a:avLst/>
          </a:prstGeom>
          <a:noFill/>
        </p:spPr>
      </p:pic>
      <p:pic>
        <p:nvPicPr>
          <p:cNvPr id="44040" name="Picture 8" descr="https://1.bp.blogspot.com/-kEqbq5dwlnc/WCxjMEExgbI/AAAAAAAAA28/Mo5VP2DOc28dmvf7Tcktev_7KO7cZO0egCEw/s1600/Roles_01.jpg"/>
          <p:cNvPicPr>
            <a:picLocks noChangeAspect="1" noChangeArrowheads="1"/>
          </p:cNvPicPr>
          <p:nvPr/>
        </p:nvPicPr>
        <p:blipFill>
          <a:blip r:embed="rId2" cstate="print"/>
          <a:srcRect r="49325"/>
          <a:stretch>
            <a:fillRect/>
          </a:stretch>
        </p:blipFill>
        <p:spPr bwMode="auto">
          <a:xfrm rot="16200000">
            <a:off x="1737489" y="-1737490"/>
            <a:ext cx="3501008" cy="6975987"/>
          </a:xfrm>
          <a:prstGeom prst="rect">
            <a:avLst/>
          </a:prstGeom>
          <a:noFill/>
        </p:spPr>
      </p:pic>
      <p:pic>
        <p:nvPicPr>
          <p:cNvPr id="44036" name="Picture 4" descr="Resultado de imagen de roles trabajo coopera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2267744" cy="3463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Trabajos colaborativos e interdisciplinares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Trabajo colaborativo: toda la clase trabaja en un proyecto común.</a:t>
            </a:r>
          </a:p>
          <a:p>
            <a:pPr lvl="1"/>
            <a:r>
              <a:rPr lang="es-ES" dirty="0" smtClean="0"/>
              <a:t>Algunos </a:t>
            </a:r>
            <a:r>
              <a:rPr lang="es-ES" dirty="0" smtClean="0"/>
              <a:t>ejemplos de trabajo colaborativo lo suponen plataformas como </a:t>
            </a:r>
            <a:r>
              <a:rPr lang="es-ES" dirty="0" err="1" smtClean="0"/>
              <a:t>Wikipedia</a:t>
            </a:r>
            <a:r>
              <a:rPr lang="es-ES" dirty="0" smtClean="0"/>
              <a:t>, Linux o el Proyecto Gutenberg</a:t>
            </a:r>
            <a:r>
              <a:rPr lang="es-ES" dirty="0" smtClean="0"/>
              <a:t>.</a:t>
            </a:r>
          </a:p>
          <a:p>
            <a:r>
              <a:rPr lang="es-ES" dirty="0" smtClean="0"/>
              <a:t>Trabajos interdisciplinares varias áreas o materias colaboran en un mismo proyecto o de manera conjunta.</a:t>
            </a:r>
          </a:p>
          <a:p>
            <a:pPr lvl="1"/>
            <a:r>
              <a:rPr lang="es-ES" dirty="0" smtClean="0"/>
              <a:t>Focalizar el mismo temas desde distintos puntos de vista, enriqueciendo el contenido.</a:t>
            </a:r>
          </a:p>
          <a:p>
            <a:pPr lvl="1"/>
            <a:r>
              <a:rPr lang="es-ES" dirty="0" smtClean="0"/>
              <a:t>Reforzar un contenido desde distintas áreas consigue que los conocimientos se aprendan con mayor facilidad.</a:t>
            </a:r>
          </a:p>
          <a:p>
            <a:pPr lvl="1"/>
            <a:r>
              <a:rPr lang="es-ES" dirty="0" smtClean="0"/>
              <a:t>Ayuda a aprender de otros y con otros.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s-ES" dirty="0" smtClean="0"/>
              <a:t>Ejemplo de la tarea a realizar: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s-ES" dirty="0" smtClean="0"/>
              <a:t>Trabajo cooperativo y colaborativo evaluado con rúbricas.</a:t>
            </a:r>
          </a:p>
          <a:p>
            <a:pPr marL="514350" indent="-514350"/>
            <a:r>
              <a:rPr lang="es-ES" dirty="0" smtClean="0"/>
              <a:t>En el nivel de 1º de la ESO dividiremos el trabajo en 6 grupos: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dirty="0" smtClean="0"/>
              <a:t>África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dirty="0" smtClean="0"/>
              <a:t>Asia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dirty="0" smtClean="0"/>
              <a:t>Europa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dirty="0" smtClean="0"/>
              <a:t>Oceanía y Antártida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dirty="0" smtClean="0"/>
              <a:t>América del Norte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" dirty="0" smtClean="0"/>
              <a:t>América del Sur</a:t>
            </a:r>
          </a:p>
          <a:p>
            <a:pPr marL="514350" indent="-514350"/>
            <a:r>
              <a:rPr lang="es-ES" dirty="0" smtClean="0"/>
              <a:t>En una cartulina cada grupo calcará (con la ayuda de la pizarra digital)  a una escala común la parte del planeta que debe trabajar.</a:t>
            </a:r>
          </a:p>
          <a:p>
            <a:pPr marL="880110" lvl="1" indent="-514350">
              <a:buNone/>
            </a:pPr>
            <a:endParaRPr lang="es-ES" dirty="0" smtClean="0"/>
          </a:p>
          <a:p>
            <a:pPr marL="880110" lvl="1" indent="-514350"/>
            <a:endParaRPr lang="es-ES" dirty="0" smtClean="0"/>
          </a:p>
          <a:p>
            <a:pPr marL="514350" indent="-514350"/>
            <a:endParaRPr lang="es-E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s-ES" dirty="0" smtClean="0"/>
              <a:t>Cada grupo </a:t>
            </a:r>
            <a:r>
              <a:rPr lang="es-ES" dirty="0" smtClean="0"/>
              <a:t>debe encargarse de señalar distintos </a:t>
            </a:r>
            <a:r>
              <a:rPr lang="es-ES" dirty="0" smtClean="0"/>
              <a:t>elementos geográficos: 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Cadenas montañosas y picos importantes (marrón)</a:t>
            </a:r>
          </a:p>
          <a:p>
            <a:pPr marL="880110" lvl="1" indent="-514350"/>
            <a:r>
              <a:rPr lang="es-ES" dirty="0" smtClean="0"/>
              <a:t>Mesetas y llanuras (verde)</a:t>
            </a:r>
          </a:p>
          <a:p>
            <a:pPr marL="880110" lvl="1" indent="-514350"/>
            <a:r>
              <a:rPr lang="es-ES" dirty="0" smtClean="0"/>
              <a:t>Ríos y  lagos  (azul claro)</a:t>
            </a:r>
          </a:p>
          <a:p>
            <a:pPr marL="880110" lvl="1" indent="-514350"/>
            <a:r>
              <a:rPr lang="es-ES" dirty="0" smtClean="0"/>
              <a:t>Mares y océanos (azul oscuro)</a:t>
            </a:r>
          </a:p>
          <a:p>
            <a:pPr marL="880110" lvl="1" indent="-514350"/>
            <a:r>
              <a:rPr lang="es-ES" dirty="0" smtClean="0"/>
              <a:t>Nombre de islas importantes (negro)</a:t>
            </a:r>
          </a:p>
          <a:p>
            <a:pPr marL="880110" lvl="1" indent="-514350"/>
            <a:r>
              <a:rPr lang="es-ES" dirty="0" smtClean="0"/>
              <a:t>Penínsulas golfos y cabos (verde)</a:t>
            </a:r>
          </a:p>
          <a:p>
            <a:pPr marL="880110" lvl="1" indent="-514350"/>
            <a:r>
              <a:rPr lang="es-ES" dirty="0" smtClean="0"/>
              <a:t>Desiertos (naranja)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84" name="Picture 12" descr="Resultado de imagen de mapa del mundo trabajo eso reli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15003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s-ES" dirty="0" smtClean="0"/>
              <a:t>Señalar en el mapa diferentes paisajes y climas de cada continente, coloreando cada clima siguiendo una </a:t>
            </a:r>
            <a:r>
              <a:rPr lang="es-ES" dirty="0" smtClean="0"/>
              <a:t>leyenda de colores común.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ecuatorial (verde oscuro)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tropical (verde claro)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desértico (amarillo)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mediterráneo ( rojo)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oceánico ( azul claro)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continental ( azul)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alta montaña </a:t>
            </a:r>
            <a:r>
              <a:rPr lang="es-ES" dirty="0" smtClean="0"/>
              <a:t>(morado)</a:t>
            </a:r>
            <a:endParaRPr lang="es-ES" dirty="0" smtClean="0"/>
          </a:p>
          <a:p>
            <a:pPr marL="880110" lvl="1" indent="-514350"/>
            <a:r>
              <a:rPr lang="es-ES" dirty="0" smtClean="0"/>
              <a:t>Clima </a:t>
            </a:r>
            <a:r>
              <a:rPr lang="es-ES" dirty="0" smtClean="0"/>
              <a:t>polar (blanco)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Resultado de imagen de mapa climas mundo"/>
          <p:cNvPicPr>
            <a:picLocks noChangeAspect="1" noChangeArrowheads="1"/>
          </p:cNvPicPr>
          <p:nvPr/>
        </p:nvPicPr>
        <p:blipFill>
          <a:blip r:embed="rId2" cstate="print"/>
          <a:srcRect t="3547" b="19390"/>
          <a:stretch>
            <a:fillRect/>
          </a:stretch>
        </p:blipFill>
        <p:spPr bwMode="auto">
          <a:xfrm>
            <a:off x="-1" y="548680"/>
            <a:ext cx="910313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Actuaciones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80920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952328"/>
              </a:tblGrid>
              <a:tr h="605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TAREAS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DISTRIBUCIÓN TEMPORAL</a:t>
                      </a:r>
                    </a:p>
                  </a:txBody>
                  <a:tcPr marL="68580" marR="68580" marT="0" marB="0"/>
                </a:tc>
              </a:tr>
              <a:tr h="1070248">
                <a:tc>
                  <a:txBody>
                    <a:bodyPr/>
                    <a:lstStyle/>
                    <a:p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Elaborar una rúbrica específica para evaluar un trabajo cooperativo y colaborativo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Durante el primer trimestre</a:t>
                      </a:r>
                    </a:p>
                  </a:txBody>
                  <a:tcPr marL="68580" marR="68580" marT="0" marB="0"/>
                </a:tc>
              </a:tr>
              <a:tr h="1070248">
                <a:tc>
                  <a:txBody>
                    <a:bodyPr/>
                    <a:lstStyle/>
                    <a:p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Evaluar siguiendo los criterios de evaluación y estándares de aprendizaje una Unidad didáctica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Durante el segundo trimestre</a:t>
                      </a:r>
                    </a:p>
                  </a:txBody>
                  <a:tcPr marL="68580" marR="68580" marT="0" marB="0"/>
                </a:tc>
              </a:tr>
              <a:tr h="1070248">
                <a:tc>
                  <a:txBody>
                    <a:bodyPr/>
                    <a:lstStyle/>
                    <a:p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Implementar y evaluar las competencias clave en una en una Unidad didáctica.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Durante el tercer trimestre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 final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Cada continente será calcado a una misma escala para que todos los continentes estén en proporción y puedan juntarse, para formar un gran mapamundi.</a:t>
            </a:r>
          </a:p>
          <a:p>
            <a:r>
              <a:rPr lang="es-ES" dirty="0" smtClean="0"/>
              <a:t>Finalmente cada alumno será evaluado siguiendo una rúbrica específica para este trabajo.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 17-11-18 18 19 0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679" y="188640"/>
            <a:ext cx="9156005" cy="613596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tarea a subir en colabora 3.0 debe incluir una explicación del trabajo/proyecto/ficha… acompañada de la rúbrica con la que ha sido evaluada dicha actividad.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4177" t="29156" r="24127" b="12230"/>
          <a:stretch>
            <a:fillRect/>
          </a:stretch>
        </p:blipFill>
        <p:spPr bwMode="auto">
          <a:xfrm>
            <a:off x="34228" y="332656"/>
            <a:ext cx="91097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4177" t="26203" r="23853" b="13751"/>
          <a:stretch>
            <a:fillRect/>
          </a:stretch>
        </p:blipFill>
        <p:spPr bwMode="auto">
          <a:xfrm>
            <a:off x="0" y="0"/>
            <a:ext cx="916026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3621" t="32110" r="25712" b="20186"/>
          <a:stretch>
            <a:fillRect/>
          </a:stretch>
        </p:blipFill>
        <p:spPr bwMode="auto">
          <a:xfrm>
            <a:off x="69818" y="620688"/>
            <a:ext cx="907418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628800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¡¡¡Muchas gracias!!!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501008"/>
            <a:ext cx="3888432" cy="64807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Primera sesión terminada</a:t>
            </a:r>
            <a:endParaRPr lang="es-ES" dirty="0"/>
          </a:p>
        </p:txBody>
      </p:sp>
      <p:pic>
        <p:nvPicPr>
          <p:cNvPr id="49158" name="Picture 6" descr="Resultado de imagen de sello de graduado"/>
          <p:cNvPicPr>
            <a:picLocks noChangeAspect="1" noChangeArrowheads="1"/>
          </p:cNvPicPr>
          <p:nvPr/>
        </p:nvPicPr>
        <p:blipFill>
          <a:blip r:embed="rId2" cstate="print"/>
          <a:srcRect b="12281"/>
          <a:stretch>
            <a:fillRect/>
          </a:stretch>
        </p:blipFill>
        <p:spPr bwMode="auto">
          <a:xfrm>
            <a:off x="4572000" y="2132856"/>
            <a:ext cx="38387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ES" dirty="0" smtClean="0"/>
              <a:t>3. Rúbricas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La Orden </a:t>
            </a:r>
            <a:r>
              <a:rPr lang="es-ES" dirty="0" smtClean="0"/>
              <a:t>de 14 de julio de </a:t>
            </a:r>
            <a:r>
              <a:rPr lang="es-ES" dirty="0" smtClean="0"/>
              <a:t>2016:</a:t>
            </a:r>
          </a:p>
          <a:p>
            <a:pPr>
              <a:buNone/>
            </a:pPr>
            <a:r>
              <a:rPr lang="es-ES" b="1" u="sng" dirty="0" smtClean="0"/>
              <a:t>Artículo 15. Procedimientos, técnicas e instrumentos de evaluación. </a:t>
            </a:r>
            <a:endParaRPr lang="es-ES" b="1" u="sng" dirty="0" smtClean="0"/>
          </a:p>
          <a:p>
            <a:pPr>
              <a:buNone/>
            </a:pPr>
            <a:r>
              <a:rPr lang="es-ES" b="1" dirty="0" smtClean="0"/>
              <a:t>    </a:t>
            </a:r>
            <a:r>
              <a:rPr lang="es-ES" dirty="0" smtClean="0"/>
              <a:t>El </a:t>
            </a:r>
            <a:r>
              <a:rPr lang="es-ES" dirty="0" smtClean="0"/>
              <a:t>profesorado llevará a cabo la evaluación, preferentemente, a través de la observación continuada de la evolución del proceso de aprendizaje de cada alumno o alumna y de su maduración personal en relación con los objetivos de la Educación Secundaria Obligatoria y las competencias clave. A tal efecto, utilizará diferentes procedimientos, técnicas o instrumentos como pruebas, escalas de observación, </a:t>
            </a:r>
            <a:r>
              <a:rPr lang="es-ES" b="1" dirty="0" smtClean="0"/>
              <a:t>rúbricas</a:t>
            </a:r>
            <a:r>
              <a:rPr lang="es-ES" dirty="0" smtClean="0"/>
              <a:t> o portfolios, entre otros, ajustados a los criterios de evaluación y a las características específicas del alumnado.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Definición de rúbrica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rúbrica es un instrumento de evaluación auténtica del desempeño de los </a:t>
            </a:r>
            <a:r>
              <a:rPr lang="es-ES" dirty="0" smtClean="0"/>
              <a:t>estudiantes</a:t>
            </a:r>
          </a:p>
          <a:p>
            <a:r>
              <a:rPr lang="es-ES" dirty="0" smtClean="0"/>
              <a:t>Son </a:t>
            </a:r>
            <a:r>
              <a:rPr lang="es-ES" dirty="0" smtClean="0"/>
              <a:t>tablas que desglosan los niveles de desempeño de los estudiantes en un aspecto </a:t>
            </a:r>
            <a:r>
              <a:rPr lang="es-ES" dirty="0" smtClean="0"/>
              <a:t>determinado</a:t>
            </a:r>
          </a:p>
          <a:p>
            <a:r>
              <a:rPr lang="es-ES" dirty="0" smtClean="0"/>
              <a:t>Permiten que los estudiantes identifiquen con claridad la relevancia de los contenidos y los objetivos de los trabajos académicos </a:t>
            </a:r>
            <a:r>
              <a:rPr lang="es-ES" dirty="0" smtClean="0"/>
              <a:t>establecidos</a:t>
            </a:r>
          </a:p>
          <a:p>
            <a:r>
              <a:rPr lang="es-ES" dirty="0" smtClean="0"/>
              <a:t>Cualquier rúbrica debe </a:t>
            </a:r>
            <a:r>
              <a:rPr lang="es-ES" dirty="0" smtClean="0"/>
              <a:t>ser </a:t>
            </a:r>
            <a:r>
              <a:rPr lang="es-ES" dirty="0" smtClean="0"/>
              <a:t>coherente con los objetivos educativos que se persiguen, apropiada ante el nivel de desarrollo de los estudiantes, y establecer niveles con términos claros.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ES" dirty="0" smtClean="0"/>
              <a:t>Elementos de la rúbrica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060848"/>
            <a:ext cx="7618040" cy="4104456"/>
          </a:xfrm>
        </p:spPr>
        <p:txBody>
          <a:bodyPr>
            <a:normAutofit/>
          </a:bodyPr>
          <a:lstStyle/>
          <a:p>
            <a:r>
              <a:rPr lang="es-ES" dirty="0" smtClean="0"/>
              <a:t>La rúbrica presenta tres características clave: 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Criterios de evaluación. </a:t>
            </a:r>
          </a:p>
          <a:p>
            <a:pPr lvl="1"/>
            <a:r>
              <a:rPr lang="es-ES" dirty="0" smtClean="0"/>
              <a:t> </a:t>
            </a:r>
            <a:r>
              <a:rPr lang="es-ES" dirty="0" smtClean="0"/>
              <a:t>Definiciones de calidad. </a:t>
            </a:r>
          </a:p>
          <a:p>
            <a:pPr lvl="1"/>
            <a:r>
              <a:rPr lang="es-ES" dirty="0" smtClean="0"/>
              <a:t>Estrategias </a:t>
            </a:r>
            <a:r>
              <a:rPr lang="es-ES" dirty="0" smtClean="0"/>
              <a:t>de puntuación.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200" t="-202" r="12201"/>
          <a:stretch>
            <a:fillRect/>
          </a:stretch>
        </p:blipFill>
        <p:spPr bwMode="auto">
          <a:xfrm>
            <a:off x="0" y="13827"/>
            <a:ext cx="9144000" cy="684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2503" r="12454"/>
          <a:stretch>
            <a:fillRect/>
          </a:stretch>
        </p:blipFill>
        <p:spPr bwMode="auto">
          <a:xfrm>
            <a:off x="-1" y="0"/>
            <a:ext cx="9113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2503" r="12454"/>
          <a:stretch>
            <a:fillRect/>
          </a:stretch>
        </p:blipFill>
        <p:spPr bwMode="auto">
          <a:xfrm>
            <a:off x="0" y="-22941"/>
            <a:ext cx="9144000" cy="68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1141</Words>
  <Application>Microsoft Office PowerPoint</Application>
  <PresentationFormat>Presentación en pantalla (4:3)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Flujo</vt:lpstr>
      <vt:lpstr>Grupo de Trabajo: </vt:lpstr>
      <vt:lpstr>1. Objetivos</vt:lpstr>
      <vt:lpstr>2. Actuaciones</vt:lpstr>
      <vt:lpstr>3. Rúbricas</vt:lpstr>
      <vt:lpstr> Definición de rúbrica</vt:lpstr>
      <vt:lpstr>Elementos de la rúbrica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Ventajas y desventajas</vt:lpstr>
      <vt:lpstr>Diapositiva 18</vt:lpstr>
      <vt:lpstr>4. Proyectos cooperativos, colaborativos e interdisciplinares</vt:lpstr>
      <vt:lpstr>Trabajo cooperativo</vt:lpstr>
      <vt:lpstr>Diapositiva 21</vt:lpstr>
      <vt:lpstr>Roles para los trabajos</vt:lpstr>
      <vt:lpstr>Diapositiva 23</vt:lpstr>
      <vt:lpstr>Trabajos colaborativos e interdisciplinares</vt:lpstr>
      <vt:lpstr>Ejemplo de la tarea a realizar:</vt:lpstr>
      <vt:lpstr>Diapositiva 26</vt:lpstr>
      <vt:lpstr>Diapositiva 27</vt:lpstr>
      <vt:lpstr>Diapositiva 28</vt:lpstr>
      <vt:lpstr>Diapositiva 29</vt:lpstr>
      <vt:lpstr>Resultado final</vt:lpstr>
      <vt:lpstr>Diapositiva 31</vt:lpstr>
      <vt:lpstr>Diapositiva 32</vt:lpstr>
      <vt:lpstr>Diapositiva 33</vt:lpstr>
      <vt:lpstr>Diapositiva 34</vt:lpstr>
      <vt:lpstr>Diapositiva 35</vt:lpstr>
      <vt:lpstr>¡¡¡Muchas gracias!!!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Trabajo: </dc:title>
  <dc:creator>Javier del Pozo Vilá</dc:creator>
  <cp:lastModifiedBy>Javier del Pozo Vilá</cp:lastModifiedBy>
  <cp:revision>11</cp:revision>
  <dcterms:created xsi:type="dcterms:W3CDTF">2018-11-17T11:56:29Z</dcterms:created>
  <dcterms:modified xsi:type="dcterms:W3CDTF">2018-11-17T17:42:00Z</dcterms:modified>
</cp:coreProperties>
</file>