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75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573" autoAdjust="0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60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88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31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491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54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79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3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4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79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75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91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6C26-F29F-4737-A60F-876F315305D8}" type="datetimeFigureOut">
              <a:rPr lang="es-ES" smtClean="0"/>
              <a:t>4/5/19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7995-EC1E-4796-97F1-181FC2C69C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64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429000"/>
            <a:ext cx="6336704" cy="1470025"/>
          </a:xfrm>
        </p:spPr>
        <p:txBody>
          <a:bodyPr/>
          <a:lstStyle/>
          <a:p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1º DE BACHILLERATO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592553"/>
            <a:ext cx="2590800" cy="1057672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IES RUIZ GIJÓN</a:t>
            </a:r>
          </a:p>
          <a:p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UTRERA</a:t>
            </a: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36368"/>
            <a:ext cx="24003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339752" y="4779149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para el alumnado</a:t>
            </a:r>
          </a:p>
        </p:txBody>
      </p:sp>
    </p:spTree>
    <p:extLst>
      <p:ext uri="{BB962C8B-B14F-4D97-AF65-F5344CB8AC3E}">
        <p14:creationId xmlns:p14="http://schemas.microsoft.com/office/powerpoint/2010/main" val="376650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Horario de clases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3645024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310952" y="1340769"/>
            <a:ext cx="8229600" cy="194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Modalidad presencial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lunes a jueves: de 17:00h a 22:30h</a:t>
            </a:r>
            <a:endParaRPr lang="es-ES" sz="2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Viernes: de 17:00 a 20:40</a:t>
            </a:r>
          </a:p>
          <a:p>
            <a:pPr marL="0" indent="0">
              <a:buNone/>
            </a:pPr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19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Distribución del horario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310952" y="1340769"/>
            <a:ext cx="8229600" cy="2520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Modalidad semipresencial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Troncales generales: 1 hora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 obligatoria: 1 hora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Troncales de opción: 2 horas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Específicas de opción: 2 horas</a:t>
            </a:r>
          </a:p>
          <a:p>
            <a:pPr marL="0" indent="0">
              <a:buNone/>
            </a:pPr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3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 txBox="1">
            <a:spLocks/>
          </p:cNvSpPr>
          <p:nvPr/>
        </p:nvSpPr>
        <p:spPr>
          <a:xfrm>
            <a:off x="827584" y="4046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Bachillerato de Humanidades y </a:t>
            </a:r>
          </a:p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CCSS semipresencial</a:t>
            </a:r>
          </a:p>
        </p:txBody>
      </p:sp>
      <p:sp>
        <p:nvSpPr>
          <p:cNvPr id="28" name="Rectangle 8"/>
          <p:cNvSpPr/>
          <p:nvPr/>
        </p:nvSpPr>
        <p:spPr>
          <a:xfrm>
            <a:off x="827584" y="1844824"/>
            <a:ext cx="64424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algn="ctr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Materias troncales generales</a:t>
            </a:r>
          </a:p>
        </p:txBody>
      </p:sp>
      <p:sp>
        <p:nvSpPr>
          <p:cNvPr id="29" name="Rectangle 9"/>
          <p:cNvSpPr/>
          <p:nvPr/>
        </p:nvSpPr>
        <p:spPr>
          <a:xfrm>
            <a:off x="1331640" y="2348880"/>
            <a:ext cx="12955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Sociales</a:t>
            </a:r>
            <a:endParaRPr lang="es-ES_tradnl" sz="2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10"/>
          <p:cNvSpPr/>
          <p:nvPr/>
        </p:nvSpPr>
        <p:spPr>
          <a:xfrm>
            <a:off x="4860032" y="2348880"/>
            <a:ext cx="20816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>
              <a:buNone/>
            </a:pPr>
            <a:r>
              <a:rPr lang="es-E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Humanidades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417037" y="5229200"/>
            <a:ext cx="35852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 algn="ctr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 de opción</a:t>
            </a:r>
          </a:p>
        </p:txBody>
      </p:sp>
      <p:sp>
        <p:nvSpPr>
          <p:cNvPr id="45" name="Rectangle 11"/>
          <p:cNvSpPr/>
          <p:nvPr/>
        </p:nvSpPr>
        <p:spPr>
          <a:xfrm>
            <a:off x="1331640" y="2780928"/>
            <a:ext cx="19704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Matemáticas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angle 12"/>
          <p:cNvSpPr/>
          <p:nvPr/>
        </p:nvSpPr>
        <p:spPr>
          <a:xfrm>
            <a:off x="1644925" y="3231122"/>
            <a:ext cx="29274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Historia 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ectangle 13"/>
          <p:cNvSpPr/>
          <p:nvPr/>
        </p:nvSpPr>
        <p:spPr>
          <a:xfrm>
            <a:off x="1654288" y="4154881"/>
            <a:ext cx="30925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Economía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tangle 14"/>
          <p:cNvSpPr/>
          <p:nvPr/>
        </p:nvSpPr>
        <p:spPr>
          <a:xfrm>
            <a:off x="1661209" y="4582289"/>
            <a:ext cx="28793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Griego*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4860032" y="2809162"/>
            <a:ext cx="11919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6908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Latín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2306328" y="5878433"/>
            <a:ext cx="40324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908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 universal</a:t>
            </a:r>
          </a:p>
        </p:txBody>
      </p:sp>
      <p:sp>
        <p:nvSpPr>
          <p:cNvPr id="60" name="5 Abrir llave"/>
          <p:cNvSpPr/>
          <p:nvPr/>
        </p:nvSpPr>
        <p:spPr>
          <a:xfrm>
            <a:off x="3017341" y="4154881"/>
            <a:ext cx="284710" cy="858295"/>
          </a:xfrm>
          <a:prstGeom prst="leftBrac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2416597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259632" y="1343456"/>
            <a:ext cx="4038600" cy="86140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Parte presencial</a:t>
            </a:r>
          </a:p>
          <a:p>
            <a:pPr marL="64008" indent="0">
              <a:buNone/>
            </a:pPr>
            <a:endParaRPr lang="es-ES" sz="3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sz="3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Modalidad semipresencial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03648" y="1992322"/>
            <a:ext cx="3600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Horas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Asistencia obligatoria</a:t>
            </a:r>
          </a:p>
        </p:txBody>
      </p:sp>
      <p:sp>
        <p:nvSpPr>
          <p:cNvPr id="11" name="4 Marcador de contenido"/>
          <p:cNvSpPr>
            <a:spLocks noGrp="1"/>
          </p:cNvSpPr>
          <p:nvPr>
            <p:ph sz="half" idx="1"/>
          </p:nvPr>
        </p:nvSpPr>
        <p:spPr>
          <a:xfrm>
            <a:off x="1259632" y="3284984"/>
            <a:ext cx="4038600" cy="86140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Parte NO presencial</a:t>
            </a:r>
          </a:p>
          <a:p>
            <a:pPr marL="64008" indent="0">
              <a:buNone/>
            </a:pPr>
            <a:endParaRPr lang="es-ES" sz="3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sz="3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403648" y="3929557"/>
            <a:ext cx="38945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Horas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Docencia Telemática </a:t>
            </a:r>
          </a:p>
        </p:txBody>
      </p:sp>
    </p:spTree>
    <p:extLst>
      <p:ext uri="{BB962C8B-B14F-4D97-AF65-F5344CB8AC3E}">
        <p14:creationId xmlns:p14="http://schemas.microsoft.com/office/powerpoint/2010/main" val="4083657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Horario de clases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10952" y="1340769"/>
            <a:ext cx="8229600" cy="194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Modalidad semipresencial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lunes a jueves: de 17:00h a 19:45h</a:t>
            </a:r>
            <a:endParaRPr lang="es-ES" sz="2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6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Convocatorias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10952" y="1340769"/>
            <a:ext cx="6861448" cy="194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 convocatorias para cada asignatura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Dos cada curso académico: junio y septiembre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Tres cursos en total</a:t>
            </a:r>
            <a:endParaRPr lang="es-ES" sz="2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310952" y="3429001"/>
            <a:ext cx="7005464" cy="194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Prueba extraordinaria 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Hasta 4 materias pendientes de evaluación positiva en 1º o 2º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Solicitud: 2ª quincena de enero</a:t>
            </a:r>
          </a:p>
        </p:txBody>
      </p:sp>
    </p:spTree>
    <p:extLst>
      <p:ext uri="{BB962C8B-B14F-4D97-AF65-F5344CB8AC3E}">
        <p14:creationId xmlns:p14="http://schemas.microsoft.com/office/powerpoint/2010/main" val="315849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Bajas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10952" y="764704"/>
            <a:ext cx="6789440" cy="24482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s-E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existe la posibilidad de anular la matrícula ni obtener la baja.</a:t>
            </a:r>
          </a:p>
          <a:p>
            <a:pPr marL="0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Excepcionalmente, en supuestos de fuerza </a:t>
            </a:r>
          </a:p>
          <a:p>
            <a:pPr marL="0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mayor sobrevenidos (trabajo o enfermedad)</a:t>
            </a:r>
          </a:p>
          <a:p>
            <a:r>
              <a:rPr lang="es-ES" sz="2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 puede subir nota.</a:t>
            </a:r>
          </a:p>
        </p:txBody>
      </p:sp>
    </p:spTree>
    <p:extLst>
      <p:ext uri="{BB962C8B-B14F-4D97-AF65-F5344CB8AC3E}">
        <p14:creationId xmlns:p14="http://schemas.microsoft.com/office/powerpoint/2010/main" val="1666040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Matrícula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310952" y="764704"/>
            <a:ext cx="678944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Curso completo (8 o 9 asignaturas)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Matrícula parcial (de 1 a 12 asignaturas)</a:t>
            </a:r>
          </a:p>
          <a:p>
            <a:pPr marL="457200" lvl="1" indent="0">
              <a:buNone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95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Equivalencias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10952" y="764705"/>
            <a:ext cx="678944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Orden de 25 de enero de 2018. Anexo V</a:t>
            </a:r>
          </a:p>
        </p:txBody>
      </p:sp>
    </p:spTree>
    <p:extLst>
      <p:ext uri="{BB962C8B-B14F-4D97-AF65-F5344CB8AC3E}">
        <p14:creationId xmlns:p14="http://schemas.microsoft.com/office/powerpoint/2010/main" val="160913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Pruebas libres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10952" y="1340769"/>
            <a:ext cx="6861448" cy="2520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Requisitos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Tener 20 años o cumplirlos en el año natural en que se celebran las pruebas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estar en posesión del título de bachiller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haber superado la </a:t>
            </a:r>
            <a:r>
              <a:rPr lang="es-ES" sz="26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 anteriormente</a:t>
            </a:r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7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8904" y="26977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Enseñanzas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368152"/>
            <a:ext cx="8229600" cy="5589240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Modalidad presencial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1º Bachillerato Humanidades y CCSS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1º Bachillerato Ciencias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2º Bachillerato Humanidades y CCSS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2º Bachillerato Ciencias y Tecnología</a:t>
            </a:r>
          </a:p>
          <a:p>
            <a:pPr marL="64008" indent="0">
              <a:buNone/>
            </a:pPr>
            <a:endPara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Modalidad </a:t>
            </a:r>
            <a:r>
              <a:rPr lang="es-ES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semipresencial</a:t>
            </a:r>
            <a:endParaRPr lang="es-ES" sz="3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1º Bachillerato Humanidades y CCSS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2º Bachillerato Humanidades y CCSS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3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Modalidad Presencial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10952" y="764705"/>
            <a:ext cx="8229600" cy="1944216"/>
          </a:xfrm>
        </p:spPr>
        <p:txBody>
          <a:bodyPr>
            <a:normAutofit/>
          </a:bodyPr>
          <a:lstStyle/>
          <a:p>
            <a:endParaRPr lang="es-E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Asistencia obligatoria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27 Horas de clases presenciales</a:t>
            </a:r>
            <a:endParaRPr lang="es-E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8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Distribución del horario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10952" y="1340768"/>
            <a:ext cx="8229600" cy="3888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Modalidad presencial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Troncales generales: 3 horas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 obligatoria: 2 horas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Troncales de opción: 4 horas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 de opción: 4 horas </a:t>
            </a: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os materias de dos horas</a:t>
            </a: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s-E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troncal de opción que no se </a:t>
            </a:r>
            <a:r>
              <a:rPr lang="es-ES"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haya cursado</a:t>
            </a: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Materias de 1º de Bachillerato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340768"/>
            <a:ext cx="8229600" cy="4525963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Materias troncales generales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Lengua Castellana y Literatura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Filosofía</a:t>
            </a: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1ª Lengua extranjera</a:t>
            </a:r>
          </a:p>
          <a:p>
            <a:pPr marL="64008" indent="0">
              <a:buNone/>
            </a:pPr>
            <a:endParaRPr lang="es-ES" sz="2600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 obligatoria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21208" indent="-457200"/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Francés 2º Idioma</a:t>
            </a:r>
          </a:p>
          <a:p>
            <a:pPr marL="64008" indent="0">
              <a:buNone/>
            </a:pPr>
            <a:endParaRPr lang="es-ES" sz="2600" dirty="0"/>
          </a:p>
          <a:p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268683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Bachillerato de ciencias </a:t>
            </a:r>
          </a:p>
        </p:txBody>
      </p:sp>
      <p:sp>
        <p:nvSpPr>
          <p:cNvPr id="6" name="5 Abrir llave"/>
          <p:cNvSpPr/>
          <p:nvPr/>
        </p:nvSpPr>
        <p:spPr>
          <a:xfrm>
            <a:off x="2213680" y="7483223"/>
            <a:ext cx="432048" cy="986336"/>
          </a:xfrm>
          <a:prstGeom prst="leftBrac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5814080" y="7461447"/>
            <a:ext cx="1792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Anatomía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TIC</a:t>
            </a:r>
            <a:endParaRPr lang="es-ES_tradnl" sz="2600" dirty="0"/>
          </a:p>
        </p:txBody>
      </p:sp>
      <p:sp>
        <p:nvSpPr>
          <p:cNvPr id="13" name="Rectangle 12"/>
          <p:cNvSpPr/>
          <p:nvPr/>
        </p:nvSpPr>
        <p:spPr>
          <a:xfrm>
            <a:off x="2358609" y="7504999"/>
            <a:ext cx="25202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>
              <a:buNone/>
            </a:pPr>
            <a:r>
              <a:rPr lang="es-E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Tecnlogía</a:t>
            </a: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TIC</a:t>
            </a:r>
          </a:p>
        </p:txBody>
      </p:sp>
      <p:sp>
        <p:nvSpPr>
          <p:cNvPr id="14" name="5 Abrir llave"/>
          <p:cNvSpPr/>
          <p:nvPr/>
        </p:nvSpPr>
        <p:spPr>
          <a:xfrm>
            <a:off x="5649374" y="7440920"/>
            <a:ext cx="432048" cy="986336"/>
          </a:xfrm>
          <a:prstGeom prst="leftBrac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1259632" y="1340768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Font typeface="Arial" pitchFamily="34" charset="0"/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Materias troncales de opción</a:t>
            </a:r>
          </a:p>
          <a:p>
            <a:pPr marL="521208" indent="-457200"/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Matemáticas</a:t>
            </a:r>
          </a:p>
          <a:p>
            <a:pPr marL="521208" indent="-457200"/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Física y Química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Dibujo          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o</a:t>
            </a:r>
          </a:p>
          <a:p>
            <a:pPr marL="64008" indent="0">
              <a:buNone/>
            </a:pPr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Biología        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21208" indent="-457200"/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Font typeface="Arial" pitchFamily="34" charset="0"/>
              <a:buNone/>
            </a:pPr>
            <a:endParaRPr lang="es-ES" sz="2600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Font typeface="Arial" pitchFamily="34" charset="0"/>
              <a:buNone/>
            </a:pPr>
            <a:endParaRPr lang="es-ES" sz="2600" dirty="0"/>
          </a:p>
          <a:p>
            <a:endParaRPr lang="es-ES" sz="2600" dirty="0"/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1259632" y="3917377"/>
            <a:ext cx="8229600" cy="90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Font typeface="Arial" pitchFamily="34" charset="0"/>
              <a:buNone/>
            </a:pPr>
            <a:endParaRPr lang="es-ES" sz="2600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Font typeface="Arial" pitchFamily="34" charset="0"/>
              <a:buNone/>
            </a:pPr>
            <a:endParaRPr lang="es-ES" sz="2600" dirty="0"/>
          </a:p>
          <a:p>
            <a:endParaRPr lang="es-ES" sz="2600" dirty="0"/>
          </a:p>
        </p:txBody>
      </p:sp>
      <p:sp>
        <p:nvSpPr>
          <p:cNvPr id="17" name="5 Abrir llave"/>
          <p:cNvSpPr/>
          <p:nvPr/>
        </p:nvSpPr>
        <p:spPr>
          <a:xfrm>
            <a:off x="1784232" y="2852936"/>
            <a:ext cx="169748" cy="1064441"/>
          </a:xfrm>
          <a:prstGeom prst="leftBrac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6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Bachillerato de ciencias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7427168" cy="36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Específicas optativas de opción</a:t>
            </a:r>
            <a:endParaRPr lang="es-E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		-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TIC.                                	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TIC</a:t>
            </a:r>
          </a:p>
          <a:p>
            <a:pPr marL="0" indent="0">
              <a:buNone/>
            </a:pPr>
            <a:r>
              <a:rPr lang="es-ES_trad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es-ES_trad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	Tecnología </a:t>
            </a:r>
            <a:r>
              <a:rPr lang="es-ES_tradnl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es-ES_tradn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o 	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Anatomía Aplicada</a:t>
            </a:r>
          </a:p>
        </p:txBody>
      </p:sp>
    </p:spTree>
    <p:extLst>
      <p:ext uri="{BB962C8B-B14F-4D97-AF65-F5344CB8AC3E}">
        <p14:creationId xmlns:p14="http://schemas.microsoft.com/office/powerpoint/2010/main" val="78988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827584" y="4046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Bachillerato de Humanidades y </a:t>
            </a:r>
          </a:p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CCSS presencial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4" y="1844824"/>
            <a:ext cx="64424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algn="ctr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Materias troncales de opción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640" y="2348880"/>
            <a:ext cx="12955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Sociales</a:t>
            </a:r>
            <a:endParaRPr lang="es-ES_tradnl" sz="2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0032" y="2348880"/>
            <a:ext cx="20816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>
              <a:buNone/>
            </a:pPr>
            <a:r>
              <a:rPr lang="es-E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Humanidades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640" y="2780928"/>
            <a:ext cx="19704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Matemáticas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640" y="3231122"/>
            <a:ext cx="15103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Historia 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58614" y="3672096"/>
            <a:ext cx="30219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Economía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5535" y="4099504"/>
            <a:ext cx="2661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o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Griego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5 Abrir llave"/>
          <p:cNvSpPr/>
          <p:nvPr/>
        </p:nvSpPr>
        <p:spPr>
          <a:xfrm>
            <a:off x="2927653" y="3796726"/>
            <a:ext cx="374398" cy="965006"/>
          </a:xfrm>
          <a:prstGeom prst="leftBrac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200"/>
          </a:p>
        </p:txBody>
      </p:sp>
      <p:sp>
        <p:nvSpPr>
          <p:cNvPr id="4" name="Rectángulo 3"/>
          <p:cNvSpPr/>
          <p:nvPr/>
        </p:nvSpPr>
        <p:spPr>
          <a:xfrm>
            <a:off x="4867621" y="3280334"/>
            <a:ext cx="15045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6908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Historia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867621" y="2859899"/>
            <a:ext cx="11919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6908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Latín</a:t>
            </a:r>
          </a:p>
        </p:txBody>
      </p:sp>
      <p:sp>
        <p:nvSpPr>
          <p:cNvPr id="20" name="Rectangle 14"/>
          <p:cNvSpPr/>
          <p:nvPr/>
        </p:nvSpPr>
        <p:spPr>
          <a:xfrm>
            <a:off x="5265935" y="4150241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5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827584" y="404664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Bachillerato de Humanidades y </a:t>
            </a:r>
          </a:p>
          <a:p>
            <a:pPr algn="l"/>
            <a:r>
              <a:rPr lang="es-E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CCSS presencial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58614" y="3672096"/>
            <a:ext cx="1877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48913" y="2420888"/>
            <a:ext cx="58711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indent="0" algn="ctr">
              <a:buNone/>
            </a:pP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Específicas optativas de opción (2)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979710" y="3642409"/>
            <a:ext cx="561662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>
              <a:buNone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TIC</a:t>
            </a:r>
          </a:p>
          <a:p>
            <a:pPr marL="64008" indent="0">
              <a:buNone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Patrimonio artístico de Andalucía</a:t>
            </a:r>
          </a:p>
          <a:p>
            <a:pPr marL="64008" indent="0">
              <a:buNone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Cultura emprendedora y empresarial</a:t>
            </a:r>
          </a:p>
        </p:txBody>
      </p:sp>
      <p:sp>
        <p:nvSpPr>
          <p:cNvPr id="20" name="Rectangle 14"/>
          <p:cNvSpPr/>
          <p:nvPr/>
        </p:nvSpPr>
        <p:spPr>
          <a:xfrm>
            <a:off x="5265935" y="4150241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Abrir llave"/>
          <p:cNvSpPr/>
          <p:nvPr/>
        </p:nvSpPr>
        <p:spPr>
          <a:xfrm>
            <a:off x="2744333" y="4344198"/>
            <a:ext cx="97623" cy="1150967"/>
          </a:xfrm>
          <a:prstGeom prst="leftBrace">
            <a:avLst>
              <a:gd name="adj1" fmla="val 8333"/>
              <a:gd name="adj2" fmla="val 491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564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389</Words>
  <Application>Microsoft Macintosh PowerPoint</Application>
  <PresentationFormat>Presentación en pantalla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Tema de Office</vt:lpstr>
      <vt:lpstr>1º DE BACHILLERATO</vt:lpstr>
      <vt:lpstr>Enseñanzas</vt:lpstr>
      <vt:lpstr>Modalidad Presencial</vt:lpstr>
      <vt:lpstr>Distribución del horario</vt:lpstr>
      <vt:lpstr>Materias de 1º de Bachillerato</vt:lpstr>
      <vt:lpstr>Bachillerato de ciencias </vt:lpstr>
      <vt:lpstr>Bachillerato de ciencias </vt:lpstr>
      <vt:lpstr>Presentación de PowerPoint</vt:lpstr>
      <vt:lpstr>Presentación de PowerPoint</vt:lpstr>
      <vt:lpstr>Horario de clases</vt:lpstr>
      <vt:lpstr>Distribución del horario</vt:lpstr>
      <vt:lpstr>Presentación de PowerPoint</vt:lpstr>
      <vt:lpstr>Modalidad semipresencial</vt:lpstr>
      <vt:lpstr>Horario de clases</vt:lpstr>
      <vt:lpstr>Convocatorias</vt:lpstr>
      <vt:lpstr>Bajas</vt:lpstr>
      <vt:lpstr>Matrícula</vt:lpstr>
      <vt:lpstr>Equivalencias</vt:lpstr>
      <vt:lpstr>Pruebas libres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DE BACHILLERATO</dc:title>
  <dc:creator>Usuario-PC</dc:creator>
  <cp:lastModifiedBy>Francisca Zarco Reguera</cp:lastModifiedBy>
  <cp:revision>71</cp:revision>
  <dcterms:created xsi:type="dcterms:W3CDTF">2015-09-12T19:14:48Z</dcterms:created>
  <dcterms:modified xsi:type="dcterms:W3CDTF">2019-05-04T19:50:20Z</dcterms:modified>
</cp:coreProperties>
</file>