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0E74DE-F430-4DD3-B454-B7830F0E6601}" type="datetimeFigureOut">
              <a:rPr lang="es-ES" smtClean="0"/>
              <a:pPr/>
              <a:t>16/01/2019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5A6FF7-AC52-4BB9-B4C6-0E796CC939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E74DE-F430-4DD3-B454-B7830F0E6601}" type="datetimeFigureOut">
              <a:rPr lang="es-ES" smtClean="0"/>
              <a:pPr/>
              <a:t>16/01/2019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5A6FF7-AC52-4BB9-B4C6-0E796CC939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E74DE-F430-4DD3-B454-B7830F0E6601}" type="datetimeFigureOut">
              <a:rPr lang="es-ES" smtClean="0"/>
              <a:pPr/>
              <a:t>16/01/2019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5A6FF7-AC52-4BB9-B4C6-0E796CC939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E74DE-F430-4DD3-B454-B7830F0E6601}" type="datetimeFigureOut">
              <a:rPr lang="es-ES" smtClean="0"/>
              <a:pPr/>
              <a:t>16/01/2019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5A6FF7-AC52-4BB9-B4C6-0E796CC9393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E74DE-F430-4DD3-B454-B7830F0E6601}" type="datetimeFigureOut">
              <a:rPr lang="es-ES" smtClean="0"/>
              <a:pPr/>
              <a:t>16/01/2019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5A6FF7-AC52-4BB9-B4C6-0E796CC9393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E74DE-F430-4DD3-B454-B7830F0E6601}" type="datetimeFigureOut">
              <a:rPr lang="es-ES" smtClean="0"/>
              <a:pPr/>
              <a:t>16/01/2019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5A6FF7-AC52-4BB9-B4C6-0E796CC9393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E74DE-F430-4DD3-B454-B7830F0E6601}" type="datetimeFigureOut">
              <a:rPr lang="es-ES" smtClean="0"/>
              <a:pPr/>
              <a:t>16/01/2019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5A6FF7-AC52-4BB9-B4C6-0E796CC939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E74DE-F430-4DD3-B454-B7830F0E6601}" type="datetimeFigureOut">
              <a:rPr lang="es-ES" smtClean="0"/>
              <a:pPr/>
              <a:t>16/01/2019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5A6FF7-AC52-4BB9-B4C6-0E796CC9393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0E74DE-F430-4DD3-B454-B7830F0E6601}" type="datetimeFigureOut">
              <a:rPr lang="es-ES" smtClean="0"/>
              <a:pPr/>
              <a:t>16/01/2019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5A6FF7-AC52-4BB9-B4C6-0E796CC939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00E74DE-F430-4DD3-B454-B7830F0E6601}" type="datetimeFigureOut">
              <a:rPr lang="es-ES" smtClean="0"/>
              <a:pPr/>
              <a:t>16/01/2019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5A6FF7-AC52-4BB9-B4C6-0E796CC939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0E74DE-F430-4DD3-B454-B7830F0E6601}" type="datetimeFigureOut">
              <a:rPr lang="es-ES" smtClean="0"/>
              <a:pPr/>
              <a:t>16/01/2019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5A6FF7-AC52-4BB9-B4C6-0E796CC9393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00E74DE-F430-4DD3-B454-B7830F0E6601}" type="datetimeFigureOut">
              <a:rPr lang="es-ES" smtClean="0"/>
              <a:pPr/>
              <a:t>16/01/2019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C5A6FF7-AC52-4BB9-B4C6-0E796CC9393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829761"/>
          </a:xfrm>
        </p:spPr>
        <p:txBody>
          <a:bodyPr/>
          <a:lstStyle/>
          <a:p>
            <a:pPr algn="ctr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EL MESTER DE CLERECÍA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3857628"/>
            <a:ext cx="7772400" cy="278608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s-ES" dirty="0" smtClean="0"/>
              <a:t>                                                     </a:t>
            </a:r>
          </a:p>
          <a:p>
            <a:pPr algn="l"/>
            <a:endParaRPr lang="es-ES" dirty="0" smtClean="0"/>
          </a:p>
          <a:p>
            <a:pPr algn="l"/>
            <a:r>
              <a:rPr lang="es-ES" dirty="0" smtClean="0"/>
              <a:t>                                                                 S. XIII Y XIV</a:t>
            </a:r>
          </a:p>
          <a:p>
            <a:pPr algn="l"/>
            <a:endParaRPr lang="es-ES" dirty="0" smtClean="0"/>
          </a:p>
          <a:p>
            <a:pPr algn="l"/>
            <a:endParaRPr lang="es-ES" dirty="0" smtClean="0"/>
          </a:p>
          <a:p>
            <a:pPr algn="l"/>
            <a:endParaRPr lang="es-ES" dirty="0" smtClean="0"/>
          </a:p>
          <a:p>
            <a:pPr algn="l"/>
            <a:r>
              <a:rPr lang="es-ES" dirty="0" smtClean="0"/>
              <a:t>Marina Barquero</a:t>
            </a:r>
          </a:p>
          <a:p>
            <a:pPr algn="l"/>
            <a:r>
              <a:rPr lang="es-ES" dirty="0" smtClean="0"/>
              <a:t>1ºBach A</a:t>
            </a:r>
            <a:endParaRPr lang="es-ES" dirty="0"/>
          </a:p>
        </p:txBody>
      </p:sp>
      <p:pic>
        <p:nvPicPr>
          <p:cNvPr id="1026" name="Picture 2" descr="C:\Users\jubaf\Desktop\descarg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571744"/>
            <a:ext cx="3214710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>
            <a:normAutofit/>
          </a:bodyPr>
          <a:lstStyle/>
          <a:p>
            <a:r>
              <a:rPr lang="es-ES" sz="1600" dirty="0" smtClean="0"/>
              <a:t>El Mester de Clerecía (oficio de los clérigos) es un tipo de literatura que fue compuesta durante los siglos XIII Y XIV por los clérigos en los monasterios y escuelas catedralicias.</a:t>
            </a:r>
          </a:p>
          <a:p>
            <a:endParaRPr lang="es-ES" sz="1600" dirty="0" smtClean="0"/>
          </a:p>
          <a:p>
            <a:r>
              <a:rPr lang="es-ES" sz="1600" dirty="0" smtClean="0"/>
              <a:t>Este tipo de obras eran narradas empleando un lenguaje culto, cuyos versos son regulares y tienen el mismo número de sílabas (alejandrinos) con rima consonante.</a:t>
            </a:r>
          </a:p>
          <a:p>
            <a:endParaRPr lang="es-ES" sz="1600" dirty="0" smtClean="0"/>
          </a:p>
          <a:p>
            <a:r>
              <a:rPr lang="es-ES" sz="1600" dirty="0" smtClean="0"/>
              <a:t>Predominan los temas religiosos y morales con la intención de transmitir la fe al pueblo.</a:t>
            </a:r>
          </a:p>
          <a:p>
            <a:endParaRPr lang="es-ES" sz="1600" dirty="0" smtClean="0"/>
          </a:p>
          <a:p>
            <a:r>
              <a:rPr lang="es-ES" sz="1600" dirty="0" smtClean="0"/>
              <a:t>El pueblo receptor escuchaba las obras en colectividad, ya que se solían leer en voz alta en las iglesias o en los monasterios.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CARACTERÍSTICAS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>
            <a:normAutofit/>
          </a:bodyPr>
          <a:lstStyle/>
          <a:p>
            <a:r>
              <a:rPr lang="es-ES" sz="1600" dirty="0" smtClean="0"/>
              <a:t>El mester de clerecía se engendró en ámbitos eclesiásticos y religiosos más cultos, como los estudios generales o las escuelas catedralicias o monacales. utilizaba un vocabulario amplio, preñado de cultismos y colores retóricos, </a:t>
            </a:r>
            <a:r>
              <a:rPr lang="es-ES" sz="1600" dirty="0" err="1" smtClean="0"/>
              <a:t>estrofismo</a:t>
            </a:r>
            <a:r>
              <a:rPr lang="es-ES" sz="1600" dirty="0" smtClean="0"/>
              <a:t>, y una rima más exigente, la consonante, con temas no guerreros sino religiosos y morales y una conciencia clara de querer hacer "otra cosa" que los juglares, aunque con frecuencia tomaron algunos procedimientos estilísticos de los juglares.</a:t>
            </a:r>
            <a:endParaRPr lang="es-ES" sz="16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ESTILO</a:t>
            </a:r>
            <a:endParaRPr lang="es-ES" dirty="0"/>
          </a:p>
        </p:txBody>
      </p:sp>
      <p:pic>
        <p:nvPicPr>
          <p:cNvPr id="2050" name="Picture 2" descr="C:\Users\jubaf\Desktop\14133200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500438"/>
            <a:ext cx="5689600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1600" dirty="0" smtClean="0"/>
              <a:t>La primera etapa consta de una sociedad estamental y feudal, con ideales religiosos y un sentido divulgador religioso – moralizador (siglo XIII). Un autor destacado de la época fue </a:t>
            </a:r>
            <a:r>
              <a:rPr lang="es-ES" sz="1600" b="1" dirty="0" smtClean="0"/>
              <a:t>Gonzalo de Berceo</a:t>
            </a:r>
            <a:r>
              <a:rPr lang="es-ES" sz="1600" dirty="0" smtClean="0"/>
              <a:t>.</a:t>
            </a:r>
          </a:p>
          <a:p>
            <a:endParaRPr lang="es-ES" sz="1600" dirty="0" smtClean="0"/>
          </a:p>
          <a:p>
            <a:r>
              <a:rPr lang="es-ES" sz="1600" dirty="0" smtClean="0"/>
              <a:t>La segunda etapa tenía un afán didáctico y moral, sentido moralizador, la sociedad era más burguesa (siglo XIV). Destaca </a:t>
            </a:r>
            <a:r>
              <a:rPr lang="es-ES" sz="1600" b="1" dirty="0" smtClean="0"/>
              <a:t>Arcipreste de Hita</a:t>
            </a:r>
            <a:r>
              <a:rPr lang="es-ES" sz="1600" dirty="0" smtClean="0"/>
              <a:t>.</a:t>
            </a:r>
          </a:p>
          <a:p>
            <a:endParaRPr lang="es-ES" sz="1600" dirty="0" smtClean="0"/>
          </a:p>
          <a:p>
            <a:pPr>
              <a:buNone/>
            </a:pPr>
            <a:r>
              <a:rPr lang="es-ES" sz="1600" dirty="0" smtClean="0"/>
              <a:t>Estos autores tenían la intención de superar la métrica irregular del Mester de</a:t>
            </a:r>
          </a:p>
          <a:p>
            <a:pPr>
              <a:buNone/>
            </a:pPr>
            <a:r>
              <a:rPr lang="es-ES" sz="1600" dirty="0" smtClean="0"/>
              <a:t>Juglaría, pero recurriendo a algunos recursos de este Mester para que pudieran</a:t>
            </a:r>
          </a:p>
          <a:p>
            <a:pPr>
              <a:buNone/>
            </a:pPr>
            <a:r>
              <a:rPr lang="es-ES" sz="1600" dirty="0" smtClean="0"/>
              <a:t>ser entendidos (lenguaje popular) por lo que alternaban el lenguaje culto con el</a:t>
            </a:r>
          </a:p>
          <a:p>
            <a:pPr>
              <a:buNone/>
            </a:pPr>
            <a:r>
              <a:rPr lang="es-ES" sz="1600" dirty="0" smtClean="0"/>
              <a:t>lenguaje popular en sus obras.</a:t>
            </a:r>
          </a:p>
          <a:p>
            <a:pPr>
              <a:buNone/>
            </a:pPr>
            <a:r>
              <a:rPr lang="es-ES" sz="1600" dirty="0" smtClean="0"/>
              <a:t>    </a:t>
            </a:r>
          </a:p>
          <a:p>
            <a:pPr>
              <a:buNone/>
            </a:pPr>
            <a:endParaRPr lang="es-ES" sz="1600" dirty="0" smtClean="0"/>
          </a:p>
          <a:p>
            <a:pPr>
              <a:buNone/>
            </a:pPr>
            <a:endParaRPr lang="es-ES" sz="1600" dirty="0" smtClean="0"/>
          </a:p>
          <a:p>
            <a:pPr>
              <a:buNone/>
            </a:pPr>
            <a:endParaRPr lang="es-ES" sz="16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ETAPAS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4471990" cy="4525963"/>
          </a:xfrm>
        </p:spPr>
        <p:txBody>
          <a:bodyPr>
            <a:normAutofit/>
          </a:bodyPr>
          <a:lstStyle/>
          <a:p>
            <a:r>
              <a:rPr lang="es-ES" sz="1600" dirty="0" smtClean="0"/>
              <a:t>Es el autor más importante. Fue un clérigo que compuso poemas religiosos y de alabanza de vida a los santos con la intención de fomentar la peregrinación.</a:t>
            </a:r>
          </a:p>
          <a:p>
            <a:pPr>
              <a:buNone/>
            </a:pPr>
            <a:endParaRPr lang="es-ES" sz="1600" dirty="0" smtClean="0"/>
          </a:p>
          <a:p>
            <a:r>
              <a:rPr lang="es-ES" sz="1600" b="1" dirty="0" smtClean="0"/>
              <a:t>“Los Milagros de Nuestra Señora”</a:t>
            </a:r>
            <a:r>
              <a:rPr lang="es-ES" sz="1600" dirty="0" smtClean="0"/>
              <a:t>, es una de sus obras más destacadas. Trata sobre 25 milagros que protagoniza la Virgen María intercediendo por personas devotas a ella que han cometido algún tipo de pecado. Al final de cada uno de los relatos aparece una enseñanza sobre las ventajas que conlleva ser devoto de la Virgen.</a:t>
            </a:r>
            <a:endParaRPr lang="es-ES" sz="16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GONZALO DE BERCEO</a:t>
            </a:r>
            <a:endParaRPr lang="es-ES" dirty="0"/>
          </a:p>
        </p:txBody>
      </p:sp>
      <p:pic>
        <p:nvPicPr>
          <p:cNvPr id="3074" name="Picture 2" descr="C:\Users\jubaf\Desktop\descarga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571612"/>
            <a:ext cx="2643206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0" y="1481328"/>
            <a:ext cx="4114800" cy="4525963"/>
          </a:xfrm>
        </p:spPr>
        <p:txBody>
          <a:bodyPr>
            <a:normAutofit/>
          </a:bodyPr>
          <a:lstStyle/>
          <a:p>
            <a:r>
              <a:rPr lang="es-ES" sz="1600" dirty="0" smtClean="0"/>
              <a:t>Juan Ruiz, conocido como el arcipreste de Hita, fue el autor del </a:t>
            </a:r>
            <a:r>
              <a:rPr lang="es-ES" sz="1600" b="1" dirty="0" smtClean="0"/>
              <a:t>“Libro de buen amor”</a:t>
            </a:r>
            <a:r>
              <a:rPr lang="es-ES" sz="1600" dirty="0" smtClean="0"/>
              <a:t>,</a:t>
            </a:r>
            <a:r>
              <a:rPr lang="es-ES" sz="1600" b="1" dirty="0" smtClean="0"/>
              <a:t> </a:t>
            </a:r>
            <a:r>
              <a:rPr lang="es-ES" sz="1600" dirty="0" smtClean="0"/>
              <a:t>​ obra miscelánea en la que narra en primera persona sus aventuras amorosas, considerada como una de las más importantes de la literatura medieval española.</a:t>
            </a:r>
          </a:p>
          <a:p>
            <a:endParaRPr lang="es-ES" sz="1600" dirty="0" smtClean="0"/>
          </a:p>
          <a:p>
            <a:r>
              <a:rPr lang="es-ES" sz="1600" dirty="0" smtClean="0"/>
              <a:t>Este relato contrapone el amor desenfrenado y el apetito sexual frente al amor hacia Dios ya que todas las conquistas acaban en fracaso. La finalidad de la obra es criticar ciertos defectos sociales y enseñar modelos de conducta.</a:t>
            </a:r>
            <a:endParaRPr lang="es-ES" sz="16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ARCIPRESTE DE HITA</a:t>
            </a:r>
            <a:endParaRPr lang="es-ES" dirty="0"/>
          </a:p>
        </p:txBody>
      </p:sp>
      <p:pic>
        <p:nvPicPr>
          <p:cNvPr id="4098" name="Picture 2" descr="C:\Users\jubaf\Desktop\1_libro_buen_amor_fragmento_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71612"/>
            <a:ext cx="3000396" cy="3929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321</TotalTime>
  <Words>497</Words>
  <Application>Microsoft Office PowerPoint</Application>
  <PresentationFormat>Presentación en pantalla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Concurrencia</vt:lpstr>
      <vt:lpstr>EL MESTER DE CLERECÍA</vt:lpstr>
      <vt:lpstr>CARACTERÍSTICAS</vt:lpstr>
      <vt:lpstr>ESTILO</vt:lpstr>
      <vt:lpstr>ETAPAS</vt:lpstr>
      <vt:lpstr>GONZALO DE BERCEO</vt:lpstr>
      <vt:lpstr>ARCIPRESTE DE HITA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MESTER DE CLERECÍA</dc:title>
  <dc:creator>jubaf</dc:creator>
  <cp:lastModifiedBy>INMA</cp:lastModifiedBy>
  <cp:revision>18</cp:revision>
  <dcterms:created xsi:type="dcterms:W3CDTF">2018-12-13T17:56:50Z</dcterms:created>
  <dcterms:modified xsi:type="dcterms:W3CDTF">2019-01-16T18:42:11Z</dcterms:modified>
</cp:coreProperties>
</file>