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9" r:id="rId4"/>
    <p:sldId id="258" r:id="rId5"/>
    <p:sldId id="260" r:id="rId6"/>
    <p:sldId id="261" r:id="rId7"/>
    <p:sldId id="264"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276" y="-84"/>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5019" y="4953000"/>
            <a:ext cx="12197020"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B61BEF0D-F0BB-DE4B-95CE-6DB70DBA9567}" type="datetimeFigureOut">
              <a:rPr lang="en-US" smtClean="0"/>
              <a:pPr/>
              <a:t>1/16/2019</a:t>
            </a:fld>
            <a:endParaRPr lang="en-US" dirty="0"/>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D57F1E4F-1CFF-5643-939E-217C01CDF565}"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1481330"/>
            <a:ext cx="109728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61BEF0D-F0BB-DE4B-95CE-6DB70DBA9567}" type="datetimeFigureOut">
              <a:rPr lang="en-US" smtClean="0"/>
              <a:pPr/>
              <a:t>1/16/2019</a:t>
            </a:fld>
            <a:endParaRPr lang="en-US" dirty="0"/>
          </a:p>
        </p:txBody>
      </p:sp>
      <p:sp>
        <p:nvSpPr>
          <p:cNvPr id="5" name="4 Marcador de pie de página"/>
          <p:cNvSpPr>
            <a:spLocks noGrp="1"/>
          </p:cNvSpPr>
          <p:nvPr>
            <p:ph type="ftr" sz="quarter" idx="11"/>
          </p:nvPr>
        </p:nvSpPr>
        <p:spPr/>
        <p:txBody>
          <a:bodyPr/>
          <a:lstStyle>
            <a:extLst/>
          </a:lstStyle>
          <a:p>
            <a:endParaRPr lang="en-US" dirty="0"/>
          </a:p>
        </p:txBody>
      </p:sp>
      <p:sp>
        <p:nvSpPr>
          <p:cNvPr id="6" name="5 Marcador de número de diapositiva"/>
          <p:cNvSpPr>
            <a:spLocks noGrp="1"/>
          </p:cNvSpPr>
          <p:nvPr>
            <p:ph type="sldNum" sz="quarter" idx="12"/>
          </p:nvPr>
        </p:nvSpPr>
        <p:spPr/>
        <p:txBody>
          <a:bodyPr/>
          <a:lstStyle>
            <a:extLst/>
          </a:lstStyle>
          <a:p>
            <a:fld id="{D57F1E4F-1CFF-5643-939E-217C01CDF565}" type="slidenum">
              <a:rPr lang="en-US" smtClean="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9125351" y="274641"/>
            <a:ext cx="236996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41"/>
            <a:ext cx="84328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61BEF0D-F0BB-DE4B-95CE-6DB70DBA9567}" type="datetimeFigureOut">
              <a:rPr lang="en-US" smtClean="0"/>
              <a:pPr/>
              <a:t>1/16/2019</a:t>
            </a:fld>
            <a:endParaRPr lang="en-US" dirty="0"/>
          </a:p>
        </p:txBody>
      </p:sp>
      <p:sp>
        <p:nvSpPr>
          <p:cNvPr id="5" name="4 Marcador de pie de página"/>
          <p:cNvSpPr>
            <a:spLocks noGrp="1"/>
          </p:cNvSpPr>
          <p:nvPr>
            <p:ph type="ftr" sz="quarter" idx="11"/>
          </p:nvPr>
        </p:nvSpPr>
        <p:spPr/>
        <p:txBody>
          <a:bodyPr/>
          <a:lstStyle>
            <a:extLst/>
          </a:lstStyle>
          <a:p>
            <a:endParaRPr lang="en-US" dirty="0"/>
          </a:p>
        </p:txBody>
      </p:sp>
      <p:sp>
        <p:nvSpPr>
          <p:cNvPr id="6" name="5 Marcador de número de diapositiva"/>
          <p:cNvSpPr>
            <a:spLocks noGrp="1"/>
          </p:cNvSpPr>
          <p:nvPr>
            <p:ph type="sldNum" sz="quarter" idx="12"/>
          </p:nvPr>
        </p:nvSpPr>
        <p:spPr/>
        <p:txBody>
          <a:bodyPr/>
          <a:lstStyle>
            <a:extLst/>
          </a:lstStyle>
          <a:p>
            <a:fld id="{D57F1E4F-1CFF-5643-939E-217C01CDF565}"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61BEF0D-F0BB-DE4B-95CE-6DB70DBA9567}" type="datetimeFigureOut">
              <a:rPr lang="en-US" smtClean="0"/>
              <a:pPr/>
              <a:t>1/16/2019</a:t>
            </a:fld>
            <a:endParaRPr lang="en-US" dirty="0"/>
          </a:p>
        </p:txBody>
      </p:sp>
      <p:sp>
        <p:nvSpPr>
          <p:cNvPr id="5" name="4 Marcador de pie de página"/>
          <p:cNvSpPr>
            <a:spLocks noGrp="1"/>
          </p:cNvSpPr>
          <p:nvPr>
            <p:ph type="ftr" sz="quarter" idx="11"/>
          </p:nvPr>
        </p:nvSpPr>
        <p:spPr/>
        <p:txBody>
          <a:bodyPr/>
          <a:lstStyle>
            <a:extLst/>
          </a:lstStyle>
          <a:p>
            <a:endParaRPr lang="en-US" dirty="0"/>
          </a:p>
        </p:txBody>
      </p:sp>
      <p:sp>
        <p:nvSpPr>
          <p:cNvPr id="6" name="5 Marcador de número de diapositiva"/>
          <p:cNvSpPr>
            <a:spLocks noGrp="1"/>
          </p:cNvSpPr>
          <p:nvPr>
            <p:ph type="sldNum" sz="quarter" idx="12"/>
          </p:nvPr>
        </p:nvSpPr>
        <p:spPr/>
        <p:txBody>
          <a:bodyPr/>
          <a:lstStyle>
            <a:extLst/>
          </a:lstStyle>
          <a:p>
            <a:fld id="{D57F1E4F-1CFF-5643-939E-217C01CDF565}" type="slidenum">
              <a:rPr lang="en-US" smtClean="0"/>
              <a:pPr/>
              <a:t>‹Nº›</a:t>
            </a:fld>
            <a:endParaRPr lang="en-US" dirty="0"/>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B61BEF0D-F0BB-DE4B-95CE-6DB70DBA9567}" type="datetimeFigureOut">
              <a:rPr lang="en-US" smtClean="0"/>
              <a:pPr/>
              <a:t>1/16/2019</a:t>
            </a:fld>
            <a:endParaRPr lang="en-US" dirty="0"/>
          </a:p>
        </p:txBody>
      </p:sp>
      <p:sp>
        <p:nvSpPr>
          <p:cNvPr id="5" name="4 Marcador de pie de página"/>
          <p:cNvSpPr>
            <a:spLocks noGrp="1"/>
          </p:cNvSpPr>
          <p:nvPr>
            <p:ph type="ftr" sz="quarter" idx="11"/>
          </p:nvPr>
        </p:nvSpPr>
        <p:spPr/>
        <p:txBody>
          <a:bodyPr/>
          <a:lstStyle>
            <a:extLst/>
          </a:lstStyle>
          <a:p>
            <a:endParaRPr lang="en-US" dirty="0"/>
          </a:p>
        </p:txBody>
      </p:sp>
      <p:sp>
        <p:nvSpPr>
          <p:cNvPr id="6" name="5 Marcador de número de diapositiva"/>
          <p:cNvSpPr>
            <a:spLocks noGrp="1"/>
          </p:cNvSpPr>
          <p:nvPr>
            <p:ph type="sldNum" sz="quarter" idx="12"/>
          </p:nvPr>
        </p:nvSpPr>
        <p:spPr/>
        <p:txBody>
          <a:bodyPr/>
          <a:lstStyle>
            <a:extLst/>
          </a:lstStyle>
          <a:p>
            <a:fld id="{D57F1E4F-1CFF-5643-939E-217C01CDF565}" type="slidenum">
              <a:rPr lang="en-US" smtClean="0"/>
              <a:pPr/>
              <a:t>‹Nº›</a:t>
            </a:fld>
            <a:endParaRPr lang="en-US" dirty="0"/>
          </a:p>
        </p:txBody>
      </p:sp>
      <p:sp>
        <p:nvSpPr>
          <p:cNvPr id="7" name="6 Cheurón"/>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61BEF0D-F0BB-DE4B-95CE-6DB70DBA9567}" type="datetimeFigureOut">
              <a:rPr lang="en-US" smtClean="0"/>
              <a:pPr/>
              <a:t>1/16/2019</a:t>
            </a:fld>
            <a:endParaRPr lang="en-US" dirty="0"/>
          </a:p>
        </p:txBody>
      </p:sp>
      <p:sp>
        <p:nvSpPr>
          <p:cNvPr id="6" name="5 Marcador de pie de página"/>
          <p:cNvSpPr>
            <a:spLocks noGrp="1"/>
          </p:cNvSpPr>
          <p:nvPr>
            <p:ph type="ftr" sz="quarter" idx="11"/>
          </p:nvPr>
        </p:nvSpPr>
        <p:spPr/>
        <p:txBody>
          <a:bodyPr/>
          <a:lstStyle>
            <a:extLst/>
          </a:lstStyle>
          <a:p>
            <a:endParaRPr lang="en-US" dirty="0"/>
          </a:p>
        </p:txBody>
      </p:sp>
      <p:sp>
        <p:nvSpPr>
          <p:cNvPr id="7" name="6 Marcador de número de diapositiva"/>
          <p:cNvSpPr>
            <a:spLocks noGrp="1"/>
          </p:cNvSpPr>
          <p:nvPr>
            <p:ph type="sldNum" sz="quarter" idx="12"/>
          </p:nvPr>
        </p:nvSpPr>
        <p:spPr/>
        <p:txBody>
          <a:bodyPr/>
          <a:lstStyle>
            <a:extLst/>
          </a:lstStyle>
          <a:p>
            <a:fld id="{D57F1E4F-1CFF-5643-939E-217C01CDF565}" type="slidenum">
              <a:rPr lang="en-US" smtClean="0"/>
              <a:pPr/>
              <a:t>‹Nº›</a:t>
            </a:fld>
            <a:endParaRPr lang="en-US" dirty="0"/>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109728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B61BEF0D-F0BB-DE4B-95CE-6DB70DBA9567}" type="datetimeFigureOut">
              <a:rPr lang="en-US" smtClean="0"/>
              <a:pPr/>
              <a:t>1/16/2019</a:t>
            </a:fld>
            <a:endParaRPr lang="en-US" dirty="0"/>
          </a:p>
        </p:txBody>
      </p:sp>
      <p:sp>
        <p:nvSpPr>
          <p:cNvPr id="8" name="7 Marcador de pie de página"/>
          <p:cNvSpPr>
            <a:spLocks noGrp="1"/>
          </p:cNvSpPr>
          <p:nvPr>
            <p:ph type="ftr" sz="quarter" idx="11"/>
          </p:nvPr>
        </p:nvSpPr>
        <p:spPr/>
        <p:txBody>
          <a:bodyPr/>
          <a:lstStyle>
            <a:extLst/>
          </a:lstStyle>
          <a:p>
            <a:endParaRPr lang="en-US" dirty="0"/>
          </a:p>
        </p:txBody>
      </p:sp>
      <p:sp>
        <p:nvSpPr>
          <p:cNvPr id="9" name="8 Marcador de número de diapositiva"/>
          <p:cNvSpPr>
            <a:spLocks noGrp="1"/>
          </p:cNvSpPr>
          <p:nvPr>
            <p:ph type="sldNum" sz="quarter" idx="12"/>
          </p:nvPr>
        </p:nvSpPr>
        <p:spPr/>
        <p:txBody>
          <a:bodyPr/>
          <a:lstStyle>
            <a:extLst/>
          </a:lstStyle>
          <a:p>
            <a:fld id="{D57F1E4F-1CFF-5643-939E-217C01CDF565}" type="slidenum">
              <a:rPr lang="en-US" smtClean="0"/>
              <a:pPr/>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B61BEF0D-F0BB-DE4B-95CE-6DB70DBA9567}" type="datetimeFigureOut">
              <a:rPr lang="en-US" smtClean="0"/>
              <a:pPr/>
              <a:t>1/16/2019</a:t>
            </a:fld>
            <a:endParaRPr lang="en-US" dirty="0"/>
          </a:p>
        </p:txBody>
      </p:sp>
      <p:sp>
        <p:nvSpPr>
          <p:cNvPr id="4" name="3 Marcador de pie de página"/>
          <p:cNvSpPr>
            <a:spLocks noGrp="1"/>
          </p:cNvSpPr>
          <p:nvPr>
            <p:ph type="ftr" sz="quarter" idx="11"/>
          </p:nvPr>
        </p:nvSpPr>
        <p:spPr/>
        <p:txBody>
          <a:bodyPr/>
          <a:lstStyle>
            <a:extLst/>
          </a:lstStyle>
          <a:p>
            <a:endParaRPr lang="en-US" dirty="0"/>
          </a:p>
        </p:txBody>
      </p:sp>
      <p:sp>
        <p:nvSpPr>
          <p:cNvPr id="5" name="4 Marcador de número de diapositiva"/>
          <p:cNvSpPr>
            <a:spLocks noGrp="1"/>
          </p:cNvSpPr>
          <p:nvPr>
            <p:ph type="sldNum" sz="quarter" idx="12"/>
          </p:nvPr>
        </p:nvSpPr>
        <p:spPr/>
        <p:txBody>
          <a:bodyPr/>
          <a:lstStyle>
            <a:extLst/>
          </a:lstStyle>
          <a:p>
            <a:fld id="{D57F1E4F-1CFF-5643-939E-217C01CDF565}" type="slidenum">
              <a:rPr lang="en-US" smtClean="0"/>
              <a:pPr/>
              <a:t>‹Nº›</a:t>
            </a:fld>
            <a:endParaRPr lang="en-US" dirty="0"/>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B61BEF0D-F0BB-DE4B-95CE-6DB70DBA9567}" type="datetimeFigureOut">
              <a:rPr lang="en-US" smtClean="0"/>
              <a:pPr/>
              <a:t>1/16/2019</a:t>
            </a:fld>
            <a:endParaRPr lang="en-US" dirty="0"/>
          </a:p>
        </p:txBody>
      </p:sp>
      <p:sp>
        <p:nvSpPr>
          <p:cNvPr id="3" name="2 Marcador de pie de página"/>
          <p:cNvSpPr>
            <a:spLocks noGrp="1"/>
          </p:cNvSpPr>
          <p:nvPr>
            <p:ph type="ftr" sz="quarter" idx="11"/>
          </p:nvPr>
        </p:nvSpPr>
        <p:spPr/>
        <p:txBody>
          <a:bodyPr/>
          <a:lstStyle>
            <a:extLst/>
          </a:lstStyle>
          <a:p>
            <a:endParaRPr lang="en-US" dirty="0"/>
          </a:p>
        </p:txBody>
      </p:sp>
      <p:sp>
        <p:nvSpPr>
          <p:cNvPr id="4" name="3 Marcador de número de diapositiva"/>
          <p:cNvSpPr>
            <a:spLocks noGrp="1"/>
          </p:cNvSpPr>
          <p:nvPr>
            <p:ph type="sldNum" sz="quarter" idx="12"/>
          </p:nvPr>
        </p:nvSpPr>
        <p:spPr/>
        <p:txBody>
          <a:bodyPr/>
          <a:lstStyle>
            <a:extLst/>
          </a:lstStyle>
          <a:p>
            <a:fld id="{D57F1E4F-1CFF-5643-939E-217C01CDF565}"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8969376" y="6407944"/>
            <a:ext cx="2560320" cy="365760"/>
          </a:xfrm>
        </p:spPr>
        <p:txBody>
          <a:bodyPr/>
          <a:lstStyle>
            <a:extLst/>
          </a:lstStyle>
          <a:p>
            <a:fld id="{B61BEF0D-F0BB-DE4B-95CE-6DB70DBA9567}" type="datetimeFigureOut">
              <a:rPr lang="en-US" smtClean="0"/>
              <a:pPr/>
              <a:t>1/16/2019</a:t>
            </a:fld>
            <a:endParaRPr lang="en-US" dirty="0"/>
          </a:p>
        </p:txBody>
      </p:sp>
      <p:sp>
        <p:nvSpPr>
          <p:cNvPr id="6" name="5 Marcador de pie de página"/>
          <p:cNvSpPr>
            <a:spLocks noGrp="1"/>
          </p:cNvSpPr>
          <p:nvPr>
            <p:ph type="ftr" sz="quarter" idx="11"/>
          </p:nvPr>
        </p:nvSpPr>
        <p:spPr/>
        <p:txBody>
          <a:bodyPr/>
          <a:lstStyle>
            <a:extLst/>
          </a:lstStyle>
          <a:p>
            <a:endParaRPr lang="en-US" dirty="0"/>
          </a:p>
        </p:txBody>
      </p:sp>
      <p:sp>
        <p:nvSpPr>
          <p:cNvPr id="7" name="6 Marcador de número de diapositiva"/>
          <p:cNvSpPr>
            <a:spLocks noGrp="1"/>
          </p:cNvSpPr>
          <p:nvPr>
            <p:ph type="sldNum" sz="quarter" idx="12"/>
          </p:nvPr>
        </p:nvSpPr>
        <p:spPr/>
        <p:txBody>
          <a:bodyPr/>
          <a:lstStyle>
            <a:extLst/>
          </a:lstStyle>
          <a:p>
            <a:fld id="{D57F1E4F-1CFF-5643-939E-217C01CDF565}" type="slidenum">
              <a:rPr lang="en-US" smtClean="0"/>
              <a:pPr/>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B61BEF0D-F0BB-DE4B-95CE-6DB70DBA9567}" type="datetimeFigureOut">
              <a:rPr lang="en-US" smtClean="0"/>
              <a:pPr/>
              <a:t>1/16/2019</a:t>
            </a:fld>
            <a:endParaRPr lang="en-US" dirty="0"/>
          </a:p>
        </p:txBody>
      </p:sp>
      <p:sp>
        <p:nvSpPr>
          <p:cNvPr id="6" name="5 Marcador de pie de página"/>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dirty="0"/>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D57F1E4F-1CFF-5643-939E-217C01CDF565}" type="slidenum">
              <a:rPr lang="en-US" smtClean="0"/>
              <a:pPr/>
              <a:t>‹Nº›</a:t>
            </a:fld>
            <a:endParaRPr lang="en-US" dirty="0"/>
          </a:p>
        </p:txBody>
      </p:sp>
      <p:sp>
        <p:nvSpPr>
          <p:cNvPr id="2" name="1 Título"/>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B61BEF0D-F0BB-DE4B-95CE-6DB70DBA9567}" type="datetimeFigureOut">
              <a:rPr lang="en-US" smtClean="0"/>
              <a:pPr/>
              <a:t>1/16/2019</a:t>
            </a:fld>
            <a:endParaRPr lang="en-US" dirty="0"/>
          </a:p>
        </p:txBody>
      </p:sp>
      <p:sp>
        <p:nvSpPr>
          <p:cNvPr id="22" name="21 Marcador de pie de página"/>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17 Marcador de número de diapositiva"/>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D57F1E4F-1CFF-5643-939E-217C01CDF565}"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B764BED-FE4F-3C4D-9555-CEB1F10A0DB0}"/>
              </a:ext>
            </a:extLst>
          </p:cNvPr>
          <p:cNvSpPr>
            <a:spLocks noGrp="1"/>
          </p:cNvSpPr>
          <p:nvPr>
            <p:ph type="ctrTitle"/>
          </p:nvPr>
        </p:nvSpPr>
        <p:spPr>
          <a:xfrm>
            <a:off x="993713" y="1172308"/>
            <a:ext cx="10993546" cy="1056728"/>
          </a:xfrm>
        </p:spPr>
        <p:txBody>
          <a:bodyPr>
            <a:noAutofit/>
          </a:bodyPr>
          <a:lstStyle/>
          <a:p>
            <a:pPr algn="ctr"/>
            <a:r>
              <a:rPr lang="es-ES" sz="6000" b="1" dirty="0"/>
              <a:t>El MESTER DE JUGLARÍA</a:t>
            </a:r>
          </a:p>
        </p:txBody>
      </p:sp>
      <p:sp>
        <p:nvSpPr>
          <p:cNvPr id="3" name="Subtítulo 2">
            <a:extLst>
              <a:ext uri="{FF2B5EF4-FFF2-40B4-BE49-F238E27FC236}">
                <a16:creationId xmlns:a16="http://schemas.microsoft.com/office/drawing/2014/main" xmlns="" id="{5326C590-7C37-D249-A959-326D5C76921B}"/>
              </a:ext>
            </a:extLst>
          </p:cNvPr>
          <p:cNvSpPr>
            <a:spLocks noGrp="1"/>
          </p:cNvSpPr>
          <p:nvPr>
            <p:ph type="subTitle" idx="1"/>
          </p:nvPr>
        </p:nvSpPr>
        <p:spPr>
          <a:xfrm>
            <a:off x="7524760" y="5929330"/>
            <a:ext cx="4326246" cy="785818"/>
          </a:xfrm>
        </p:spPr>
        <p:txBody>
          <a:bodyPr>
            <a:normAutofit fontScale="92500" lnSpcReduction="20000"/>
          </a:bodyPr>
          <a:lstStyle/>
          <a:p>
            <a:r>
              <a:rPr lang="es-ES" dirty="0"/>
              <a:t>Elena Gallardo </a:t>
            </a:r>
            <a:r>
              <a:rPr lang="es-ES" dirty="0" smtClean="0"/>
              <a:t>Risco</a:t>
            </a:r>
          </a:p>
          <a:p>
            <a:r>
              <a:rPr lang="es-ES" dirty="0" smtClean="0"/>
              <a:t>1ºBach A </a:t>
            </a:r>
            <a:endParaRPr lang="es-ES" dirty="0"/>
          </a:p>
        </p:txBody>
      </p:sp>
    </p:spTree>
    <p:extLst>
      <p:ext uri="{BB962C8B-B14F-4D97-AF65-F5344CB8AC3E}">
        <p14:creationId xmlns:p14="http://schemas.microsoft.com/office/powerpoint/2010/main" xmlns="" val="1258986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50CB58AB-5295-8C47-9B04-A795EF17738F}"/>
              </a:ext>
            </a:extLst>
          </p:cNvPr>
          <p:cNvSpPr>
            <a:spLocks noGrp="1"/>
          </p:cNvSpPr>
          <p:nvPr>
            <p:ph idx="1"/>
          </p:nvPr>
        </p:nvSpPr>
        <p:spPr>
          <a:xfrm>
            <a:off x="238084" y="1428736"/>
            <a:ext cx="11363136" cy="4374520"/>
          </a:xfrm>
        </p:spPr>
        <p:txBody>
          <a:bodyPr/>
          <a:lstStyle/>
          <a:p>
            <a:r>
              <a:rPr lang="es-ES" sz="4400" dirty="0" smtClean="0"/>
              <a:t> Definición</a:t>
            </a:r>
            <a:endParaRPr lang="es-ES" sz="4400" dirty="0"/>
          </a:p>
          <a:p>
            <a:r>
              <a:rPr lang="es-ES" sz="4400" dirty="0" smtClean="0"/>
              <a:t> Cantares </a:t>
            </a:r>
            <a:r>
              <a:rPr lang="es-ES" sz="4400" dirty="0"/>
              <a:t>de gesta</a:t>
            </a:r>
          </a:p>
          <a:p>
            <a:r>
              <a:rPr lang="es-ES" sz="4400" dirty="0" smtClean="0"/>
              <a:t> El </a:t>
            </a:r>
            <a:r>
              <a:rPr lang="es-ES" sz="4400" dirty="0"/>
              <a:t>C</a:t>
            </a:r>
            <a:r>
              <a:rPr lang="es-ES" sz="4400" dirty="0" smtClean="0"/>
              <a:t>antar </a:t>
            </a:r>
            <a:r>
              <a:rPr lang="es-ES" sz="4400" dirty="0"/>
              <a:t>del </a:t>
            </a:r>
            <a:r>
              <a:rPr lang="es-ES" sz="4400" dirty="0" err="1" smtClean="0"/>
              <a:t>Mio</a:t>
            </a:r>
            <a:r>
              <a:rPr lang="es-ES" sz="4400" dirty="0" smtClean="0"/>
              <a:t> </a:t>
            </a:r>
            <a:r>
              <a:rPr lang="es-ES" sz="4400" dirty="0"/>
              <a:t>Cid</a:t>
            </a:r>
          </a:p>
          <a:p>
            <a:endParaRPr lang="es-ES" dirty="0"/>
          </a:p>
          <a:p>
            <a:endParaRPr lang="es-ES" dirty="0"/>
          </a:p>
        </p:txBody>
      </p:sp>
      <p:sp>
        <p:nvSpPr>
          <p:cNvPr id="2" name="Título 1">
            <a:extLst>
              <a:ext uri="{FF2B5EF4-FFF2-40B4-BE49-F238E27FC236}">
                <a16:creationId xmlns:a16="http://schemas.microsoft.com/office/drawing/2014/main" xmlns="" id="{1A145721-19E5-7844-8AFE-87985A7FE9AD}"/>
              </a:ext>
            </a:extLst>
          </p:cNvPr>
          <p:cNvSpPr>
            <a:spLocks noGrp="1"/>
          </p:cNvSpPr>
          <p:nvPr>
            <p:ph type="title"/>
          </p:nvPr>
        </p:nvSpPr>
        <p:spPr>
          <a:xfrm>
            <a:off x="581192" y="-1149404"/>
            <a:ext cx="11029616" cy="2904775"/>
          </a:xfrm>
        </p:spPr>
        <p:txBody>
          <a:bodyPr>
            <a:normAutofit/>
          </a:bodyPr>
          <a:lstStyle/>
          <a:p>
            <a:pPr algn="ctr"/>
            <a:r>
              <a:rPr lang="es-ES" sz="4400" dirty="0"/>
              <a:t>ÍNDICE</a:t>
            </a:r>
          </a:p>
        </p:txBody>
      </p:sp>
    </p:spTree>
    <p:extLst>
      <p:ext uri="{BB962C8B-B14F-4D97-AF65-F5344CB8AC3E}">
        <p14:creationId xmlns:p14="http://schemas.microsoft.com/office/powerpoint/2010/main" xmlns="" val="2708580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B2C8B2FD-0216-EB46-B29A-D310DFA131B5}"/>
              </a:ext>
            </a:extLst>
          </p:cNvPr>
          <p:cNvSpPr>
            <a:spLocks noGrp="1"/>
          </p:cNvSpPr>
          <p:nvPr>
            <p:ph idx="1"/>
          </p:nvPr>
        </p:nvSpPr>
        <p:spPr>
          <a:xfrm>
            <a:off x="581192" y="1715956"/>
            <a:ext cx="11029615" cy="4439888"/>
          </a:xfrm>
        </p:spPr>
        <p:txBody>
          <a:bodyPr>
            <a:normAutofit/>
          </a:bodyPr>
          <a:lstStyle/>
          <a:p>
            <a:pPr algn="just"/>
            <a:r>
              <a:rPr lang="es-ES" sz="2800" dirty="0"/>
              <a:t>Esta escuela de poesía popular es una de las primeras manifestaciones culturales en castellano. Mester, viene del término latino </a:t>
            </a:r>
            <a:r>
              <a:rPr lang="es-ES" sz="2800" dirty="0" err="1"/>
              <a:t>ministerium</a:t>
            </a:r>
            <a:r>
              <a:rPr lang="es-ES" sz="2800" dirty="0"/>
              <a:t>, significa </a:t>
            </a:r>
            <a:r>
              <a:rPr lang="es-ES" sz="2800" dirty="0" smtClean="0"/>
              <a:t>oficio, y </a:t>
            </a:r>
            <a:r>
              <a:rPr lang="es-ES" sz="2800" dirty="0"/>
              <a:t>juglaría se refiere a los juglares, personas que durante la Edad Media se ganaban la vida cantando poemas de autoría anónima . Se denominan cantares porque son hechos destinados a ser recitados y gesta porque son hazañas de héroes. </a:t>
            </a:r>
          </a:p>
        </p:txBody>
      </p:sp>
      <p:sp>
        <p:nvSpPr>
          <p:cNvPr id="2" name="Título 1">
            <a:extLst>
              <a:ext uri="{FF2B5EF4-FFF2-40B4-BE49-F238E27FC236}">
                <a16:creationId xmlns:a16="http://schemas.microsoft.com/office/drawing/2014/main" xmlns="" id="{DC5379E8-638C-9443-A470-B06FF245AF0C}"/>
              </a:ext>
            </a:extLst>
          </p:cNvPr>
          <p:cNvSpPr>
            <a:spLocks noGrp="1"/>
          </p:cNvSpPr>
          <p:nvPr>
            <p:ph type="title"/>
          </p:nvPr>
        </p:nvSpPr>
        <p:spPr/>
        <p:txBody>
          <a:bodyPr>
            <a:normAutofit/>
          </a:bodyPr>
          <a:lstStyle/>
          <a:p>
            <a:pPr algn="ctr"/>
            <a:r>
              <a:rPr lang="es-ES" sz="4400" dirty="0" smtClean="0"/>
              <a:t>DEFINICIÓN</a:t>
            </a:r>
            <a:endParaRPr lang="es-ES" sz="4400" dirty="0"/>
          </a:p>
        </p:txBody>
      </p:sp>
    </p:spTree>
    <p:extLst>
      <p:ext uri="{BB962C8B-B14F-4D97-AF65-F5344CB8AC3E}">
        <p14:creationId xmlns:p14="http://schemas.microsoft.com/office/powerpoint/2010/main" xmlns="" val="3276942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0EF63F23-E21C-4C45-BEFA-059592AB2B8B}"/>
              </a:ext>
            </a:extLst>
          </p:cNvPr>
          <p:cNvSpPr>
            <a:spLocks noGrp="1"/>
          </p:cNvSpPr>
          <p:nvPr>
            <p:ph idx="1"/>
          </p:nvPr>
        </p:nvSpPr>
        <p:spPr>
          <a:xfrm>
            <a:off x="452398" y="1714488"/>
            <a:ext cx="11029615" cy="4192895"/>
          </a:xfrm>
        </p:spPr>
        <p:txBody>
          <a:bodyPr>
            <a:normAutofit/>
          </a:bodyPr>
          <a:lstStyle/>
          <a:p>
            <a:pPr marL="0" indent="0" algn="just">
              <a:buNone/>
            </a:pPr>
            <a:r>
              <a:rPr lang="es-ES" sz="2800" dirty="0"/>
              <a:t>Es un relato  épico de origen medieval  que tuvo presencia en Europa en los siglos XI y XII</a:t>
            </a:r>
            <a:r>
              <a:rPr lang="es-ES" sz="2800" dirty="0" smtClean="0"/>
              <a:t>. Los </a:t>
            </a:r>
            <a:r>
              <a:rPr lang="es-ES" sz="2800" dirty="0"/>
              <a:t>cantares de gesta son poemas de gran extensión que tienen a un personaje mitológico e histórico como protagonista. En particular se daban  tanto para audiencias nobles como para el público en general. Las obras eran de carácter popular.  En su lenguaje usaban anáforas, repeticiones,  paralelismos y epítetos. Su finalidad era entretener e informar de los sucesos bélicos de la época. </a:t>
            </a:r>
          </a:p>
        </p:txBody>
      </p:sp>
      <p:sp>
        <p:nvSpPr>
          <p:cNvPr id="2" name="Título 1">
            <a:extLst>
              <a:ext uri="{FF2B5EF4-FFF2-40B4-BE49-F238E27FC236}">
                <a16:creationId xmlns:a16="http://schemas.microsoft.com/office/drawing/2014/main" xmlns="" id="{74D6D15B-6DC2-6243-A808-E6ACF046579F}"/>
              </a:ext>
            </a:extLst>
          </p:cNvPr>
          <p:cNvSpPr>
            <a:spLocks noGrp="1"/>
          </p:cNvSpPr>
          <p:nvPr>
            <p:ph type="title"/>
          </p:nvPr>
        </p:nvSpPr>
        <p:spPr/>
        <p:txBody>
          <a:bodyPr>
            <a:normAutofit/>
          </a:bodyPr>
          <a:lstStyle/>
          <a:p>
            <a:pPr algn="ctr"/>
            <a:r>
              <a:rPr lang="es-ES" sz="4400" dirty="0"/>
              <a:t>CANTARES DE GESTA</a:t>
            </a:r>
          </a:p>
        </p:txBody>
      </p:sp>
    </p:spTree>
    <p:extLst>
      <p:ext uri="{BB962C8B-B14F-4D97-AF65-F5344CB8AC3E}">
        <p14:creationId xmlns:p14="http://schemas.microsoft.com/office/powerpoint/2010/main" xmlns="" val="1017926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a:extLst>
              <a:ext uri="{FF2B5EF4-FFF2-40B4-BE49-F238E27FC236}">
                <a16:creationId xmlns:a16="http://schemas.microsoft.com/office/drawing/2014/main" xmlns="" id="{9A088534-7C62-3E47-8A26-26EAF3B0A7E3}"/>
              </a:ext>
            </a:extLst>
          </p:cNvPr>
          <p:cNvSpPr>
            <a:spLocks noGrp="1"/>
          </p:cNvSpPr>
          <p:nvPr>
            <p:ph idx="1"/>
          </p:nvPr>
        </p:nvSpPr>
        <p:spPr>
          <a:xfrm>
            <a:off x="666712" y="1714488"/>
            <a:ext cx="11029615" cy="3993014"/>
          </a:xfrm>
        </p:spPr>
        <p:txBody>
          <a:bodyPr>
            <a:normAutofit/>
          </a:bodyPr>
          <a:lstStyle/>
          <a:p>
            <a:pPr marL="0" indent="0" algn="just">
              <a:buNone/>
            </a:pPr>
            <a:r>
              <a:rPr lang="es-ES" sz="2800" dirty="0"/>
              <a:t>Su longitud era de 2.000 a 20.000 versos por eso eran narrados en varias </a:t>
            </a:r>
            <a:r>
              <a:rPr lang="es-ES" sz="2800" dirty="0" err="1"/>
              <a:t>jornadas.En</a:t>
            </a:r>
            <a:r>
              <a:rPr lang="es-ES" sz="2800" dirty="0"/>
              <a:t> su inicio, se trasmitían de forma oral pero luego fueron escritos. Tiene una rima asonante, coinciden los sonidos. Entre las obras que aún se conservan de forma escrita se pueden mencionar el Cantar del </a:t>
            </a:r>
            <a:r>
              <a:rPr lang="es-ES" sz="2800" dirty="0" err="1"/>
              <a:t>Mio</a:t>
            </a:r>
            <a:r>
              <a:rPr lang="es-ES" sz="2800" dirty="0"/>
              <a:t> Cid, el cantar de las Mocedades de Rodrigo y algunos versos del Cantar de Roncesvalles.</a:t>
            </a:r>
          </a:p>
        </p:txBody>
      </p:sp>
    </p:spTree>
    <p:extLst>
      <p:ext uri="{BB962C8B-B14F-4D97-AF65-F5344CB8AC3E}">
        <p14:creationId xmlns:p14="http://schemas.microsoft.com/office/powerpoint/2010/main" xmlns="" val="3915821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E9331A1C-5975-6D48-827B-766739C9A982}"/>
              </a:ext>
            </a:extLst>
          </p:cNvPr>
          <p:cNvSpPr>
            <a:spLocks noGrp="1"/>
          </p:cNvSpPr>
          <p:nvPr>
            <p:ph idx="1"/>
          </p:nvPr>
        </p:nvSpPr>
        <p:spPr>
          <a:xfrm>
            <a:off x="609600" y="1481329"/>
            <a:ext cx="6129342" cy="4525963"/>
          </a:xfrm>
        </p:spPr>
        <p:txBody>
          <a:bodyPr>
            <a:normAutofit/>
          </a:bodyPr>
          <a:lstStyle/>
          <a:p>
            <a:pPr marL="0" indent="0">
              <a:buNone/>
            </a:pPr>
            <a:endParaRPr lang="es-ES" sz="1600" dirty="0" smtClean="0"/>
          </a:p>
          <a:p>
            <a:pPr marL="0" indent="0" algn="just">
              <a:buNone/>
            </a:pPr>
            <a:r>
              <a:rPr lang="es-ES" sz="1600" dirty="0" smtClean="0"/>
              <a:t>La historia narra las batallas, tribulaciones y triunfos durante la reconquista del </a:t>
            </a:r>
            <a:r>
              <a:rPr lang="es-ES" sz="1600" dirty="0" err="1" smtClean="0"/>
              <a:t>cabellero</a:t>
            </a:r>
            <a:r>
              <a:rPr lang="es-ES" sz="1600" dirty="0" smtClean="0"/>
              <a:t> Rodrigo Díaz de Vivar "el Cid Campeador". Comienza con su destierro y la deshonra con éste conlleva. Después conquista Valencia y consigue el perdón real, con lo que gana muchas riquezas y el señorío sobre Valencia. Sus hijas se casan con los infantes de Carrión, quienes resultan ser cobardes y además crueles cuando azotan a las hijas del Cid y las dejan por muertas en el bosque, trayendo más deshonra al Cid. En un juicio real, los infantes pierden sus privilegios y quedan infamados públicamente, y las hijas terminan casándose con los príncipes de Navarra y Aragón, el máximo ascenso social posible. El Cid se muere tranquilo en su casa en Valencia con su honor vengado.</a:t>
            </a:r>
            <a:endParaRPr lang="es-ES" sz="1600" dirty="0"/>
          </a:p>
        </p:txBody>
      </p:sp>
      <p:sp>
        <p:nvSpPr>
          <p:cNvPr id="2" name="Título 1">
            <a:extLst>
              <a:ext uri="{FF2B5EF4-FFF2-40B4-BE49-F238E27FC236}">
                <a16:creationId xmlns:a16="http://schemas.microsoft.com/office/drawing/2014/main" xmlns="" id="{D336B32D-E5FA-AA46-B0A3-50B0DDE47931}"/>
              </a:ext>
            </a:extLst>
          </p:cNvPr>
          <p:cNvSpPr>
            <a:spLocks noGrp="1"/>
          </p:cNvSpPr>
          <p:nvPr>
            <p:ph type="title"/>
          </p:nvPr>
        </p:nvSpPr>
        <p:spPr/>
        <p:txBody>
          <a:bodyPr>
            <a:normAutofit/>
          </a:bodyPr>
          <a:lstStyle/>
          <a:p>
            <a:pPr algn="ctr"/>
            <a:r>
              <a:rPr lang="es-ES" sz="4400" dirty="0"/>
              <a:t>CANTAR DEL </a:t>
            </a:r>
            <a:r>
              <a:rPr lang="es-ES" sz="4400" dirty="0" smtClean="0"/>
              <a:t>MIO </a:t>
            </a:r>
            <a:r>
              <a:rPr lang="es-ES" sz="4400" dirty="0"/>
              <a:t>CID</a:t>
            </a:r>
          </a:p>
        </p:txBody>
      </p:sp>
      <p:pic>
        <p:nvPicPr>
          <p:cNvPr id="1026" name="Picture 2" descr="C:\Users\jubaf\Desktop\descarga.jpg"/>
          <p:cNvPicPr>
            <a:picLocks noChangeAspect="1" noChangeArrowheads="1"/>
          </p:cNvPicPr>
          <p:nvPr/>
        </p:nvPicPr>
        <p:blipFill>
          <a:blip r:embed="rId2"/>
          <a:srcRect/>
          <a:stretch>
            <a:fillRect/>
          </a:stretch>
        </p:blipFill>
        <p:spPr bwMode="auto">
          <a:xfrm>
            <a:off x="7381884" y="1857364"/>
            <a:ext cx="4071966" cy="3429024"/>
          </a:xfrm>
          <a:prstGeom prst="rect">
            <a:avLst/>
          </a:prstGeom>
          <a:noFill/>
        </p:spPr>
      </p:pic>
    </p:spTree>
    <p:extLst>
      <p:ext uri="{BB962C8B-B14F-4D97-AF65-F5344CB8AC3E}">
        <p14:creationId xmlns:p14="http://schemas.microsoft.com/office/powerpoint/2010/main" xmlns="" val="3904809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95274" y="2143116"/>
            <a:ext cx="10972800" cy="4525963"/>
          </a:xfrm>
        </p:spPr>
        <p:txBody>
          <a:bodyPr>
            <a:normAutofit/>
          </a:bodyPr>
          <a:lstStyle/>
          <a:p>
            <a:r>
              <a:rPr lang="es-ES" sz="2400" dirty="0" smtClean="0"/>
              <a:t>El tema central del poema es la honra del héroe, es el motor de la obra, en torno al cual el autor dispone los acontecimientos. El objetivo del héroe en los dos primeros cantares es conseguir el perdón del rey. El tercer cantar se organiza en torno a la recuperación de la honra perdida por la afrenta de </a:t>
            </a:r>
            <a:r>
              <a:rPr lang="es-ES" sz="2400" dirty="0" err="1" smtClean="0"/>
              <a:t>Corpes</a:t>
            </a:r>
            <a:r>
              <a:rPr lang="es-ES" sz="2400" dirty="0" smtClean="0"/>
              <a:t>. La ascensión del héroe se consigue tanto por su esfuerzo personal como por su confianza en la justicia.</a:t>
            </a:r>
            <a:endParaRPr lang="es-ES" sz="2400" dirty="0"/>
          </a:p>
        </p:txBody>
      </p:sp>
      <p:sp>
        <p:nvSpPr>
          <p:cNvPr id="3" name="2 Título"/>
          <p:cNvSpPr>
            <a:spLocks noGrp="1"/>
          </p:cNvSpPr>
          <p:nvPr>
            <p:ph type="title"/>
          </p:nvPr>
        </p:nvSpPr>
        <p:spPr>
          <a:xfrm>
            <a:off x="595274" y="500042"/>
            <a:ext cx="10972800" cy="1143000"/>
          </a:xfrm>
        </p:spPr>
        <p:txBody>
          <a:bodyPr/>
          <a:lstStyle/>
          <a:p>
            <a:pPr algn="ctr"/>
            <a:r>
              <a:rPr lang="es-ES" dirty="0" smtClean="0"/>
              <a:t>TEMA PRINCIPAL</a:t>
            </a: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95274" y="1571612"/>
            <a:ext cx="10930014" cy="4525963"/>
          </a:xfrm>
        </p:spPr>
        <p:txBody>
          <a:bodyPr>
            <a:noAutofit/>
          </a:bodyPr>
          <a:lstStyle/>
          <a:p>
            <a:pPr algn="just"/>
            <a:r>
              <a:rPr lang="es-ES" sz="1600" b="1" dirty="0" smtClean="0"/>
              <a:t>El Cantar del Destierro:</a:t>
            </a:r>
          </a:p>
          <a:p>
            <a:pPr algn="just">
              <a:buNone/>
            </a:pPr>
            <a:r>
              <a:rPr lang="es-ES" sz="1600" b="1" dirty="0" smtClean="0"/>
              <a:t>    </a:t>
            </a:r>
            <a:r>
              <a:rPr lang="es-ES" sz="1600" dirty="0" smtClean="0"/>
              <a:t>Cuenta como el Cid es desterrado de Castilla por Alfonso VI. Don Rodrigo se ve obligado a dejar a su mujer y a sus hijas en el monasterio de Cardeña. El Cid junto con su lugar teniente idean una estrategia con la cual conseguirán el dinero suficiente para vencer a los moros.</a:t>
            </a:r>
          </a:p>
          <a:p>
            <a:pPr algn="just">
              <a:buNone/>
            </a:pPr>
            <a:endParaRPr lang="es-ES" sz="1600" dirty="0" smtClean="0"/>
          </a:p>
          <a:p>
            <a:pPr algn="just"/>
            <a:r>
              <a:rPr lang="es-ES" sz="1600" b="1" dirty="0" smtClean="0"/>
              <a:t>El Cantar de las Bodas:</a:t>
            </a:r>
          </a:p>
          <a:p>
            <a:pPr algn="just">
              <a:buNone/>
            </a:pPr>
            <a:r>
              <a:rPr lang="es-ES" sz="1600" b="1" dirty="0" smtClean="0"/>
              <a:t>    </a:t>
            </a:r>
            <a:r>
              <a:rPr lang="es-ES" sz="1600" dirty="0" smtClean="0"/>
              <a:t>Narra cómo el Cid marcha sobre Valencia logrando colocar su estandarte en el Alcázar. El rey le concede el permiso para que su familia se reúna con él. Los Infantes de Carrión, atraídos por la riqueza del Cid, piden a sus hijas, Elvira y Sol en matrimonio.</a:t>
            </a:r>
          </a:p>
          <a:p>
            <a:pPr algn="just">
              <a:buNone/>
            </a:pPr>
            <a:endParaRPr lang="es-ES" sz="1600" dirty="0" smtClean="0"/>
          </a:p>
          <a:p>
            <a:pPr algn="just"/>
            <a:r>
              <a:rPr lang="es-ES" sz="1600" b="1" dirty="0" smtClean="0"/>
              <a:t>El Cantar de la Afrenta de </a:t>
            </a:r>
            <a:r>
              <a:rPr lang="es-ES" sz="1600" b="1" dirty="0" err="1" smtClean="0"/>
              <a:t>Corpes</a:t>
            </a:r>
            <a:r>
              <a:rPr lang="es-ES" sz="1600" b="1" dirty="0" smtClean="0"/>
              <a:t>:</a:t>
            </a:r>
          </a:p>
          <a:p>
            <a:pPr algn="just">
              <a:buNone/>
            </a:pPr>
            <a:r>
              <a:rPr lang="es-ES" sz="1600" b="1" dirty="0" smtClean="0"/>
              <a:t>    </a:t>
            </a:r>
            <a:r>
              <a:rPr lang="es-ES" sz="1600" dirty="0" smtClean="0"/>
              <a:t>Narra cómo Los Infantes, para vengarse de los insultos de los hombres del Cid, se muestran cobardes y brutales agrediendo a sus esposas en el robledo de </a:t>
            </a:r>
            <a:r>
              <a:rPr lang="es-ES" sz="1600" dirty="0" err="1" smtClean="0"/>
              <a:t>Corpes</a:t>
            </a:r>
            <a:r>
              <a:rPr lang="es-ES" sz="1600" dirty="0" smtClean="0"/>
              <a:t> a su regreso a Castilla. El Cid pide venganza a Alfonso VI quien convoca las Cortes de Toledo. Los Infantes son vencidos en un duelo y las hijas del Cid se vuelven a casar con los Infantes de Navarra y Aragón. El Cid finalmente muere en Valencia cubierto de gloria.</a:t>
            </a:r>
          </a:p>
          <a:p>
            <a:pPr>
              <a:buNone/>
            </a:pPr>
            <a:r>
              <a:rPr lang="es-ES" sz="1600" dirty="0" smtClean="0"/>
              <a:t/>
            </a:r>
            <a:br>
              <a:rPr lang="es-ES" sz="1600" dirty="0" smtClean="0"/>
            </a:br>
            <a:r>
              <a:rPr lang="es-ES" sz="1600" dirty="0" smtClean="0"/>
              <a:t/>
            </a:r>
            <a:br>
              <a:rPr lang="es-ES" sz="1600" dirty="0" smtClean="0"/>
            </a:br>
            <a:endParaRPr lang="es-ES" sz="1600" dirty="0" smtClean="0"/>
          </a:p>
          <a:p>
            <a:endParaRPr lang="es-ES" sz="1600" dirty="0"/>
          </a:p>
        </p:txBody>
      </p:sp>
      <p:sp>
        <p:nvSpPr>
          <p:cNvPr id="3" name="2 Título"/>
          <p:cNvSpPr>
            <a:spLocks noGrp="1"/>
          </p:cNvSpPr>
          <p:nvPr>
            <p:ph type="title"/>
          </p:nvPr>
        </p:nvSpPr>
        <p:spPr/>
        <p:txBody>
          <a:bodyPr/>
          <a:lstStyle/>
          <a:p>
            <a:pPr algn="ctr"/>
            <a:r>
              <a:rPr lang="es-ES" dirty="0" smtClean="0"/>
              <a:t>ESTRUCTURA DEL CANTAR DEL MIO CID</a:t>
            </a: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95274" y="2332037"/>
            <a:ext cx="10972800" cy="4525963"/>
          </a:xfrm>
        </p:spPr>
        <p:txBody>
          <a:bodyPr/>
          <a:lstStyle/>
          <a:p>
            <a:r>
              <a:rPr lang="es-ES" dirty="0" smtClean="0"/>
              <a:t>Se dice que el poema es una auténtica obra maestra absolutamente viva, y una de las que más encanto tiene. Ya sea por la forma en que está escrita, los personajes o los temas que trata. Se considera una de las más importantes de la época y un modelo a seguir. Muchas obras, representaciones y pinturas fueron hechas en nombre de esta.</a:t>
            </a:r>
          </a:p>
          <a:p>
            <a:endParaRPr lang="es-ES" dirty="0"/>
          </a:p>
        </p:txBody>
      </p:sp>
      <p:sp>
        <p:nvSpPr>
          <p:cNvPr id="3" name="2 Título"/>
          <p:cNvSpPr>
            <a:spLocks noGrp="1"/>
          </p:cNvSpPr>
          <p:nvPr>
            <p:ph type="title"/>
          </p:nvPr>
        </p:nvSpPr>
        <p:spPr>
          <a:xfrm>
            <a:off x="595274" y="500042"/>
            <a:ext cx="10972800" cy="1143000"/>
          </a:xfrm>
        </p:spPr>
        <p:txBody>
          <a:bodyPr>
            <a:noAutofit/>
          </a:bodyPr>
          <a:lstStyle/>
          <a:p>
            <a:pPr algn="ctr"/>
            <a:r>
              <a:rPr lang="es-ES" dirty="0" smtClean="0"/>
              <a:t>VALORES ARTÍSTICOS DEL CANTAR DEL MIO CID</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43</TotalTime>
  <Words>626</Words>
  <Application>Microsoft Office PowerPoint</Application>
  <PresentationFormat>Personalizado</PresentationFormat>
  <Paragraphs>29</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Concurrencia</vt:lpstr>
      <vt:lpstr>El MESTER DE JUGLARÍA</vt:lpstr>
      <vt:lpstr>ÍNDICE</vt:lpstr>
      <vt:lpstr>DEFINICIÓN</vt:lpstr>
      <vt:lpstr>CANTARES DE GESTA</vt:lpstr>
      <vt:lpstr>Diapositiva 5</vt:lpstr>
      <vt:lpstr>CANTAR DEL MIO CID</vt:lpstr>
      <vt:lpstr>TEMA PRINCIPAL</vt:lpstr>
      <vt:lpstr>ESTRUCTURA DEL CANTAR DEL MIO CID</vt:lpstr>
      <vt:lpstr>VALORES ARTÍSTICOS DEL CANTAR DEL MIO CID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MESTER DE JUGLARÍA</dc:title>
  <dc:creator>INMA</dc:creator>
  <cp:lastModifiedBy>INMA</cp:lastModifiedBy>
  <cp:revision>11</cp:revision>
  <dcterms:modified xsi:type="dcterms:W3CDTF">2019-01-16T18:47:51Z</dcterms:modified>
</cp:coreProperties>
</file>