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39.jpeg" ContentType="image/jpeg"/>
  <Override PartName="/ppt/media/image33.jpeg" ContentType="image/jpeg"/>
  <Override PartName="/ppt/media/image32.jpeg" ContentType="image/jpeg"/>
  <Override PartName="/ppt/media/image31.jpeg" ContentType="image/jpeg"/>
  <Override PartName="/ppt/media/image30.png" ContentType="image/png"/>
  <Override PartName="/ppt/media/image35.png" ContentType="image/png"/>
  <Override PartName="/ppt/media/image29.jpeg" ContentType="image/jpeg"/>
  <Override PartName="/ppt/media/image27.jpeg" ContentType="image/jpeg"/>
  <Override PartName="/ppt/media/image26.jpeg" ContentType="image/jpeg"/>
  <Override PartName="/ppt/media/image28.jpeg" ContentType="image/jpeg"/>
  <Override PartName="/ppt/media/image25.png" ContentType="image/png"/>
  <Override PartName="/ppt/media/image9.png" ContentType="image/png"/>
  <Override PartName="/ppt/media/image13.jpeg" ContentType="image/jpeg"/>
  <Override PartName="/ppt/media/image8.png" ContentType="image/png"/>
  <Override PartName="/ppt/media/image40.jpeg" ContentType="image/jpeg"/>
  <Override PartName="/ppt/media/image34.png" ContentType="image/png"/>
  <Override PartName="/ppt/media/image10.jpeg" ContentType="image/jpeg"/>
  <Override PartName="/ppt/media/image7.png" ContentType="image/png"/>
  <Override PartName="/ppt/media/image5.png" ContentType="image/png"/>
  <Override PartName="/ppt/media/image23.jpeg" ContentType="image/jpeg"/>
  <Override PartName="/ppt/media/image18.jpeg" ContentType="image/jpeg"/>
  <Override PartName="/ppt/media/image37.png" ContentType="image/png"/>
  <Override PartName="/ppt/media/image2.png" ContentType="image/png"/>
  <Override PartName="/ppt/media/image4.png" ContentType="image/png"/>
  <Override PartName="/ppt/media/image36.jpeg" ContentType="image/jpeg"/>
  <Override PartName="/ppt/media/image11.jpeg" ContentType="image/jpeg"/>
  <Override PartName="/ppt/media/image12.jpeg" ContentType="image/jpeg"/>
  <Override PartName="/ppt/media/image6.png" ContentType="image/png"/>
  <Override PartName="/ppt/media/image14.jpeg" ContentType="image/jpeg"/>
  <Override PartName="/ppt/media/image20.jpeg" ContentType="image/jpeg"/>
  <Override PartName="/ppt/media/image15.jpeg" ContentType="image/jpeg"/>
  <Override PartName="/ppt/media/image16.jpeg" ContentType="image/jpeg"/>
  <Override PartName="/ppt/media/image1.jpeg" ContentType="image/jpeg"/>
  <Override PartName="/ppt/media/image21.jpeg" ContentType="image/jpeg"/>
  <Override PartName="/ppt/media/image22.jpeg" ContentType="image/jpeg"/>
  <Override PartName="/ppt/media/image17.jpeg" ContentType="image/jpeg"/>
  <Override PartName="/ppt/media/image38.png" ContentType="image/png"/>
  <Override PartName="/ppt/media/image24.jpeg" ContentType="image/jpeg"/>
  <Override PartName="/ppt/media/image3.png" ContentType="image/png"/>
  <Override PartName="/ppt/media/image19.jpeg" ContentType="image/jpe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Haga clic para modificar el estilo de título del patrón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18/03/19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CB1029E6-36FA-4B26-B5B3-ABF2C6221871}" type="slidenum"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" name="Imagen 21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81400"/>
          </a:xfrm>
          <a:prstGeom prst="rect">
            <a:avLst/>
          </a:prstGeom>
          <a:ln>
            <a:noFill/>
          </a:ln>
          <a:effectLst>
            <a:outerShdw algn="ctr" blurRad="50800" dir="5400000" dist="50800" rotWithShape="0">
              <a:srgbClr val="000000">
                <a:alpha val="54000"/>
              </a:srgbClr>
            </a:outerShdw>
          </a:effectLst>
        </p:spPr>
      </p:pic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Haga clic para modificar el estilo de título del patrón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esquemaEditar los estilos de texto del patrón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18/03/19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631129D8-8932-4047-BFF2-7DA1C29A9D80}" type="slidenum"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Haga clic para modificar el estilo de título del patrón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esquemaEditar los estilos de texto del patrón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18/03/19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28CD579-647B-43AD-BAB7-6EB5D7AD1A4B}" type="slidenum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Haga clic para modificar el estilo de título del patrón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18/03/19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741A3FC-7672-4874-973F-9C30005A273D}" type="slidenum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3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hyperlink" Target="https://www.ecured.cu/Siglo_IX" TargetMode="External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hyperlink" Target="https://www.ecured.cu/Ganchillo" TargetMode="External"/><Relationship Id="rId3" Type="http://schemas.openxmlformats.org/officeDocument/2006/relationships/hyperlink" Target="https://www.ecured.cu/index.php?title=Punto_de_lana&amp;action=edit&amp;redlink=1" TargetMode="External"/><Relationship Id="rId4" Type="http://schemas.openxmlformats.org/officeDocument/2006/relationships/hyperlink" Target="https://www.ecured.cu/index.php?title=Quilting&amp;action=edit&amp;redlink=1" TargetMode="External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n 6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58" name="TextShape 1"/>
          <p:cNvSpPr txBox="1"/>
          <p:nvPr/>
        </p:nvSpPr>
        <p:spPr>
          <a:xfrm>
            <a:off x="1523880" y="2104200"/>
            <a:ext cx="9143640" cy="1405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es-ES" sz="8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lackadder ITC"/>
              </a:rPr>
              <a:t>PATCHWORK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Julia Barrionuevo García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2ªA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29/1/2019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n 4" descr=""/>
          <p:cNvPicPr/>
          <p:nvPr/>
        </p:nvPicPr>
        <p:blipFill>
          <a:blip r:embed="rId1"/>
          <a:stretch/>
        </p:blipFill>
        <p:spPr>
          <a:xfrm>
            <a:off x="-57240" y="-171360"/>
            <a:ext cx="12305880" cy="7029000"/>
          </a:xfrm>
          <a:prstGeom prst="rect">
            <a:avLst/>
          </a:prstGeom>
          <a:ln>
            <a:noFill/>
          </a:ln>
        </p:spPr>
      </p:pic>
      <p:pic>
        <p:nvPicPr>
          <p:cNvPr id="203" name="Imagen 8" descr=""/>
          <p:cNvPicPr/>
          <p:nvPr/>
        </p:nvPicPr>
        <p:blipFill>
          <a:blip r:embed="rId2"/>
          <a:stretch/>
        </p:blipFill>
        <p:spPr>
          <a:xfrm>
            <a:off x="4667400" y="2943360"/>
            <a:ext cx="2857320" cy="1599840"/>
          </a:xfrm>
          <a:prstGeom prst="rect">
            <a:avLst/>
          </a:prstGeom>
          <a:ln>
            <a:noFill/>
          </a:ln>
        </p:spPr>
      </p:pic>
      <p:pic>
        <p:nvPicPr>
          <p:cNvPr id="204" name="Imagen 6" descr=""/>
          <p:cNvPicPr/>
          <p:nvPr/>
        </p:nvPicPr>
        <p:blipFill>
          <a:blip r:embed="rId3"/>
          <a:stretch/>
        </p:blipFill>
        <p:spPr>
          <a:xfrm>
            <a:off x="-57240" y="3056400"/>
            <a:ext cx="12305880" cy="1486800"/>
          </a:xfrm>
          <a:prstGeom prst="rect">
            <a:avLst/>
          </a:prstGeom>
          <a:ln>
            <a:noFill/>
          </a:ln>
        </p:spPr>
      </p:pic>
      <p:sp>
        <p:nvSpPr>
          <p:cNvPr id="2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               </a:t>
            </a:r>
            <a:r>
              <a:rPr b="0" lang="es-ES" sz="6600" spc="-1" strike="noStrike">
                <a:solidFill>
                  <a:srgbClr val="81113c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WEBGRAFIAS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</a:t>
            </a: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www.ecured.cu/Patchwork   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</a:t>
            </a: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www.deartee.com/blog/que-es-el-patchwork.html    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slow">
    <p:cover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n 5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7314840"/>
          </a:xfrm>
          <a:prstGeom prst="rect">
            <a:avLst/>
          </a:prstGeom>
          <a:ln>
            <a:noFill/>
          </a:ln>
        </p:spPr>
      </p:pic>
      <p:pic>
        <p:nvPicPr>
          <p:cNvPr id="208" name="Imagen 11" descr=""/>
          <p:cNvPicPr/>
          <p:nvPr/>
        </p:nvPicPr>
        <p:blipFill>
          <a:blip r:embed="rId2"/>
          <a:stretch/>
        </p:blipFill>
        <p:spPr>
          <a:xfrm>
            <a:off x="2968560" y="1227600"/>
            <a:ext cx="6450480" cy="2792880"/>
          </a:xfrm>
          <a:prstGeom prst="rect">
            <a:avLst/>
          </a:prstGeom>
          <a:ln>
            <a:noFill/>
          </a:ln>
        </p:spPr>
      </p:pic>
      <p:sp>
        <p:nvSpPr>
          <p:cNvPr id="209" name="TextShape 1"/>
          <p:cNvSpPr txBox="1"/>
          <p:nvPr/>
        </p:nvSpPr>
        <p:spPr>
          <a:xfrm>
            <a:off x="1523880" y="2362320"/>
            <a:ext cx="9143640" cy="13827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s-ES" sz="9600" spc="-1" strike="noStrike">
                <a:solidFill>
                  <a:srgbClr val="81113c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FINAL </a:t>
            </a:r>
            <a:r>
              <a:rPr b="0" lang="es-ES" sz="7200" spc="-1" strike="noStrike">
                <a:solidFill>
                  <a:srgbClr val="81113c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DE LA </a:t>
            </a:r>
            <a:r>
              <a:rPr b="0" lang="es-ES" sz="6600" spc="-1" strike="noStrike">
                <a:solidFill>
                  <a:srgbClr val="81113c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PRESENTACION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cover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n 17" descr=""/>
          <p:cNvPicPr/>
          <p:nvPr/>
        </p:nvPicPr>
        <p:blipFill>
          <a:blip r:embed="rId1"/>
          <a:stretch/>
        </p:blipFill>
        <p:spPr>
          <a:xfrm>
            <a:off x="46080" y="0"/>
            <a:ext cx="12145680" cy="6857640"/>
          </a:xfrm>
          <a:prstGeom prst="rect">
            <a:avLst/>
          </a:prstGeom>
          <a:ln>
            <a:noFill/>
          </a:ln>
        </p:spPr>
      </p:pic>
      <p:sp>
        <p:nvSpPr>
          <p:cNvPr id="161" name="TextShape 1"/>
          <p:cNvSpPr txBox="1"/>
          <p:nvPr/>
        </p:nvSpPr>
        <p:spPr>
          <a:xfrm>
            <a:off x="831960" y="425880"/>
            <a:ext cx="10629000" cy="1264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                  </a:t>
            </a:r>
            <a:r>
              <a:rPr b="0" lang="es-ES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INDICE</a:t>
            </a:r>
            <a:r>
              <a:rPr b="0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                   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831960" y="1803600"/>
            <a:ext cx="10515240" cy="428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s-ES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</a:t>
            </a:r>
            <a:r>
              <a:rPr b="0" lang="es-ES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Introducción 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s-ES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</a:t>
            </a:r>
            <a:r>
              <a:rPr b="0" lang="es-ES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¿Donde y cuando se origino? 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s-ES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</a:t>
            </a:r>
            <a:r>
              <a:rPr b="0" lang="es-ES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La técnica 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s-ES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</a:t>
            </a:r>
            <a:r>
              <a:rPr b="0" lang="es-ES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termino  “patchwork”.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s-ES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</a:t>
            </a:r>
            <a:r>
              <a:rPr b="0" lang="es-ES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 patrones del patchwork.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s-ES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</a:t>
            </a:r>
            <a:r>
              <a:rPr b="0" lang="es-ES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Conclusion.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s-ES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</a:t>
            </a:r>
            <a:r>
              <a:rPr b="0" lang="es-ES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Datos curiosos.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s-ES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8.</a:t>
            </a:r>
            <a:r>
              <a:rPr b="0" lang="es-ES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Webgrafias.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3" name="Marcador de contenido 13" descr=""/>
          <p:cNvPicPr/>
          <p:nvPr/>
        </p:nvPicPr>
        <p:blipFill>
          <a:blip r:embed="rId2"/>
          <a:stretch/>
        </p:blipFill>
        <p:spPr>
          <a:xfrm>
            <a:off x="12192120" y="1690560"/>
            <a:ext cx="46440" cy="3962160"/>
          </a:xfrm>
          <a:prstGeom prst="rect">
            <a:avLst/>
          </a:prstGeom>
          <a:ln>
            <a:noFill/>
          </a:ln>
        </p:spPr>
      </p:pic>
    </p:spTree>
  </p:cSld>
  <p:transition spd="slow">
    <p:cover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n 15" descr=""/>
          <p:cNvPicPr/>
          <p:nvPr/>
        </p:nvPicPr>
        <p:blipFill>
          <a:blip r:embed="rId1"/>
          <a:stretch/>
        </p:blipFill>
        <p:spPr>
          <a:xfrm>
            <a:off x="0" y="48600"/>
            <a:ext cx="12191760" cy="7591680"/>
          </a:xfrm>
          <a:prstGeom prst="rect">
            <a:avLst/>
          </a:prstGeom>
          <a:ln>
            <a:noFill/>
          </a:ln>
        </p:spPr>
      </p:pic>
      <p:sp>
        <p:nvSpPr>
          <p:cNvPr id="165" name="TextShape 1"/>
          <p:cNvSpPr txBox="1"/>
          <p:nvPr/>
        </p:nvSpPr>
        <p:spPr>
          <a:xfrm>
            <a:off x="831960" y="513720"/>
            <a:ext cx="10515240" cy="700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               </a:t>
            </a:r>
            <a:r>
              <a:rPr b="0" lang="es-ES" sz="6000" spc="-1" strike="noStrike">
                <a:solidFill>
                  <a:srgbClr val="891f57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INTRODUCCION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831960" y="1348200"/>
            <a:ext cx="10515240" cy="516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r>
              <a:rPr b="0" lang="es-ES" sz="2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 </a:t>
            </a:r>
            <a:r>
              <a:rPr b="1" lang="es-ES" sz="2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patchwork</a:t>
            </a:r>
            <a:r>
              <a:rPr b="0" lang="es-ES" sz="2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es un </a:t>
            </a:r>
            <a:r>
              <a:rPr b="1" lang="es-ES" sz="2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tejido</a:t>
            </a:r>
            <a:r>
              <a:rPr b="0" lang="es-ES" sz="2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hecho por la unión de pequeñas piezas de telas cosidas entre sí por los bordes. El resultado puede ser una </a:t>
            </a:r>
            <a:r>
              <a:rPr b="0" lang="es-ES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manta, colchas, cojines</a:t>
            </a:r>
            <a:r>
              <a:rPr b="0" lang="es-ES" sz="2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b="0" lang="es-ES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manteles... e incluso prendas de vestir</a:t>
            </a:r>
            <a:r>
              <a:rPr b="0" lang="es-ES" sz="2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Ante todo el patchwork es </a:t>
            </a:r>
            <a:r>
              <a:rPr b="1" lang="es-ES" sz="2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creatividad</a:t>
            </a:r>
            <a:r>
              <a:rPr b="0" lang="es-ES" sz="2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Con los fragmentos de tela se podrá llevar a cabo cualquier obra que tengas en mente. Este arte de unir retales de diferentes </a:t>
            </a:r>
            <a:r>
              <a:rPr b="1" lang="es-ES" sz="2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colores</a:t>
            </a:r>
            <a:r>
              <a:rPr b="0" lang="es-ES" sz="2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y tamaños utilizando múltiples </a:t>
            </a:r>
            <a:r>
              <a:rPr b="1" lang="es-ES" sz="2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técnicas</a:t>
            </a:r>
            <a:r>
              <a:rPr b="0" lang="es-ES" sz="2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para llegar a crear distintos motivos y objetos, persigue la precisión en el trazado, corte y </a:t>
            </a:r>
            <a:r>
              <a:rPr b="1" lang="es-ES" sz="2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ensamblado</a:t>
            </a:r>
            <a:r>
              <a:rPr b="0" lang="es-ES" sz="24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de las piezas de tela.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7" name="Imagen 5" descr=""/>
          <p:cNvPicPr/>
          <p:nvPr/>
        </p:nvPicPr>
        <p:blipFill>
          <a:blip r:embed="rId2"/>
          <a:stretch/>
        </p:blipFill>
        <p:spPr>
          <a:xfrm rot="848400">
            <a:off x="878760" y="4419360"/>
            <a:ext cx="1485000" cy="1840680"/>
          </a:xfrm>
          <a:prstGeom prst="rect">
            <a:avLst/>
          </a:prstGeom>
          <a:ln>
            <a:noFill/>
          </a:ln>
        </p:spPr>
      </p:pic>
      <p:pic>
        <p:nvPicPr>
          <p:cNvPr id="168" name="Imagen 7" descr=""/>
          <p:cNvPicPr/>
          <p:nvPr/>
        </p:nvPicPr>
        <p:blipFill>
          <a:blip r:embed="rId3"/>
          <a:stretch/>
        </p:blipFill>
        <p:spPr>
          <a:xfrm rot="21396000">
            <a:off x="2261520" y="4434840"/>
            <a:ext cx="1860480" cy="2210040"/>
          </a:xfrm>
          <a:prstGeom prst="rect">
            <a:avLst/>
          </a:prstGeom>
          <a:ln>
            <a:noFill/>
          </a:ln>
        </p:spPr>
      </p:pic>
      <p:pic>
        <p:nvPicPr>
          <p:cNvPr id="169" name="Imagen 13" descr=""/>
          <p:cNvPicPr/>
          <p:nvPr/>
        </p:nvPicPr>
        <p:blipFill>
          <a:blip r:embed="rId4"/>
          <a:stretch/>
        </p:blipFill>
        <p:spPr>
          <a:xfrm>
            <a:off x="5703480" y="4266000"/>
            <a:ext cx="5517000" cy="2542680"/>
          </a:xfrm>
          <a:prstGeom prst="rect">
            <a:avLst/>
          </a:prstGeom>
          <a:ln>
            <a:noFill/>
          </a:ln>
        </p:spPr>
      </p:pic>
    </p:spTree>
  </p:cSld>
  <p:transition spd="slow">
    <p:cover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n 4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7615440"/>
          </a:xfrm>
          <a:prstGeom prst="rect">
            <a:avLst/>
          </a:prstGeom>
          <a:ln>
            <a:noFill/>
          </a:ln>
        </p:spPr>
      </p:pic>
      <p:sp>
        <p:nvSpPr>
          <p:cNvPr id="17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       </a:t>
            </a:r>
            <a:r>
              <a:rPr b="0" lang="es-ES" sz="4400" spc="-1" strike="noStrike">
                <a:solidFill>
                  <a:srgbClr val="81113c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¿DONDE Y CUANDO SE ORIGINO?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·Esta modalidad textil es tan antigua que ya desde el lejano </a:t>
            </a:r>
            <a:r>
              <a:rPr b="0" lang="es-ES" sz="2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siglo IX</a:t>
            </a: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incluso antes , existen referencias de su uso, como una tienda funeraria egipcia, así como una funda para silla de montar con aplicaciones de fieltro .Pero no se sabe donde se creo exactamente.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·Incluso hace poco las niñas aprendían a coser obligatoriamente en las escuelas.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3" name="Imagen 9" descr=""/>
          <p:cNvPicPr/>
          <p:nvPr/>
        </p:nvPicPr>
        <p:blipFill>
          <a:blip r:embed="rId3"/>
          <a:stretch/>
        </p:blipFill>
        <p:spPr>
          <a:xfrm rot="21363000">
            <a:off x="2534760" y="4118760"/>
            <a:ext cx="3494520" cy="2055600"/>
          </a:xfrm>
          <a:prstGeom prst="rect">
            <a:avLst/>
          </a:prstGeom>
          <a:ln>
            <a:noFill/>
          </a:ln>
        </p:spPr>
      </p:pic>
      <p:pic>
        <p:nvPicPr>
          <p:cNvPr id="174" name="Imagen 13" descr=""/>
          <p:cNvPicPr/>
          <p:nvPr/>
        </p:nvPicPr>
        <p:blipFill>
          <a:blip r:embed="rId4"/>
          <a:stretch/>
        </p:blipFill>
        <p:spPr>
          <a:xfrm rot="277800">
            <a:off x="6177600" y="4184280"/>
            <a:ext cx="3931200" cy="2175480"/>
          </a:xfrm>
          <a:prstGeom prst="rect">
            <a:avLst/>
          </a:prstGeom>
          <a:ln>
            <a:noFill/>
          </a:ln>
        </p:spPr>
      </p:pic>
    </p:spTree>
  </p:cSld>
  <p:transition spd="slow">
    <p:cover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n 4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7640640"/>
          </a:xfrm>
          <a:prstGeom prst="rect">
            <a:avLst/>
          </a:prstGeom>
          <a:ln>
            <a:noFill/>
          </a:ln>
        </p:spPr>
      </p:pic>
      <p:sp>
        <p:nvSpPr>
          <p:cNvPr id="17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                   </a:t>
            </a:r>
            <a:r>
              <a:rPr b="0" lang="es-ES" sz="5400" spc="-1" strike="noStrike">
                <a:solidFill>
                  <a:srgbClr val="81113c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LA TECNICA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· La técnica consiste en reunir telas que se cortaban en cuadros del mismo tamaño formando una especie de mosaico de colores y formas.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· A veces se combina con </a:t>
            </a:r>
            <a:r>
              <a:rPr b="0" lang="es-ES" sz="24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ganchillo</a:t>
            </a: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o </a:t>
            </a:r>
            <a:r>
              <a:rPr b="0" lang="es-ES" sz="24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punto de lana</a:t>
            </a: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Se seguían patrones para realizar estas labores que pasaban de generación en generación.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· Dentro del patchwork hay diferentes estilos. Desde el acolchado </a:t>
            </a:r>
            <a:r>
              <a:rPr b="0" lang="es-ES" sz="24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 </a:t>
            </a: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donde se coordinan tamaños, colores y formas hasta otros que mezclan al azar piezas de tamaños y formas distintos.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8" name="Imagen 6" descr=""/>
          <p:cNvPicPr/>
          <p:nvPr/>
        </p:nvPicPr>
        <p:blipFill>
          <a:blip r:embed="rId5"/>
          <a:stretch/>
        </p:blipFill>
        <p:spPr>
          <a:xfrm rot="21412200">
            <a:off x="1575000" y="4441320"/>
            <a:ext cx="2231640" cy="2076120"/>
          </a:xfrm>
          <a:prstGeom prst="rect">
            <a:avLst/>
          </a:prstGeom>
          <a:ln>
            <a:noFill/>
          </a:ln>
        </p:spPr>
      </p:pic>
      <p:pic>
        <p:nvPicPr>
          <p:cNvPr id="179" name="Imagen 8" descr=""/>
          <p:cNvPicPr/>
          <p:nvPr/>
        </p:nvPicPr>
        <p:blipFill>
          <a:blip r:embed="rId6"/>
          <a:stretch/>
        </p:blipFill>
        <p:spPr>
          <a:xfrm rot="21087000">
            <a:off x="5160240" y="4381920"/>
            <a:ext cx="2319480" cy="2142720"/>
          </a:xfrm>
          <a:prstGeom prst="rect">
            <a:avLst/>
          </a:prstGeom>
          <a:ln>
            <a:noFill/>
          </a:ln>
        </p:spPr>
      </p:pic>
      <p:pic>
        <p:nvPicPr>
          <p:cNvPr id="180" name="Imagen 10" descr=""/>
          <p:cNvPicPr/>
          <p:nvPr/>
        </p:nvPicPr>
        <p:blipFill>
          <a:blip r:embed="rId7"/>
          <a:stretch/>
        </p:blipFill>
        <p:spPr>
          <a:xfrm rot="477000">
            <a:off x="7158240" y="4438080"/>
            <a:ext cx="2133360" cy="2142720"/>
          </a:xfrm>
          <a:prstGeom prst="rect">
            <a:avLst/>
          </a:prstGeom>
          <a:ln>
            <a:noFill/>
          </a:ln>
        </p:spPr>
      </p:pic>
    </p:spTree>
  </p:cSld>
  <p:transition spd="slow">
    <p:cover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n 26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7552800"/>
          </a:xfrm>
          <a:prstGeom prst="rect">
            <a:avLst/>
          </a:prstGeom>
          <a:ln>
            <a:noFill/>
          </a:ln>
        </p:spPr>
      </p:pic>
      <p:sp>
        <p:nvSpPr>
          <p:cNvPr id="18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           </a:t>
            </a:r>
            <a:r>
              <a:rPr b="0" lang="es-ES" sz="4400" spc="-1" strike="noStrike">
                <a:solidFill>
                  <a:srgbClr val="81113c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EL TERMINO “PATCHWORK”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· El término </a:t>
            </a:r>
            <a:r>
              <a:rPr b="1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Patchwork</a:t>
            </a: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es un vocablo proveniente del inglés: “</a:t>
            </a:r>
            <a:r>
              <a:rPr b="0" lang="es-E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patch</a:t>
            </a: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(parche) y “</a:t>
            </a:r>
            <a:r>
              <a:rPr b="0" lang="es-E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</a:t>
            </a: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(trabajo, obra). Literalmente significa trabajo con parches o remiendos. 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· En estos tiempos la gente sigue cosiendo como antes , incluso hay concursos.   </a:t>
            </a:r>
            <a:r>
              <a:rPr b="0" lang="es-E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MAESTROS DE LA COSTURA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4" name="Imagen 28" descr=""/>
          <p:cNvPicPr/>
          <p:nvPr/>
        </p:nvPicPr>
        <p:blipFill>
          <a:blip r:embed="rId2"/>
          <a:stretch/>
        </p:blipFill>
        <p:spPr>
          <a:xfrm>
            <a:off x="513720" y="4001400"/>
            <a:ext cx="4333680" cy="2599560"/>
          </a:xfrm>
          <a:prstGeom prst="rect">
            <a:avLst/>
          </a:prstGeom>
          <a:ln>
            <a:noFill/>
          </a:ln>
        </p:spPr>
      </p:pic>
      <p:pic>
        <p:nvPicPr>
          <p:cNvPr id="185" name="Imagen 30" descr=""/>
          <p:cNvPicPr/>
          <p:nvPr/>
        </p:nvPicPr>
        <p:blipFill>
          <a:blip r:embed="rId3"/>
          <a:stretch/>
        </p:blipFill>
        <p:spPr>
          <a:xfrm>
            <a:off x="6195600" y="4061160"/>
            <a:ext cx="3809520" cy="2539800"/>
          </a:xfrm>
          <a:prstGeom prst="rect">
            <a:avLst/>
          </a:prstGeom>
          <a:ln>
            <a:noFill/>
          </a:ln>
        </p:spPr>
      </p:pic>
    </p:spTree>
  </p:cSld>
  <p:transition spd="slow">
    <p:cover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n 4" descr=""/>
          <p:cNvPicPr/>
          <p:nvPr/>
        </p:nvPicPr>
        <p:blipFill>
          <a:blip r:embed=""/>
          <a:stretch/>
        </p:blipFill>
        <p:spPr>
          <a:xfrm>
            <a:off x="-137880" y="0"/>
            <a:ext cx="12329280" cy="7665480"/>
          </a:xfrm>
          <a:prstGeom prst="rect">
            <a:avLst/>
          </a:prstGeom>
          <a:ln>
            <a:noFill/>
          </a:ln>
        </p:spPr>
      </p:pic>
      <p:sp>
        <p:nvSpPr>
          <p:cNvPr id="1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</a:t>
            </a:r>
            <a:r>
              <a:rPr b="0" lang="es-ES" sz="4400" spc="-1" strike="noStrike">
                <a:solidFill>
                  <a:srgbClr val="81113c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LOS PATRONES DEL PATCHWORK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·Los patrones, son piezas de papel normalmente ,que se utilizan para saber las medidas y formas de las piezas que queremos recortar y coser, para crear algún objeto que necesitamos o queremos.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9" name="Imagen 6" descr=""/>
          <p:cNvPicPr/>
          <p:nvPr/>
        </p:nvPicPr>
        <p:blipFill>
          <a:blip r:embed="rId1"/>
          <a:stretch/>
        </p:blipFill>
        <p:spPr>
          <a:xfrm rot="21242400">
            <a:off x="840960" y="3414240"/>
            <a:ext cx="3661560" cy="3142800"/>
          </a:xfrm>
          <a:prstGeom prst="rect">
            <a:avLst/>
          </a:prstGeom>
          <a:ln>
            <a:noFill/>
          </a:ln>
        </p:spPr>
      </p:pic>
      <p:pic>
        <p:nvPicPr>
          <p:cNvPr id="190" name="Imagen 12" descr=""/>
          <p:cNvPicPr/>
          <p:nvPr/>
        </p:nvPicPr>
        <p:blipFill>
          <a:blip r:embed="rId2"/>
          <a:stretch/>
        </p:blipFill>
        <p:spPr>
          <a:xfrm rot="273000">
            <a:off x="4521960" y="3398400"/>
            <a:ext cx="3786840" cy="3047760"/>
          </a:xfrm>
          <a:prstGeom prst="rect">
            <a:avLst/>
          </a:prstGeom>
          <a:ln>
            <a:noFill/>
          </a:ln>
        </p:spPr>
      </p:pic>
    </p:spTree>
  </p:cSld>
  <p:transition spd="slow">
    <p:cover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n 10" descr=""/>
          <p:cNvPicPr/>
          <p:nvPr/>
        </p:nvPicPr>
        <p:blipFill>
          <a:blip r:embed="rId1"/>
          <a:stretch/>
        </p:blipFill>
        <p:spPr>
          <a:xfrm>
            <a:off x="0" y="0"/>
            <a:ext cx="12429720" cy="6857640"/>
          </a:xfrm>
          <a:prstGeom prst="rect">
            <a:avLst/>
          </a:prstGeom>
          <a:ln>
            <a:noFill/>
          </a:ln>
        </p:spPr>
      </p:pic>
      <p:pic>
        <p:nvPicPr>
          <p:cNvPr id="192" name="Imagen 4" descr=""/>
          <p:cNvPicPr/>
          <p:nvPr/>
        </p:nvPicPr>
        <p:blipFill>
          <a:blip r:embed="rId2"/>
          <a:stretch/>
        </p:blipFill>
        <p:spPr>
          <a:xfrm>
            <a:off x="838080" y="1775520"/>
            <a:ext cx="10184400" cy="1599840"/>
          </a:xfrm>
          <a:prstGeom prst="rect">
            <a:avLst/>
          </a:prstGeom>
          <a:ln>
            <a:noFill/>
          </a:ln>
        </p:spPr>
      </p:pic>
      <p:sp>
        <p:nvSpPr>
          <p:cNvPr id="193" name="TextShape 1"/>
          <p:cNvSpPr txBox="1"/>
          <p:nvPr/>
        </p:nvSpPr>
        <p:spPr>
          <a:xfrm>
            <a:off x="1023840" y="3938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                </a:t>
            </a:r>
            <a:r>
              <a:rPr b="0" lang="es-ES" sz="6600" spc="-1" strike="noStrike">
                <a:solidFill>
                  <a:srgbClr val="81113c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CONCLUSION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 tanto, el patchwork es una técnica muy antigua ,que se utilizaba por necesidad, y ahora se utiliza más por afición y por la relajación que produce</a:t>
            </a: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5" name="Imagen 12" descr=""/>
          <p:cNvPicPr/>
          <p:nvPr/>
        </p:nvPicPr>
        <p:blipFill>
          <a:blip r:embed="rId3"/>
          <a:stretch/>
        </p:blipFill>
        <p:spPr>
          <a:xfrm rot="21110400">
            <a:off x="2552400" y="3616560"/>
            <a:ext cx="2857320" cy="2943000"/>
          </a:xfrm>
          <a:prstGeom prst="rect">
            <a:avLst/>
          </a:prstGeom>
          <a:ln>
            <a:noFill/>
          </a:ln>
        </p:spPr>
      </p:pic>
      <p:pic>
        <p:nvPicPr>
          <p:cNvPr id="196" name="Imagen 14" descr=""/>
          <p:cNvPicPr/>
          <p:nvPr/>
        </p:nvPicPr>
        <p:blipFill>
          <a:blip r:embed="rId4"/>
          <a:stretch/>
        </p:blipFill>
        <p:spPr>
          <a:xfrm rot="364200">
            <a:off x="5503680" y="3714120"/>
            <a:ext cx="2142720" cy="2142720"/>
          </a:xfrm>
          <a:prstGeom prst="rect">
            <a:avLst/>
          </a:prstGeom>
          <a:ln>
            <a:noFill/>
          </a:ln>
        </p:spPr>
      </p:pic>
    </p:spTree>
  </p:cSld>
  <p:transition spd="slow">
    <p:cover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n 4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98" name="Imagen 7" descr=""/>
          <p:cNvPicPr/>
          <p:nvPr/>
        </p:nvPicPr>
        <p:blipFill>
          <a:blip r:embed="rId2"/>
          <a:stretch/>
        </p:blipFill>
        <p:spPr>
          <a:xfrm>
            <a:off x="838080" y="4958640"/>
            <a:ext cx="8543520" cy="674280"/>
          </a:xfrm>
          <a:prstGeom prst="rect">
            <a:avLst/>
          </a:prstGeom>
          <a:ln>
            <a:noFill/>
          </a:ln>
        </p:spPr>
      </p:pic>
      <p:pic>
        <p:nvPicPr>
          <p:cNvPr id="199" name="Imagen 5" descr=""/>
          <p:cNvPicPr/>
          <p:nvPr/>
        </p:nvPicPr>
        <p:blipFill>
          <a:blip r:embed="rId3"/>
          <a:stretch/>
        </p:blipFill>
        <p:spPr>
          <a:xfrm>
            <a:off x="658800" y="2304720"/>
            <a:ext cx="10515240" cy="2174400"/>
          </a:xfrm>
          <a:prstGeom prst="rect">
            <a:avLst/>
          </a:prstGeom>
          <a:ln>
            <a:noFill/>
          </a:ln>
        </p:spPr>
      </p:pic>
      <p:sp>
        <p:nvSpPr>
          <p:cNvPr id="2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s-ES" sz="6000" spc="-1" strike="noStrike">
                <a:solidFill>
                  <a:srgbClr val="81113c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       </a:t>
            </a:r>
            <a:r>
              <a:rPr b="0" lang="es-ES" sz="6000" spc="-1" strike="noStrike">
                <a:solidFill>
                  <a:srgbClr val="81113c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DATOS CURIOSOS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"El origen del 'patchwork' se lo pelean varios, los de Estados Unidos dicen que fueron ellos, lo japoneses que nació en su país, los de La Rioja llaman 'almazuela' a este trabajo y aseguran que surgió ahí.” 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s-ES" sz="3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Esto quiere decir que no tiene un origen exacto.</a:t>
            </a:r>
            <a:r>
              <a:rPr b="0" lang="es-ES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slow">
    <p:cover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Application>LibreOffice/5.1.4.2$Linux_x86 LibreOffice_project/10m0$Build-2</Application>
  <Words>289</Words>
  <Paragraphs>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2019-01-29T17:38:43Z</dcterms:created>
  <dc:creator>LENOVO</dc:creator>
  <dc:description/>
  <dc:language>es-ES</dc:language>
  <cp:lastModifiedBy>LENOVO</cp:lastModifiedBy>
  <dcterms:modified xsi:type="dcterms:W3CDTF">2019-02-06T18:20:49Z</dcterms:modified>
  <cp:revision>32</cp:revision>
  <dc:subject/>
  <dc:title>PATCHWORK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