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López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Juan López</a:t>
            </a:r>
          </a:p>
        </p:txBody>
      </p:sp>
      <p:sp>
        <p:nvSpPr>
          <p:cNvPr id="94" name="“Escribir una cita aquí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“Escribir una cita aquí”</a:t>
            </a:r>
          </a:p>
        </p:txBody>
      </p:sp>
      <p:sp>
        <p:nvSpPr>
          <p:cNvPr id="9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0033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upo"/>
          <p:cNvGrpSpPr/>
          <p:nvPr/>
        </p:nvGrpSpPr>
        <p:grpSpPr>
          <a:xfrm>
            <a:off x="-1" y="-1"/>
            <a:ext cx="13000286" cy="9742313"/>
            <a:chOff x="0" y="0"/>
            <a:chExt cx="13000284" cy="9742311"/>
          </a:xfrm>
        </p:grpSpPr>
        <p:grpSp>
          <p:nvGrpSpPr>
            <p:cNvPr id="122" name="Grupo"/>
            <p:cNvGrpSpPr/>
            <p:nvPr/>
          </p:nvGrpSpPr>
          <p:grpSpPr>
            <a:xfrm>
              <a:off x="3901440" y="5034844"/>
              <a:ext cx="9092073" cy="4707468"/>
              <a:chOff x="0" y="0"/>
              <a:chExt cx="9092071" cy="4707466"/>
            </a:xfrm>
          </p:grpSpPr>
          <p:sp>
            <p:nvSpPr>
              <p:cNvPr id="117" name="Figura"/>
              <p:cNvSpPr/>
              <p:nvPr/>
            </p:nvSpPr>
            <p:spPr>
              <a:xfrm>
                <a:off x="0" y="934719"/>
                <a:ext cx="6506917" cy="3772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sz="3400">
                    <a:latin typeface="Garamond"/>
                    <a:ea typeface="Garamond"/>
                    <a:cs typeface="Garamond"/>
                    <a:sym typeface="Garamond"/>
                  </a:defRPr>
                </a:pPr>
              </a:p>
            </p:txBody>
          </p:sp>
          <p:sp>
            <p:nvSpPr>
              <p:cNvPr id="118" name="Figura"/>
              <p:cNvSpPr/>
              <p:nvPr/>
            </p:nvSpPr>
            <p:spPr>
              <a:xfrm>
                <a:off x="5513493" y="995680"/>
                <a:ext cx="2842543" cy="1831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sz="3400">
                    <a:latin typeface="Garamond"/>
                    <a:ea typeface="Garamond"/>
                    <a:cs typeface="Garamond"/>
                    <a:sym typeface="Garamond"/>
                  </a:defRPr>
                </a:pPr>
              </a:p>
            </p:txBody>
          </p:sp>
          <p:sp>
            <p:nvSpPr>
              <p:cNvPr id="119" name="Figura"/>
              <p:cNvSpPr/>
              <p:nvPr/>
            </p:nvSpPr>
            <p:spPr>
              <a:xfrm>
                <a:off x="2646115" y="2519680"/>
                <a:ext cx="6432410" cy="2187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A7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sz="3400">
                    <a:latin typeface="Garamond"/>
                    <a:ea typeface="Garamond"/>
                    <a:cs typeface="Garamond"/>
                    <a:sym typeface="Garamond"/>
                  </a:defRPr>
                </a:pPr>
              </a:p>
            </p:txBody>
          </p:sp>
          <p:sp>
            <p:nvSpPr>
              <p:cNvPr id="120" name="Figura"/>
              <p:cNvSpPr/>
              <p:nvPr/>
            </p:nvSpPr>
            <p:spPr>
              <a:xfrm>
                <a:off x="2302933" y="0"/>
                <a:ext cx="6789139" cy="4707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sz="3400">
                    <a:latin typeface="Garamond"/>
                    <a:ea typeface="Garamond"/>
                    <a:cs typeface="Garamond"/>
                    <a:sym typeface="Garamond"/>
                  </a:defRPr>
                </a:pPr>
              </a:p>
            </p:txBody>
          </p:sp>
          <p:sp>
            <p:nvSpPr>
              <p:cNvPr id="121" name="Figura"/>
              <p:cNvSpPr/>
              <p:nvPr/>
            </p:nvSpPr>
            <p:spPr>
              <a:xfrm>
                <a:off x="6260817" y="196426"/>
                <a:ext cx="2817708" cy="1216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sz="3400">
                    <a:latin typeface="Garamond"/>
                    <a:ea typeface="Garamond"/>
                    <a:cs typeface="Garamond"/>
                    <a:sym typeface="Garamond"/>
                  </a:defRPr>
                </a:pPr>
              </a:p>
            </p:txBody>
          </p:sp>
        </p:grpSp>
        <p:sp>
          <p:nvSpPr>
            <p:cNvPr id="123" name="Figura"/>
            <p:cNvSpPr/>
            <p:nvPr/>
          </p:nvSpPr>
          <p:spPr>
            <a:xfrm>
              <a:off x="7500338" y="3027680"/>
              <a:ext cx="4120445" cy="3470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3400">
                  <a:latin typeface="Garamond"/>
                  <a:ea typeface="Garamond"/>
                  <a:cs typeface="Garamond"/>
                  <a:sym typeface="Garamond"/>
                </a:defRPr>
              </a:pPr>
            </a:p>
          </p:txBody>
        </p:sp>
        <p:sp>
          <p:nvSpPr>
            <p:cNvPr id="124" name="Rectángulo"/>
            <p:cNvSpPr/>
            <p:nvPr/>
          </p:nvSpPr>
          <p:spPr>
            <a:xfrm>
              <a:off x="0" y="0"/>
              <a:ext cx="13000285" cy="4009814"/>
            </a:xfrm>
            <a:prstGeom prst="rect">
              <a:avLst/>
            </a:prstGeom>
            <a:gradFill flip="none" rotWithShape="1">
              <a:gsLst>
                <a:gs pos="0">
                  <a:srgbClr val="003399"/>
                </a:gs>
                <a:gs pos="100000">
                  <a:srgbClr val="00051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3400">
                  <a:latin typeface="Garamond"/>
                  <a:ea typeface="Garamond"/>
                  <a:cs typeface="Garamond"/>
                  <a:sym typeface="Garamond"/>
                </a:defRPr>
              </a:pPr>
            </a:p>
          </p:txBody>
        </p:sp>
      </p:grpSp>
      <p:sp>
        <p:nvSpPr>
          <p:cNvPr id="126" name="Número de diapositiva"/>
          <p:cNvSpPr txBox="1"/>
          <p:nvPr>
            <p:ph type="sldNum" sz="quarter" idx="2"/>
          </p:nvPr>
        </p:nvSpPr>
        <p:spPr>
          <a:xfrm>
            <a:off x="11985791" y="9211946"/>
            <a:ext cx="368769" cy="352001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el título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22" name="Nivel de texto 1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el título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Texto del título</a:t>
            </a:r>
          </a:p>
        </p:txBody>
      </p:sp>
      <p:sp>
        <p:nvSpPr>
          <p:cNvPr id="40" name="Nivel de texto 1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Nivel de texto 1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Nivel de texto 1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n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n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ivel de texto 1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" name="Texto del título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Educación integral."/>
          <p:cNvSpPr txBox="1"/>
          <p:nvPr>
            <p:ph type="ctrTitle"/>
          </p:nvPr>
        </p:nvSpPr>
        <p:spPr>
          <a:xfrm>
            <a:off x="910640" y="753645"/>
            <a:ext cx="11183520" cy="3466903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/>
            <a:r>
              <a:t>Educación integral.</a:t>
            </a:r>
          </a:p>
        </p:txBody>
      </p:sp>
      <p:sp>
        <p:nvSpPr>
          <p:cNvPr id="136" name="Área afectiva."/>
          <p:cNvSpPr txBox="1"/>
          <p:nvPr>
            <p:ph type="subTitle" sz="half" idx="1"/>
          </p:nvPr>
        </p:nvSpPr>
        <p:spPr>
          <a:xfrm>
            <a:off x="2482982" y="5071533"/>
            <a:ext cx="8038836" cy="4063736"/>
          </a:xfrm>
          <a:prstGeom prst="rect">
            <a:avLst/>
          </a:prstGeom>
        </p:spPr>
        <p:txBody>
          <a:bodyPr/>
          <a:lstStyle>
            <a:lvl1pPr>
              <a:defRPr sz="8500">
                <a:solidFill>
                  <a:srgbClr val="FF9900"/>
                </a:solidFill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FF9900"/>
                </a:solidFill>
              </a:rPr>
              <a:t>Área afectiva.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2"/>
      <p:bldP build="whole" bldLvl="1" animBg="1" rev="0" advAuto="0" spid="13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SENTIMIENT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RESENTIMIENTOS</a:t>
            </a:r>
          </a:p>
        </p:txBody>
      </p:sp>
      <p:sp>
        <p:nvSpPr>
          <p:cNvPr id="164" name="Su núcleo primordial consiste en sentirse dolido y no olvidar. Es una pasión que carcome por dentro y que una y otra vez tiende a imaginar la forma de dañar al otro o de pensar en situaciones en las cuales se tropieza con él y le expone lo que piensa de su persona."/>
          <p:cNvSpPr txBox="1"/>
          <p:nvPr>
            <p:ph type="body" sz="half" idx="1"/>
          </p:nvPr>
        </p:nvSpPr>
        <p:spPr>
          <a:xfrm>
            <a:off x="770666" y="3435019"/>
            <a:ext cx="11463468" cy="4041379"/>
          </a:xfrm>
          <a:prstGeom prst="rect">
            <a:avLst/>
          </a:prstGeom>
        </p:spPr>
        <p:txBody>
          <a:bodyPr/>
          <a:lstStyle>
            <a:lvl1pPr marL="482600" indent="-482600" defTabSz="365760">
              <a:spcBef>
                <a:spcPts val="2800"/>
              </a:spcBef>
              <a:buBlip>
                <a:blip r:embed="rId2"/>
              </a:buBlip>
              <a:defRPr sz="3040">
                <a:effectLst>
                  <a:outerShdw sx="100000" sy="100000" kx="0" ky="0" algn="b" rotWithShape="0" blurRad="10160" dist="20320" dir="2700000">
                    <a:srgbClr val="000000"/>
                  </a:outerShdw>
                </a:effectLst>
              </a:defRPr>
            </a:lvl1pPr>
          </a:lstStyle>
          <a:p>
            <a:pPr/>
            <a:r>
              <a:t>Su núcleo primordial consiste en sentirse dolido y no olvidar. Es una pasión que carcome por dentro y que una y otra vez tiende a imaginar la forma de dañar al otro o de pensar en situaciones en las cuales se tropieza con él y le expone lo que piensa de su persona.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4" grpId="2"/>
      <p:bldP build="whole" bldLvl="1" animBg="1" rev="0" advAuto="0" spid="16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roceso de la"/>
          <p:cNvSpPr txBox="1"/>
          <p:nvPr>
            <p:ph type="ctrTitle"/>
          </p:nvPr>
        </p:nvSpPr>
        <p:spPr>
          <a:xfrm>
            <a:off x="1549907" y="2294380"/>
            <a:ext cx="9904986" cy="1418168"/>
          </a:xfrm>
          <a:prstGeom prst="rect">
            <a:avLst/>
          </a:prstGeom>
        </p:spPr>
        <p:txBody>
          <a:bodyPr/>
          <a:lstStyle>
            <a:lvl1pPr defTabSz="379475">
              <a:defRPr sz="8300"/>
            </a:lvl1pPr>
          </a:lstStyle>
          <a:p>
            <a:pPr/>
            <a:r>
              <a:t>Proceso de la</a:t>
            </a:r>
          </a:p>
        </p:txBody>
      </p:sp>
      <p:sp>
        <p:nvSpPr>
          <p:cNvPr id="167" name="Expresión de sentimientos"/>
          <p:cNvSpPr txBox="1"/>
          <p:nvPr>
            <p:ph type="subTitle" sz="half" idx="1"/>
          </p:nvPr>
        </p:nvSpPr>
        <p:spPr>
          <a:xfrm>
            <a:off x="1907678" y="4180515"/>
            <a:ext cx="9189444" cy="3729369"/>
          </a:xfrm>
          <a:prstGeom prst="rect">
            <a:avLst/>
          </a:prstGeom>
        </p:spPr>
        <p:txBody>
          <a:bodyPr/>
          <a:lstStyle>
            <a:lvl1pPr>
              <a:defRPr sz="8500">
                <a:solidFill>
                  <a:srgbClr val="FF9900"/>
                </a:solidFill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FF9900"/>
                </a:solidFill>
              </a:rPr>
              <a:t>Expresión de sentimientos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1"/>
      <p:bldP build="whole" bldLvl="1" animBg="1" rev="0" advAuto="0" spid="16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HACIA LA MADUREZ AFECTIVA"/>
          <p:cNvSpPr txBox="1"/>
          <p:nvPr>
            <p:ph type="title"/>
          </p:nvPr>
        </p:nvSpPr>
        <p:spPr>
          <a:xfrm>
            <a:off x="756112" y="203200"/>
            <a:ext cx="11492576" cy="1636581"/>
          </a:xfrm>
          <a:prstGeom prst="rect">
            <a:avLst/>
          </a:prstGeom>
        </p:spPr>
        <p:txBody>
          <a:bodyPr/>
          <a:lstStyle>
            <a:lvl1pPr defTabSz="324611">
              <a:defRPr sz="5112"/>
            </a:lvl1pPr>
          </a:lstStyle>
          <a:p>
            <a:pPr/>
            <a:r>
              <a:t>HACIA LA MADUREZ AFECTIVA</a:t>
            </a:r>
          </a:p>
        </p:txBody>
      </p:sp>
      <p:sp>
        <p:nvSpPr>
          <p:cNvPr id="170" name="El proceso de la apropiación de la experiencia afectiva, pasa por la progresiva consecución de los siguientes objetivos:…"/>
          <p:cNvSpPr txBox="1"/>
          <p:nvPr>
            <p:ph type="body" idx="1"/>
          </p:nvPr>
        </p:nvSpPr>
        <p:spPr>
          <a:xfrm>
            <a:off x="581687" y="1982920"/>
            <a:ext cx="11841426" cy="7311760"/>
          </a:xfrm>
          <a:prstGeom prst="rect">
            <a:avLst/>
          </a:prstGeom>
        </p:spPr>
        <p:txBody>
          <a:bodyPr/>
          <a:lstStyle/>
          <a:p>
            <a:pPr marL="381000" indent="-381000" defTabSz="1300480">
              <a:spcBef>
                <a:spcPts val="2000"/>
              </a:spcBef>
              <a:buBlip>
                <a:blip r:embed="rId2"/>
              </a:buBlip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El proceso de la apropiación de la experiencia afectiva, pasa por la progresiva consecución de los siguientes objetivos:</a:t>
            </a:r>
          </a:p>
          <a:p>
            <a:pPr lvl="1" marL="952500" indent="-381000" defTabSz="1300480">
              <a:spcBef>
                <a:spcPts val="2000"/>
              </a:spcBef>
              <a:buBlip>
                <a:blip r:embed="rId2"/>
              </a:buBlip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Que la persona reconozca su capacidad innata de sentir cualquier sentimiento.</a:t>
            </a:r>
          </a:p>
          <a:p>
            <a:pPr lvl="1" marL="952500" indent="-381000" defTabSz="1300480">
              <a:spcBef>
                <a:spcPts val="2000"/>
              </a:spcBef>
              <a:buBlip>
                <a:blip r:embed="rId2"/>
              </a:buBlip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Que tome conciencia del propio sentimiento.</a:t>
            </a:r>
          </a:p>
          <a:p>
            <a:pPr lvl="1" marL="952500" indent="-381000" defTabSz="1300480">
              <a:spcBef>
                <a:spcPts val="2000"/>
              </a:spcBef>
              <a:buBlip>
                <a:blip r:embed="rId2"/>
              </a:buBlip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Que tome conciencia de la intensidad de ese sentimiento, básicamente expresándolo tal como se siente.</a:t>
            </a:r>
          </a:p>
          <a:p>
            <a:pPr lvl="1" marL="952500" indent="-381000" defTabSz="1300480">
              <a:spcBef>
                <a:spcPts val="2000"/>
              </a:spcBef>
              <a:buBlip>
                <a:blip r:embed="rId2"/>
              </a:buBlip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Que conozca cómo reacciona a eso que siente y por qué. </a:t>
            </a:r>
          </a:p>
          <a:p>
            <a:pPr lvl="1" marL="952500" indent="-381000" defTabSz="1300480">
              <a:spcBef>
                <a:spcPts val="2000"/>
              </a:spcBef>
              <a:buBlip>
                <a:blip r:embed="rId2"/>
              </a:buBlip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Que localice cuáles son sus respuestas desadaptativas.</a:t>
            </a:r>
          </a:p>
          <a:p>
            <a:pPr lvl="1" marL="952500" indent="-381000" defTabSz="1300480">
              <a:spcBef>
                <a:spcPts val="2000"/>
              </a:spcBef>
              <a:buBlip>
                <a:blip r:embed="rId2"/>
              </a:buBlip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Que consiga modificar o extinguir esa respuesta: elaboración de estrategias, y aprendizaje de control emocional.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  <p:bldP build="p" bldLvl="5" animBg="1" rev="0" advAuto="0" spid="170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HACIA LA MADUREZ AFECTIVA"/>
          <p:cNvSpPr txBox="1"/>
          <p:nvPr>
            <p:ph type="title"/>
          </p:nvPr>
        </p:nvSpPr>
        <p:spPr>
          <a:xfrm>
            <a:off x="756112" y="203200"/>
            <a:ext cx="11492576" cy="1636581"/>
          </a:xfrm>
          <a:prstGeom prst="rect">
            <a:avLst/>
          </a:prstGeom>
        </p:spPr>
        <p:txBody>
          <a:bodyPr/>
          <a:lstStyle>
            <a:lvl1pPr defTabSz="324611">
              <a:defRPr sz="5112"/>
            </a:lvl1pPr>
          </a:lstStyle>
          <a:p>
            <a:pPr/>
            <a:r>
              <a:t>HACIA LA MADUREZ AFECTIVA</a:t>
            </a:r>
          </a:p>
        </p:txBody>
      </p:sp>
      <p:sp>
        <p:nvSpPr>
          <p:cNvPr id="173" name="Todo este proceso, que va desde el reconocimiento de los sentimientos hasta el cambio de las respuestas, repitiéndose las veces necesarias ante las situaciones pertinentes, llevará la persona a:…"/>
          <p:cNvSpPr txBox="1"/>
          <p:nvPr>
            <p:ph type="body" idx="1"/>
          </p:nvPr>
        </p:nvSpPr>
        <p:spPr>
          <a:xfrm>
            <a:off x="581687" y="1982920"/>
            <a:ext cx="11841426" cy="7311760"/>
          </a:xfrm>
          <a:prstGeom prst="rect">
            <a:avLst/>
          </a:prstGeom>
        </p:spPr>
        <p:txBody>
          <a:bodyPr/>
          <a:lstStyle/>
          <a:p>
            <a:pPr marL="470534" indent="-470534" defTabSz="1014374">
              <a:spcBef>
                <a:spcPts val="2300"/>
              </a:spcBef>
              <a:buBlip>
                <a:blip r:embed="rId2"/>
              </a:buBlip>
              <a:defRPr sz="2964">
                <a:effectLst>
                  <a:outerShdw sx="100000" sy="100000" kx="0" ky="0" algn="b" rotWithShape="0" blurRad="9906" dist="19812" dir="2700000">
                    <a:srgbClr val="000000"/>
                  </a:outerShdw>
                </a:effectLst>
              </a:defRPr>
            </a:pPr>
            <a:r>
              <a:t>Todo este proceso, que va desde el reconocimiento de los sentimientos hasta el cambio de las respuestas, repitiéndose las veces necesarias ante las situaciones pertinentes, llevará la persona a:</a:t>
            </a:r>
          </a:p>
          <a:p>
            <a:pPr lvl="1" marL="916304" indent="-470534" defTabSz="1014374">
              <a:spcBef>
                <a:spcPts val="2300"/>
              </a:spcBef>
              <a:buBlip>
                <a:blip r:embed="rId2"/>
              </a:buBlip>
              <a:defRPr sz="2964">
                <a:effectLst>
                  <a:outerShdw sx="100000" sy="100000" kx="0" ky="0" algn="b" rotWithShape="0" blurRad="9906" dist="19812" dir="2700000">
                    <a:srgbClr val="000000"/>
                  </a:outerShdw>
                </a:effectLst>
              </a:defRPr>
            </a:pPr>
            <a:r>
              <a:t>Una aceptación de la propia experiencia afectiva (</a:t>
            </a:r>
            <a:r>
              <a:t>“</a:t>
            </a:r>
            <a:r>
              <a:t>yo siento</a:t>
            </a:r>
            <a:r>
              <a:t>”</a:t>
            </a:r>
            <a:r>
              <a:t>).</a:t>
            </a:r>
          </a:p>
          <a:p>
            <a:pPr lvl="1" marL="916304" indent="-470534" defTabSz="1014374">
              <a:spcBef>
                <a:spcPts val="2300"/>
              </a:spcBef>
              <a:buBlip>
                <a:blip r:embed="rId2"/>
              </a:buBlip>
              <a:defRPr sz="2964">
                <a:effectLst>
                  <a:outerShdw sx="100000" sy="100000" kx="0" ky="0" algn="b" rotWithShape="0" blurRad="9906" dist="19812" dir="2700000">
                    <a:srgbClr val="000000"/>
                  </a:outerShdw>
                </a:effectLst>
              </a:defRPr>
            </a:pPr>
            <a:r>
              <a:t>Una apropiación o responsabilización de la misma (</a:t>
            </a:r>
            <a:r>
              <a:t>“</a:t>
            </a:r>
            <a:r>
              <a:t>siento porque quiero</a:t>
            </a:r>
            <a:r>
              <a:t>”</a:t>
            </a:r>
            <a:r>
              <a:t>).</a:t>
            </a:r>
          </a:p>
          <a:p>
            <a:pPr lvl="1" marL="916304" indent="-470534" defTabSz="1014374">
              <a:spcBef>
                <a:spcPts val="2300"/>
              </a:spcBef>
              <a:buBlip>
                <a:blip r:embed="rId2"/>
              </a:buBlip>
              <a:defRPr sz="2964">
                <a:effectLst>
                  <a:outerShdw sx="100000" sy="100000" kx="0" ky="0" algn="b" rotWithShape="0" blurRad="9906" dist="19812" dir="2700000">
                    <a:srgbClr val="000000"/>
                  </a:outerShdw>
                </a:effectLst>
              </a:defRPr>
            </a:pPr>
            <a:r>
              <a:t>Un aumento del sentimiento de ser uno mismo el agente de la propia afectividad (</a:t>
            </a:r>
            <a:r>
              <a:t>“</a:t>
            </a:r>
            <a:r>
              <a:t>yo siento lo que quiero sentir</a:t>
            </a:r>
            <a:r>
              <a:t>”</a:t>
            </a:r>
            <a: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1"/>
      <p:bldP build="p" bldLvl="5" animBg="1" rev="0" advAuto="0" spid="173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AUTO-REGISTRO DE SENTIMIENTOS"/>
          <p:cNvSpPr txBox="1"/>
          <p:nvPr>
            <p:ph type="title"/>
          </p:nvPr>
        </p:nvSpPr>
        <p:spPr>
          <a:xfrm>
            <a:off x="460771" y="254000"/>
            <a:ext cx="12083258" cy="1636581"/>
          </a:xfrm>
          <a:prstGeom prst="rect">
            <a:avLst/>
          </a:prstGeom>
        </p:spPr>
        <p:txBody>
          <a:bodyPr/>
          <a:lstStyle>
            <a:lvl1pPr defTabSz="297179">
              <a:defRPr sz="4680"/>
            </a:lvl1pPr>
          </a:lstStyle>
          <a:p>
            <a:pPr/>
            <a:r>
              <a:t>AUTO-REGISTRO DE SENTIMIENTOS</a:t>
            </a:r>
          </a:p>
        </p:txBody>
      </p:sp>
      <p:sp>
        <p:nvSpPr>
          <p:cNvPr id="176" name="Este instrumento posibilita que la persona:…"/>
          <p:cNvSpPr txBox="1"/>
          <p:nvPr>
            <p:ph type="body" idx="1"/>
          </p:nvPr>
        </p:nvSpPr>
        <p:spPr>
          <a:xfrm>
            <a:off x="581687" y="1982920"/>
            <a:ext cx="11841426" cy="7311760"/>
          </a:xfrm>
          <a:prstGeom prst="rect">
            <a:avLst/>
          </a:prstGeom>
        </p:spPr>
        <p:txBody>
          <a:bodyPr/>
          <a:lstStyle/>
          <a:p>
            <a:pPr marL="421004" indent="-421004" defTabSz="356615">
              <a:spcBef>
                <a:spcPts val="2300"/>
              </a:spcBef>
              <a:buBlip>
                <a:blip r:embed="rId2"/>
              </a:buBlip>
              <a:defRPr sz="2651">
                <a:effectLst>
                  <a:outerShdw sx="100000" sy="100000" kx="0" ky="0" algn="b" rotWithShape="0" blurRad="9906" dist="19812" dir="2700000">
                    <a:srgbClr val="000000"/>
                  </a:outerShdw>
                </a:effectLst>
              </a:defRPr>
            </a:pPr>
            <a:r>
              <a:t>Este instrumento posibilita que la persona:</a:t>
            </a:r>
          </a:p>
          <a:p>
            <a:pPr lvl="1" marL="866775" indent="-421004" defTabSz="356615">
              <a:spcBef>
                <a:spcPts val="2300"/>
              </a:spcBef>
              <a:buBlip>
                <a:blip r:embed="rId2"/>
              </a:buBlip>
              <a:defRPr sz="2651">
                <a:effectLst>
                  <a:outerShdw sx="100000" sy="100000" kx="0" ky="0" algn="b" rotWithShape="0" blurRad="9906" dist="19812" dir="2700000">
                    <a:srgbClr val="000000"/>
                  </a:outerShdw>
                </a:effectLst>
              </a:defRPr>
            </a:pPr>
            <a:r>
              <a:t>Adquiera el hábito de pararse habitualmente a profundizar en su gestión emocional.</a:t>
            </a:r>
          </a:p>
          <a:p>
            <a:pPr lvl="1" marL="866775" indent="-421004" defTabSz="356615">
              <a:spcBef>
                <a:spcPts val="2300"/>
              </a:spcBef>
              <a:buBlip>
                <a:blip r:embed="rId2"/>
              </a:buBlip>
              <a:defRPr sz="2651">
                <a:effectLst>
                  <a:outerShdw sx="100000" sy="100000" kx="0" ky="0" algn="b" rotWithShape="0" blurRad="9906" dist="19812" dir="2700000">
                    <a:srgbClr val="000000"/>
                  </a:outerShdw>
                </a:effectLst>
              </a:defRPr>
            </a:pPr>
            <a:r>
              <a:t>Pueda observar cómo su interacción social influye en su estado de ánimo general.</a:t>
            </a:r>
          </a:p>
          <a:p>
            <a:pPr lvl="1" marL="866775" indent="-421004" defTabSz="356615">
              <a:spcBef>
                <a:spcPts val="2300"/>
              </a:spcBef>
              <a:buBlip>
                <a:blip r:embed="rId2"/>
              </a:buBlip>
              <a:defRPr sz="2651">
                <a:effectLst>
                  <a:outerShdw sx="100000" sy="100000" kx="0" ky="0" algn="b" rotWithShape="0" blurRad="9906" dist="19812" dir="2700000">
                    <a:srgbClr val="000000"/>
                  </a:outerShdw>
                </a:effectLst>
              </a:defRPr>
            </a:pPr>
            <a:r>
              <a:t>Descubra cuáles son sus situaciones gatillo y sus mecanismos de respuesta emocional automática.</a:t>
            </a:r>
          </a:p>
          <a:p>
            <a:pPr lvl="1" marL="866775" indent="-421004" defTabSz="356615">
              <a:spcBef>
                <a:spcPts val="2300"/>
              </a:spcBef>
              <a:buBlip>
                <a:blip r:embed="rId2"/>
              </a:buBlip>
              <a:defRPr sz="2651">
                <a:effectLst>
                  <a:outerShdw sx="100000" sy="100000" kx="0" ky="0" algn="b" rotWithShape="0" blurRad="9906" dist="19812" dir="2700000">
                    <a:srgbClr val="000000"/>
                  </a:outerShdw>
                </a:effectLst>
              </a:defRPr>
            </a:pPr>
            <a:r>
              <a:t>Ejerza control sobre sus reacciones, adecuándolas al contexto social.</a:t>
            </a:r>
          </a:p>
          <a:p>
            <a:pPr lvl="1" marL="866775" indent="-421004" defTabSz="356615">
              <a:spcBef>
                <a:spcPts val="2300"/>
              </a:spcBef>
              <a:buBlip>
                <a:blip r:embed="rId2"/>
              </a:buBlip>
              <a:defRPr sz="2651">
                <a:effectLst>
                  <a:outerShdw sx="100000" sy="100000" kx="0" ky="0" algn="b" rotWithShape="0" blurRad="9906" dist="19812" dir="2700000">
                    <a:srgbClr val="000000"/>
                  </a:outerShdw>
                </a:effectLst>
              </a:defRPr>
            </a:pPr>
            <a:r>
              <a:t>Anticipe las situaciones tensionantes, preparándose cognitivamente para afrontarlas.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6" grpId="2"/>
      <p:bldP build="whole" bldLvl="1" animBg="1" rev="0" advAuto="0" spid="17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AUTO-REGISTRO DE SENTIMIENTOS"/>
          <p:cNvSpPr txBox="1"/>
          <p:nvPr>
            <p:ph type="title"/>
          </p:nvPr>
        </p:nvSpPr>
        <p:spPr>
          <a:xfrm>
            <a:off x="460771" y="254000"/>
            <a:ext cx="12083258" cy="1636581"/>
          </a:xfrm>
          <a:prstGeom prst="rect">
            <a:avLst/>
          </a:prstGeom>
        </p:spPr>
        <p:txBody>
          <a:bodyPr/>
          <a:lstStyle>
            <a:lvl1pPr defTabSz="297179">
              <a:defRPr sz="4680"/>
            </a:lvl1pPr>
          </a:lstStyle>
          <a:p>
            <a:pPr/>
            <a:r>
              <a:t>AUTO-REGISTRO DE SENTIMIENTOS</a:t>
            </a:r>
          </a:p>
        </p:txBody>
      </p:sp>
      <p:graphicFrame>
        <p:nvGraphicFramePr>
          <p:cNvPr id="179" name="Tabla"/>
          <p:cNvGraphicFramePr/>
          <p:nvPr/>
        </p:nvGraphicFramePr>
        <p:xfrm>
          <a:off x="582517" y="1932068"/>
          <a:ext cx="11877866" cy="732456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330087"/>
                <a:gridCol w="9509678"/>
              </a:tblGrid>
              <a:tr h="73055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chemeClr val="accent4"/>
                          </a:solidFill>
                          <a:effectLst>
                            <a:outerShdw sx="100000" sy="100000" kx="0" ky="0" algn="b" rotWithShape="0" blurRad="12700" dist="25400" dir="3840000">
                              <a:srgbClr val="000000"/>
                            </a:outerShdw>
                          </a:effectLst>
                        </a:rPr>
                        <a:t>FECHA 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900">
                          <a:effectLst>
                            <a:outerShdw sx="100000" sy="100000" kx="0" ky="0" algn="b" rotWithShape="0" blurRad="12700" dist="25400" dir="3840000">
                              <a:srgbClr val="000000"/>
                            </a:outerShdw>
                          </a:effectLst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20253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chemeClr val="accent4"/>
                          </a:solidFill>
                          <a:effectLst>
                            <a:outerShdw sx="100000" sy="100000" kx="0" ky="0" algn="b" rotWithShape="0" blurRad="12700" dist="25400" dir="3840000">
                              <a:srgbClr val="000000"/>
                            </a:outerShdw>
                          </a:effectLst>
                        </a:rPr>
                        <a:t>SITUACIÓN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3840000">
                              <a:srgbClr val="000000"/>
                            </a:outerShdw>
                          </a:effectLst>
                        </a:rPr>
                        <a:t>Describe el acontecimiento o suceso que motiva el sentimiento desagradable. 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1692328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chemeClr val="accent4"/>
                          </a:solidFill>
                          <a:effectLst>
                            <a:outerShdw sx="100000" sy="100000" kx="0" ky="0" algn="b" rotWithShape="0" blurRad="12700" dist="25400" dir="3840000">
                              <a:srgbClr val="000000"/>
                            </a:outerShdw>
                          </a:effectLst>
                        </a:rPr>
                        <a:t>PENSAMIENTO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000"/>
                        </a:spcBef>
                        <a:defRPr sz="1900">
                          <a:effectLst>
                            <a:outerShdw sx="100000" sy="100000" kx="0" ky="0" algn="b" rotWithShape="0" blurRad="12700" dist="25400" dir="3840000">
                              <a:srgbClr val="000000"/>
                            </a:outerShdw>
                          </a:effectLst>
                        </a:defRPr>
                      </a:pPr>
                      <a:r>
                        <a:t>1.</a:t>
                      </a:r>
                      <a:r>
                        <a:t> Anota los pensamientos que preceden al sentimiento y también las imágenes o recuerdos que te pasan por la cabeza.</a:t>
                      </a:r>
                    </a:p>
                    <a:p>
                      <a:pPr algn="l" defTabSz="914400">
                        <a:spcBef>
                          <a:spcPts val="1000"/>
                        </a:spcBef>
                        <a:defRPr sz="1900">
                          <a:effectLst>
                            <a:outerShdw sx="100000" sy="100000" kx="0" ky="0" algn="b" rotWithShape="0" blurRad="12700" dist="25400" dir="3840000">
                              <a:srgbClr val="000000"/>
                            </a:outerShdw>
                          </a:effectLst>
                        </a:defRPr>
                      </a:pPr>
                      <a:r>
                        <a:t>2.</a:t>
                      </a:r>
                      <a:r>
                        <a:t> Evalúa el grado de creencia de esos pensamientos de 0 a 100. 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219993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chemeClr val="accent4"/>
                          </a:solidFill>
                          <a:effectLst>
                            <a:outerShdw sx="100000" sy="100000" kx="0" ky="0" algn="b" rotWithShape="0" blurRad="12700" dist="25400" dir="3840000">
                              <a:srgbClr val="000000"/>
                            </a:outerShdw>
                          </a:effectLst>
                        </a:rPr>
                        <a:t>SENTIMIENTO
REACCIONES FISICAS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000"/>
                        </a:spcBef>
                        <a:defRPr sz="1900">
                          <a:effectLst>
                            <a:outerShdw sx="100000" sy="100000" kx="0" ky="0" algn="b" rotWithShape="0" blurRad="12700" dist="25400" dir="3840000">
                              <a:srgbClr val="000000"/>
                            </a:outerShdw>
                          </a:effectLst>
                        </a:defRPr>
                      </a:pPr>
                      <a:r>
                        <a:t>1.</a:t>
                      </a:r>
                      <a:r>
                        <a:t> Especifica si se sientes ansioso/a, triste, enfadado/a, deprimido/a etc.</a:t>
                      </a:r>
                    </a:p>
                    <a:p>
                      <a:pPr algn="l" defTabSz="914400">
                        <a:spcBef>
                          <a:spcPts val="1000"/>
                        </a:spcBef>
                        <a:defRPr sz="1900">
                          <a:effectLst>
                            <a:outerShdw sx="100000" sy="100000" kx="0" ky="0" algn="b" rotWithShape="0" blurRad="12700" dist="25400" dir="3840000">
                              <a:srgbClr val="000000"/>
                            </a:outerShdw>
                          </a:effectLst>
                        </a:defRPr>
                      </a:pPr>
                      <a:r>
                        <a:t>2.</a:t>
                      </a:r>
                      <a:r>
                        <a:t> Evalúa la intensidad del sentimiento de 0 a100.</a:t>
                      </a:r>
                    </a:p>
                    <a:p>
                      <a:pPr algn="l" defTabSz="914400">
                        <a:spcBef>
                          <a:spcPts val="1000"/>
                        </a:spcBef>
                        <a:defRPr sz="1900">
                          <a:effectLst>
                            <a:outerShdw sx="100000" sy="100000" kx="0" ky="0" algn="b" rotWithShape="0" blurRad="12700" dist="25400" dir="3840000">
                              <a:srgbClr val="000000"/>
                            </a:outerShdw>
                          </a:effectLst>
                        </a:defRPr>
                      </a:pPr>
                      <a:r>
                        <a:t>3.</a:t>
                      </a:r>
                      <a:r>
                        <a:t> Describe tus reacciones físicas. 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73055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chemeClr val="accent4"/>
                          </a:solidFill>
                          <a:effectLst>
                            <a:outerShdw sx="100000" sy="100000" kx="0" ky="0" algn="b" rotWithShape="0" blurRad="12700" dist="25400" dir="3840000">
                              <a:srgbClr val="000000"/>
                            </a:outerShdw>
                          </a:effectLst>
                        </a:rPr>
                        <a:t>CONDUCTA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3840000">
                              <a:srgbClr val="000000"/>
                            </a:outerShdw>
                          </a:effectLst>
                        </a:rPr>
                        <a:t>¿Qué hago ante ésta situación?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73055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chemeClr val="accent4"/>
                          </a:solidFill>
                          <a:effectLst>
                            <a:outerShdw sx="100000" sy="100000" kx="0" ky="0" algn="b" rotWithShape="0" blurRad="12700" dist="25400" dir="3840000">
                              <a:srgbClr val="000000"/>
                            </a:outerShdw>
                          </a:effectLst>
                        </a:rPr>
                        <a:t>CONSECUENCIAS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9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3840000">
                              <a:srgbClr val="000000"/>
                            </a:outerShdw>
                          </a:effectLst>
                        </a:rPr>
                        <a:t>¿Qué pasa después?</a:t>
                      </a:r>
                    </a:p>
                  </a:txBody>
                  <a:tcPr marL="45720" marR="45720" marT="45720" marB="45720" anchor="ctr" anchorCtr="0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1"/>
      <p:bldP build="whole" bldLvl="1" animBg="1" rev="0" advAuto="0" spid="179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racias por este Encuentro"/>
          <p:cNvSpPr txBox="1"/>
          <p:nvPr>
            <p:ph type="ctrTitle"/>
          </p:nvPr>
        </p:nvSpPr>
        <p:spPr>
          <a:xfrm>
            <a:off x="661647" y="1801593"/>
            <a:ext cx="11516140" cy="6000303"/>
          </a:xfrm>
          <a:prstGeom prst="rect">
            <a:avLst/>
          </a:prstGeom>
        </p:spPr>
        <p:txBody>
          <a:bodyPr/>
          <a:lstStyle>
            <a:lvl1pPr defTabSz="406908">
              <a:defRPr sz="12104">
                <a:solidFill>
                  <a:srgbClr val="FF9900"/>
                </a:solidFill>
                <a:effectLst>
                  <a:outerShdw sx="100000" sy="100000" kx="0" ky="0" algn="b" rotWithShape="0" blurRad="11303" dist="56514" dir="2700000">
                    <a:srgbClr val="000000"/>
                  </a:outerShdw>
                </a:effectLst>
              </a:defRPr>
            </a:lvl1pPr>
          </a:lstStyle>
          <a:p>
            <a:pPr/>
            <a:r>
              <a:t>Gracias por este Encuentro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VENTANA DE JOHARI"/>
          <p:cNvSpPr txBox="1"/>
          <p:nvPr>
            <p:ph type="ctrTitle"/>
          </p:nvPr>
        </p:nvSpPr>
        <p:spPr>
          <a:xfrm rot="16200000">
            <a:off x="-3156832" y="4233288"/>
            <a:ext cx="8494733" cy="1287024"/>
          </a:xfrm>
          <a:prstGeom prst="rect">
            <a:avLst/>
          </a:prstGeom>
        </p:spPr>
        <p:txBody>
          <a:bodyPr anchor="ctr"/>
          <a:lstStyle>
            <a:lvl1pPr>
              <a:defRPr sz="5300"/>
            </a:lvl1pPr>
          </a:lstStyle>
          <a:p>
            <a:pPr/>
            <a:r>
              <a:t>VENTANA DE JOHARI</a:t>
            </a:r>
          </a:p>
        </p:txBody>
      </p:sp>
      <p:pic>
        <p:nvPicPr>
          <p:cNvPr id="184" name="ventanadejohari.jpg" descr="ventanadejohar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6996" y="997842"/>
            <a:ext cx="9622222" cy="775791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  <p:bldP build="whole" bldLvl="1" animBg="1" rev="0" advAuto="0" spid="18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Captura de pantalla 2018-06-26 a las 13.38.20.png" descr="Captura de pantalla 2018-06-26 a las 13.38.20.p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927849" y="4088209"/>
            <a:ext cx="4835923" cy="3812382"/>
          </a:xfrm>
          <a:prstGeom prst="rect">
            <a:avLst/>
          </a:prstGeom>
        </p:spPr>
      </p:pic>
      <p:sp>
        <p:nvSpPr>
          <p:cNvPr id="187" name="YO ABIER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 ABIERTO</a:t>
            </a:r>
          </a:p>
        </p:txBody>
      </p:sp>
      <p:sp>
        <p:nvSpPr>
          <p:cNvPr id="188" name="Las ideas que manifiesto.…"/>
          <p:cNvSpPr txBox="1"/>
          <p:nvPr>
            <p:ph type="body" sz="half" idx="1"/>
          </p:nvPr>
        </p:nvSpPr>
        <p:spPr>
          <a:xfrm>
            <a:off x="1270000" y="2755900"/>
            <a:ext cx="5270500" cy="6096000"/>
          </a:xfrm>
          <a:prstGeom prst="rect">
            <a:avLst/>
          </a:prstGeom>
        </p:spPr>
        <p:txBody>
          <a:bodyPr/>
          <a:lstStyle/>
          <a:p>
            <a:pPr marL="468122" indent="-468122" defTabSz="443484">
              <a:spcBef>
                <a:spcPts val="3100"/>
              </a:spcBef>
              <a:buBlip>
                <a:blip r:embed="rId3"/>
              </a:buBlip>
              <a:defRPr sz="3104"/>
            </a:pPr>
            <a:r>
              <a:t>Las ideas que manifiesto.</a:t>
            </a:r>
          </a:p>
          <a:p>
            <a:pPr marL="468122" indent="-468122" defTabSz="443484">
              <a:spcBef>
                <a:spcPts val="3100"/>
              </a:spcBef>
              <a:buBlip>
                <a:blip r:embed="rId3"/>
              </a:buBlip>
              <a:defRPr sz="3104"/>
            </a:pPr>
            <a:r>
              <a:t>Los sentimientos que comunico.</a:t>
            </a:r>
          </a:p>
          <a:p>
            <a:pPr marL="468122" indent="-468122" defTabSz="443484">
              <a:spcBef>
                <a:spcPts val="3100"/>
              </a:spcBef>
              <a:buBlip>
                <a:blip r:embed="rId3"/>
              </a:buBlip>
              <a:defRPr sz="3104"/>
            </a:pPr>
            <a:r>
              <a:t>Las actuaciones evidentes y públicas.</a:t>
            </a:r>
          </a:p>
          <a:p>
            <a:pPr marL="468122" indent="-468122" defTabSz="443484">
              <a:spcBef>
                <a:spcPts val="3100"/>
              </a:spcBef>
              <a:buBlip>
                <a:blip r:embed="rId3"/>
              </a:buBlip>
              <a:defRPr sz="3104"/>
            </a:pPr>
            <a:r>
              <a:t>Los proyectos que todos saben.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2"/>
      <p:bldP build="p" bldLvl="5" animBg="1" rev="0" advAuto="0" spid="188" grpId="3"/>
      <p:bldP build="whole" bldLvl="1" animBg="1" rev="0" advAuto="0" spid="18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Captura de pantalla 2018-06-26 a las 13.38.35.png" descr="Captura de pantalla 2018-06-26 a las 13.38.35.p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927849" y="4064000"/>
            <a:ext cx="4835923" cy="3860800"/>
          </a:xfrm>
          <a:prstGeom prst="rect">
            <a:avLst/>
          </a:prstGeom>
        </p:spPr>
      </p:pic>
      <p:sp>
        <p:nvSpPr>
          <p:cNvPr id="191" name="YO CERR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 CERRADO</a:t>
            </a:r>
          </a:p>
        </p:txBody>
      </p:sp>
      <p:sp>
        <p:nvSpPr>
          <p:cNvPr id="192" name="Sentimientos y vivencias íntimas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81254" indent="-381254" defTabSz="361188">
              <a:spcBef>
                <a:spcPts val="2500"/>
              </a:spcBef>
              <a:buBlip>
                <a:blip r:embed="rId3"/>
              </a:buBlip>
              <a:defRPr sz="2528"/>
            </a:pPr>
            <a:r>
              <a:t>Sentimientos y vivencias íntimas.</a:t>
            </a:r>
          </a:p>
          <a:p>
            <a:pPr marL="381254" indent="-381254" defTabSz="361188">
              <a:spcBef>
                <a:spcPts val="2500"/>
              </a:spcBef>
              <a:buBlip>
                <a:blip r:embed="rId3"/>
              </a:buBlip>
              <a:defRPr sz="2528"/>
            </a:pPr>
            <a:r>
              <a:t>Mi vida pasada.</a:t>
            </a:r>
          </a:p>
          <a:p>
            <a:pPr marL="381254" indent="-381254" defTabSz="361188">
              <a:spcBef>
                <a:spcPts val="2500"/>
              </a:spcBef>
              <a:buBlip>
                <a:blip r:embed="rId3"/>
              </a:buBlip>
              <a:defRPr sz="2528"/>
            </a:pPr>
            <a:r>
              <a:t>Secretos de mi actuación.</a:t>
            </a:r>
          </a:p>
          <a:p>
            <a:pPr marL="381254" indent="-381254" defTabSz="361188">
              <a:spcBef>
                <a:spcPts val="2500"/>
              </a:spcBef>
              <a:buBlip>
                <a:blip r:embed="rId3"/>
              </a:buBlip>
              <a:defRPr sz="2528"/>
            </a:pPr>
            <a:r>
              <a:t>Todo lo que no quiero que los demás sepan de mí.</a:t>
            </a:r>
          </a:p>
          <a:p>
            <a:pPr marL="381254" indent="-381254" defTabSz="361188">
              <a:spcBef>
                <a:spcPts val="2500"/>
              </a:spcBef>
              <a:buBlip>
                <a:blip r:embed="rId3"/>
              </a:buBlip>
              <a:defRPr sz="2528"/>
            </a:pPr>
            <a:r>
              <a:t>Opiniones y gustos no conocidos por los demás.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1"/>
      <p:bldP build="whole" bldLvl="1" animBg="1" rev="0" advAuto="0" spid="190" grpId="2"/>
      <p:bldP build="p" bldLvl="5" animBg="1" rev="0" advAuto="0" spid="19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FECTIVIDA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AFECTIVIDAD</a:t>
            </a:r>
          </a:p>
        </p:txBody>
      </p:sp>
      <p:sp>
        <p:nvSpPr>
          <p:cNvPr id="139" name="La afectividad es el modo en que nos afectan interiormente las circunstancias que se producen a nuestro alrededor.…"/>
          <p:cNvSpPr txBox="1"/>
          <p:nvPr/>
        </p:nvSpPr>
        <p:spPr>
          <a:xfrm>
            <a:off x="647503" y="2383776"/>
            <a:ext cx="11709794" cy="6510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499" indent="-571499" algn="l">
              <a:spcBef>
                <a:spcPts val="1300"/>
              </a:spcBef>
              <a:buSzPct val="43000"/>
              <a:buBlip>
                <a:blip r:embed="rId2"/>
              </a:buBlip>
              <a:defRPr sz="3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La afectividad es el modo en que nos afectan interiormente las circunstancias que se producen a nuestro alrededor.</a:t>
            </a:r>
          </a:p>
          <a:p>
            <a:pPr marL="571499" indent="-571499" algn="l">
              <a:spcBef>
                <a:spcPts val="1300"/>
              </a:spcBef>
              <a:buSzPct val="43000"/>
              <a:buBlip>
                <a:blip r:embed="rId2"/>
              </a:buBlip>
              <a:defRPr sz="3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Características que delimitan la afectividad.</a:t>
            </a:r>
          </a:p>
          <a:p>
            <a:pPr lvl="1" marL="1143000" indent="-571500" algn="l">
              <a:spcBef>
                <a:spcPts val="1300"/>
              </a:spcBef>
              <a:buSzPct val="43000"/>
              <a:buBlip>
                <a:blip r:embed="rId2"/>
              </a:buBlip>
              <a:defRPr sz="3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Estado subjetivo, interior, personal.</a:t>
            </a:r>
          </a:p>
          <a:p>
            <a:pPr lvl="1" marL="1174749" indent="-603249" algn="l">
              <a:spcBef>
                <a:spcPts val="1300"/>
              </a:spcBef>
              <a:buSzPct val="43000"/>
              <a:buBlip>
                <a:blip r:embed="rId2"/>
              </a:buBlip>
              <a:defRPr sz="3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Tiene tres expresiones: emociones, pasiones y sentimientos.</a:t>
            </a:r>
          </a:p>
          <a:p>
            <a:pPr lvl="1" marL="1174749" indent="-603249" algn="l">
              <a:spcBef>
                <a:spcPts val="1300"/>
              </a:spcBef>
              <a:buSzPct val="43000"/>
              <a:buBlip>
                <a:blip r:embed="rId2"/>
              </a:buBlip>
              <a:defRPr sz="3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Se manifiesta por el estado de ánimo.</a:t>
            </a:r>
          </a:p>
          <a:p>
            <a:pPr lvl="1" marL="1174749" indent="-603249" algn="l">
              <a:spcBef>
                <a:spcPts val="1300"/>
              </a:spcBef>
              <a:buSzPct val="43000"/>
              <a:buBlip>
                <a:blip r:embed="rId2"/>
              </a:buBlip>
              <a:defRPr sz="3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Toda experiencia tiene una manifestación afectiva.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2"/>
      <p:bldP build="whole" bldLvl="1" animBg="1" rev="0" advAuto="0" spid="13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Captura de pantalla 2018-06-26 a las 13.38.28.png" descr="Captura de pantalla 2018-06-26 a las 13.38.28.p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927850" y="4095353"/>
            <a:ext cx="4835922" cy="3798094"/>
          </a:xfrm>
          <a:prstGeom prst="rect">
            <a:avLst/>
          </a:prstGeom>
        </p:spPr>
      </p:pic>
      <p:sp>
        <p:nvSpPr>
          <p:cNvPr id="195" name="YO CIEG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 CIEGO</a:t>
            </a:r>
          </a:p>
        </p:txBody>
      </p:sp>
      <p:sp>
        <p:nvSpPr>
          <p:cNvPr id="196" name="La impresión que causo a los demás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05383" indent="-405383" defTabSz="384047">
              <a:spcBef>
                <a:spcPts val="2600"/>
              </a:spcBef>
              <a:buBlip>
                <a:blip r:embed="rId3"/>
              </a:buBlip>
              <a:defRPr sz="2688"/>
            </a:pPr>
            <a:r>
              <a:t>La impresión que causo a los demás.</a:t>
            </a:r>
          </a:p>
          <a:p>
            <a:pPr marL="405383" indent="-405383" defTabSz="384047">
              <a:spcBef>
                <a:spcPts val="2600"/>
              </a:spcBef>
              <a:buBlip>
                <a:blip r:embed="rId3"/>
              </a:buBlip>
              <a:defRPr sz="2688"/>
            </a:pPr>
            <a:r>
              <a:t>Limitaciones o defectos evidentes para los otros y que yo no percibo.</a:t>
            </a:r>
          </a:p>
          <a:p>
            <a:pPr marL="405383" indent="-405383" defTabSz="384047">
              <a:spcBef>
                <a:spcPts val="2600"/>
              </a:spcBef>
              <a:buBlip>
                <a:blip r:embed="rId3"/>
              </a:buBlip>
              <a:defRPr sz="2688"/>
            </a:pPr>
            <a:r>
              <a:t>Sentimientos de inferioridad o superioridad inconscientes.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1"/>
      <p:bldP build="whole" bldLvl="1" animBg="1" rev="0" advAuto="0" spid="194" grpId="2"/>
      <p:bldP build="p" bldLvl="5" animBg="1" rev="0" advAuto="0" spid="196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Captura de pantalla 2018-06-26 a las 13.38.35.png" descr="Captura de pantalla 2018-06-26 a las 13.38.35.p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927849" y="4064000"/>
            <a:ext cx="4835923" cy="3860800"/>
          </a:xfrm>
          <a:prstGeom prst="rect">
            <a:avLst/>
          </a:prstGeom>
        </p:spPr>
      </p:pic>
      <p:sp>
        <p:nvSpPr>
          <p:cNvPr id="199" name="YO INCONSCIEN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 INCONSCIENTE</a:t>
            </a:r>
          </a:p>
        </p:txBody>
      </p:sp>
      <p:sp>
        <p:nvSpPr>
          <p:cNvPr id="200" name="El mundo del inconsciente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15036" indent="-415036" defTabSz="393192">
              <a:spcBef>
                <a:spcPts val="2700"/>
              </a:spcBef>
              <a:buBlip>
                <a:blip r:embed="rId3"/>
              </a:buBlip>
              <a:defRPr sz="2752"/>
            </a:pPr>
            <a:r>
              <a:t>El mundo del inconsciente.</a:t>
            </a:r>
          </a:p>
          <a:p>
            <a:pPr marL="415036" indent="-415036" defTabSz="393192">
              <a:spcBef>
                <a:spcPts val="2700"/>
              </a:spcBef>
              <a:buBlip>
                <a:blip r:embed="rId3"/>
              </a:buBlip>
              <a:defRPr sz="2752"/>
            </a:pPr>
            <a:r>
              <a:t>Mecanismos de defensa ocultos.</a:t>
            </a:r>
          </a:p>
          <a:p>
            <a:pPr marL="415036" indent="-415036" defTabSz="393192">
              <a:spcBef>
                <a:spcPts val="2700"/>
              </a:spcBef>
              <a:buBlip>
                <a:blip r:embed="rId3"/>
              </a:buBlip>
              <a:defRPr sz="2752"/>
            </a:pPr>
            <a:r>
              <a:t>Vivencias o experiencias de mi infancia, reprimidas u olvidadas, pero que me están condicionando.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2"/>
      <p:bldP build="whole" bldLvl="1" animBg="1" rev="0" advAuto="0" spid="199" grpId="1"/>
      <p:bldP build="p" bldLvl="5" animBg="1" rev="0" advAuto="0" spid="200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A MODO DE RESUM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MODO DE RESUMEN</a:t>
            </a:r>
          </a:p>
        </p:txBody>
      </p:sp>
      <p:sp>
        <p:nvSpPr>
          <p:cNvPr id="203" name="CRECER IMPLICA CONOCERSE Y DARSE A CONOCER.…"/>
          <p:cNvSpPr txBox="1"/>
          <p:nvPr>
            <p:ph type="body" idx="1"/>
          </p:nvPr>
        </p:nvSpPr>
        <p:spPr>
          <a:xfrm>
            <a:off x="1079723" y="3081325"/>
            <a:ext cx="10845354" cy="5740401"/>
          </a:xfrm>
          <a:prstGeom prst="rect">
            <a:avLst/>
          </a:prstGeom>
        </p:spPr>
        <p:txBody>
          <a:bodyPr/>
          <a:lstStyle/>
          <a:p>
            <a:pPr marL="525780" indent="-525780" defTabSz="420623">
              <a:spcBef>
                <a:spcPts val="3300"/>
              </a:spcBef>
              <a:buBlip>
                <a:blip r:embed="rId2"/>
              </a:buBlip>
              <a:defRPr sz="3312">
                <a:solidFill>
                  <a:schemeClr val="accent2">
                    <a:satOff val="-6035"/>
                    <a:lumOff val="17455"/>
                  </a:schemeClr>
                </a:solidFill>
              </a:defRPr>
            </a:pPr>
            <a:r>
              <a:t>CRECER IMPLICA CONOCERSE Y DARSE A CONOCER.</a:t>
            </a:r>
          </a:p>
          <a:p>
            <a:pPr marL="525780" indent="-525780" defTabSz="420623">
              <a:spcBef>
                <a:spcPts val="3300"/>
              </a:spcBef>
              <a:buBlip>
                <a:blip r:embed="rId2"/>
              </a:buBlip>
              <a:defRPr sz="3312">
                <a:solidFill>
                  <a:schemeClr val="accent2">
                    <a:satOff val="-6035"/>
                    <a:lumOff val="17455"/>
                  </a:schemeClr>
                </a:solidFill>
              </a:defRPr>
            </a:pPr>
            <a:r>
              <a:t>LAS EMOCIONES MUESTRAN QUIÉNES SOMOS.</a:t>
            </a:r>
          </a:p>
          <a:p>
            <a:pPr marL="525780" indent="-525780" defTabSz="420623">
              <a:spcBef>
                <a:spcPts val="3300"/>
              </a:spcBef>
              <a:buBlip>
                <a:blip r:embed="rId2"/>
              </a:buBlip>
              <a:defRPr sz="3312">
                <a:solidFill>
                  <a:schemeClr val="accent2">
                    <a:satOff val="-6035"/>
                    <a:lumOff val="17455"/>
                  </a:schemeClr>
                </a:solidFill>
              </a:defRPr>
            </a:pPr>
            <a:r>
              <a:t>LAS EMOCIONES SON CONTAGIOSAS.</a:t>
            </a:r>
          </a:p>
          <a:p>
            <a:pPr marL="525780" indent="-525780" defTabSz="420623">
              <a:spcBef>
                <a:spcPts val="3300"/>
              </a:spcBef>
              <a:buBlip>
                <a:blip r:embed="rId2"/>
              </a:buBlip>
              <a:defRPr sz="3312">
                <a:solidFill>
                  <a:schemeClr val="accent2">
                    <a:satOff val="-6035"/>
                    <a:lumOff val="17455"/>
                  </a:schemeClr>
                </a:solidFill>
              </a:defRPr>
            </a:pPr>
            <a:r>
              <a:t>PODEMOS GENERAL EXPERIENCIAS EMOCIONALES.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1"/>
      <p:bldP build="p" bldLvl="5" animBg="1" rev="0" advAuto="0" spid="20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AFECTIVIDA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AFECTIVIDAD</a:t>
            </a:r>
          </a:p>
        </p:txBody>
      </p:sp>
      <p:sp>
        <p:nvSpPr>
          <p:cNvPr id="142" name="Sintonización afectiva es la capacidad que uno tiene de conectar afectivamente con el entorno.…"/>
          <p:cNvSpPr txBox="1"/>
          <p:nvPr>
            <p:ph type="body" idx="1"/>
          </p:nvPr>
        </p:nvSpPr>
        <p:spPr>
          <a:xfrm>
            <a:off x="733674" y="2692417"/>
            <a:ext cx="11537452" cy="6153566"/>
          </a:xfrm>
          <a:prstGeom prst="rect">
            <a:avLst/>
          </a:prstGeom>
        </p:spPr>
        <p:txBody>
          <a:bodyPr anchor="t"/>
          <a:lstStyle/>
          <a:p>
            <a:pPr marL="458469" indent="-458469" defTabSz="347472">
              <a:spcBef>
                <a:spcPts val="900"/>
              </a:spcBef>
              <a:buBlip>
                <a:blip r:embed="rId2"/>
              </a:buBlip>
              <a:defRPr sz="2888">
                <a:solidFill>
                  <a:srgbClr val="FF9900"/>
                </a:solidFill>
                <a:effectLst>
                  <a:outerShdw sx="100000" sy="100000" kx="0" ky="0" algn="b" rotWithShape="0" blurRad="9652" dist="19304" dir="2700000">
                    <a:srgbClr val="000000"/>
                  </a:outerShdw>
                </a:effectLst>
              </a:defRPr>
            </a:pPr>
            <a:r>
              <a:t>Sintonización</a:t>
            </a:r>
            <a:r>
              <a:rPr>
                <a:solidFill>
                  <a:srgbClr val="FFFFFF"/>
                </a:solidFill>
              </a:rPr>
              <a:t> afectiva es la capacidad que uno tiene de conectar afectivamente con el entorno.</a:t>
            </a:r>
          </a:p>
          <a:p>
            <a:pPr marL="458469" indent="-458469" defTabSz="347472">
              <a:spcBef>
                <a:spcPts val="900"/>
              </a:spcBef>
              <a:buBlip>
                <a:blip r:embed="rId2"/>
              </a:buBlip>
              <a:defRPr sz="2888">
                <a:effectLst>
                  <a:outerShdw sx="100000" sy="100000" kx="0" ky="0" algn="b" rotWithShape="0" blurRad="9652" dist="19304" dir="2700000">
                    <a:srgbClr val="000000"/>
                  </a:outerShdw>
                </a:effectLst>
              </a:defRPr>
            </a:pPr>
            <a:r>
              <a:t>Cuando el estado de ánimo cambia bruscamente y de forma injustificada hablamos de </a:t>
            </a:r>
            <a:r>
              <a:rPr>
                <a:solidFill>
                  <a:srgbClr val="FF9900"/>
                </a:solidFill>
              </a:rPr>
              <a:t>labilidad</a:t>
            </a:r>
            <a:r>
              <a:t> </a:t>
            </a:r>
            <a:r>
              <a:t>afectiva. </a:t>
            </a:r>
          </a:p>
          <a:p>
            <a:pPr marL="458469" indent="-458469" defTabSz="347472">
              <a:spcBef>
                <a:spcPts val="900"/>
              </a:spcBef>
              <a:buBlip>
                <a:blip r:embed="rId2"/>
              </a:buBlip>
              <a:defRPr sz="2888">
                <a:effectLst>
                  <a:outerShdw sx="100000" sy="100000" kx="0" ky="0" algn="b" rotWithShape="0" blurRad="9652" dist="19304" dir="2700000">
                    <a:srgbClr val="000000"/>
                  </a:outerShdw>
                </a:effectLst>
              </a:defRPr>
            </a:pPr>
            <a:r>
              <a:t>La </a:t>
            </a:r>
            <a:r>
              <a:rPr>
                <a:solidFill>
                  <a:srgbClr val="FF9900"/>
                </a:solidFill>
              </a:rPr>
              <a:t>incontinencia</a:t>
            </a:r>
            <a:r>
              <a:t> </a:t>
            </a:r>
            <a:r>
              <a:t> afectiva es la imposibilidad para controlar las emociones. </a:t>
            </a:r>
          </a:p>
          <a:p>
            <a:pPr marL="458469" indent="-458469" defTabSz="347472">
              <a:spcBef>
                <a:spcPts val="900"/>
              </a:spcBef>
              <a:buBlip>
                <a:blip r:embed="rId2"/>
              </a:buBlip>
              <a:defRPr sz="2888">
                <a:effectLst>
                  <a:outerShdw sx="100000" sy="100000" kx="0" ky="0" algn="b" rotWithShape="0" blurRad="9652" dist="19304" dir="2700000">
                    <a:srgbClr val="000000"/>
                  </a:outerShdw>
                </a:effectLst>
              </a:defRPr>
            </a:pPr>
            <a:r>
              <a:t>La </a:t>
            </a:r>
            <a:r>
              <a:rPr>
                <a:solidFill>
                  <a:srgbClr val="FF9900"/>
                </a:solidFill>
              </a:rPr>
              <a:t>indiferencia</a:t>
            </a:r>
            <a:r>
              <a:t> </a:t>
            </a:r>
            <a:r>
              <a:t>afectiva en la que “deja de sentir” lo que normalmente sentía.</a:t>
            </a:r>
          </a:p>
          <a:p>
            <a:pPr marL="458469" indent="-458469" defTabSz="347472">
              <a:spcBef>
                <a:spcPts val="900"/>
              </a:spcBef>
              <a:buBlip>
                <a:blip r:embed="rId2"/>
              </a:buBlip>
              <a:defRPr sz="2888">
                <a:effectLst>
                  <a:outerShdw sx="100000" sy="100000" kx="0" ky="0" algn="b" rotWithShape="0" blurRad="9652" dist="19304" dir="2700000">
                    <a:srgbClr val="000000"/>
                  </a:outerShdw>
                </a:effectLst>
              </a:defRPr>
            </a:pPr>
            <a:r>
              <a:t>La </a:t>
            </a:r>
            <a:r>
              <a:rPr>
                <a:solidFill>
                  <a:srgbClr val="FF9900"/>
                </a:solidFill>
              </a:rPr>
              <a:t>inversión</a:t>
            </a:r>
            <a:r>
              <a:t> </a:t>
            </a:r>
            <a:r>
              <a:t>de afectos.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1"/>
      <p:bldP build="p" bldLvl="5" animBg="1" rev="0" advAuto="0" spid="14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EMOCION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EMOCIONES</a:t>
            </a:r>
          </a:p>
        </p:txBody>
      </p:sp>
      <p:sp>
        <p:nvSpPr>
          <p:cNvPr id="145" name="Se entiende por emoción una agitación interior, que se produce como consecuencia de sensopercepciones, recuerdos, pensamientos, juicios y que van a producir una vivencia, unas manifestaciones fisiológicas, un tipo de conducta y una experiencia cognitiva…"/>
          <p:cNvSpPr txBox="1"/>
          <p:nvPr>
            <p:ph type="body" idx="1"/>
          </p:nvPr>
        </p:nvSpPr>
        <p:spPr>
          <a:xfrm>
            <a:off x="907383" y="2642739"/>
            <a:ext cx="11190034" cy="6228118"/>
          </a:xfrm>
          <a:prstGeom prst="rect">
            <a:avLst/>
          </a:prstGeom>
        </p:spPr>
        <p:txBody>
          <a:bodyPr/>
          <a:lstStyle/>
          <a:p>
            <a:pPr marL="451484" indent="-451484" defTabSz="361188">
              <a:spcBef>
                <a:spcPts val="2800"/>
              </a:spcBef>
              <a:buBlip>
                <a:blip r:embed="rId2"/>
              </a:buBlip>
              <a:defRPr sz="2844"/>
            </a:pPr>
            <a:r>
              <a:t>Se entiende por emoción una agitación interior, que se produce como consecuencia de sensopercepciones, recuerdos, pensamientos, juicios y que van a producir una </a:t>
            </a:r>
            <a:r>
              <a:rPr>
                <a:solidFill>
                  <a:srgbClr val="FFA900"/>
                </a:solidFill>
              </a:rPr>
              <a:t>vivencia</a:t>
            </a:r>
            <a:r>
              <a:t>, unas </a:t>
            </a:r>
            <a:r>
              <a:rPr>
                <a:solidFill>
                  <a:srgbClr val="FFA900"/>
                </a:solidFill>
              </a:rPr>
              <a:t>manifestaciones fisiológicas</a:t>
            </a:r>
            <a:r>
              <a:t>, un tipo de </a:t>
            </a:r>
            <a:r>
              <a:rPr>
                <a:solidFill>
                  <a:srgbClr val="FFA900"/>
                </a:solidFill>
              </a:rPr>
              <a:t>conducta</a:t>
            </a:r>
            <a:r>
              <a:t> y una </a:t>
            </a:r>
            <a:r>
              <a:rPr>
                <a:solidFill>
                  <a:srgbClr val="FFA900"/>
                </a:solidFill>
              </a:rPr>
              <a:t>experiencia cognitiva</a:t>
            </a:r>
            <a:endParaRPr>
              <a:solidFill>
                <a:srgbClr val="FFA900"/>
              </a:solidFill>
            </a:endParaRPr>
          </a:p>
          <a:p>
            <a:pPr marL="451484" indent="-451484" defTabSz="361188">
              <a:spcBef>
                <a:spcPts val="2800"/>
              </a:spcBef>
              <a:buBlip>
                <a:blip r:embed="rId2"/>
              </a:buBlip>
              <a:defRPr sz="2844"/>
            </a:pPr>
            <a:r>
              <a:t>Las </a:t>
            </a:r>
            <a:r>
              <a:rPr>
                <a:solidFill>
                  <a:srgbClr val="FFA900"/>
                </a:solidFill>
              </a:rPr>
              <a:t>emociones primarias discretas</a:t>
            </a:r>
            <a:r>
              <a:t> tales como: miedo, ira, asco, alegría, tristeza y sorpresa, son disposiciones a la acción innatas, biológicamente relacionadas con la adaptación y la supervivencia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1"/>
      <p:bldP build="p" bldLvl="5" animBg="1" rev="0" advAuto="0" spid="14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MOCION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EMOCIONES</a:t>
            </a:r>
          </a:p>
        </p:txBody>
      </p:sp>
      <p:sp>
        <p:nvSpPr>
          <p:cNvPr id="148" name="Se ha demostrado que estas emociones primarias son universales y están asociadas a expresiones faciales características, patrones neuroendocrinos y localizaciones cerebrales"/>
          <p:cNvSpPr txBox="1"/>
          <p:nvPr>
            <p:ph type="body" sz="half" idx="1"/>
          </p:nvPr>
        </p:nvSpPr>
        <p:spPr>
          <a:xfrm>
            <a:off x="979058" y="2393329"/>
            <a:ext cx="11046684" cy="2944553"/>
          </a:xfrm>
          <a:prstGeom prst="rect">
            <a:avLst/>
          </a:prstGeom>
        </p:spPr>
        <p:txBody>
          <a:bodyPr/>
          <a:lstStyle/>
          <a:p>
            <a:pPr marL="485775" indent="-485775" defTabSz="388620">
              <a:spcBef>
                <a:spcPts val="3000"/>
              </a:spcBef>
              <a:buBlip>
                <a:blip r:embed="rId2"/>
              </a:buBlip>
              <a:defRPr sz="3060"/>
            </a:pPr>
            <a:r>
              <a:t>Se ha demostrado que estas emociones primarias son </a:t>
            </a:r>
            <a:r>
              <a:rPr>
                <a:solidFill>
                  <a:srgbClr val="FFA900"/>
                </a:solidFill>
              </a:rPr>
              <a:t>universales</a:t>
            </a:r>
            <a:r>
              <a:t> y están asociadas a expresiones faciales características, patrones neuroendocrinos y localizaciones cerebrales</a:t>
            </a:r>
          </a:p>
        </p:txBody>
      </p:sp>
      <p:pic>
        <p:nvPicPr>
          <p:cNvPr id="149" name="emociones-insideout.png" descr="emociones-insideou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4529" y="5728887"/>
            <a:ext cx="10755742" cy="329547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2"/>
      <p:bldP build="whole" bldLvl="1" animBg="1" rev="0" advAuto="0" spid="148" grpId="3"/>
      <p:bldP build="whole" bldLvl="1" animBg="1" rev="0" advAuto="0" spid="14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MOCION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EMOCIONES</a:t>
            </a:r>
          </a:p>
        </p:txBody>
      </p:sp>
      <p:sp>
        <p:nvSpPr>
          <p:cNvPr id="152" name="Considerar la emoción, resulta esencial para la comprensión tanto de la interacción como de la cognición.  La emoción es:…"/>
          <p:cNvSpPr txBox="1"/>
          <p:nvPr>
            <p:ph type="body" idx="1"/>
          </p:nvPr>
        </p:nvSpPr>
        <p:spPr>
          <a:xfrm>
            <a:off x="951905" y="2768600"/>
            <a:ext cx="11100990" cy="5740400"/>
          </a:xfrm>
          <a:prstGeom prst="rect">
            <a:avLst/>
          </a:prstGeom>
        </p:spPr>
        <p:txBody>
          <a:bodyPr/>
          <a:lstStyle/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Considerar la emoción, resulta esencial para la comprensión tanto de la interacción como de la cognición.  La emoción es:</a:t>
            </a:r>
          </a:p>
          <a:p>
            <a:pPr lvl="1" marL="948689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rPr>
                <a:solidFill>
                  <a:srgbClr val="FFA900"/>
                </a:solidFill>
              </a:rPr>
              <a:t>ATENCIONAL</a:t>
            </a:r>
            <a:r>
              <a:t>, influye en la información.</a:t>
            </a:r>
          </a:p>
          <a:p>
            <a:pPr lvl="1" marL="948689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rPr>
                <a:solidFill>
                  <a:srgbClr val="FFA900"/>
                </a:solidFill>
              </a:rPr>
              <a:t>MOTIVACIONAL</a:t>
            </a:r>
            <a:r>
              <a:t>, influye en el establecimiento de metas y objetivos</a:t>
            </a:r>
          </a:p>
          <a:p>
            <a:pPr lvl="1" marL="948689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rPr>
                <a:solidFill>
                  <a:srgbClr val="FFA900"/>
                </a:solidFill>
              </a:rPr>
              <a:t>COMUNICACIONAL</a:t>
            </a:r>
            <a:r>
              <a:t>, regula la interacción con los demás.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2"/>
      <p:bldP build="whole" bldLvl="1" animBg="1" rev="0" advAuto="0" spid="15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ENTIMIENT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SENTIMIENTOS</a:t>
            </a:r>
          </a:p>
        </p:txBody>
      </p:sp>
      <p:sp>
        <p:nvSpPr>
          <p:cNvPr id="155" name="El término procede del latín sentire: &quot;percibir por los sentidos&quot;, &quot;darse cuenta&quot;, &quot;pensar&quot;, &quot;opinar&quot;.…"/>
          <p:cNvSpPr txBox="1"/>
          <p:nvPr>
            <p:ph type="body" idx="1"/>
          </p:nvPr>
        </p:nvSpPr>
        <p:spPr>
          <a:xfrm>
            <a:off x="770666" y="2266619"/>
            <a:ext cx="11463468" cy="6744362"/>
          </a:xfrm>
          <a:prstGeom prst="rect">
            <a:avLst/>
          </a:prstGeom>
        </p:spPr>
        <p:txBody>
          <a:bodyPr/>
          <a:lstStyle/>
          <a:p>
            <a:pPr marL="404177" indent="-404177" defTabSz="306324">
              <a:spcBef>
                <a:spcPts val="2400"/>
              </a:spcBef>
              <a:buBlip>
                <a:blip r:embed="rId2"/>
              </a:buBlip>
              <a:defRPr sz="2546">
                <a:effectLst>
                  <a:outerShdw sx="100000" sy="100000" kx="0" ky="0" algn="b" rotWithShape="0" blurRad="8509" dist="17018" dir="2700000">
                    <a:srgbClr val="000000"/>
                  </a:outerShdw>
                </a:effectLst>
              </a:defRPr>
            </a:pPr>
            <a:r>
              <a:t>El término procede del latín </a:t>
            </a:r>
            <a:r>
              <a:t>sentire</a:t>
            </a:r>
            <a:r>
              <a:t>: "percibir por los sentidos", "darse cuenta", "pensar", "opinar".</a:t>
            </a:r>
          </a:p>
          <a:p>
            <a:pPr marL="404177" indent="-404177" defTabSz="306324">
              <a:spcBef>
                <a:spcPts val="2400"/>
              </a:spcBef>
              <a:buBlip>
                <a:blip r:embed="rId2"/>
              </a:buBlip>
              <a:defRPr sz="2546">
                <a:effectLst>
                  <a:outerShdw sx="100000" sy="100000" kx="0" ky="0" algn="b" rotWithShape="0" blurRad="8509" dist="17018" dir="2700000">
                    <a:srgbClr val="000000"/>
                  </a:outerShdw>
                </a:effectLst>
              </a:defRPr>
            </a:pPr>
            <a:r>
              <a:t>El sentimiento es un estado </a:t>
            </a:r>
            <a:r>
              <a:t>subjetivo</a:t>
            </a:r>
            <a:r>
              <a:t>, </a:t>
            </a:r>
            <a:r>
              <a:t>difuso, </a:t>
            </a:r>
            <a:r>
              <a:t>que tiene siempre una </a:t>
            </a:r>
            <a:r>
              <a:t>tonalidad positiva o negativa.</a:t>
            </a:r>
          </a:p>
          <a:p>
            <a:pPr marL="404177" indent="-404177" defTabSz="306324">
              <a:spcBef>
                <a:spcPts val="2400"/>
              </a:spcBef>
              <a:buBlip>
                <a:blip r:embed="rId2"/>
              </a:buBlip>
              <a:defRPr sz="2546">
                <a:effectLst>
                  <a:outerShdw sx="100000" sy="100000" kx="0" ky="0" algn="b" rotWithShape="0" blurRad="8509" dist="17018" dir="2700000">
                    <a:srgbClr val="000000"/>
                  </a:outerShdw>
                </a:effectLst>
              </a:defRPr>
            </a:pPr>
            <a:r>
              <a:t>Los sentimientos son, el lugar de encuentro de la mente, el cuerpo, el medio, la cultura y la conducta. No es posible pensar en la emoción y la cognición como distintos y separados. </a:t>
            </a:r>
          </a:p>
          <a:p>
            <a:pPr marL="404177" indent="-404177" defTabSz="306324">
              <a:spcBef>
                <a:spcPts val="2400"/>
              </a:spcBef>
              <a:buBlip>
                <a:blip r:embed="rId2"/>
              </a:buBlip>
              <a:defRPr sz="2546">
                <a:effectLst>
                  <a:outerShdw sx="100000" sy="100000" kx="0" ky="0" algn="b" rotWithShape="0" blurRad="8509" dist="17018" dir="2700000">
                    <a:srgbClr val="000000"/>
                  </a:outerShdw>
                </a:effectLst>
              </a:defRPr>
            </a:pPr>
            <a:r>
              <a:t>La conciencia de estas integraciones complejas, en forma de sentimientos, pensamientos y tendencias a la acción, es de gran importancia para el crecimiento personal.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5" grpId="2"/>
      <p:bldP build="whole" bldLvl="1" animBg="1" rev="0" advAuto="0" spid="15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FERENCIA ENTRE EMOCIONES Y SENTIMIENTOS"/>
          <p:cNvSpPr txBox="1"/>
          <p:nvPr>
            <p:ph type="title"/>
          </p:nvPr>
        </p:nvSpPr>
        <p:spPr>
          <a:xfrm>
            <a:off x="756112" y="203200"/>
            <a:ext cx="11492576" cy="2540000"/>
          </a:xfrm>
          <a:prstGeom prst="rect">
            <a:avLst/>
          </a:prstGeom>
        </p:spPr>
        <p:txBody>
          <a:bodyPr/>
          <a:lstStyle>
            <a:lvl1pPr defTabSz="342900">
              <a:defRPr sz="5400"/>
            </a:lvl1pPr>
          </a:lstStyle>
          <a:p>
            <a:pPr/>
            <a:r>
              <a:t>DIFERENCIA ENTRE EMOCIONES Y SENTIMIENTOS</a:t>
            </a:r>
          </a:p>
        </p:txBody>
      </p:sp>
      <p:sp>
        <p:nvSpPr>
          <p:cNvPr id="158" name="Emociones: presentación aguda y súbita. Sentimientos: más crónicos.…"/>
          <p:cNvSpPr txBox="1"/>
          <p:nvPr>
            <p:ph type="body" idx="1"/>
          </p:nvPr>
        </p:nvSpPr>
        <p:spPr>
          <a:xfrm>
            <a:off x="581687" y="2796778"/>
            <a:ext cx="11841426" cy="6497902"/>
          </a:xfrm>
          <a:prstGeom prst="rect">
            <a:avLst/>
          </a:prstGeom>
        </p:spPr>
        <p:txBody>
          <a:bodyPr/>
          <a:lstStyle/>
          <a:p>
            <a:pPr marL="355600" indent="-355600" defTabSz="320039">
              <a:spcBef>
                <a:spcPts val="2500"/>
              </a:spcBef>
              <a:buBlip>
                <a:blip r:embed="rId2"/>
              </a:buBlip>
              <a:defRPr sz="2240">
                <a:effectLst>
                  <a:outerShdw sx="100000" sy="100000" kx="0" ky="0" algn="b" rotWithShape="0" blurRad="8890" dist="17780" dir="2700000">
                    <a:srgbClr val="000000"/>
                  </a:outerShdw>
                </a:effectLst>
              </a:defRPr>
            </a:pPr>
            <a:r>
              <a:t>Emociones: presentación aguda y súbita. Sentimientos: más crónicos.</a:t>
            </a:r>
          </a:p>
          <a:p>
            <a:pPr marL="355600" indent="-355600" defTabSz="320039">
              <a:spcBef>
                <a:spcPts val="2500"/>
              </a:spcBef>
              <a:buBlip>
                <a:blip r:embed="rId2"/>
              </a:buBlip>
              <a:defRPr sz="2240">
                <a:effectLst>
                  <a:outerShdw sx="100000" sy="100000" kx="0" ky="0" algn="b" rotWithShape="0" blurRad="8890" dist="17780" dir="2700000">
                    <a:srgbClr val="000000"/>
                  </a:outerShdw>
                </a:effectLst>
              </a:defRPr>
            </a:pPr>
            <a:r>
              <a:t>Emociones: estados subjetivos concretos y precisos. Sentimientos: más difusos y complejos.</a:t>
            </a:r>
          </a:p>
          <a:p>
            <a:pPr marL="355600" indent="-355600" defTabSz="320039">
              <a:spcBef>
                <a:spcPts val="2500"/>
              </a:spcBef>
              <a:buBlip>
                <a:blip r:embed="rId2"/>
              </a:buBlip>
              <a:defRPr sz="2240">
                <a:effectLst>
                  <a:outerShdw sx="100000" sy="100000" kx="0" ky="0" algn="b" rotWithShape="0" blurRad="8890" dist="17780" dir="2700000">
                    <a:srgbClr val="000000"/>
                  </a:outerShdw>
                </a:effectLst>
              </a:defRPr>
            </a:pPr>
            <a:r>
              <a:t>Emociones: más biológica y psicológica. Sentimientos: variables sociales y culturales.</a:t>
            </a:r>
          </a:p>
          <a:p>
            <a:pPr marL="355600" indent="-355600" defTabSz="320039">
              <a:spcBef>
                <a:spcPts val="2500"/>
              </a:spcBef>
              <a:buBlip>
                <a:blip r:embed="rId2"/>
              </a:buBlip>
              <a:defRPr sz="2240">
                <a:effectLst>
                  <a:outerShdw sx="100000" sy="100000" kx="0" ky="0" algn="b" rotWithShape="0" blurRad="8890" dist="17780" dir="2700000">
                    <a:srgbClr val="000000"/>
                  </a:outerShdw>
                </a:effectLst>
              </a:defRPr>
            </a:pPr>
            <a:r>
              <a:t>La emoción modifica más intensamente la conducta que el sentimiento. </a:t>
            </a:r>
          </a:p>
          <a:p>
            <a:pPr marL="355600" indent="-355600" defTabSz="320039">
              <a:spcBef>
                <a:spcPts val="2500"/>
              </a:spcBef>
              <a:buBlip>
                <a:blip r:embed="rId2"/>
              </a:buBlip>
              <a:defRPr sz="2240">
                <a:effectLst>
                  <a:outerShdw sx="100000" sy="100000" kx="0" ky="0" algn="b" rotWithShape="0" blurRad="8890" dist="17780" dir="2700000">
                    <a:srgbClr val="000000"/>
                  </a:outerShdw>
                </a:effectLst>
              </a:defRPr>
            </a:pPr>
            <a:r>
              <a:t>Emociones: cambios cognitivos marcados e intensos. Sentimientos: menor intensidad en los cambios.</a:t>
            </a:r>
          </a:p>
          <a:p>
            <a:pPr marL="355600" indent="-355600" defTabSz="320039">
              <a:spcBef>
                <a:spcPts val="2500"/>
              </a:spcBef>
              <a:buBlip>
                <a:blip r:embed="rId2"/>
              </a:buBlip>
              <a:defRPr sz="2240">
                <a:effectLst>
                  <a:outerShdw sx="100000" sy="100000" kx="0" ky="0" algn="b" rotWithShape="0" blurRad="8890" dist="17780" dir="2700000">
                    <a:srgbClr val="000000"/>
                  </a:outerShdw>
                </a:effectLst>
              </a:defRPr>
            </a:pPr>
            <a:r>
              <a:t>Emociones: se diluye la  participación intelectual. Sentimientos: se dejan más fácilmente analizar.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8" grpId="2"/>
      <p:bldP build="whole" bldLvl="1" animBg="1" rev="0" advAuto="0" spid="15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ASION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PASIONES</a:t>
            </a:r>
          </a:p>
        </p:txBody>
      </p:sp>
      <p:sp>
        <p:nvSpPr>
          <p:cNvPr id="161" name="Este concepto deriva del latín passio-nis, derivado a su vez de pati, que significa padecer o ánimo violento que perturba la razón.…"/>
          <p:cNvSpPr txBox="1"/>
          <p:nvPr>
            <p:ph type="body" idx="1"/>
          </p:nvPr>
        </p:nvSpPr>
        <p:spPr>
          <a:xfrm>
            <a:off x="770666" y="2266619"/>
            <a:ext cx="11463468" cy="6744362"/>
          </a:xfrm>
          <a:prstGeom prst="rect">
            <a:avLst/>
          </a:prstGeom>
        </p:spPr>
        <p:txBody>
          <a:bodyPr/>
          <a:lstStyle/>
          <a:p>
            <a:pPr marL="410209" indent="-410209" defTabSz="310895">
              <a:spcBef>
                <a:spcPts val="2400"/>
              </a:spcBef>
              <a:buBlip>
                <a:blip r:embed="rId2"/>
              </a:buBlip>
              <a:defRPr sz="2584">
                <a:effectLst>
                  <a:outerShdw sx="100000" sy="100000" kx="0" ky="0" algn="b" rotWithShape="0" blurRad="8636" dist="17272" dir="2700000">
                    <a:srgbClr val="000000"/>
                  </a:outerShdw>
                </a:effectLst>
              </a:defRPr>
            </a:pPr>
            <a:r>
              <a:t>Este concepto deriva del latín </a:t>
            </a:r>
            <a:r>
              <a:t>passio-nis</a:t>
            </a:r>
            <a:r>
              <a:t>, derivado a su vez de </a:t>
            </a:r>
            <a:r>
              <a:t>pati</a:t>
            </a:r>
            <a:r>
              <a:t>, que significa padecer o ánimo violento que perturba la razón. </a:t>
            </a:r>
          </a:p>
          <a:p>
            <a:pPr marL="410209" indent="-410209" defTabSz="310895">
              <a:spcBef>
                <a:spcPts val="2400"/>
              </a:spcBef>
              <a:buBlip>
                <a:blip r:embed="rId2"/>
              </a:buBlip>
              <a:defRPr sz="2584">
                <a:effectLst>
                  <a:outerShdw sx="100000" sy="100000" kx="0" ky="0" algn="b" rotWithShape="0" blurRad="8636" dist="17272" dir="2700000">
                    <a:srgbClr val="000000"/>
                  </a:outerShdw>
                </a:effectLst>
              </a:defRPr>
            </a:pPr>
            <a:r>
              <a:t>Tienen la intensidad de la emoción y la vigencia del sentimiento, da  a la persona que la experimenta la sensación de ser dirigido y dominado por ella, lo que va a conducir a una disminución de la vida intelectual, en favor de la afectiva.</a:t>
            </a:r>
          </a:p>
          <a:p>
            <a:pPr marL="410209" indent="-410209" defTabSz="310895">
              <a:spcBef>
                <a:spcPts val="2400"/>
              </a:spcBef>
              <a:buBlip>
                <a:blip r:embed="rId2"/>
              </a:buBlip>
              <a:defRPr sz="2584">
                <a:effectLst>
                  <a:outerShdw sx="100000" sy="100000" kx="0" ky="0" algn="b" rotWithShape="0" blurRad="8636" dist="17272" dir="2700000">
                    <a:srgbClr val="000000"/>
                  </a:outerShdw>
                </a:effectLst>
              </a:defRPr>
            </a:pPr>
            <a:r>
              <a:t>Son inclinaciones o tendencias de gran intensidad que no proceden de la voluntad, que se experimentan desde la pasividad. Están orientadas a conseguir el objeto que desencadena su aparición.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1"/>
      <p:bldP build="p" bldLvl="5" animBg="1" rev="0" advAuto="0" spid="161" grpId="2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