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74" r:id="rId3"/>
    <p:sldId id="272" r:id="rId4"/>
    <p:sldId id="256" r:id="rId5"/>
    <p:sldId id="263" r:id="rId6"/>
    <p:sldId id="285" r:id="rId7"/>
    <p:sldId id="262" r:id="rId8"/>
    <p:sldId id="257" r:id="rId9"/>
    <p:sldId id="270" r:id="rId10"/>
    <p:sldId id="279" r:id="rId11"/>
    <p:sldId id="280" r:id="rId12"/>
    <p:sldId id="264" r:id="rId13"/>
    <p:sldId id="284" r:id="rId14"/>
    <p:sldId id="281" r:id="rId15"/>
    <p:sldId id="267" r:id="rId16"/>
    <p:sldId id="258" r:id="rId17"/>
    <p:sldId id="268" r:id="rId18"/>
    <p:sldId id="259" r:id="rId19"/>
    <p:sldId id="271" r:id="rId20"/>
    <p:sldId id="260" r:id="rId21"/>
    <p:sldId id="277" r:id="rId22"/>
    <p:sldId id="278" r:id="rId23"/>
    <p:sldId id="273" r:id="rId24"/>
    <p:sldId id="282" r:id="rId25"/>
    <p:sldId id="261" r:id="rId26"/>
    <p:sldId id="283" r:id="rId27"/>
    <p:sldId id="269" r:id="rId28"/>
    <p:sldId id="265" r:id="rId29"/>
    <p:sldId id="275" r:id="rId30"/>
    <p:sldId id="276" r:id="rId3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676" autoAdjust="0"/>
    <p:restoredTop sz="94660"/>
  </p:normalViewPr>
  <p:slideViewPr>
    <p:cSldViewPr snapToGrid="0">
      <p:cViewPr varScale="1">
        <p:scale>
          <a:sx n="69" d="100"/>
          <a:sy n="69" d="100"/>
        </p:scale>
        <p:origin x="34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pieChart>
        <c:varyColors val="1"/>
        <c:ser>
          <c:idx val="0"/>
          <c:order val="0"/>
          <c:tx>
            <c:strRef>
              <c:f>Hoja1!$B$1</c:f>
              <c:strCache>
                <c:ptCount val="1"/>
                <c:pt idx="0">
                  <c:v>Columna1</c:v>
                </c:pt>
              </c:strCache>
            </c:strRef>
          </c:tx>
          <c:explosion val="36"/>
          <c:dPt>
            <c:idx val="0"/>
            <c:bubble3D val="0"/>
            <c:spPr>
              <a:solidFill>
                <a:schemeClr val="accent2">
                  <a:shade val="76000"/>
                </a:schemeClr>
              </a:solidFill>
              <a:ln w="19050">
                <a:solidFill>
                  <a:schemeClr val="lt1"/>
                </a:solidFill>
              </a:ln>
              <a:effectLst/>
            </c:spPr>
            <c:extLst>
              <c:ext xmlns:c16="http://schemas.microsoft.com/office/drawing/2014/chart" uri="{C3380CC4-5D6E-409C-BE32-E72D297353CC}">
                <c16:uniqueId val="{00000001-61A4-4064-8BF2-0B4DFA10B769}"/>
              </c:ext>
            </c:extLst>
          </c:dPt>
          <c:dPt>
            <c:idx val="1"/>
            <c:bubble3D val="0"/>
            <c:spPr>
              <a:solidFill>
                <a:schemeClr val="accent2">
                  <a:tint val="77000"/>
                </a:schemeClr>
              </a:solidFill>
              <a:ln w="19050">
                <a:solidFill>
                  <a:schemeClr val="lt1"/>
                </a:solidFill>
              </a:ln>
              <a:effectLst/>
            </c:spPr>
            <c:extLst>
              <c:ext xmlns:c16="http://schemas.microsoft.com/office/drawing/2014/chart" uri="{C3380CC4-5D6E-409C-BE32-E72D297353CC}">
                <c16:uniqueId val="{00000003-61A4-4064-8BF2-0B4DFA10B769}"/>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E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Hoja1!$A$2:$A$3</c:f>
              <c:strCache>
                <c:ptCount val="2"/>
                <c:pt idx="0">
                  <c:v>MUJERES</c:v>
                </c:pt>
                <c:pt idx="1">
                  <c:v>HOMBRES</c:v>
                </c:pt>
              </c:strCache>
            </c:strRef>
          </c:cat>
          <c:val>
            <c:numRef>
              <c:f>Hoja1!$B$2:$B$3</c:f>
              <c:numCache>
                <c:formatCode>0%</c:formatCode>
                <c:ptCount val="2"/>
                <c:pt idx="0">
                  <c:v>0.9</c:v>
                </c:pt>
                <c:pt idx="1">
                  <c:v>0.1</c:v>
                </c:pt>
              </c:numCache>
            </c:numRef>
          </c:val>
          <c:extLst>
            <c:ext xmlns:c16="http://schemas.microsoft.com/office/drawing/2014/chart" uri="{C3380CC4-5D6E-409C-BE32-E72D297353CC}">
              <c16:uniqueId val="{00000000-CEFB-451E-B476-C32B326D4582}"/>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785B37-72F4-49D8-9832-3244824DB9B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A79273D4-897D-4509-8AC7-EF760D629B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F7867C4F-BB9E-4B80-A03F-94CF0E6907C3}"/>
              </a:ext>
            </a:extLst>
          </p:cNvPr>
          <p:cNvSpPr>
            <a:spLocks noGrp="1"/>
          </p:cNvSpPr>
          <p:nvPr>
            <p:ph type="dt" sz="half" idx="10"/>
          </p:nvPr>
        </p:nvSpPr>
        <p:spPr/>
        <p:txBody>
          <a:bodyPr/>
          <a:lstStyle/>
          <a:p>
            <a:fld id="{21BAD57C-5FF8-4494-B571-A86D54A64A5A}" type="datetimeFigureOut">
              <a:rPr lang="es-ES" smtClean="0"/>
              <a:t>20/01/2019</a:t>
            </a:fld>
            <a:endParaRPr lang="es-ES"/>
          </a:p>
        </p:txBody>
      </p:sp>
      <p:sp>
        <p:nvSpPr>
          <p:cNvPr id="5" name="Marcador de pie de página 4">
            <a:extLst>
              <a:ext uri="{FF2B5EF4-FFF2-40B4-BE49-F238E27FC236}">
                <a16:creationId xmlns:a16="http://schemas.microsoft.com/office/drawing/2014/main" id="{BFE2ACAC-C51B-4761-9FB7-8728729F51D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2FCCE46-36B5-458F-81EB-B6F420319B82}"/>
              </a:ext>
            </a:extLst>
          </p:cNvPr>
          <p:cNvSpPr>
            <a:spLocks noGrp="1"/>
          </p:cNvSpPr>
          <p:nvPr>
            <p:ph type="sldNum" sz="quarter" idx="12"/>
          </p:nvPr>
        </p:nvSpPr>
        <p:spPr/>
        <p:txBody>
          <a:bodyPr/>
          <a:lstStyle/>
          <a:p>
            <a:fld id="{B068BC7E-413A-480A-95CC-D5F3453139C4}" type="slidenum">
              <a:rPr lang="es-ES" smtClean="0"/>
              <a:t>‹Nº›</a:t>
            </a:fld>
            <a:endParaRPr lang="es-ES"/>
          </a:p>
        </p:txBody>
      </p:sp>
    </p:spTree>
    <p:extLst>
      <p:ext uri="{BB962C8B-B14F-4D97-AF65-F5344CB8AC3E}">
        <p14:creationId xmlns:p14="http://schemas.microsoft.com/office/powerpoint/2010/main" val="1878295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C6A3C3-E8D9-4B0F-A9A6-0AC8BB03B6A1}"/>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3B1E0088-4F9C-40F7-AC18-738269A66DBC}"/>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0AFBC42-1445-4C03-8071-423484AD382C}"/>
              </a:ext>
            </a:extLst>
          </p:cNvPr>
          <p:cNvSpPr>
            <a:spLocks noGrp="1"/>
          </p:cNvSpPr>
          <p:nvPr>
            <p:ph type="dt" sz="half" idx="10"/>
          </p:nvPr>
        </p:nvSpPr>
        <p:spPr/>
        <p:txBody>
          <a:bodyPr/>
          <a:lstStyle/>
          <a:p>
            <a:fld id="{21BAD57C-5FF8-4494-B571-A86D54A64A5A}" type="datetimeFigureOut">
              <a:rPr lang="es-ES" smtClean="0"/>
              <a:t>20/01/2019</a:t>
            </a:fld>
            <a:endParaRPr lang="es-ES"/>
          </a:p>
        </p:txBody>
      </p:sp>
      <p:sp>
        <p:nvSpPr>
          <p:cNvPr id="5" name="Marcador de pie de página 4">
            <a:extLst>
              <a:ext uri="{FF2B5EF4-FFF2-40B4-BE49-F238E27FC236}">
                <a16:creationId xmlns:a16="http://schemas.microsoft.com/office/drawing/2014/main" id="{382BEFC4-B1F9-42F3-8DB5-03D14DC2CF3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25275DF-E4D4-4FFC-94AD-E46893590104}"/>
              </a:ext>
            </a:extLst>
          </p:cNvPr>
          <p:cNvSpPr>
            <a:spLocks noGrp="1"/>
          </p:cNvSpPr>
          <p:nvPr>
            <p:ph type="sldNum" sz="quarter" idx="12"/>
          </p:nvPr>
        </p:nvSpPr>
        <p:spPr/>
        <p:txBody>
          <a:bodyPr/>
          <a:lstStyle/>
          <a:p>
            <a:fld id="{B068BC7E-413A-480A-95CC-D5F3453139C4}" type="slidenum">
              <a:rPr lang="es-ES" smtClean="0"/>
              <a:t>‹Nº›</a:t>
            </a:fld>
            <a:endParaRPr lang="es-ES"/>
          </a:p>
        </p:txBody>
      </p:sp>
    </p:spTree>
    <p:extLst>
      <p:ext uri="{BB962C8B-B14F-4D97-AF65-F5344CB8AC3E}">
        <p14:creationId xmlns:p14="http://schemas.microsoft.com/office/powerpoint/2010/main" val="203803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7BBCD53-3AB1-444E-9EF3-AEE1BB9D57A5}"/>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01912B0-0D7E-4347-ABAB-70A105056074}"/>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D6FF630-9923-4D59-A996-8020C30303E1}"/>
              </a:ext>
            </a:extLst>
          </p:cNvPr>
          <p:cNvSpPr>
            <a:spLocks noGrp="1"/>
          </p:cNvSpPr>
          <p:nvPr>
            <p:ph type="dt" sz="half" idx="10"/>
          </p:nvPr>
        </p:nvSpPr>
        <p:spPr/>
        <p:txBody>
          <a:bodyPr/>
          <a:lstStyle/>
          <a:p>
            <a:fld id="{21BAD57C-5FF8-4494-B571-A86D54A64A5A}" type="datetimeFigureOut">
              <a:rPr lang="es-ES" smtClean="0"/>
              <a:t>20/01/2019</a:t>
            </a:fld>
            <a:endParaRPr lang="es-ES"/>
          </a:p>
        </p:txBody>
      </p:sp>
      <p:sp>
        <p:nvSpPr>
          <p:cNvPr id="5" name="Marcador de pie de página 4">
            <a:extLst>
              <a:ext uri="{FF2B5EF4-FFF2-40B4-BE49-F238E27FC236}">
                <a16:creationId xmlns:a16="http://schemas.microsoft.com/office/drawing/2014/main" id="{A163E18F-3CDF-469C-A1E4-3B0FD04F0DD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45CFE4D-DCB0-4B57-B28D-24013992B6E8}"/>
              </a:ext>
            </a:extLst>
          </p:cNvPr>
          <p:cNvSpPr>
            <a:spLocks noGrp="1"/>
          </p:cNvSpPr>
          <p:nvPr>
            <p:ph type="sldNum" sz="quarter" idx="12"/>
          </p:nvPr>
        </p:nvSpPr>
        <p:spPr/>
        <p:txBody>
          <a:bodyPr/>
          <a:lstStyle/>
          <a:p>
            <a:fld id="{B068BC7E-413A-480A-95CC-D5F3453139C4}" type="slidenum">
              <a:rPr lang="es-ES" smtClean="0"/>
              <a:t>‹Nº›</a:t>
            </a:fld>
            <a:endParaRPr lang="es-ES"/>
          </a:p>
        </p:txBody>
      </p:sp>
    </p:spTree>
    <p:extLst>
      <p:ext uri="{BB962C8B-B14F-4D97-AF65-F5344CB8AC3E}">
        <p14:creationId xmlns:p14="http://schemas.microsoft.com/office/powerpoint/2010/main" val="59122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117467-674C-4BAB-B0AE-02E839FFBA32}"/>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C3EC145-7CB6-4796-B4DC-61597C401766}"/>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07B7E55-10AB-462A-8465-A3D7E5139141}"/>
              </a:ext>
            </a:extLst>
          </p:cNvPr>
          <p:cNvSpPr>
            <a:spLocks noGrp="1"/>
          </p:cNvSpPr>
          <p:nvPr>
            <p:ph type="dt" sz="half" idx="10"/>
          </p:nvPr>
        </p:nvSpPr>
        <p:spPr/>
        <p:txBody>
          <a:bodyPr/>
          <a:lstStyle/>
          <a:p>
            <a:fld id="{21BAD57C-5FF8-4494-B571-A86D54A64A5A}" type="datetimeFigureOut">
              <a:rPr lang="es-ES" smtClean="0"/>
              <a:t>20/01/2019</a:t>
            </a:fld>
            <a:endParaRPr lang="es-ES"/>
          </a:p>
        </p:txBody>
      </p:sp>
      <p:sp>
        <p:nvSpPr>
          <p:cNvPr id="5" name="Marcador de pie de página 4">
            <a:extLst>
              <a:ext uri="{FF2B5EF4-FFF2-40B4-BE49-F238E27FC236}">
                <a16:creationId xmlns:a16="http://schemas.microsoft.com/office/drawing/2014/main" id="{5083E725-1626-4A30-A44C-B74B1282741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DA26FEF-C2CB-4E70-A95D-D7515478DD2A}"/>
              </a:ext>
            </a:extLst>
          </p:cNvPr>
          <p:cNvSpPr>
            <a:spLocks noGrp="1"/>
          </p:cNvSpPr>
          <p:nvPr>
            <p:ph type="sldNum" sz="quarter" idx="12"/>
          </p:nvPr>
        </p:nvSpPr>
        <p:spPr/>
        <p:txBody>
          <a:bodyPr/>
          <a:lstStyle/>
          <a:p>
            <a:fld id="{B068BC7E-413A-480A-95CC-D5F3453139C4}" type="slidenum">
              <a:rPr lang="es-ES" smtClean="0"/>
              <a:t>‹Nº›</a:t>
            </a:fld>
            <a:endParaRPr lang="es-ES"/>
          </a:p>
        </p:txBody>
      </p:sp>
    </p:spTree>
    <p:extLst>
      <p:ext uri="{BB962C8B-B14F-4D97-AF65-F5344CB8AC3E}">
        <p14:creationId xmlns:p14="http://schemas.microsoft.com/office/powerpoint/2010/main" val="3365512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3B87D5-0286-4404-8F10-0DC166B855F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A2588173-E413-446A-BD8C-E153C447CB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34DA5B41-D85A-4933-A3A2-EA25A85DE7D1}"/>
              </a:ext>
            </a:extLst>
          </p:cNvPr>
          <p:cNvSpPr>
            <a:spLocks noGrp="1"/>
          </p:cNvSpPr>
          <p:nvPr>
            <p:ph type="dt" sz="half" idx="10"/>
          </p:nvPr>
        </p:nvSpPr>
        <p:spPr/>
        <p:txBody>
          <a:bodyPr/>
          <a:lstStyle/>
          <a:p>
            <a:fld id="{21BAD57C-5FF8-4494-B571-A86D54A64A5A}" type="datetimeFigureOut">
              <a:rPr lang="es-ES" smtClean="0"/>
              <a:t>20/01/2019</a:t>
            </a:fld>
            <a:endParaRPr lang="es-ES"/>
          </a:p>
        </p:txBody>
      </p:sp>
      <p:sp>
        <p:nvSpPr>
          <p:cNvPr id="5" name="Marcador de pie de página 4">
            <a:extLst>
              <a:ext uri="{FF2B5EF4-FFF2-40B4-BE49-F238E27FC236}">
                <a16:creationId xmlns:a16="http://schemas.microsoft.com/office/drawing/2014/main" id="{85AB1BBA-9C32-4C6E-8ABE-EE4381A634E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D9E320B-81FB-42FD-88CC-348587A1D5FB}"/>
              </a:ext>
            </a:extLst>
          </p:cNvPr>
          <p:cNvSpPr>
            <a:spLocks noGrp="1"/>
          </p:cNvSpPr>
          <p:nvPr>
            <p:ph type="sldNum" sz="quarter" idx="12"/>
          </p:nvPr>
        </p:nvSpPr>
        <p:spPr/>
        <p:txBody>
          <a:bodyPr/>
          <a:lstStyle/>
          <a:p>
            <a:fld id="{B068BC7E-413A-480A-95CC-D5F3453139C4}" type="slidenum">
              <a:rPr lang="es-ES" smtClean="0"/>
              <a:t>‹Nº›</a:t>
            </a:fld>
            <a:endParaRPr lang="es-ES"/>
          </a:p>
        </p:txBody>
      </p:sp>
    </p:spTree>
    <p:extLst>
      <p:ext uri="{BB962C8B-B14F-4D97-AF65-F5344CB8AC3E}">
        <p14:creationId xmlns:p14="http://schemas.microsoft.com/office/powerpoint/2010/main" val="3767869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1068BE-C467-48CD-8D84-E62F10234A68}"/>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40F0921-73CE-4C4F-8165-517139700963}"/>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1A89CC50-175B-4D83-A8B3-EC567B5D7287}"/>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D5BFCEE3-6AA6-41D0-ADFF-B28E4DF5DA02}"/>
              </a:ext>
            </a:extLst>
          </p:cNvPr>
          <p:cNvSpPr>
            <a:spLocks noGrp="1"/>
          </p:cNvSpPr>
          <p:nvPr>
            <p:ph type="dt" sz="half" idx="10"/>
          </p:nvPr>
        </p:nvSpPr>
        <p:spPr/>
        <p:txBody>
          <a:bodyPr/>
          <a:lstStyle/>
          <a:p>
            <a:fld id="{21BAD57C-5FF8-4494-B571-A86D54A64A5A}" type="datetimeFigureOut">
              <a:rPr lang="es-ES" smtClean="0"/>
              <a:t>20/01/2019</a:t>
            </a:fld>
            <a:endParaRPr lang="es-ES"/>
          </a:p>
        </p:txBody>
      </p:sp>
      <p:sp>
        <p:nvSpPr>
          <p:cNvPr id="6" name="Marcador de pie de página 5">
            <a:extLst>
              <a:ext uri="{FF2B5EF4-FFF2-40B4-BE49-F238E27FC236}">
                <a16:creationId xmlns:a16="http://schemas.microsoft.com/office/drawing/2014/main" id="{B54DA852-FC34-4265-87BE-366585D8E00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2B04189A-9BB8-4A7B-A2E6-E49A7BBF3AA0}"/>
              </a:ext>
            </a:extLst>
          </p:cNvPr>
          <p:cNvSpPr>
            <a:spLocks noGrp="1"/>
          </p:cNvSpPr>
          <p:nvPr>
            <p:ph type="sldNum" sz="quarter" idx="12"/>
          </p:nvPr>
        </p:nvSpPr>
        <p:spPr/>
        <p:txBody>
          <a:bodyPr/>
          <a:lstStyle/>
          <a:p>
            <a:fld id="{B068BC7E-413A-480A-95CC-D5F3453139C4}" type="slidenum">
              <a:rPr lang="es-ES" smtClean="0"/>
              <a:t>‹Nº›</a:t>
            </a:fld>
            <a:endParaRPr lang="es-ES"/>
          </a:p>
        </p:txBody>
      </p:sp>
    </p:spTree>
    <p:extLst>
      <p:ext uri="{BB962C8B-B14F-4D97-AF65-F5344CB8AC3E}">
        <p14:creationId xmlns:p14="http://schemas.microsoft.com/office/powerpoint/2010/main" val="460978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B6FE54-ACD7-4769-898D-69C4361EFE9A}"/>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D3765BEA-7051-4418-B938-96C9CCF88A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CBCA5239-233A-42FF-B202-46AA8CAC41E3}"/>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638C7317-FB06-4079-9B7E-69C64278AD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3938495D-C2FF-4101-8252-685031B69B03}"/>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54E0D74F-CE81-4AFC-8012-54D9C54E167E}"/>
              </a:ext>
            </a:extLst>
          </p:cNvPr>
          <p:cNvSpPr>
            <a:spLocks noGrp="1"/>
          </p:cNvSpPr>
          <p:nvPr>
            <p:ph type="dt" sz="half" idx="10"/>
          </p:nvPr>
        </p:nvSpPr>
        <p:spPr/>
        <p:txBody>
          <a:bodyPr/>
          <a:lstStyle/>
          <a:p>
            <a:fld id="{21BAD57C-5FF8-4494-B571-A86D54A64A5A}" type="datetimeFigureOut">
              <a:rPr lang="es-ES" smtClean="0"/>
              <a:t>20/01/2019</a:t>
            </a:fld>
            <a:endParaRPr lang="es-ES"/>
          </a:p>
        </p:txBody>
      </p:sp>
      <p:sp>
        <p:nvSpPr>
          <p:cNvPr id="8" name="Marcador de pie de página 7">
            <a:extLst>
              <a:ext uri="{FF2B5EF4-FFF2-40B4-BE49-F238E27FC236}">
                <a16:creationId xmlns:a16="http://schemas.microsoft.com/office/drawing/2014/main" id="{C6CDECBA-9CA6-4149-86C4-93B1119B5AC9}"/>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53D8A3DF-395A-4C38-AD17-3DE3E7843D52}"/>
              </a:ext>
            </a:extLst>
          </p:cNvPr>
          <p:cNvSpPr>
            <a:spLocks noGrp="1"/>
          </p:cNvSpPr>
          <p:nvPr>
            <p:ph type="sldNum" sz="quarter" idx="12"/>
          </p:nvPr>
        </p:nvSpPr>
        <p:spPr/>
        <p:txBody>
          <a:bodyPr/>
          <a:lstStyle/>
          <a:p>
            <a:fld id="{B068BC7E-413A-480A-95CC-D5F3453139C4}" type="slidenum">
              <a:rPr lang="es-ES" smtClean="0"/>
              <a:t>‹Nº›</a:t>
            </a:fld>
            <a:endParaRPr lang="es-ES"/>
          </a:p>
        </p:txBody>
      </p:sp>
    </p:spTree>
    <p:extLst>
      <p:ext uri="{BB962C8B-B14F-4D97-AF65-F5344CB8AC3E}">
        <p14:creationId xmlns:p14="http://schemas.microsoft.com/office/powerpoint/2010/main" val="630916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28CCC9-F3D8-4D0E-A56A-75478089DB0B}"/>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0CB097F0-9E20-4249-9B0A-C781823AC8BD}"/>
              </a:ext>
            </a:extLst>
          </p:cNvPr>
          <p:cNvSpPr>
            <a:spLocks noGrp="1"/>
          </p:cNvSpPr>
          <p:nvPr>
            <p:ph type="dt" sz="half" idx="10"/>
          </p:nvPr>
        </p:nvSpPr>
        <p:spPr/>
        <p:txBody>
          <a:bodyPr/>
          <a:lstStyle/>
          <a:p>
            <a:fld id="{21BAD57C-5FF8-4494-B571-A86D54A64A5A}" type="datetimeFigureOut">
              <a:rPr lang="es-ES" smtClean="0"/>
              <a:t>20/01/2019</a:t>
            </a:fld>
            <a:endParaRPr lang="es-ES"/>
          </a:p>
        </p:txBody>
      </p:sp>
      <p:sp>
        <p:nvSpPr>
          <p:cNvPr id="4" name="Marcador de pie de página 3">
            <a:extLst>
              <a:ext uri="{FF2B5EF4-FFF2-40B4-BE49-F238E27FC236}">
                <a16:creationId xmlns:a16="http://schemas.microsoft.com/office/drawing/2014/main" id="{AE0DCD4B-8993-44F0-BAE9-DF21A3F9C6C4}"/>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3168345D-1628-429A-BC8B-B6AF79302A42}"/>
              </a:ext>
            </a:extLst>
          </p:cNvPr>
          <p:cNvSpPr>
            <a:spLocks noGrp="1"/>
          </p:cNvSpPr>
          <p:nvPr>
            <p:ph type="sldNum" sz="quarter" idx="12"/>
          </p:nvPr>
        </p:nvSpPr>
        <p:spPr/>
        <p:txBody>
          <a:bodyPr/>
          <a:lstStyle/>
          <a:p>
            <a:fld id="{B068BC7E-413A-480A-95CC-D5F3453139C4}" type="slidenum">
              <a:rPr lang="es-ES" smtClean="0"/>
              <a:t>‹Nº›</a:t>
            </a:fld>
            <a:endParaRPr lang="es-ES"/>
          </a:p>
        </p:txBody>
      </p:sp>
    </p:spTree>
    <p:extLst>
      <p:ext uri="{BB962C8B-B14F-4D97-AF65-F5344CB8AC3E}">
        <p14:creationId xmlns:p14="http://schemas.microsoft.com/office/powerpoint/2010/main" val="2166735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65BCF86-7884-43EB-8128-6F34981DB92E}"/>
              </a:ext>
            </a:extLst>
          </p:cNvPr>
          <p:cNvSpPr>
            <a:spLocks noGrp="1"/>
          </p:cNvSpPr>
          <p:nvPr>
            <p:ph type="dt" sz="half" idx="10"/>
          </p:nvPr>
        </p:nvSpPr>
        <p:spPr/>
        <p:txBody>
          <a:bodyPr/>
          <a:lstStyle/>
          <a:p>
            <a:fld id="{21BAD57C-5FF8-4494-B571-A86D54A64A5A}" type="datetimeFigureOut">
              <a:rPr lang="es-ES" smtClean="0"/>
              <a:t>20/01/2019</a:t>
            </a:fld>
            <a:endParaRPr lang="es-ES"/>
          </a:p>
        </p:txBody>
      </p:sp>
      <p:sp>
        <p:nvSpPr>
          <p:cNvPr id="3" name="Marcador de pie de página 2">
            <a:extLst>
              <a:ext uri="{FF2B5EF4-FFF2-40B4-BE49-F238E27FC236}">
                <a16:creationId xmlns:a16="http://schemas.microsoft.com/office/drawing/2014/main" id="{E8AB6B2C-E134-4EA6-BEC3-38A8DCA8D84C}"/>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7DF77B87-DB8F-47EF-9FD2-E6D87D4E96A9}"/>
              </a:ext>
            </a:extLst>
          </p:cNvPr>
          <p:cNvSpPr>
            <a:spLocks noGrp="1"/>
          </p:cNvSpPr>
          <p:nvPr>
            <p:ph type="sldNum" sz="quarter" idx="12"/>
          </p:nvPr>
        </p:nvSpPr>
        <p:spPr/>
        <p:txBody>
          <a:bodyPr/>
          <a:lstStyle/>
          <a:p>
            <a:fld id="{B068BC7E-413A-480A-95CC-D5F3453139C4}" type="slidenum">
              <a:rPr lang="es-ES" smtClean="0"/>
              <a:t>‹Nº›</a:t>
            </a:fld>
            <a:endParaRPr lang="es-ES"/>
          </a:p>
        </p:txBody>
      </p:sp>
    </p:spTree>
    <p:extLst>
      <p:ext uri="{BB962C8B-B14F-4D97-AF65-F5344CB8AC3E}">
        <p14:creationId xmlns:p14="http://schemas.microsoft.com/office/powerpoint/2010/main" val="622499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E91344-B975-410D-B6E0-8A5DD98A50E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2961F21-97BF-42AC-B374-8FC58AB7B8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2D992BE1-886F-4011-B0BE-33CBC896D9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9E84EE73-F625-4049-9FF7-23C23910A10B}"/>
              </a:ext>
            </a:extLst>
          </p:cNvPr>
          <p:cNvSpPr>
            <a:spLocks noGrp="1"/>
          </p:cNvSpPr>
          <p:nvPr>
            <p:ph type="dt" sz="half" idx="10"/>
          </p:nvPr>
        </p:nvSpPr>
        <p:spPr/>
        <p:txBody>
          <a:bodyPr/>
          <a:lstStyle/>
          <a:p>
            <a:fld id="{21BAD57C-5FF8-4494-B571-A86D54A64A5A}" type="datetimeFigureOut">
              <a:rPr lang="es-ES" smtClean="0"/>
              <a:t>20/01/2019</a:t>
            </a:fld>
            <a:endParaRPr lang="es-ES"/>
          </a:p>
        </p:txBody>
      </p:sp>
      <p:sp>
        <p:nvSpPr>
          <p:cNvPr id="6" name="Marcador de pie de página 5">
            <a:extLst>
              <a:ext uri="{FF2B5EF4-FFF2-40B4-BE49-F238E27FC236}">
                <a16:creationId xmlns:a16="http://schemas.microsoft.com/office/drawing/2014/main" id="{D691E5EC-BB4E-47AE-A40C-55E108E5B0B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BB3C4EF3-F7A4-4B56-B2CB-7F8D77264140}"/>
              </a:ext>
            </a:extLst>
          </p:cNvPr>
          <p:cNvSpPr>
            <a:spLocks noGrp="1"/>
          </p:cNvSpPr>
          <p:nvPr>
            <p:ph type="sldNum" sz="quarter" idx="12"/>
          </p:nvPr>
        </p:nvSpPr>
        <p:spPr/>
        <p:txBody>
          <a:bodyPr/>
          <a:lstStyle/>
          <a:p>
            <a:fld id="{B068BC7E-413A-480A-95CC-D5F3453139C4}" type="slidenum">
              <a:rPr lang="es-ES" smtClean="0"/>
              <a:t>‹Nº›</a:t>
            </a:fld>
            <a:endParaRPr lang="es-ES"/>
          </a:p>
        </p:txBody>
      </p:sp>
    </p:spTree>
    <p:extLst>
      <p:ext uri="{BB962C8B-B14F-4D97-AF65-F5344CB8AC3E}">
        <p14:creationId xmlns:p14="http://schemas.microsoft.com/office/powerpoint/2010/main" val="666739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19748C-C2EF-457A-8BF5-AE5EBFBFFE2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C8176496-A0C4-4A0B-901F-B2D9239914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5AAA0119-EAD1-42B7-B8AD-FF5E5ED57F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36BEC329-3023-4F8E-B6CE-4A8A449A4785}"/>
              </a:ext>
            </a:extLst>
          </p:cNvPr>
          <p:cNvSpPr>
            <a:spLocks noGrp="1"/>
          </p:cNvSpPr>
          <p:nvPr>
            <p:ph type="dt" sz="half" idx="10"/>
          </p:nvPr>
        </p:nvSpPr>
        <p:spPr/>
        <p:txBody>
          <a:bodyPr/>
          <a:lstStyle/>
          <a:p>
            <a:fld id="{21BAD57C-5FF8-4494-B571-A86D54A64A5A}" type="datetimeFigureOut">
              <a:rPr lang="es-ES" smtClean="0"/>
              <a:t>20/01/2019</a:t>
            </a:fld>
            <a:endParaRPr lang="es-ES"/>
          </a:p>
        </p:txBody>
      </p:sp>
      <p:sp>
        <p:nvSpPr>
          <p:cNvPr id="6" name="Marcador de pie de página 5">
            <a:extLst>
              <a:ext uri="{FF2B5EF4-FFF2-40B4-BE49-F238E27FC236}">
                <a16:creationId xmlns:a16="http://schemas.microsoft.com/office/drawing/2014/main" id="{5E04FA92-A948-4FD4-842B-E11D021D0726}"/>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EAE6DD85-76A5-4E2A-B09F-3D587B9AE5FC}"/>
              </a:ext>
            </a:extLst>
          </p:cNvPr>
          <p:cNvSpPr>
            <a:spLocks noGrp="1"/>
          </p:cNvSpPr>
          <p:nvPr>
            <p:ph type="sldNum" sz="quarter" idx="12"/>
          </p:nvPr>
        </p:nvSpPr>
        <p:spPr/>
        <p:txBody>
          <a:bodyPr/>
          <a:lstStyle/>
          <a:p>
            <a:fld id="{B068BC7E-413A-480A-95CC-D5F3453139C4}" type="slidenum">
              <a:rPr lang="es-ES" smtClean="0"/>
              <a:t>‹Nº›</a:t>
            </a:fld>
            <a:endParaRPr lang="es-ES"/>
          </a:p>
        </p:txBody>
      </p:sp>
    </p:spTree>
    <p:extLst>
      <p:ext uri="{BB962C8B-B14F-4D97-AF65-F5344CB8AC3E}">
        <p14:creationId xmlns:p14="http://schemas.microsoft.com/office/powerpoint/2010/main" val="2041359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F185BD4-EEEB-4538-B3F3-E76CC3A85C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47F2C480-523C-4B74-8A08-7FF0FE7CD0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BDFFBD9-E518-4777-9AA6-9AF12570EF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AD57C-5FF8-4494-B571-A86D54A64A5A}" type="datetimeFigureOut">
              <a:rPr lang="es-ES" smtClean="0"/>
              <a:t>20/01/2019</a:t>
            </a:fld>
            <a:endParaRPr lang="es-ES"/>
          </a:p>
        </p:txBody>
      </p:sp>
      <p:sp>
        <p:nvSpPr>
          <p:cNvPr id="5" name="Marcador de pie de página 4">
            <a:extLst>
              <a:ext uri="{FF2B5EF4-FFF2-40B4-BE49-F238E27FC236}">
                <a16:creationId xmlns:a16="http://schemas.microsoft.com/office/drawing/2014/main" id="{213B5939-1469-47B7-AA66-B9EC3B8A3A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BA772DFD-4D10-4CFE-B71E-1E3CDAC804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8BC7E-413A-480A-95CC-D5F3453139C4}" type="slidenum">
              <a:rPr lang="es-ES" smtClean="0"/>
              <a:t>‹Nº›</a:t>
            </a:fld>
            <a:endParaRPr lang="es-ES"/>
          </a:p>
        </p:txBody>
      </p:sp>
    </p:spTree>
    <p:extLst>
      <p:ext uri="{BB962C8B-B14F-4D97-AF65-F5344CB8AC3E}">
        <p14:creationId xmlns:p14="http://schemas.microsoft.com/office/powerpoint/2010/main" val="817866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BCB39DF-0641-4FA8-BEB9-8C2E51B16FFC}"/>
              </a:ext>
            </a:extLst>
          </p:cNvPr>
          <p:cNvSpPr>
            <a:spLocks noGrp="1"/>
          </p:cNvSpPr>
          <p:nvPr>
            <p:ph type="title"/>
          </p:nvPr>
        </p:nvSpPr>
        <p:spPr>
          <a:xfrm>
            <a:off x="1170709" y="5143500"/>
            <a:ext cx="10515600" cy="1325563"/>
          </a:xfrm>
        </p:spPr>
        <p:txBody>
          <a:bodyPr>
            <a:normAutofit/>
          </a:bodyPr>
          <a:lstStyle/>
          <a:p>
            <a:pPr algn="ctr"/>
            <a:r>
              <a:rPr lang="es-ES" sz="7200" dirty="0"/>
              <a:t>ANOREXIA NERVIOSA</a:t>
            </a:r>
          </a:p>
        </p:txBody>
      </p:sp>
      <p:pic>
        <p:nvPicPr>
          <p:cNvPr id="7" name="Marcador de contenido 6">
            <a:extLst>
              <a:ext uri="{FF2B5EF4-FFF2-40B4-BE49-F238E27FC236}">
                <a16:creationId xmlns:a16="http://schemas.microsoft.com/office/drawing/2014/main" id="{AE8FF01A-CBA4-4AFF-B4ED-11D12041CE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4466" y="969818"/>
            <a:ext cx="8463300" cy="4173682"/>
          </a:xfrm>
        </p:spPr>
      </p:pic>
    </p:spTree>
    <p:extLst>
      <p:ext uri="{BB962C8B-B14F-4D97-AF65-F5344CB8AC3E}">
        <p14:creationId xmlns:p14="http://schemas.microsoft.com/office/powerpoint/2010/main" val="2215327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EAB693-0567-4C38-9063-326D1B5CC861}"/>
              </a:ext>
            </a:extLst>
          </p:cNvPr>
          <p:cNvSpPr>
            <a:spLocks noGrp="1"/>
          </p:cNvSpPr>
          <p:nvPr>
            <p:ph type="title"/>
          </p:nvPr>
        </p:nvSpPr>
        <p:spPr/>
        <p:txBody>
          <a:bodyPr>
            <a:normAutofit/>
          </a:bodyPr>
          <a:lstStyle/>
          <a:p>
            <a:pPr algn="ctr"/>
            <a:r>
              <a:rPr lang="es-ES" sz="4800" dirty="0"/>
              <a:t>PREVENCIÓN PRIMARIA</a:t>
            </a:r>
          </a:p>
        </p:txBody>
      </p:sp>
      <p:sp>
        <p:nvSpPr>
          <p:cNvPr id="3" name="Marcador de contenido 2">
            <a:extLst>
              <a:ext uri="{FF2B5EF4-FFF2-40B4-BE49-F238E27FC236}">
                <a16:creationId xmlns:a16="http://schemas.microsoft.com/office/drawing/2014/main" id="{6A9ECABC-BDE5-4613-BDA6-2D09C885FDC3}"/>
              </a:ext>
            </a:extLst>
          </p:cNvPr>
          <p:cNvSpPr>
            <a:spLocks noGrp="1"/>
          </p:cNvSpPr>
          <p:nvPr>
            <p:ph idx="1"/>
          </p:nvPr>
        </p:nvSpPr>
        <p:spPr/>
        <p:txBody>
          <a:bodyPr>
            <a:normAutofit/>
          </a:bodyPr>
          <a:lstStyle/>
          <a:p>
            <a:r>
              <a:rPr lang="es-ES" sz="3600" dirty="0"/>
              <a:t>Consiste en combatir los factores culturales que favorecen la enfermedad.</a:t>
            </a:r>
          </a:p>
          <a:p>
            <a:r>
              <a:rPr lang="es-ES" sz="3600" dirty="0"/>
              <a:t> Por este motivo, se debe anticipar a todos los adolescentes y sus familias que entre los 12 y 18 años se incrementa la cantidad de tejido adiposo en las nalgas, muslos, abdomen inferior y brazos, y que esto es un proceso normal y necesario, que permite el desarrollo puberal.</a:t>
            </a:r>
          </a:p>
        </p:txBody>
      </p:sp>
    </p:spTree>
    <p:extLst>
      <p:ext uri="{BB962C8B-B14F-4D97-AF65-F5344CB8AC3E}">
        <p14:creationId xmlns:p14="http://schemas.microsoft.com/office/powerpoint/2010/main" val="3551108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5FAA48-F115-4223-AD9B-66128614F894}"/>
              </a:ext>
            </a:extLst>
          </p:cNvPr>
          <p:cNvSpPr>
            <a:spLocks noGrp="1"/>
          </p:cNvSpPr>
          <p:nvPr>
            <p:ph type="title"/>
          </p:nvPr>
        </p:nvSpPr>
        <p:spPr/>
        <p:txBody>
          <a:bodyPr>
            <a:normAutofit/>
          </a:bodyPr>
          <a:lstStyle/>
          <a:p>
            <a:pPr algn="ctr"/>
            <a:r>
              <a:rPr lang="es-ES" sz="5400" dirty="0"/>
              <a:t>PREVENCIÓN SECUNDARIA</a:t>
            </a:r>
          </a:p>
        </p:txBody>
      </p:sp>
      <p:sp>
        <p:nvSpPr>
          <p:cNvPr id="3" name="Marcador de contenido 2">
            <a:extLst>
              <a:ext uri="{FF2B5EF4-FFF2-40B4-BE49-F238E27FC236}">
                <a16:creationId xmlns:a16="http://schemas.microsoft.com/office/drawing/2014/main" id="{31238450-A19D-4EDC-B477-68983D4D681A}"/>
              </a:ext>
            </a:extLst>
          </p:cNvPr>
          <p:cNvSpPr>
            <a:spLocks noGrp="1"/>
          </p:cNvSpPr>
          <p:nvPr>
            <p:ph idx="1"/>
          </p:nvPr>
        </p:nvSpPr>
        <p:spPr/>
        <p:txBody>
          <a:bodyPr>
            <a:normAutofit lnSpcReduction="10000"/>
          </a:bodyPr>
          <a:lstStyle/>
          <a:p>
            <a:r>
              <a:rPr lang="es-ES" sz="4000" dirty="0"/>
              <a:t>Implica la identificación precoz de esta enfermedad, cuando aún no cumple con todos los criterios diagnósticos.</a:t>
            </a:r>
          </a:p>
          <a:p>
            <a:r>
              <a:rPr lang="es-ES" sz="4000" dirty="0"/>
              <a:t> Los antecedentes personales de la paciente, sus hábitos alimentarios, los rasgos de su personalidad, la percepción de su imagen corporal, ayudarán a alertar al pediatra y a la familia.</a:t>
            </a:r>
          </a:p>
        </p:txBody>
      </p:sp>
    </p:spTree>
    <p:extLst>
      <p:ext uri="{BB962C8B-B14F-4D97-AF65-F5344CB8AC3E}">
        <p14:creationId xmlns:p14="http://schemas.microsoft.com/office/powerpoint/2010/main" val="3360425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53A703-F8F1-4356-A31F-C942839A63B3}"/>
              </a:ext>
            </a:extLst>
          </p:cNvPr>
          <p:cNvSpPr>
            <a:spLocks noGrp="1"/>
          </p:cNvSpPr>
          <p:nvPr>
            <p:ph type="title"/>
          </p:nvPr>
        </p:nvSpPr>
        <p:spPr/>
        <p:txBody>
          <a:bodyPr>
            <a:normAutofit/>
          </a:bodyPr>
          <a:lstStyle/>
          <a:p>
            <a:pPr algn="ctr"/>
            <a:r>
              <a:rPr lang="es-ES" sz="4800" dirty="0"/>
              <a:t>TIPOS DE ANOREXIA NERVIOSA</a:t>
            </a:r>
          </a:p>
        </p:txBody>
      </p:sp>
      <p:sp>
        <p:nvSpPr>
          <p:cNvPr id="3" name="Marcador de contenido 2">
            <a:extLst>
              <a:ext uri="{FF2B5EF4-FFF2-40B4-BE49-F238E27FC236}">
                <a16:creationId xmlns:a16="http://schemas.microsoft.com/office/drawing/2014/main" id="{F92B8F42-1BA2-4E9F-B3B4-12DA782B0F73}"/>
              </a:ext>
            </a:extLst>
          </p:cNvPr>
          <p:cNvSpPr>
            <a:spLocks noGrp="1"/>
          </p:cNvSpPr>
          <p:nvPr>
            <p:ph idx="1"/>
          </p:nvPr>
        </p:nvSpPr>
        <p:spPr/>
        <p:txBody>
          <a:bodyPr>
            <a:normAutofit/>
          </a:bodyPr>
          <a:lstStyle/>
          <a:p>
            <a:r>
              <a:rPr lang="es-ES" sz="3600" u="sng" dirty="0"/>
              <a:t>Tipo restrictivo</a:t>
            </a:r>
            <a:r>
              <a:rPr lang="es-ES" sz="3600" dirty="0"/>
              <a:t>: durante el episodio , el individuo no recurre regularmente a atracones o purgas (provocación del vómito o uso excesivo de laxantes, diuréticos o enemas). </a:t>
            </a:r>
          </a:p>
          <a:p>
            <a:endParaRPr lang="es-ES" sz="3600" dirty="0"/>
          </a:p>
          <a:p>
            <a:r>
              <a:rPr lang="es-ES" sz="3600" u="sng" dirty="0"/>
              <a:t>Tipo compulsivo/purgativo</a:t>
            </a:r>
            <a:r>
              <a:rPr lang="es-ES" sz="3600" dirty="0"/>
              <a:t>: durante el episodio el individuo recurre regularmente a atracones o purgas.</a:t>
            </a:r>
          </a:p>
        </p:txBody>
      </p:sp>
    </p:spTree>
    <p:extLst>
      <p:ext uri="{BB962C8B-B14F-4D97-AF65-F5344CB8AC3E}">
        <p14:creationId xmlns:p14="http://schemas.microsoft.com/office/powerpoint/2010/main" val="1227762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DFD313-B76F-46FD-94DC-851F8E7A64CC}"/>
              </a:ext>
            </a:extLst>
          </p:cNvPr>
          <p:cNvSpPr>
            <a:spLocks noGrp="1"/>
          </p:cNvSpPr>
          <p:nvPr>
            <p:ph type="title"/>
          </p:nvPr>
        </p:nvSpPr>
        <p:spPr/>
        <p:txBody>
          <a:bodyPr>
            <a:normAutofit/>
          </a:bodyPr>
          <a:lstStyle/>
          <a:p>
            <a:pPr algn="ctr"/>
            <a:r>
              <a:rPr lang="es-ES" sz="5400" dirty="0"/>
              <a:t>PERFIL DEL ENFERMO</a:t>
            </a:r>
          </a:p>
        </p:txBody>
      </p:sp>
      <p:sp>
        <p:nvSpPr>
          <p:cNvPr id="3" name="Marcador de contenido 2">
            <a:extLst>
              <a:ext uri="{FF2B5EF4-FFF2-40B4-BE49-F238E27FC236}">
                <a16:creationId xmlns:a16="http://schemas.microsoft.com/office/drawing/2014/main" id="{325A8837-4C0F-4BFB-B95E-0F9EDADA9FB3}"/>
              </a:ext>
            </a:extLst>
          </p:cNvPr>
          <p:cNvSpPr>
            <a:spLocks noGrp="1"/>
          </p:cNvSpPr>
          <p:nvPr>
            <p:ph idx="1"/>
          </p:nvPr>
        </p:nvSpPr>
        <p:spPr/>
        <p:txBody>
          <a:bodyPr/>
          <a:lstStyle/>
          <a:p>
            <a:r>
              <a:rPr lang="es-ES" dirty="0"/>
              <a:t>Chica entre 14 y 18 años</a:t>
            </a:r>
          </a:p>
          <a:p>
            <a:r>
              <a:rPr lang="es-ES" dirty="0"/>
              <a:t>Tendencia excesiva al perfeccionamiento</a:t>
            </a:r>
          </a:p>
          <a:p>
            <a:r>
              <a:rPr lang="es-ES" dirty="0"/>
              <a:t>Introvertidos e inseguros</a:t>
            </a:r>
          </a:p>
          <a:p>
            <a:r>
              <a:rPr lang="es-ES" dirty="0"/>
              <a:t>Incapacidad para relacionarse con el sexo opuesto</a:t>
            </a:r>
          </a:p>
          <a:p>
            <a:r>
              <a:rPr lang="es-ES" dirty="0"/>
              <a:t>Baja autoestima</a:t>
            </a:r>
          </a:p>
          <a:p>
            <a:r>
              <a:rPr lang="es-ES" dirty="0"/>
              <a:t>Rasgos obsesivos</a:t>
            </a:r>
          </a:p>
          <a:p>
            <a:r>
              <a:rPr lang="es-ES" dirty="0"/>
              <a:t>Mayoritariamente proceden de familias desestructuradas</a:t>
            </a:r>
          </a:p>
        </p:txBody>
      </p:sp>
    </p:spTree>
    <p:extLst>
      <p:ext uri="{BB962C8B-B14F-4D97-AF65-F5344CB8AC3E}">
        <p14:creationId xmlns:p14="http://schemas.microsoft.com/office/powerpoint/2010/main" val="2875259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B86D2E-1974-464B-8A29-966492EA86FE}"/>
              </a:ext>
            </a:extLst>
          </p:cNvPr>
          <p:cNvSpPr>
            <a:spLocks noGrp="1"/>
          </p:cNvSpPr>
          <p:nvPr>
            <p:ph type="title"/>
          </p:nvPr>
        </p:nvSpPr>
        <p:spPr/>
        <p:txBody>
          <a:bodyPr/>
          <a:lstStyle/>
          <a:p>
            <a:pPr algn="ctr"/>
            <a:r>
              <a:rPr lang="es-ES" dirty="0"/>
              <a:t>SEÑALES DE ALARMA  QUE PUEDEN INDICAR ANOREXIA:</a:t>
            </a:r>
          </a:p>
        </p:txBody>
      </p:sp>
      <p:sp>
        <p:nvSpPr>
          <p:cNvPr id="3" name="Marcador de contenido 2">
            <a:extLst>
              <a:ext uri="{FF2B5EF4-FFF2-40B4-BE49-F238E27FC236}">
                <a16:creationId xmlns:a16="http://schemas.microsoft.com/office/drawing/2014/main" id="{1B7A0E0A-0C18-4A3D-B810-EA75B4C5D8C0}"/>
              </a:ext>
            </a:extLst>
          </p:cNvPr>
          <p:cNvSpPr>
            <a:spLocks noGrp="1"/>
          </p:cNvSpPr>
          <p:nvPr>
            <p:ph idx="1"/>
          </p:nvPr>
        </p:nvSpPr>
        <p:spPr>
          <a:xfrm>
            <a:off x="637309" y="1454727"/>
            <a:ext cx="11014364" cy="4932218"/>
          </a:xfrm>
        </p:spPr>
        <p:txBody>
          <a:bodyPr>
            <a:normAutofit fontScale="77500" lnSpcReduction="20000"/>
          </a:bodyPr>
          <a:lstStyle/>
          <a:p>
            <a:pPr marL="457200" lvl="1" indent="0">
              <a:buNone/>
            </a:pPr>
            <a:endParaRPr lang="es-ES" sz="2800" dirty="0"/>
          </a:p>
          <a:p>
            <a:pPr marL="457200" lvl="1" indent="0">
              <a:buNone/>
            </a:pPr>
            <a:r>
              <a:rPr lang="es-ES" sz="2800" dirty="0"/>
              <a:t>Existen determinados signos y síntomas que hacen sospechar que una persona puede estar padeciendo anorexia nerviosa, Estos signos son:</a:t>
            </a:r>
          </a:p>
          <a:p>
            <a:r>
              <a:rPr lang="es-ES" dirty="0"/>
              <a:t>Pérdida excesiva de peso en un corto tiempo.</a:t>
            </a:r>
          </a:p>
          <a:p>
            <a:r>
              <a:rPr lang="es-ES" dirty="0"/>
              <a:t>Sentimiento constante de obesidad (mirarse repetidamente al espejo, pesarse varias veces al día, contar las calorías). </a:t>
            </a:r>
          </a:p>
          <a:p>
            <a:r>
              <a:rPr lang="es-ES" dirty="0"/>
              <a:t>Retraso del crecimiento y desarrollo (en niños y adolescentes).</a:t>
            </a:r>
          </a:p>
          <a:p>
            <a:r>
              <a:rPr lang="es-ES" dirty="0"/>
              <a:t>Alteraciones de la menstruación o ausencia de esta.</a:t>
            </a:r>
          </a:p>
          <a:p>
            <a:r>
              <a:rPr lang="es-ES" dirty="0"/>
              <a:t>Realización de ejercicio físico constante y excesivo.</a:t>
            </a:r>
          </a:p>
          <a:p>
            <a:r>
              <a:rPr lang="es-ES" dirty="0"/>
              <a:t>Empleo de ropa holgada, principalmente pantalones.</a:t>
            </a:r>
          </a:p>
          <a:p>
            <a:r>
              <a:rPr lang="es-ES" dirty="0"/>
              <a:t>Evitar comidas en compañía.</a:t>
            </a:r>
          </a:p>
          <a:p>
            <a:r>
              <a:rPr lang="es-ES" dirty="0"/>
              <a:t>Huir de la mesa después de comer.</a:t>
            </a:r>
          </a:p>
          <a:p>
            <a:r>
              <a:rPr lang="es-ES" dirty="0"/>
              <a:t>Empleo de diuréticos y laxantes. </a:t>
            </a:r>
          </a:p>
          <a:p>
            <a:r>
              <a:rPr lang="es-ES" dirty="0"/>
              <a:t>Baja autoestima.</a:t>
            </a:r>
          </a:p>
        </p:txBody>
      </p:sp>
    </p:spTree>
    <p:extLst>
      <p:ext uri="{BB962C8B-B14F-4D97-AF65-F5344CB8AC3E}">
        <p14:creationId xmlns:p14="http://schemas.microsoft.com/office/powerpoint/2010/main" val="1206883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D19073-1819-4856-B65C-E3114F9E8652}"/>
              </a:ext>
            </a:extLst>
          </p:cNvPr>
          <p:cNvSpPr>
            <a:spLocks noGrp="1"/>
          </p:cNvSpPr>
          <p:nvPr>
            <p:ph type="title"/>
          </p:nvPr>
        </p:nvSpPr>
        <p:spPr/>
        <p:txBody>
          <a:bodyPr>
            <a:normAutofit/>
          </a:bodyPr>
          <a:lstStyle/>
          <a:p>
            <a:pPr algn="ctr"/>
            <a:r>
              <a:rPr lang="es-ES" sz="6000" dirty="0"/>
              <a:t>¿CUÁLES SON SUS SÍNTOMAS?</a:t>
            </a:r>
          </a:p>
        </p:txBody>
      </p:sp>
      <p:sp>
        <p:nvSpPr>
          <p:cNvPr id="3" name="Marcador de contenido 2">
            <a:extLst>
              <a:ext uri="{FF2B5EF4-FFF2-40B4-BE49-F238E27FC236}">
                <a16:creationId xmlns:a16="http://schemas.microsoft.com/office/drawing/2014/main" id="{B67D9EB8-C1CB-4BF6-A810-011DB019F36D}"/>
              </a:ext>
            </a:extLst>
          </p:cNvPr>
          <p:cNvSpPr>
            <a:spLocks noGrp="1"/>
          </p:cNvSpPr>
          <p:nvPr>
            <p:ph idx="1"/>
          </p:nvPr>
        </p:nvSpPr>
        <p:spPr/>
        <p:txBody>
          <a:bodyPr>
            <a:normAutofit/>
          </a:bodyPr>
          <a:lstStyle/>
          <a:p>
            <a:pPr marL="0" indent="0">
              <a:buNone/>
            </a:pPr>
            <a:r>
              <a:rPr lang="es-ES" sz="5400" dirty="0"/>
              <a:t>LOS SÍNTOMAS PUEDEN SER DE DOS TIPOS:</a:t>
            </a:r>
          </a:p>
          <a:p>
            <a:pPr marL="0" indent="0">
              <a:buNone/>
            </a:pPr>
            <a:endParaRPr lang="es-ES" sz="5400" dirty="0"/>
          </a:p>
          <a:p>
            <a:pPr lvl="1"/>
            <a:r>
              <a:rPr lang="es-ES" sz="4800" dirty="0"/>
              <a:t>FÍSICOS</a:t>
            </a:r>
          </a:p>
          <a:p>
            <a:pPr lvl="1"/>
            <a:r>
              <a:rPr lang="es-ES" sz="4800" dirty="0"/>
              <a:t>PSICOLÓGICOS</a:t>
            </a:r>
          </a:p>
        </p:txBody>
      </p:sp>
    </p:spTree>
    <p:extLst>
      <p:ext uri="{BB962C8B-B14F-4D97-AF65-F5344CB8AC3E}">
        <p14:creationId xmlns:p14="http://schemas.microsoft.com/office/powerpoint/2010/main" val="3240940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7C5C36-E143-4829-85E2-89344D47EBE0}"/>
              </a:ext>
            </a:extLst>
          </p:cNvPr>
          <p:cNvSpPr>
            <a:spLocks noGrp="1"/>
          </p:cNvSpPr>
          <p:nvPr>
            <p:ph type="title"/>
          </p:nvPr>
        </p:nvSpPr>
        <p:spPr/>
        <p:txBody>
          <a:bodyPr>
            <a:normAutofit fontScale="90000"/>
          </a:bodyPr>
          <a:lstStyle/>
          <a:p>
            <a:pPr algn="ctr"/>
            <a:r>
              <a:rPr lang="es-ES" sz="7300" dirty="0"/>
              <a:t>SÍNTOMAS PSICOLÓGICOS</a:t>
            </a:r>
            <a:br>
              <a:rPr lang="es-ES" dirty="0"/>
            </a:br>
            <a:endParaRPr lang="es-ES" dirty="0"/>
          </a:p>
        </p:txBody>
      </p:sp>
      <p:sp>
        <p:nvSpPr>
          <p:cNvPr id="3" name="Marcador de contenido 2">
            <a:extLst>
              <a:ext uri="{FF2B5EF4-FFF2-40B4-BE49-F238E27FC236}">
                <a16:creationId xmlns:a16="http://schemas.microsoft.com/office/drawing/2014/main" id="{FDB610C5-4E13-45FB-9ADA-D92D5BC91C69}"/>
              </a:ext>
            </a:extLst>
          </p:cNvPr>
          <p:cNvSpPr>
            <a:spLocks noGrp="1"/>
          </p:cNvSpPr>
          <p:nvPr>
            <p:ph idx="1"/>
          </p:nvPr>
        </p:nvSpPr>
        <p:spPr/>
        <p:txBody>
          <a:bodyPr>
            <a:normAutofit fontScale="85000" lnSpcReduction="20000"/>
          </a:bodyPr>
          <a:lstStyle/>
          <a:p>
            <a:r>
              <a:rPr lang="es-ES" dirty="0"/>
              <a:t>ALTERACIÓN EN LA PERCEPCIÓN DE LA IMAGEN CORPORAL</a:t>
            </a:r>
          </a:p>
          <a:p>
            <a:r>
              <a:rPr lang="es-ES" dirty="0"/>
              <a:t>HIPEERACTIVIDAD</a:t>
            </a:r>
          </a:p>
          <a:p>
            <a:r>
              <a:rPr lang="es-ES" dirty="0"/>
              <a:t>DIETA DEMASIADO RIGUROSA</a:t>
            </a:r>
          </a:p>
          <a:p>
            <a:r>
              <a:rPr lang="es-ES" dirty="0"/>
              <a:t>MASTICAR UNA Y OTRA VEZ ANTES DE TRAGAR</a:t>
            </a:r>
          </a:p>
          <a:p>
            <a:r>
              <a:rPr lang="es-ES" dirty="0"/>
              <a:t>USO DE LAXANTES Y DIEURÉTICOS</a:t>
            </a:r>
          </a:p>
          <a:p>
            <a:r>
              <a:rPr lang="es-ES" dirty="0"/>
              <a:t>BÚSQUEDA EN EL SENTIDO DE LA IDENTIDAD</a:t>
            </a:r>
          </a:p>
          <a:p>
            <a:r>
              <a:rPr lang="es-ES" dirty="0"/>
              <a:t>TEMOR A PERDER EL CONTROL, NO SOLO EN LA COMIDA</a:t>
            </a:r>
          </a:p>
          <a:p>
            <a:r>
              <a:rPr lang="es-ES" dirty="0"/>
              <a:t>INTERPRETACIÓN RÍGIDA DE LAS RELACIONES HUMANAS</a:t>
            </a:r>
          </a:p>
          <a:p>
            <a:r>
              <a:rPr lang="es-ES" dirty="0"/>
              <a:t>CAPACIDAD DEFICIENTE PARAEL PENSAMIENTO ABSTRACTO</a:t>
            </a:r>
          </a:p>
          <a:p>
            <a:r>
              <a:rPr lang="es-ES" dirty="0"/>
              <a:t>ÁNIMO TRISTE</a:t>
            </a:r>
          </a:p>
          <a:p>
            <a:r>
              <a:rPr lang="es-ES" dirty="0"/>
              <a:t>NEGACIÓN DE LA ENFEERMEDAD.</a:t>
            </a:r>
          </a:p>
        </p:txBody>
      </p:sp>
    </p:spTree>
    <p:extLst>
      <p:ext uri="{BB962C8B-B14F-4D97-AF65-F5344CB8AC3E}">
        <p14:creationId xmlns:p14="http://schemas.microsoft.com/office/powerpoint/2010/main" val="3199066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CC18C5-D3EE-4C76-BE8F-3798E4076185}"/>
              </a:ext>
            </a:extLst>
          </p:cNvPr>
          <p:cNvSpPr>
            <a:spLocks noGrp="1"/>
          </p:cNvSpPr>
          <p:nvPr>
            <p:ph type="title"/>
          </p:nvPr>
        </p:nvSpPr>
        <p:spPr/>
        <p:txBody>
          <a:bodyPr>
            <a:normAutofit/>
          </a:bodyPr>
          <a:lstStyle/>
          <a:p>
            <a:pPr algn="ctr"/>
            <a:r>
              <a:rPr lang="es-ES" sz="6600" dirty="0"/>
              <a:t>SÍNTOMAS FÍSICOS</a:t>
            </a:r>
          </a:p>
        </p:txBody>
      </p:sp>
      <p:sp>
        <p:nvSpPr>
          <p:cNvPr id="3" name="Marcador de contenido 2">
            <a:extLst>
              <a:ext uri="{FF2B5EF4-FFF2-40B4-BE49-F238E27FC236}">
                <a16:creationId xmlns:a16="http://schemas.microsoft.com/office/drawing/2014/main" id="{8B11AB62-B751-411B-8D44-D50B2F93584B}"/>
              </a:ext>
            </a:extLst>
          </p:cNvPr>
          <p:cNvSpPr>
            <a:spLocks noGrp="1"/>
          </p:cNvSpPr>
          <p:nvPr>
            <p:ph idx="1"/>
          </p:nvPr>
        </p:nvSpPr>
        <p:spPr/>
        <p:txBody>
          <a:bodyPr/>
          <a:lstStyle/>
          <a:p>
            <a:r>
              <a:rPr lang="es-ES" dirty="0"/>
              <a:t>PÉRDIDA DE PESO, QUE PUEDE SUPERAR EL 25% DEL PESO TOTAL</a:t>
            </a:r>
          </a:p>
          <a:p>
            <a:r>
              <a:rPr lang="es-ES" dirty="0"/>
              <a:t>OJOS HUNDIDOS, HUESOS SALIENTES Y ASPECTO ENVEJECIDO.</a:t>
            </a:r>
          </a:p>
          <a:p>
            <a:r>
              <a:rPr lang="es-ES" dirty="0"/>
              <a:t>DESAPARICIÓN DE LA MENSTRUACIÓN</a:t>
            </a:r>
          </a:p>
          <a:p>
            <a:r>
              <a:rPr lang="es-ES" dirty="0"/>
              <a:t>RITMO CARDIACO DEMASIADO LENTO</a:t>
            </a:r>
          </a:p>
          <a:p>
            <a:r>
              <a:rPr lang="es-ES" dirty="0"/>
              <a:t>ESTRENIÑIENTO</a:t>
            </a:r>
          </a:p>
          <a:p>
            <a:r>
              <a:rPr lang="es-ES" dirty="0"/>
              <a:t>PIEL ESCAMADA</a:t>
            </a:r>
          </a:p>
          <a:p>
            <a:r>
              <a:rPr lang="es-ES" dirty="0"/>
              <a:t>HIPO TENSIÓN</a:t>
            </a:r>
          </a:p>
          <a:p>
            <a:r>
              <a:rPr lang="es-ES" dirty="0"/>
              <a:t>TRASTORNOS DEL SUEÑO</a:t>
            </a:r>
          </a:p>
        </p:txBody>
      </p:sp>
    </p:spTree>
    <p:extLst>
      <p:ext uri="{BB962C8B-B14F-4D97-AF65-F5344CB8AC3E}">
        <p14:creationId xmlns:p14="http://schemas.microsoft.com/office/powerpoint/2010/main" val="204595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64A962-A1FD-46F9-BE45-8DF3693B826F}"/>
              </a:ext>
            </a:extLst>
          </p:cNvPr>
          <p:cNvSpPr>
            <a:spLocks noGrp="1"/>
          </p:cNvSpPr>
          <p:nvPr>
            <p:ph type="title"/>
          </p:nvPr>
        </p:nvSpPr>
        <p:spPr>
          <a:xfrm>
            <a:off x="838200" y="365125"/>
            <a:ext cx="10515600" cy="1061893"/>
          </a:xfrm>
        </p:spPr>
        <p:txBody>
          <a:bodyPr>
            <a:noAutofit/>
          </a:bodyPr>
          <a:lstStyle/>
          <a:p>
            <a:pPr algn="ctr"/>
            <a:br>
              <a:rPr lang="es-ES" sz="6000" dirty="0"/>
            </a:br>
            <a:r>
              <a:rPr lang="es-ES" sz="6000" dirty="0"/>
              <a:t>¿CUÁLES SON LAS CAUSAS?</a:t>
            </a:r>
          </a:p>
        </p:txBody>
      </p:sp>
      <p:sp>
        <p:nvSpPr>
          <p:cNvPr id="3" name="Marcador de contenido 2">
            <a:extLst>
              <a:ext uri="{FF2B5EF4-FFF2-40B4-BE49-F238E27FC236}">
                <a16:creationId xmlns:a16="http://schemas.microsoft.com/office/drawing/2014/main" id="{B183197F-1768-42BB-8EE0-6470E25BD57C}"/>
              </a:ext>
            </a:extLst>
          </p:cNvPr>
          <p:cNvSpPr>
            <a:spLocks noGrp="1"/>
          </p:cNvSpPr>
          <p:nvPr>
            <p:ph idx="1"/>
          </p:nvPr>
        </p:nvSpPr>
        <p:spPr/>
        <p:txBody>
          <a:bodyPr>
            <a:normAutofit fontScale="85000" lnSpcReduction="20000"/>
          </a:bodyPr>
          <a:lstStyle/>
          <a:p>
            <a:r>
              <a:rPr lang="es-ES" dirty="0"/>
              <a:t>La Anorexia no tiene una única causa, sino que es la confluencia de diferentes factores biológicos, psicológicos y sociales lo que provoca la aparición del trastorno.</a:t>
            </a:r>
          </a:p>
          <a:p>
            <a:pPr marL="0" indent="0">
              <a:buNone/>
            </a:pPr>
            <a:endParaRPr lang="es-ES" dirty="0"/>
          </a:p>
          <a:p>
            <a:r>
              <a:rPr lang="es-ES" dirty="0"/>
              <a:t>Ciertos rasgos de personalidad, acontecimientos vitales, dinámicas familiares… crean el caldo de cultivo necesario, y el trastorno alimentario se desencadena con la aparición de los primeros síntomas (dietas, ayuno) que, una vez en marcha, tienden a perpetuarse en el tiempo.</a:t>
            </a:r>
          </a:p>
          <a:p>
            <a:pPr marL="0" indent="0">
              <a:buNone/>
            </a:pPr>
            <a:endParaRPr lang="es-ES" dirty="0"/>
          </a:p>
          <a:p>
            <a:r>
              <a:rPr lang="es-ES" dirty="0"/>
              <a:t>En este sentido, la Anorexia suele aparecer en momentos de cambio del ciclo vital como, por ejemplo, la adolescencia. La ansiedad ante un mundo aparentemente incontrolable se ve aliviada por el control exhaustivo de la comida y el cuerpo. Los síntomas se convierten en un intento de solución para “afrontar” dificultades que de otra manera el paciente puede no sentirse capaz.</a:t>
            </a:r>
          </a:p>
          <a:p>
            <a:endParaRPr lang="es-ES" dirty="0"/>
          </a:p>
        </p:txBody>
      </p:sp>
    </p:spTree>
    <p:extLst>
      <p:ext uri="{BB962C8B-B14F-4D97-AF65-F5344CB8AC3E}">
        <p14:creationId xmlns:p14="http://schemas.microsoft.com/office/powerpoint/2010/main" val="2676187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16A8EB-680F-4B8E-AAC5-F187BA9C5FDA}"/>
              </a:ext>
            </a:extLst>
          </p:cNvPr>
          <p:cNvSpPr>
            <a:spLocks noGrp="1"/>
          </p:cNvSpPr>
          <p:nvPr>
            <p:ph type="title"/>
          </p:nvPr>
        </p:nvSpPr>
        <p:spPr/>
        <p:txBody>
          <a:bodyPr>
            <a:normAutofit/>
          </a:bodyPr>
          <a:lstStyle/>
          <a:p>
            <a:pPr algn="ctr"/>
            <a:r>
              <a:rPr lang="es-ES" sz="5400" dirty="0"/>
              <a:t>COMPLICACIONES MÁS FRECUENTES</a:t>
            </a:r>
          </a:p>
        </p:txBody>
      </p:sp>
      <p:sp>
        <p:nvSpPr>
          <p:cNvPr id="3" name="Marcador de contenido 2">
            <a:extLst>
              <a:ext uri="{FF2B5EF4-FFF2-40B4-BE49-F238E27FC236}">
                <a16:creationId xmlns:a16="http://schemas.microsoft.com/office/drawing/2014/main" id="{104E0FAE-1511-47AB-9D4D-B05921CDE8AE}"/>
              </a:ext>
            </a:extLst>
          </p:cNvPr>
          <p:cNvSpPr>
            <a:spLocks noGrp="1"/>
          </p:cNvSpPr>
          <p:nvPr>
            <p:ph idx="1"/>
          </p:nvPr>
        </p:nvSpPr>
        <p:spPr/>
        <p:txBody>
          <a:bodyPr>
            <a:normAutofit lnSpcReduction="10000"/>
          </a:bodyPr>
          <a:lstStyle/>
          <a:p>
            <a:pPr marL="514350" indent="-514350">
              <a:buFont typeface="+mj-lt"/>
              <a:buAutoNum type="arabicPeriod"/>
            </a:pPr>
            <a:r>
              <a:rPr lang="es-ES" dirty="0"/>
              <a:t>A las anoréxicas les puede resultar más difícil quedarse embarazadas y que sea más probable que tengan bebés prematuros o de poco peso. </a:t>
            </a:r>
          </a:p>
          <a:p>
            <a:pPr marL="514350" indent="-514350">
              <a:buFont typeface="+mj-lt"/>
              <a:buAutoNum type="arabicPeriod"/>
            </a:pPr>
            <a:r>
              <a:rPr lang="es-ES" dirty="0"/>
              <a:t>En las personas que presentan anorexia antes o durante la pubertad, se pueden producir retrasos en los cambios físicos de la pubertad o un crecimiento atrofiado. </a:t>
            </a:r>
          </a:p>
          <a:p>
            <a:pPr marL="514350" indent="-514350">
              <a:buFont typeface="+mj-lt"/>
              <a:buAutoNum type="arabicPeriod"/>
            </a:pPr>
            <a:r>
              <a:rPr lang="es-ES" dirty="0"/>
              <a:t>Los anoréxicos tienen mayor riesgo de contraer osteoporosis (huesos quebradizos) más adelante en la vida.</a:t>
            </a:r>
          </a:p>
          <a:p>
            <a:pPr marL="514350" indent="-514350">
              <a:buFont typeface="+mj-lt"/>
              <a:buAutoNum type="arabicPeriod"/>
            </a:pPr>
            <a:r>
              <a:rPr lang="es-ES" dirty="0"/>
              <a:t>La anorexia también puede hacer que los músculos – incluyendo el miocardio– pierdan fuerza lo que conduce a un mayor riesgo de cardiopatías más adelante en la vida.</a:t>
            </a:r>
          </a:p>
        </p:txBody>
      </p:sp>
    </p:spTree>
    <p:extLst>
      <p:ext uri="{BB962C8B-B14F-4D97-AF65-F5344CB8AC3E}">
        <p14:creationId xmlns:p14="http://schemas.microsoft.com/office/powerpoint/2010/main" val="3094433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180B50-DE16-4A67-A5A3-EE7D94282004}"/>
              </a:ext>
            </a:extLst>
          </p:cNvPr>
          <p:cNvSpPr>
            <a:spLocks noGrp="1"/>
          </p:cNvSpPr>
          <p:nvPr>
            <p:ph type="title"/>
          </p:nvPr>
        </p:nvSpPr>
        <p:spPr/>
        <p:txBody>
          <a:bodyPr/>
          <a:lstStyle/>
          <a:p>
            <a:pPr algn="ctr"/>
            <a:r>
              <a:rPr lang="es-ES" dirty="0"/>
              <a:t>INTRODUCCIÓN:</a:t>
            </a:r>
          </a:p>
        </p:txBody>
      </p:sp>
      <p:pic>
        <p:nvPicPr>
          <p:cNvPr id="5" name="Marcador de contenido 4">
            <a:extLst>
              <a:ext uri="{FF2B5EF4-FFF2-40B4-BE49-F238E27FC236}">
                <a16:creationId xmlns:a16="http://schemas.microsoft.com/office/drawing/2014/main" id="{20CA944F-D53E-4389-BB8E-602293E8592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62254" y="1690688"/>
            <a:ext cx="4656931" cy="4656931"/>
          </a:xfrm>
          <a:effectLst>
            <a:outerShdw blurRad="50800" dist="38100" dir="2700000" algn="tl" rotWithShape="0">
              <a:prstClr val="black">
                <a:alpha val="40000"/>
              </a:prstClr>
            </a:outerShdw>
          </a:effectLst>
        </p:spPr>
      </p:pic>
      <p:sp>
        <p:nvSpPr>
          <p:cNvPr id="6" name="Bocadillo: rectángulo 5">
            <a:extLst>
              <a:ext uri="{FF2B5EF4-FFF2-40B4-BE49-F238E27FC236}">
                <a16:creationId xmlns:a16="http://schemas.microsoft.com/office/drawing/2014/main" id="{0E6BF2EB-CA92-4739-97DE-AA58C1430E66}"/>
              </a:ext>
            </a:extLst>
          </p:cNvPr>
          <p:cNvSpPr/>
          <p:nvPr/>
        </p:nvSpPr>
        <p:spPr>
          <a:xfrm rot="16200000">
            <a:off x="191078" y="1471465"/>
            <a:ext cx="5112976" cy="5115118"/>
          </a:xfrm>
          <a:prstGeom prst="wedgeRectCallout">
            <a:avLst>
              <a:gd name="adj1" fmla="val 22008"/>
              <a:gd name="adj2" fmla="val 63500"/>
            </a:avLst>
          </a:prstGeom>
          <a:ln/>
        </p:spPr>
        <p:style>
          <a:lnRef idx="1">
            <a:schemeClr val="accent4"/>
          </a:lnRef>
          <a:fillRef idx="2">
            <a:schemeClr val="accent4"/>
          </a:fillRef>
          <a:effectRef idx="1">
            <a:schemeClr val="accent4"/>
          </a:effectRef>
          <a:fontRef idx="minor">
            <a:schemeClr val="dk1"/>
          </a:fontRef>
        </p:style>
        <p:txBody>
          <a:bodyPr vert="vert" rtlCol="0" anchor="ctr"/>
          <a:lstStyle/>
          <a:p>
            <a:pPr algn="ctr"/>
            <a:r>
              <a:rPr lang="es-ES" sz="3200" dirty="0"/>
              <a:t>HOLA TE PUEDO HACER UNAS PREGUNTAS:</a:t>
            </a:r>
          </a:p>
          <a:p>
            <a:pPr algn="ctr"/>
            <a:endParaRPr lang="es-ES" sz="3200" dirty="0"/>
          </a:p>
          <a:p>
            <a:pPr algn="ctr"/>
            <a:r>
              <a:rPr lang="es-ES" sz="3200" dirty="0"/>
              <a:t>¿TE PARECE SEXY?</a:t>
            </a:r>
          </a:p>
          <a:p>
            <a:pPr algn="ctr"/>
            <a:r>
              <a:rPr lang="es-ES" sz="3200" dirty="0"/>
              <a:t>¿TE PARECE ATRACTIVA?</a:t>
            </a:r>
          </a:p>
          <a:p>
            <a:pPr algn="ctr"/>
            <a:r>
              <a:rPr lang="es-ES" sz="3200" dirty="0"/>
              <a:t>¿TE PARECE SANA?</a:t>
            </a:r>
          </a:p>
          <a:p>
            <a:pPr algn="ctr"/>
            <a:r>
              <a:rPr lang="es-ES" sz="3200" dirty="0"/>
              <a:t>¿CREES QUE ESTA CHICA PADECE ALGUNA ENFERMEDAD?. ¿CÚAL?</a:t>
            </a:r>
          </a:p>
          <a:p>
            <a:pPr algn="ctr"/>
            <a:endParaRPr lang="es-ES" dirty="0"/>
          </a:p>
        </p:txBody>
      </p:sp>
      <p:sp>
        <p:nvSpPr>
          <p:cNvPr id="7" name="Triángulo isósceles 6">
            <a:extLst>
              <a:ext uri="{FF2B5EF4-FFF2-40B4-BE49-F238E27FC236}">
                <a16:creationId xmlns:a16="http://schemas.microsoft.com/office/drawing/2014/main" id="{F39FF574-0C54-409A-BF39-42A99AF4241F}"/>
              </a:ext>
            </a:extLst>
          </p:cNvPr>
          <p:cNvSpPr/>
          <p:nvPr/>
        </p:nvSpPr>
        <p:spPr>
          <a:xfrm rot="10548080">
            <a:off x="9105827" y="2135331"/>
            <a:ext cx="1244430" cy="1053258"/>
          </a:xfrm>
          <a:prstGeom prst="triangl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390021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F8869E-A776-4E1B-B949-0133CBDC4E11}"/>
              </a:ext>
            </a:extLst>
          </p:cNvPr>
          <p:cNvSpPr>
            <a:spLocks noGrp="1"/>
          </p:cNvSpPr>
          <p:nvPr>
            <p:ph type="title"/>
          </p:nvPr>
        </p:nvSpPr>
        <p:spPr/>
        <p:txBody>
          <a:bodyPr>
            <a:normAutofit fontScale="90000"/>
          </a:bodyPr>
          <a:lstStyle/>
          <a:p>
            <a:pPr algn="ctr"/>
            <a:r>
              <a:rPr lang="es-ES" dirty="0"/>
              <a:t>FACTORES DE RIESGO. ¿HAY PERSONAS MÁS PREDISPUESTAS QUE OTRAS?</a:t>
            </a:r>
            <a:br>
              <a:rPr lang="es-ES" dirty="0"/>
            </a:br>
            <a:endParaRPr lang="es-ES" dirty="0"/>
          </a:p>
        </p:txBody>
      </p:sp>
      <p:sp>
        <p:nvSpPr>
          <p:cNvPr id="3" name="Marcador de contenido 2">
            <a:extLst>
              <a:ext uri="{FF2B5EF4-FFF2-40B4-BE49-F238E27FC236}">
                <a16:creationId xmlns:a16="http://schemas.microsoft.com/office/drawing/2014/main" id="{718E8C1F-AB1F-466C-9E56-86C91070B3E5}"/>
              </a:ext>
            </a:extLst>
          </p:cNvPr>
          <p:cNvSpPr>
            <a:spLocks noGrp="1"/>
          </p:cNvSpPr>
          <p:nvPr>
            <p:ph idx="1"/>
          </p:nvPr>
        </p:nvSpPr>
        <p:spPr/>
        <p:txBody>
          <a:bodyPr>
            <a:normAutofit fontScale="92500"/>
          </a:bodyPr>
          <a:lstStyle/>
          <a:p>
            <a:r>
              <a:rPr lang="es-ES" dirty="0"/>
              <a:t>En efecto, hay algunas circunstancias o situaciones que aumentan la probabilidad de desarrollar el trastorno. ¿Cuáles serían estos factores?:</a:t>
            </a:r>
          </a:p>
          <a:p>
            <a:pPr marL="0" indent="0">
              <a:buNone/>
            </a:pPr>
            <a:endParaRPr lang="es-ES" dirty="0"/>
          </a:p>
          <a:p>
            <a:pPr marL="514350" indent="-514350">
              <a:buFont typeface="+mj-lt"/>
              <a:buAutoNum type="arabicPeriod"/>
            </a:pPr>
            <a:r>
              <a:rPr lang="es-ES" u="sng" dirty="0"/>
              <a:t>En cuanto a la personalidad</a:t>
            </a:r>
            <a:r>
              <a:rPr lang="es-ES" dirty="0"/>
              <a:t>: el perfeccionismo, tendencia a evitar el dolor, baja búsqueda de sensaciones, o una pobre autoestima.</a:t>
            </a:r>
          </a:p>
          <a:p>
            <a:pPr marL="514350" indent="-514350">
              <a:buFont typeface="+mj-lt"/>
              <a:buAutoNum type="arabicPeriod"/>
            </a:pPr>
            <a:r>
              <a:rPr lang="es-ES" u="sng" dirty="0"/>
              <a:t>A nivel social</a:t>
            </a:r>
            <a:r>
              <a:rPr lang="es-ES" dirty="0"/>
              <a:t>: disponer de poco apoyo social, sufrir burlas, acoso, etc.</a:t>
            </a:r>
          </a:p>
          <a:p>
            <a:pPr marL="514350" indent="-514350">
              <a:buFont typeface="+mj-lt"/>
              <a:buAutoNum type="arabicPeriod"/>
            </a:pPr>
            <a:r>
              <a:rPr lang="es-ES" u="sng" dirty="0"/>
              <a:t>En la familia</a:t>
            </a:r>
            <a:r>
              <a:rPr lang="es-ES" dirty="0"/>
              <a:t>: el seguimiento de dietas por parte de los padres, actitudes maternas de control, afecto familiar negativo, alta conflictividad y confusión de roles.</a:t>
            </a:r>
          </a:p>
          <a:p>
            <a:pPr marL="514350" indent="-514350">
              <a:buFont typeface="+mj-lt"/>
              <a:buAutoNum type="arabicPeriod"/>
            </a:pPr>
            <a:r>
              <a:rPr lang="es-ES" u="sng" dirty="0"/>
              <a:t>Haber sufrido abuso sexual o maltrato</a:t>
            </a:r>
          </a:p>
          <a:p>
            <a:endParaRPr lang="es-ES" dirty="0"/>
          </a:p>
        </p:txBody>
      </p:sp>
    </p:spTree>
    <p:extLst>
      <p:ext uri="{BB962C8B-B14F-4D97-AF65-F5344CB8AC3E}">
        <p14:creationId xmlns:p14="http://schemas.microsoft.com/office/powerpoint/2010/main" val="3040676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69AA9B-29C7-41E8-98EA-872ED0889C31}"/>
              </a:ext>
            </a:extLst>
          </p:cNvPr>
          <p:cNvSpPr>
            <a:spLocks noGrp="1"/>
          </p:cNvSpPr>
          <p:nvPr>
            <p:ph type="title"/>
          </p:nvPr>
        </p:nvSpPr>
        <p:spPr/>
        <p:txBody>
          <a:bodyPr/>
          <a:lstStyle/>
          <a:p>
            <a:pPr algn="ctr"/>
            <a:r>
              <a:rPr lang="es-ES" dirty="0"/>
              <a:t>PURGAS: CONSECUENCIAS</a:t>
            </a:r>
          </a:p>
        </p:txBody>
      </p:sp>
      <p:sp>
        <p:nvSpPr>
          <p:cNvPr id="3" name="Marcador de contenido 2">
            <a:extLst>
              <a:ext uri="{FF2B5EF4-FFF2-40B4-BE49-F238E27FC236}">
                <a16:creationId xmlns:a16="http://schemas.microsoft.com/office/drawing/2014/main" id="{F5030BB7-0294-480D-AD89-CB42A39C3753}"/>
              </a:ext>
            </a:extLst>
          </p:cNvPr>
          <p:cNvSpPr>
            <a:spLocks noGrp="1"/>
          </p:cNvSpPr>
          <p:nvPr>
            <p:ph sz="half" idx="1"/>
          </p:nvPr>
        </p:nvSpPr>
        <p:spPr>
          <a:xfrm>
            <a:off x="838199" y="1825625"/>
            <a:ext cx="6643255" cy="4505902"/>
          </a:xfrm>
        </p:spPr>
        <p:txBody>
          <a:bodyPr>
            <a:normAutofit lnSpcReduction="10000"/>
          </a:bodyPr>
          <a:lstStyle/>
          <a:p>
            <a:r>
              <a:rPr lang="es-ES" dirty="0"/>
              <a:t> Los pacientes que en forma reiterada se purgan o se  autoinducen el vómito desarrollan anomalías metabólicas graves debido a la </a:t>
            </a:r>
            <a:r>
              <a:rPr lang="es-ES" b="1" dirty="0"/>
              <a:t>pérdida de ácido clorhídrico.</a:t>
            </a:r>
            <a:r>
              <a:rPr lang="es-ES" dirty="0"/>
              <a:t> </a:t>
            </a:r>
          </a:p>
          <a:p>
            <a:r>
              <a:rPr lang="es-ES" dirty="0"/>
              <a:t>La pérdida de cloro interfiere con el mantenimiento de un volumen arterial efectivo, que depende en parte de las propiedades osmóticas del cloruro de sodio. </a:t>
            </a:r>
          </a:p>
          <a:p>
            <a:r>
              <a:rPr lang="es-ES" dirty="0"/>
              <a:t> Las pacientes que abusan de laxantes suelen manifestar </a:t>
            </a:r>
            <a:r>
              <a:rPr lang="es-ES" b="1" dirty="0"/>
              <a:t>deshidratación crónica y acidosis.</a:t>
            </a:r>
          </a:p>
        </p:txBody>
      </p:sp>
      <p:pic>
        <p:nvPicPr>
          <p:cNvPr id="8" name="Marcador de contenido 7">
            <a:extLst>
              <a:ext uri="{FF2B5EF4-FFF2-40B4-BE49-F238E27FC236}">
                <a16:creationId xmlns:a16="http://schemas.microsoft.com/office/drawing/2014/main" id="{06ECA3A3-C75B-4EDC-81D5-2BB5649D052D}"/>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029472" y="1825625"/>
            <a:ext cx="2483186" cy="3918273"/>
          </a:xfrm>
        </p:spPr>
      </p:pic>
    </p:spTree>
    <p:extLst>
      <p:ext uri="{BB962C8B-B14F-4D97-AF65-F5344CB8AC3E}">
        <p14:creationId xmlns:p14="http://schemas.microsoft.com/office/powerpoint/2010/main" val="1276865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26B446-FF76-453A-8404-BFCA129DBAF0}"/>
              </a:ext>
            </a:extLst>
          </p:cNvPr>
          <p:cNvSpPr>
            <a:spLocks noGrp="1"/>
          </p:cNvSpPr>
          <p:nvPr>
            <p:ph type="title"/>
          </p:nvPr>
        </p:nvSpPr>
        <p:spPr/>
        <p:txBody>
          <a:bodyPr/>
          <a:lstStyle/>
          <a:p>
            <a:r>
              <a:rPr lang="es-ES" dirty="0"/>
              <a:t>INTOXICACIÓN HÍDRICA: CONSECUENCIAS</a:t>
            </a:r>
          </a:p>
        </p:txBody>
      </p:sp>
      <p:sp>
        <p:nvSpPr>
          <p:cNvPr id="3" name="Marcador de contenido 2">
            <a:extLst>
              <a:ext uri="{FF2B5EF4-FFF2-40B4-BE49-F238E27FC236}">
                <a16:creationId xmlns:a16="http://schemas.microsoft.com/office/drawing/2014/main" id="{DFBCF775-34C0-4DFC-B5EF-67CCA4F04A43}"/>
              </a:ext>
            </a:extLst>
          </p:cNvPr>
          <p:cNvSpPr>
            <a:spLocks noGrp="1"/>
          </p:cNvSpPr>
          <p:nvPr>
            <p:ph sz="half" idx="1"/>
          </p:nvPr>
        </p:nvSpPr>
        <p:spPr>
          <a:xfrm>
            <a:off x="838200" y="1825625"/>
            <a:ext cx="8042564" cy="4159539"/>
          </a:xfrm>
        </p:spPr>
        <p:txBody>
          <a:bodyPr>
            <a:normAutofit lnSpcReduction="10000"/>
          </a:bodyPr>
          <a:lstStyle/>
          <a:p>
            <a:r>
              <a:rPr lang="es-ES" dirty="0"/>
              <a:t>Ocasionalmente, las pacientes anoréxicas, ante el temor de ser “castigadas” u hospitalizadas, debido a la pérdida de peso, descubren que pueden “aparentar ganancia de peso tomando inmensas cantidades de agua antes de ser pesadas. </a:t>
            </a:r>
          </a:p>
          <a:p>
            <a:r>
              <a:rPr lang="es-ES" dirty="0"/>
              <a:t> Esto puede provocar hiponatremia dilucional, con la consecuente debilidad, irritabilidad y confusión. </a:t>
            </a:r>
          </a:p>
          <a:p>
            <a:r>
              <a:rPr lang="es-ES" dirty="0"/>
              <a:t> Cuando la </a:t>
            </a:r>
            <a:r>
              <a:rPr lang="es-ES" dirty="0" err="1"/>
              <a:t>natremia</a:t>
            </a:r>
            <a:r>
              <a:rPr lang="es-ES" dirty="0"/>
              <a:t> desciende por debajo de 120 mEq/ l, puede producirse un edema cerebral, convulsiones, estado epiléptico e incluso la muerte.</a:t>
            </a:r>
          </a:p>
        </p:txBody>
      </p:sp>
      <p:pic>
        <p:nvPicPr>
          <p:cNvPr id="6" name="Marcador de contenido 5">
            <a:extLst>
              <a:ext uri="{FF2B5EF4-FFF2-40B4-BE49-F238E27FC236}">
                <a16:creationId xmlns:a16="http://schemas.microsoft.com/office/drawing/2014/main" id="{69DAA3D5-A83E-49BE-9EE7-2D64DC43667B}"/>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129713" y="1690688"/>
            <a:ext cx="2594319" cy="4044085"/>
          </a:xfrm>
        </p:spPr>
      </p:pic>
    </p:spTree>
    <p:extLst>
      <p:ext uri="{BB962C8B-B14F-4D97-AF65-F5344CB8AC3E}">
        <p14:creationId xmlns:p14="http://schemas.microsoft.com/office/powerpoint/2010/main" val="573814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089D6F-A071-404B-BF80-392857E0029F}"/>
              </a:ext>
            </a:extLst>
          </p:cNvPr>
          <p:cNvSpPr>
            <a:spLocks noGrp="1"/>
          </p:cNvSpPr>
          <p:nvPr>
            <p:ph type="title"/>
          </p:nvPr>
        </p:nvSpPr>
        <p:spPr/>
        <p:txBody>
          <a:bodyPr>
            <a:normAutofit fontScale="90000"/>
          </a:bodyPr>
          <a:lstStyle/>
          <a:p>
            <a:pPr algn="ctr"/>
            <a:r>
              <a:rPr lang="es-ES" sz="6600" dirty="0"/>
              <a:t>ANOREXIA: RIESGO DE MUERTE</a:t>
            </a:r>
          </a:p>
        </p:txBody>
      </p:sp>
      <p:sp>
        <p:nvSpPr>
          <p:cNvPr id="3" name="Marcador de contenido 2">
            <a:extLst>
              <a:ext uri="{FF2B5EF4-FFF2-40B4-BE49-F238E27FC236}">
                <a16:creationId xmlns:a16="http://schemas.microsoft.com/office/drawing/2014/main" id="{5BBF4D4B-FFF4-4E84-9211-8FA0430A78F4}"/>
              </a:ext>
            </a:extLst>
          </p:cNvPr>
          <p:cNvSpPr>
            <a:spLocks noGrp="1"/>
          </p:cNvSpPr>
          <p:nvPr>
            <p:ph idx="1"/>
          </p:nvPr>
        </p:nvSpPr>
        <p:spPr/>
        <p:txBody>
          <a:bodyPr>
            <a:normAutofit lnSpcReduction="10000"/>
          </a:bodyPr>
          <a:lstStyle/>
          <a:p>
            <a:r>
              <a:rPr lang="es-ES" sz="4000" dirty="0"/>
              <a:t>Existe un riesgo real de muerte entre personas que padecen anorexia, donde el suicidio se ha calculado que comprende la mitad de las defunciones en la anorexia. </a:t>
            </a:r>
          </a:p>
          <a:p>
            <a:r>
              <a:rPr lang="es-ES" sz="4000" dirty="0"/>
              <a:t>Otros factores de riesgo de muerte prematura incluyen estar enfermo durante más de seis años, obesidad previa, trastornos de la personalidad y matrimonios disfuncionales.</a:t>
            </a:r>
          </a:p>
          <a:p>
            <a:endParaRPr lang="es-ES" dirty="0"/>
          </a:p>
        </p:txBody>
      </p:sp>
    </p:spTree>
    <p:extLst>
      <p:ext uri="{BB962C8B-B14F-4D97-AF65-F5344CB8AC3E}">
        <p14:creationId xmlns:p14="http://schemas.microsoft.com/office/powerpoint/2010/main" val="1076093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1426BB-4D1B-4E08-8A6C-B3F6B1008EBB}"/>
              </a:ext>
            </a:extLst>
          </p:cNvPr>
          <p:cNvSpPr>
            <a:spLocks noGrp="1"/>
          </p:cNvSpPr>
          <p:nvPr>
            <p:ph type="title"/>
          </p:nvPr>
        </p:nvSpPr>
        <p:spPr/>
        <p:txBody>
          <a:bodyPr/>
          <a:lstStyle/>
          <a:p>
            <a:pPr algn="ctr"/>
            <a:r>
              <a:rPr lang="es-ES" dirty="0"/>
              <a:t>PREVENCIÓN DE LA ANOREXIA: QUE PODEMOS HACER PARA PREVENIRLA</a:t>
            </a:r>
          </a:p>
        </p:txBody>
      </p:sp>
      <p:sp>
        <p:nvSpPr>
          <p:cNvPr id="3" name="Marcador de contenido 2">
            <a:extLst>
              <a:ext uri="{FF2B5EF4-FFF2-40B4-BE49-F238E27FC236}">
                <a16:creationId xmlns:a16="http://schemas.microsoft.com/office/drawing/2014/main" id="{CED925C3-B830-4CE6-B392-D614FF2C73E5}"/>
              </a:ext>
            </a:extLst>
          </p:cNvPr>
          <p:cNvSpPr>
            <a:spLocks noGrp="1"/>
          </p:cNvSpPr>
          <p:nvPr>
            <p:ph idx="1"/>
          </p:nvPr>
        </p:nvSpPr>
        <p:spPr/>
        <p:txBody>
          <a:bodyPr>
            <a:normAutofit fontScale="85000" lnSpcReduction="20000"/>
          </a:bodyPr>
          <a:lstStyle/>
          <a:p>
            <a:r>
              <a:rPr lang="es-ES" dirty="0"/>
              <a:t>Es importante, para prevenir la aparición de la anorexia, enseñar a los niños desde pequeños, tanto en casa como en la escuela, la importancia de unos correctos hábitos alimenticios: </a:t>
            </a:r>
          </a:p>
          <a:p>
            <a:r>
              <a:rPr lang="es-ES" dirty="0"/>
              <a:t>Comer en familia siempre que sea posible, convirtiendo el momento de la comida en una reunión agradable en la que se intercambian las vivencias del día.</a:t>
            </a:r>
          </a:p>
          <a:p>
            <a:r>
              <a:rPr lang="es-ES" dirty="0"/>
              <a:t>Los menús deben ser variados e incluir todos los tipos de alimentos necesarios para una correcta nutrición.</a:t>
            </a:r>
          </a:p>
          <a:p>
            <a:r>
              <a:rPr lang="es-ES" dirty="0"/>
              <a:t>No se deben excluir alimentos de la dieta del niño, pues todos son necesarios en su justa medida, aunque sí se debe limitar el consumo de dulces y postres industriales.  </a:t>
            </a:r>
          </a:p>
          <a:p>
            <a:r>
              <a:rPr lang="es-ES" dirty="0"/>
              <a:t>Probar con distintas verduras y frutas hasta encontrar las que más le agraden</a:t>
            </a:r>
          </a:p>
          <a:p>
            <a:r>
              <a:rPr lang="es-ES" dirty="0"/>
              <a:t>Establecer horarios de comida regulares </a:t>
            </a:r>
          </a:p>
          <a:p>
            <a:r>
              <a:rPr lang="es-ES" dirty="0"/>
              <a:t>Fomentar su autoestima.</a:t>
            </a:r>
          </a:p>
        </p:txBody>
      </p:sp>
    </p:spTree>
    <p:extLst>
      <p:ext uri="{BB962C8B-B14F-4D97-AF65-F5344CB8AC3E}">
        <p14:creationId xmlns:p14="http://schemas.microsoft.com/office/powerpoint/2010/main" val="3954277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510242-F23F-4469-85C9-4EB5F4B49D93}"/>
              </a:ext>
            </a:extLst>
          </p:cNvPr>
          <p:cNvSpPr>
            <a:spLocks noGrp="1"/>
          </p:cNvSpPr>
          <p:nvPr>
            <p:ph type="title"/>
          </p:nvPr>
        </p:nvSpPr>
        <p:spPr>
          <a:xfrm>
            <a:off x="838200" y="780761"/>
            <a:ext cx="10515600" cy="1325563"/>
          </a:xfrm>
        </p:spPr>
        <p:txBody>
          <a:bodyPr>
            <a:normAutofit fontScale="90000"/>
          </a:bodyPr>
          <a:lstStyle/>
          <a:p>
            <a:pPr algn="ctr"/>
            <a:r>
              <a:rPr lang="es-ES" sz="8000" dirty="0"/>
              <a:t>TRATAMIENTO</a:t>
            </a:r>
            <a:br>
              <a:rPr lang="es-ES" dirty="0"/>
            </a:br>
            <a:endParaRPr lang="es-ES" dirty="0"/>
          </a:p>
        </p:txBody>
      </p:sp>
      <p:sp>
        <p:nvSpPr>
          <p:cNvPr id="3" name="Marcador de contenido 2">
            <a:extLst>
              <a:ext uri="{FF2B5EF4-FFF2-40B4-BE49-F238E27FC236}">
                <a16:creationId xmlns:a16="http://schemas.microsoft.com/office/drawing/2014/main" id="{1C2BE0E4-A082-4BD5-9CE2-337AC02233D1}"/>
              </a:ext>
            </a:extLst>
          </p:cNvPr>
          <p:cNvSpPr>
            <a:spLocks noGrp="1"/>
          </p:cNvSpPr>
          <p:nvPr>
            <p:ph idx="1"/>
          </p:nvPr>
        </p:nvSpPr>
        <p:spPr/>
        <p:txBody>
          <a:bodyPr/>
          <a:lstStyle/>
          <a:p>
            <a:endParaRPr lang="es-ES" dirty="0"/>
          </a:p>
          <a:p>
            <a:r>
              <a:rPr lang="es-ES" dirty="0"/>
              <a:t>El tratamiento de la Anorexia nerviosa requiere un abordaje multidisciplinar en el que estén implicados expertos en Psicología, Psiquiatría, Dietética y Nutrición, Enfermería y Terapia Ocupacional. Se centra en diferentes áreas:</a:t>
            </a:r>
          </a:p>
          <a:p>
            <a:r>
              <a:rPr lang="es-ES" dirty="0"/>
              <a:t>Psicoterapia</a:t>
            </a:r>
          </a:p>
          <a:p>
            <a:r>
              <a:rPr lang="es-ES" dirty="0"/>
              <a:t>Asistencia médica</a:t>
            </a:r>
          </a:p>
          <a:p>
            <a:r>
              <a:rPr lang="es-ES" dirty="0"/>
              <a:t>Nutrición</a:t>
            </a:r>
          </a:p>
          <a:p>
            <a:r>
              <a:rPr lang="es-ES" dirty="0"/>
              <a:t>Hospitalización, en algunos casos</a:t>
            </a:r>
          </a:p>
          <a:p>
            <a:endParaRPr lang="es-ES" dirty="0"/>
          </a:p>
        </p:txBody>
      </p:sp>
    </p:spTree>
    <p:extLst>
      <p:ext uri="{BB962C8B-B14F-4D97-AF65-F5344CB8AC3E}">
        <p14:creationId xmlns:p14="http://schemas.microsoft.com/office/powerpoint/2010/main" val="27416752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A15D46-0442-4A4C-ACDE-68363366ACE2}"/>
              </a:ext>
            </a:extLst>
          </p:cNvPr>
          <p:cNvSpPr>
            <a:spLocks noGrp="1"/>
          </p:cNvSpPr>
          <p:nvPr>
            <p:ph type="title"/>
          </p:nvPr>
        </p:nvSpPr>
        <p:spPr>
          <a:xfrm>
            <a:off x="836612" y="436418"/>
            <a:ext cx="10512424" cy="907473"/>
          </a:xfrm>
        </p:spPr>
        <p:txBody>
          <a:bodyPr>
            <a:normAutofit fontScale="90000"/>
          </a:bodyPr>
          <a:lstStyle/>
          <a:p>
            <a:pPr algn="ctr"/>
            <a:r>
              <a:rPr lang="es-ES" sz="4900" dirty="0"/>
              <a:t>LA ANOREXIA Y LA MODA</a:t>
            </a:r>
            <a:br>
              <a:rPr lang="es-ES" dirty="0"/>
            </a:br>
            <a:endParaRPr lang="es-ES" dirty="0"/>
          </a:p>
        </p:txBody>
      </p:sp>
      <p:pic>
        <p:nvPicPr>
          <p:cNvPr id="6" name="Marcador de contenido 5">
            <a:extLst>
              <a:ext uri="{FF2B5EF4-FFF2-40B4-BE49-F238E27FC236}">
                <a16:creationId xmlns:a16="http://schemas.microsoft.com/office/drawing/2014/main" id="{09151988-6387-4494-82A5-F4311E7E829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1762"/>
          <a:stretch/>
        </p:blipFill>
        <p:spPr>
          <a:xfrm>
            <a:off x="8091054" y="1524000"/>
            <a:ext cx="3257982" cy="4164204"/>
          </a:xfrm>
        </p:spPr>
      </p:pic>
      <p:sp>
        <p:nvSpPr>
          <p:cNvPr id="4" name="Marcador de texto 3">
            <a:extLst>
              <a:ext uri="{FF2B5EF4-FFF2-40B4-BE49-F238E27FC236}">
                <a16:creationId xmlns:a16="http://schemas.microsoft.com/office/drawing/2014/main" id="{937C395A-6FE0-40CD-9F0B-08540DBD7CA1}"/>
              </a:ext>
            </a:extLst>
          </p:cNvPr>
          <p:cNvSpPr>
            <a:spLocks noGrp="1"/>
          </p:cNvSpPr>
          <p:nvPr>
            <p:ph type="body" sz="half" idx="2"/>
          </p:nvPr>
        </p:nvSpPr>
        <p:spPr>
          <a:xfrm>
            <a:off x="720436" y="1524000"/>
            <a:ext cx="7051964" cy="4344988"/>
          </a:xfrm>
        </p:spPr>
        <p:txBody>
          <a:bodyPr>
            <a:normAutofit fontScale="85000" lnSpcReduction="10000"/>
          </a:bodyPr>
          <a:lstStyle/>
          <a:p>
            <a:pPr marL="457200" indent="-457200" algn="just">
              <a:buFont typeface="Arial" panose="020B0604020202020204" pitchFamily="34" charset="0"/>
              <a:buChar char="•"/>
            </a:pPr>
            <a:r>
              <a:rPr lang="es-ES" sz="2800" dirty="0"/>
              <a:t>Desde hace varios años, las modelos son</a:t>
            </a:r>
            <a:r>
              <a:rPr lang="es-ES" sz="2800" b="1" dirty="0"/>
              <a:t> exageradamente flacas</a:t>
            </a:r>
            <a:r>
              <a:rPr lang="es-ES" sz="2800" dirty="0"/>
              <a:t>. Esto influye en la forma en que los jóvenes se ven a si mismos. Hoy en día la moda es ser flaco, joven y lindo. La inmensa mayoría de las personas no tienen esas características. Y esto trae como consecuencia trastornos psicológicos y orgánicos muy serios. Los peores de todos son: la anorexia y la bulimia.</a:t>
            </a:r>
          </a:p>
          <a:p>
            <a:pPr marL="457200" indent="-457200" algn="just">
              <a:buFont typeface="Arial" panose="020B0604020202020204" pitchFamily="34" charset="0"/>
              <a:buChar char="•"/>
            </a:pPr>
            <a:r>
              <a:rPr lang="es-ES" sz="2800" dirty="0"/>
              <a:t>Por esta razón en muchos países se empezó a prohibir el desfile de modelos que no tengan un peso mínimo "aceptable". Otra de las medidas tomadas es obligar a las tiendas a que tengan todos los talles de las prendas que comercializan.</a:t>
            </a:r>
          </a:p>
          <a:p>
            <a:endParaRPr lang="es-ES" dirty="0"/>
          </a:p>
        </p:txBody>
      </p:sp>
    </p:spTree>
    <p:extLst>
      <p:ext uri="{BB962C8B-B14F-4D97-AF65-F5344CB8AC3E}">
        <p14:creationId xmlns:p14="http://schemas.microsoft.com/office/powerpoint/2010/main" val="13160117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5D5011-4729-40A0-92B9-56284CD68084}"/>
              </a:ext>
            </a:extLst>
          </p:cNvPr>
          <p:cNvSpPr>
            <a:spLocks noGrp="1"/>
          </p:cNvSpPr>
          <p:nvPr>
            <p:ph type="title"/>
          </p:nvPr>
        </p:nvSpPr>
        <p:spPr/>
        <p:txBody>
          <a:bodyPr>
            <a:normAutofit/>
          </a:bodyPr>
          <a:lstStyle/>
          <a:p>
            <a:pPr algn="ctr"/>
            <a:r>
              <a:rPr lang="es-ES" sz="7200" dirty="0"/>
              <a:t>LA ANOREXIA EN ESPAÑA</a:t>
            </a:r>
          </a:p>
        </p:txBody>
      </p:sp>
      <p:sp>
        <p:nvSpPr>
          <p:cNvPr id="3" name="Marcador de contenido 2">
            <a:extLst>
              <a:ext uri="{FF2B5EF4-FFF2-40B4-BE49-F238E27FC236}">
                <a16:creationId xmlns:a16="http://schemas.microsoft.com/office/drawing/2014/main" id="{3145A153-5156-4159-BB09-8FCEE7642FD2}"/>
              </a:ext>
            </a:extLst>
          </p:cNvPr>
          <p:cNvSpPr>
            <a:spLocks noGrp="1"/>
          </p:cNvSpPr>
          <p:nvPr>
            <p:ph idx="1"/>
          </p:nvPr>
        </p:nvSpPr>
        <p:spPr>
          <a:xfrm>
            <a:off x="838200" y="2272145"/>
            <a:ext cx="10515600" cy="3904818"/>
          </a:xfrm>
        </p:spPr>
        <p:txBody>
          <a:bodyPr>
            <a:normAutofit/>
          </a:bodyPr>
          <a:lstStyle/>
          <a:p>
            <a:r>
              <a:rPr lang="es-ES" sz="4000" dirty="0"/>
              <a:t>EN ESPAÑA HAY 500.000 PERSONAS CON ANOREXIA.</a:t>
            </a:r>
          </a:p>
          <a:p>
            <a:endParaRPr lang="es-ES" sz="4000" dirty="0"/>
          </a:p>
          <a:p>
            <a:r>
              <a:rPr lang="es-ES" sz="4000" dirty="0"/>
              <a:t>LA EDAD MEDIA A LA QUE SE CONTRAE LA ANOREXIA HA BAJADO HASTA LOS 12 AÑOS</a:t>
            </a:r>
          </a:p>
        </p:txBody>
      </p:sp>
    </p:spTree>
    <p:extLst>
      <p:ext uri="{BB962C8B-B14F-4D97-AF65-F5344CB8AC3E}">
        <p14:creationId xmlns:p14="http://schemas.microsoft.com/office/powerpoint/2010/main" val="1021246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71E192-8522-4004-B8E9-B51B6507431A}"/>
              </a:ext>
            </a:extLst>
          </p:cNvPr>
          <p:cNvSpPr>
            <a:spLocks noGrp="1"/>
          </p:cNvSpPr>
          <p:nvPr>
            <p:ph type="title"/>
          </p:nvPr>
        </p:nvSpPr>
        <p:spPr/>
        <p:txBody>
          <a:bodyPr>
            <a:normAutofit fontScale="90000"/>
          </a:bodyPr>
          <a:lstStyle/>
          <a:p>
            <a:pPr algn="ctr"/>
            <a:br>
              <a:rPr lang="es-ES" dirty="0"/>
            </a:br>
            <a:r>
              <a:rPr lang="es-ES" dirty="0"/>
              <a:t> </a:t>
            </a:r>
            <a:r>
              <a:rPr lang="es-ES" sz="6700" dirty="0"/>
              <a:t>CONCLUSIONES</a:t>
            </a:r>
            <a:r>
              <a:rPr lang="es-ES" dirty="0"/>
              <a:t>:</a:t>
            </a:r>
            <a:br>
              <a:rPr lang="es-ES" dirty="0"/>
            </a:br>
            <a:endParaRPr lang="es-ES" dirty="0"/>
          </a:p>
        </p:txBody>
      </p:sp>
      <p:sp>
        <p:nvSpPr>
          <p:cNvPr id="3" name="Marcador de contenido 2">
            <a:extLst>
              <a:ext uri="{FF2B5EF4-FFF2-40B4-BE49-F238E27FC236}">
                <a16:creationId xmlns:a16="http://schemas.microsoft.com/office/drawing/2014/main" id="{8CC8F1F9-1690-4C18-974A-77BC8F4E31CA}"/>
              </a:ext>
            </a:extLst>
          </p:cNvPr>
          <p:cNvSpPr>
            <a:spLocks noGrp="1"/>
          </p:cNvSpPr>
          <p:nvPr>
            <p:ph idx="1"/>
          </p:nvPr>
        </p:nvSpPr>
        <p:spPr/>
        <p:txBody>
          <a:bodyPr>
            <a:normAutofit fontScale="92500" lnSpcReduction="20000"/>
          </a:bodyPr>
          <a:lstStyle/>
          <a:p>
            <a:pPr marL="514350" indent="-514350">
              <a:buFont typeface="+mj-lt"/>
              <a:buAutoNum type="arabicPeriod"/>
            </a:pPr>
            <a:r>
              <a:rPr lang="es-ES" dirty="0"/>
              <a:t>Importancia de un diagnóstico precoz. </a:t>
            </a:r>
          </a:p>
          <a:p>
            <a:pPr marL="514350" indent="-514350">
              <a:buFont typeface="+mj-lt"/>
              <a:buAutoNum type="arabicPeriod"/>
            </a:pPr>
            <a:r>
              <a:rPr lang="es-ES" dirty="0"/>
              <a:t>Abordar los cambios.</a:t>
            </a:r>
          </a:p>
          <a:p>
            <a:pPr marL="514350" indent="-514350">
              <a:buFont typeface="+mj-lt"/>
              <a:buAutoNum type="arabicPeriod"/>
            </a:pPr>
            <a:r>
              <a:rPr lang="es-ES" dirty="0"/>
              <a:t>Anamnesis detallada y orientada a detectar TCA.</a:t>
            </a:r>
          </a:p>
          <a:p>
            <a:pPr marL="514350" indent="-514350">
              <a:buFont typeface="+mj-lt"/>
              <a:buAutoNum type="arabicPeriod"/>
            </a:pPr>
            <a:r>
              <a:rPr lang="es-ES" dirty="0"/>
              <a:t>Implicación de la familia en el proceso terapéutico, informar detalladamente del proceso.</a:t>
            </a:r>
          </a:p>
          <a:p>
            <a:pPr marL="514350" indent="-514350">
              <a:buFont typeface="+mj-lt"/>
              <a:buAutoNum type="arabicPeriod"/>
            </a:pPr>
            <a:r>
              <a:rPr lang="es-ES" dirty="0"/>
              <a:t>Tratamiento multidisciplinario coordinado.</a:t>
            </a:r>
          </a:p>
          <a:p>
            <a:pPr marL="514350" indent="-514350">
              <a:buFont typeface="+mj-lt"/>
              <a:buAutoNum type="arabicPeriod"/>
            </a:pPr>
            <a:r>
              <a:rPr lang="es-ES" dirty="0"/>
              <a:t>La educación </a:t>
            </a:r>
            <a:r>
              <a:rPr lang="es-ES" dirty="0" err="1"/>
              <a:t>psiconutricional</a:t>
            </a:r>
            <a:r>
              <a:rPr lang="es-ES" dirty="0"/>
              <a:t> y el consejo dietético son esenciales.</a:t>
            </a:r>
          </a:p>
          <a:p>
            <a:pPr marL="514350" indent="-514350">
              <a:buFont typeface="+mj-lt"/>
              <a:buAutoNum type="arabicPeriod"/>
            </a:pPr>
            <a:r>
              <a:rPr lang="es-ES" dirty="0"/>
              <a:t>Es muy importante una actitud de cooperación y colaboración entre sanitarios y la familia.</a:t>
            </a:r>
          </a:p>
          <a:p>
            <a:pPr marL="514350" indent="-514350">
              <a:buFont typeface="+mj-lt"/>
              <a:buAutoNum type="arabicPeriod"/>
            </a:pPr>
            <a:r>
              <a:rPr lang="es-ES" dirty="0"/>
              <a:t>La normalización de la dieta y los hábitos alimentarios constituyen el paso fundamental.</a:t>
            </a:r>
          </a:p>
        </p:txBody>
      </p:sp>
    </p:spTree>
    <p:extLst>
      <p:ext uri="{BB962C8B-B14F-4D97-AF65-F5344CB8AC3E}">
        <p14:creationId xmlns:p14="http://schemas.microsoft.com/office/powerpoint/2010/main" val="3271245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FBECC4-2CE8-4345-BD9D-7F9A2836A9A5}"/>
              </a:ext>
            </a:extLst>
          </p:cNvPr>
          <p:cNvSpPr>
            <a:spLocks noGrp="1"/>
          </p:cNvSpPr>
          <p:nvPr>
            <p:ph type="title"/>
          </p:nvPr>
        </p:nvSpPr>
        <p:spPr/>
        <p:txBody>
          <a:bodyPr>
            <a:normAutofit/>
          </a:bodyPr>
          <a:lstStyle/>
          <a:p>
            <a:pPr algn="ctr"/>
            <a:r>
              <a:rPr lang="es-ES" sz="4800" dirty="0"/>
              <a:t>ACTIVIDADES</a:t>
            </a:r>
          </a:p>
        </p:txBody>
      </p:sp>
      <p:sp>
        <p:nvSpPr>
          <p:cNvPr id="3" name="Marcador de contenido 2">
            <a:extLst>
              <a:ext uri="{FF2B5EF4-FFF2-40B4-BE49-F238E27FC236}">
                <a16:creationId xmlns:a16="http://schemas.microsoft.com/office/drawing/2014/main" id="{38C3312F-D8D6-41CE-8E53-E9DE443EC196}"/>
              </a:ext>
            </a:extLst>
          </p:cNvPr>
          <p:cNvSpPr>
            <a:spLocks noGrp="1"/>
          </p:cNvSpPr>
          <p:nvPr>
            <p:ph idx="1"/>
          </p:nvPr>
        </p:nvSpPr>
        <p:spPr/>
        <p:txBody>
          <a:bodyPr>
            <a:normAutofit/>
          </a:bodyPr>
          <a:lstStyle/>
          <a:p>
            <a:pPr marL="0" indent="0">
              <a:buNone/>
            </a:pPr>
            <a:r>
              <a:rPr lang="es-ES" dirty="0"/>
              <a:t>Contesta a las siguientes preguntas</a:t>
            </a:r>
          </a:p>
          <a:p>
            <a:pPr marL="0" indent="0">
              <a:buNone/>
            </a:pPr>
            <a:endParaRPr lang="es-ES" dirty="0"/>
          </a:p>
          <a:p>
            <a:pPr marL="0" indent="0">
              <a:buNone/>
            </a:pPr>
            <a:r>
              <a:rPr lang="es-ES" dirty="0"/>
              <a:t> 1. ¿Qué es la anorexia? </a:t>
            </a:r>
          </a:p>
          <a:p>
            <a:pPr marL="0" indent="0">
              <a:buNone/>
            </a:pPr>
            <a:r>
              <a:rPr lang="es-ES" dirty="0"/>
              <a:t>2.- ¿Cuáles son sus causas?</a:t>
            </a:r>
          </a:p>
          <a:p>
            <a:pPr marL="0" indent="0">
              <a:buNone/>
            </a:pPr>
            <a:r>
              <a:rPr lang="es-ES" dirty="0"/>
              <a:t> 3.- ¿Cómo reconocer los síntomas? </a:t>
            </a:r>
          </a:p>
          <a:p>
            <a:pPr marL="0" indent="0">
              <a:buNone/>
            </a:pPr>
            <a:r>
              <a:rPr lang="es-ES" dirty="0"/>
              <a:t>4.- ¿Cómo es el tratamiento? </a:t>
            </a:r>
          </a:p>
          <a:p>
            <a:pPr marL="0" indent="0">
              <a:buNone/>
            </a:pPr>
            <a:r>
              <a:rPr lang="es-ES" dirty="0"/>
              <a:t>5. ¿En quienes se presenta mayoritariamente? </a:t>
            </a:r>
          </a:p>
        </p:txBody>
      </p:sp>
    </p:spTree>
    <p:extLst>
      <p:ext uri="{BB962C8B-B14F-4D97-AF65-F5344CB8AC3E}">
        <p14:creationId xmlns:p14="http://schemas.microsoft.com/office/powerpoint/2010/main" val="2499274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784F4B-9E23-40BA-9851-E290622788F7}"/>
              </a:ext>
            </a:extLst>
          </p:cNvPr>
          <p:cNvSpPr>
            <a:spLocks noGrp="1"/>
          </p:cNvSpPr>
          <p:nvPr>
            <p:ph type="title"/>
          </p:nvPr>
        </p:nvSpPr>
        <p:spPr>
          <a:xfrm>
            <a:off x="838199" y="365125"/>
            <a:ext cx="10716491" cy="1740766"/>
          </a:xfrm>
        </p:spPr>
        <p:txBody>
          <a:bodyPr>
            <a:normAutofit/>
          </a:bodyPr>
          <a:lstStyle/>
          <a:p>
            <a:pPr algn="ctr"/>
            <a:r>
              <a:rPr lang="es-ES" dirty="0"/>
              <a:t>UN POCO DE HISTORIA: ¿CUÁNDO SE </a:t>
            </a:r>
            <a:br>
              <a:rPr lang="es-ES" dirty="0"/>
            </a:br>
            <a:r>
              <a:rPr lang="es-ES" dirty="0"/>
              <a:t>CONOCE EL PRIMER CASO DE ANOREXIA?</a:t>
            </a:r>
          </a:p>
        </p:txBody>
      </p:sp>
      <p:sp>
        <p:nvSpPr>
          <p:cNvPr id="3" name="Marcador de contenido 2">
            <a:extLst>
              <a:ext uri="{FF2B5EF4-FFF2-40B4-BE49-F238E27FC236}">
                <a16:creationId xmlns:a16="http://schemas.microsoft.com/office/drawing/2014/main" id="{B94687CB-D577-4E81-BF8A-78BA35979D54}"/>
              </a:ext>
            </a:extLst>
          </p:cNvPr>
          <p:cNvSpPr>
            <a:spLocks noGrp="1"/>
          </p:cNvSpPr>
          <p:nvPr>
            <p:ph idx="1"/>
          </p:nvPr>
        </p:nvSpPr>
        <p:spPr/>
        <p:txBody>
          <a:bodyPr>
            <a:normAutofit lnSpcReduction="10000"/>
          </a:bodyPr>
          <a:lstStyle/>
          <a:p>
            <a:endParaRPr lang="es-ES" dirty="0"/>
          </a:p>
          <a:p>
            <a:r>
              <a:rPr lang="es-ES" dirty="0"/>
              <a:t>El primer caso de anorexia que se conoce, se dio en Catalina de Siena.(1347-1380)</a:t>
            </a:r>
          </a:p>
          <a:p>
            <a:r>
              <a:rPr lang="es-ES" dirty="0"/>
              <a:t> Con 26 años su idea de dedicar su vida a Dios chocaron con los planes de sus padres de casarla.</a:t>
            </a:r>
          </a:p>
          <a:p>
            <a:r>
              <a:rPr lang="es-ES" dirty="0"/>
              <a:t>Esta situación la llevó a encerrarse en su habitación, maltratándose no comiendo, consiguiendo ingresar al final en una orden religiosa, pero con la mitad de su peso.</a:t>
            </a:r>
          </a:p>
          <a:p>
            <a:r>
              <a:rPr lang="es-ES" dirty="0"/>
              <a:t> El prestigio de Catalina de Siena se extendió rápidamente y tras su muerte, a los 28 años, contaba con muchas seguidoras religiosas</a:t>
            </a:r>
          </a:p>
        </p:txBody>
      </p:sp>
    </p:spTree>
    <p:extLst>
      <p:ext uri="{BB962C8B-B14F-4D97-AF65-F5344CB8AC3E}">
        <p14:creationId xmlns:p14="http://schemas.microsoft.com/office/powerpoint/2010/main" val="27205521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9DD15D-6F07-4ED6-9FDE-7073602E93E6}"/>
              </a:ext>
            </a:extLst>
          </p:cNvPr>
          <p:cNvSpPr>
            <a:spLocks noGrp="1"/>
          </p:cNvSpPr>
          <p:nvPr>
            <p:ph type="title" idx="4294967295"/>
          </p:nvPr>
        </p:nvSpPr>
        <p:spPr>
          <a:xfrm>
            <a:off x="0" y="365125"/>
            <a:ext cx="10515600" cy="1325563"/>
          </a:xfrm>
        </p:spPr>
        <p:txBody>
          <a:bodyPr/>
          <a:lstStyle/>
          <a:p>
            <a:r>
              <a:rPr lang="es-ES" dirty="0"/>
              <a:t>          Completa el siguiente diagrama:</a:t>
            </a:r>
          </a:p>
        </p:txBody>
      </p:sp>
      <p:sp>
        <p:nvSpPr>
          <p:cNvPr id="5" name="Bocadillo: rectángulo 4">
            <a:extLst>
              <a:ext uri="{FF2B5EF4-FFF2-40B4-BE49-F238E27FC236}">
                <a16:creationId xmlns:a16="http://schemas.microsoft.com/office/drawing/2014/main" id="{816C237F-D8C7-40F6-89B9-732A23CFCFAB}"/>
              </a:ext>
            </a:extLst>
          </p:cNvPr>
          <p:cNvSpPr/>
          <p:nvPr/>
        </p:nvSpPr>
        <p:spPr>
          <a:xfrm>
            <a:off x="696191" y="1690688"/>
            <a:ext cx="9123218" cy="789709"/>
          </a:xfrm>
          <a:prstGeom prst="wedgeRectCallout">
            <a:avLst>
              <a:gd name="adj1" fmla="val -21196"/>
              <a:gd name="adj2" fmla="val 41447"/>
            </a:avLst>
          </a:prstGeom>
        </p:spPr>
        <p:style>
          <a:lnRef idx="2">
            <a:schemeClr val="accent6"/>
          </a:lnRef>
          <a:fillRef idx="1">
            <a:schemeClr val="lt1"/>
          </a:fillRef>
          <a:effectRef idx="0">
            <a:schemeClr val="accent6"/>
          </a:effectRef>
          <a:fontRef idx="minor">
            <a:schemeClr val="dk1"/>
          </a:fontRef>
        </p:style>
        <p:txBody>
          <a:bodyPr rtlCol="0" anchor="ctr"/>
          <a:lstStyle/>
          <a:p>
            <a:r>
              <a:rPr lang="es-ES" dirty="0"/>
              <a:t>La anorexia se define como:</a:t>
            </a:r>
          </a:p>
        </p:txBody>
      </p:sp>
      <p:cxnSp>
        <p:nvCxnSpPr>
          <p:cNvPr id="14" name="Conector recto 13">
            <a:extLst>
              <a:ext uri="{FF2B5EF4-FFF2-40B4-BE49-F238E27FC236}">
                <a16:creationId xmlns:a16="http://schemas.microsoft.com/office/drawing/2014/main" id="{8FBA8D5F-E4B7-4444-A126-C4BB536A2C23}"/>
              </a:ext>
            </a:extLst>
          </p:cNvPr>
          <p:cNvCxnSpPr>
            <a:stCxn id="5" idx="2"/>
          </p:cNvCxnSpPr>
          <p:nvPr/>
        </p:nvCxnSpPr>
        <p:spPr>
          <a:xfrm>
            <a:off x="5257800" y="2480397"/>
            <a:ext cx="0" cy="41520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ector recto 15">
            <a:extLst>
              <a:ext uri="{FF2B5EF4-FFF2-40B4-BE49-F238E27FC236}">
                <a16:creationId xmlns:a16="http://schemas.microsoft.com/office/drawing/2014/main" id="{5B0F4E12-0C49-4D67-BD1A-05028AB87B89}"/>
              </a:ext>
            </a:extLst>
          </p:cNvPr>
          <p:cNvCxnSpPr>
            <a:cxnSpLocks/>
          </p:cNvCxnSpPr>
          <p:nvPr/>
        </p:nvCxnSpPr>
        <p:spPr>
          <a:xfrm flipV="1">
            <a:off x="1565564" y="2885189"/>
            <a:ext cx="8591109" cy="10411"/>
          </a:xfrm>
          <a:prstGeom prst="line">
            <a:avLst/>
          </a:prstGeom>
        </p:spPr>
        <p:style>
          <a:lnRef idx="1">
            <a:schemeClr val="accent1"/>
          </a:lnRef>
          <a:fillRef idx="0">
            <a:schemeClr val="accent1"/>
          </a:fillRef>
          <a:effectRef idx="0">
            <a:schemeClr val="accent1"/>
          </a:effectRef>
          <a:fontRef idx="minor">
            <a:schemeClr val="tx1"/>
          </a:fontRef>
        </p:style>
      </p:cxnSp>
      <p:sp>
        <p:nvSpPr>
          <p:cNvPr id="18" name="Flecha: hacia abajo 17">
            <a:extLst>
              <a:ext uri="{FF2B5EF4-FFF2-40B4-BE49-F238E27FC236}">
                <a16:creationId xmlns:a16="http://schemas.microsoft.com/office/drawing/2014/main" id="{76145CEF-4674-41BC-9855-BB7E1FE3B7F1}"/>
              </a:ext>
            </a:extLst>
          </p:cNvPr>
          <p:cNvSpPr/>
          <p:nvPr/>
        </p:nvSpPr>
        <p:spPr>
          <a:xfrm>
            <a:off x="1392385" y="2895599"/>
            <a:ext cx="346357" cy="533371"/>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9" name="Flecha: hacia abajo 18">
            <a:extLst>
              <a:ext uri="{FF2B5EF4-FFF2-40B4-BE49-F238E27FC236}">
                <a16:creationId xmlns:a16="http://schemas.microsoft.com/office/drawing/2014/main" id="{C1AF97F2-F7FC-4F1B-8045-5977F11E3527}"/>
              </a:ext>
            </a:extLst>
          </p:cNvPr>
          <p:cNvSpPr/>
          <p:nvPr/>
        </p:nvSpPr>
        <p:spPr>
          <a:xfrm>
            <a:off x="7090070" y="2885191"/>
            <a:ext cx="346357" cy="533371"/>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0" name="Flecha: hacia abajo 19">
            <a:extLst>
              <a:ext uri="{FF2B5EF4-FFF2-40B4-BE49-F238E27FC236}">
                <a16:creationId xmlns:a16="http://schemas.microsoft.com/office/drawing/2014/main" id="{2BE7C77C-ACCF-4D76-BFC1-C6A65E9128B7}"/>
              </a:ext>
            </a:extLst>
          </p:cNvPr>
          <p:cNvSpPr/>
          <p:nvPr/>
        </p:nvSpPr>
        <p:spPr>
          <a:xfrm>
            <a:off x="4174561" y="2885190"/>
            <a:ext cx="346357" cy="533371"/>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2" name="Flecha: hacia abajo 21">
            <a:extLst>
              <a:ext uri="{FF2B5EF4-FFF2-40B4-BE49-F238E27FC236}">
                <a16:creationId xmlns:a16="http://schemas.microsoft.com/office/drawing/2014/main" id="{720C371D-893D-4798-860E-F5402184CBFF}"/>
              </a:ext>
            </a:extLst>
          </p:cNvPr>
          <p:cNvSpPr/>
          <p:nvPr/>
        </p:nvSpPr>
        <p:spPr>
          <a:xfrm>
            <a:off x="9916819" y="2885189"/>
            <a:ext cx="346357" cy="533371"/>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3" name="Bocadillo: rectángulo 22">
            <a:extLst>
              <a:ext uri="{FF2B5EF4-FFF2-40B4-BE49-F238E27FC236}">
                <a16:creationId xmlns:a16="http://schemas.microsoft.com/office/drawing/2014/main" id="{D3C072BF-2EE5-4B8C-8249-3611ADB3B470}"/>
              </a:ext>
            </a:extLst>
          </p:cNvPr>
          <p:cNvSpPr/>
          <p:nvPr/>
        </p:nvSpPr>
        <p:spPr>
          <a:xfrm>
            <a:off x="696191" y="3456613"/>
            <a:ext cx="2033154" cy="3036255"/>
          </a:xfrm>
          <a:prstGeom prst="wedgeRectCallout">
            <a:avLst>
              <a:gd name="adj1" fmla="val -20833"/>
              <a:gd name="adj2" fmla="val 50291"/>
            </a:avLst>
          </a:prstGeom>
        </p:spPr>
        <p:style>
          <a:lnRef idx="2">
            <a:schemeClr val="accent6"/>
          </a:lnRef>
          <a:fillRef idx="1">
            <a:schemeClr val="lt1"/>
          </a:fillRef>
          <a:effectRef idx="0">
            <a:schemeClr val="accent6"/>
          </a:effectRef>
          <a:fontRef idx="minor">
            <a:schemeClr val="dk1"/>
          </a:fontRef>
        </p:style>
        <p:txBody>
          <a:bodyPr rtlCol="0" anchor="ctr"/>
          <a:lstStyle/>
          <a:p>
            <a:endParaRPr lang="es-ES" dirty="0"/>
          </a:p>
        </p:txBody>
      </p:sp>
      <p:sp>
        <p:nvSpPr>
          <p:cNvPr id="24" name="Bocadillo: rectángulo 23">
            <a:extLst>
              <a:ext uri="{FF2B5EF4-FFF2-40B4-BE49-F238E27FC236}">
                <a16:creationId xmlns:a16="http://schemas.microsoft.com/office/drawing/2014/main" id="{1FD85A19-51B8-455B-9445-BDD0E4D7F3A6}"/>
              </a:ext>
            </a:extLst>
          </p:cNvPr>
          <p:cNvSpPr/>
          <p:nvPr/>
        </p:nvSpPr>
        <p:spPr>
          <a:xfrm>
            <a:off x="3498250" y="3428969"/>
            <a:ext cx="2033154" cy="3063899"/>
          </a:xfrm>
          <a:prstGeom prst="wedgeRectCallout">
            <a:avLst>
              <a:gd name="adj1" fmla="val -20833"/>
              <a:gd name="adj2" fmla="val 50291"/>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5" name="Bocadillo: rectángulo 24">
            <a:extLst>
              <a:ext uri="{FF2B5EF4-FFF2-40B4-BE49-F238E27FC236}">
                <a16:creationId xmlns:a16="http://schemas.microsoft.com/office/drawing/2014/main" id="{6DB0C5D3-03E6-415A-B604-667BEE2DF7AA}"/>
              </a:ext>
            </a:extLst>
          </p:cNvPr>
          <p:cNvSpPr/>
          <p:nvPr/>
        </p:nvSpPr>
        <p:spPr>
          <a:xfrm>
            <a:off x="6263968" y="3428969"/>
            <a:ext cx="2159595" cy="3063899"/>
          </a:xfrm>
          <a:prstGeom prst="wedgeRectCallout">
            <a:avLst>
              <a:gd name="adj1" fmla="val -20833"/>
              <a:gd name="adj2" fmla="val 50291"/>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6" name="Bocadillo: rectángulo 25">
            <a:extLst>
              <a:ext uri="{FF2B5EF4-FFF2-40B4-BE49-F238E27FC236}">
                <a16:creationId xmlns:a16="http://schemas.microsoft.com/office/drawing/2014/main" id="{C2EDF0A1-079D-4061-AB46-208F77079D6A}"/>
              </a:ext>
            </a:extLst>
          </p:cNvPr>
          <p:cNvSpPr/>
          <p:nvPr/>
        </p:nvSpPr>
        <p:spPr>
          <a:xfrm>
            <a:off x="9059129" y="3418559"/>
            <a:ext cx="2033154" cy="3063899"/>
          </a:xfrm>
          <a:prstGeom prst="wedgeRectCallout">
            <a:avLst>
              <a:gd name="adj1" fmla="val -20833"/>
              <a:gd name="adj2" fmla="val 50291"/>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8" name="Bocadillo: rectángulo 27">
            <a:extLst>
              <a:ext uri="{FF2B5EF4-FFF2-40B4-BE49-F238E27FC236}">
                <a16:creationId xmlns:a16="http://schemas.microsoft.com/office/drawing/2014/main" id="{7BF18FCC-5943-4623-99D7-047CC4C0F8CB}"/>
              </a:ext>
            </a:extLst>
          </p:cNvPr>
          <p:cNvSpPr/>
          <p:nvPr/>
        </p:nvSpPr>
        <p:spPr>
          <a:xfrm>
            <a:off x="696191" y="3456613"/>
            <a:ext cx="2033154" cy="338936"/>
          </a:xfrm>
          <a:prstGeom prst="wedgeRectCallout">
            <a:avLst>
              <a:gd name="adj1" fmla="val -20833"/>
              <a:gd name="adj2" fmla="val 46149"/>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ES" dirty="0"/>
              <a:t>Causas:</a:t>
            </a:r>
          </a:p>
        </p:txBody>
      </p:sp>
      <p:sp>
        <p:nvSpPr>
          <p:cNvPr id="29" name="Bocadillo: rectángulo 28">
            <a:extLst>
              <a:ext uri="{FF2B5EF4-FFF2-40B4-BE49-F238E27FC236}">
                <a16:creationId xmlns:a16="http://schemas.microsoft.com/office/drawing/2014/main" id="{D8E699A7-C072-4B97-AF0C-087A1AC7D782}"/>
              </a:ext>
            </a:extLst>
          </p:cNvPr>
          <p:cNvSpPr/>
          <p:nvPr/>
        </p:nvSpPr>
        <p:spPr>
          <a:xfrm>
            <a:off x="3498250" y="3418560"/>
            <a:ext cx="2033154" cy="338936"/>
          </a:xfrm>
          <a:prstGeom prst="wedgeRectCallout">
            <a:avLst>
              <a:gd name="adj1" fmla="val -20833"/>
              <a:gd name="adj2" fmla="val 46149"/>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ES" dirty="0"/>
              <a:t>Síntomas</a:t>
            </a:r>
          </a:p>
        </p:txBody>
      </p:sp>
      <p:sp>
        <p:nvSpPr>
          <p:cNvPr id="30" name="Bocadillo: rectángulo 29">
            <a:extLst>
              <a:ext uri="{FF2B5EF4-FFF2-40B4-BE49-F238E27FC236}">
                <a16:creationId xmlns:a16="http://schemas.microsoft.com/office/drawing/2014/main" id="{96BA19E3-93E9-44D0-999C-582B72EEB339}"/>
              </a:ext>
            </a:extLst>
          </p:cNvPr>
          <p:cNvSpPr/>
          <p:nvPr/>
        </p:nvSpPr>
        <p:spPr>
          <a:xfrm>
            <a:off x="6263969" y="3428969"/>
            <a:ext cx="2159594" cy="338936"/>
          </a:xfrm>
          <a:prstGeom prst="wedgeRectCallout">
            <a:avLst>
              <a:gd name="adj1" fmla="val -20833"/>
              <a:gd name="adj2" fmla="val 46149"/>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ES" dirty="0"/>
              <a:t>Tratamiento</a:t>
            </a:r>
          </a:p>
        </p:txBody>
      </p:sp>
      <p:sp>
        <p:nvSpPr>
          <p:cNvPr id="31" name="Bocadillo: rectángulo 30">
            <a:extLst>
              <a:ext uri="{FF2B5EF4-FFF2-40B4-BE49-F238E27FC236}">
                <a16:creationId xmlns:a16="http://schemas.microsoft.com/office/drawing/2014/main" id="{6FE72EB2-AF31-4D8B-ABC7-E8DE760B365A}"/>
              </a:ext>
            </a:extLst>
          </p:cNvPr>
          <p:cNvSpPr/>
          <p:nvPr/>
        </p:nvSpPr>
        <p:spPr>
          <a:xfrm>
            <a:off x="9059129" y="3418558"/>
            <a:ext cx="2033154" cy="338936"/>
          </a:xfrm>
          <a:prstGeom prst="wedgeRectCallout">
            <a:avLst>
              <a:gd name="adj1" fmla="val -20833"/>
              <a:gd name="adj2" fmla="val 46149"/>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ES" dirty="0"/>
              <a:t>Factores de riesgo</a:t>
            </a:r>
          </a:p>
        </p:txBody>
      </p:sp>
    </p:spTree>
    <p:extLst>
      <p:ext uri="{BB962C8B-B14F-4D97-AF65-F5344CB8AC3E}">
        <p14:creationId xmlns:p14="http://schemas.microsoft.com/office/powerpoint/2010/main" val="1209913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D62637D-A27A-4899-81DF-B0B6C79EB1D3}"/>
              </a:ext>
            </a:extLst>
          </p:cNvPr>
          <p:cNvSpPr>
            <a:spLocks noGrp="1"/>
          </p:cNvSpPr>
          <p:nvPr>
            <p:ph type="title"/>
          </p:nvPr>
        </p:nvSpPr>
        <p:spPr/>
        <p:txBody>
          <a:bodyPr>
            <a:normAutofit fontScale="90000"/>
          </a:bodyPr>
          <a:lstStyle/>
          <a:p>
            <a:pPr algn="ctr"/>
            <a:br>
              <a:rPr lang="es-ES" sz="7300" dirty="0">
                <a:solidFill>
                  <a:schemeClr val="tx1">
                    <a:lumMod val="95000"/>
                    <a:lumOff val="5000"/>
                  </a:schemeClr>
                </a:solidFill>
              </a:rPr>
            </a:br>
            <a:r>
              <a:rPr lang="es-ES" sz="7300" dirty="0">
                <a:solidFill>
                  <a:schemeClr val="tx1">
                    <a:lumMod val="95000"/>
                    <a:lumOff val="5000"/>
                  </a:schemeClr>
                </a:solidFill>
              </a:rPr>
              <a:t>¿QUÉ ES LA ANOREXIA?</a:t>
            </a:r>
            <a:br>
              <a:rPr lang="es-ES" dirty="0"/>
            </a:br>
            <a:endParaRPr lang="es-ES" dirty="0"/>
          </a:p>
        </p:txBody>
      </p:sp>
      <p:sp>
        <p:nvSpPr>
          <p:cNvPr id="5" name="Marcador de contenido 4">
            <a:extLst>
              <a:ext uri="{FF2B5EF4-FFF2-40B4-BE49-F238E27FC236}">
                <a16:creationId xmlns:a16="http://schemas.microsoft.com/office/drawing/2014/main" id="{6FBDF990-91E0-4E6A-92DF-E220BA938136}"/>
              </a:ext>
            </a:extLst>
          </p:cNvPr>
          <p:cNvSpPr>
            <a:spLocks noGrp="1"/>
          </p:cNvSpPr>
          <p:nvPr>
            <p:ph idx="1"/>
          </p:nvPr>
        </p:nvSpPr>
        <p:spPr/>
        <p:txBody>
          <a:bodyPr>
            <a:normAutofit/>
          </a:bodyPr>
          <a:lstStyle/>
          <a:p>
            <a:r>
              <a:rPr lang="es-ES" sz="2400" dirty="0"/>
              <a:t>La anorexia nerviosa, o anorexia, es un tipo de trastorno </a:t>
            </a:r>
            <a:r>
              <a:rPr lang="es-ES" altLang="es-ES" sz="2400" dirty="0"/>
              <a:t>psicopatológico cuyo síntoma es el del rechazo a la comida por un terror mórbido a engordar. </a:t>
            </a:r>
          </a:p>
          <a:p>
            <a:r>
              <a:rPr lang="es-ES" altLang="es-ES" sz="2400" dirty="0"/>
              <a:t>Este comportamiento lleva a una pérdida de peso considerable y a quienes lo padecen a una imagen corporal distorsionada</a:t>
            </a:r>
            <a:endParaRPr lang="es-ES" sz="2400" dirty="0"/>
          </a:p>
        </p:txBody>
      </p:sp>
      <p:pic>
        <p:nvPicPr>
          <p:cNvPr id="8" name="Marcador de contenido 7">
            <a:extLst>
              <a:ext uri="{FF2B5EF4-FFF2-40B4-BE49-F238E27FC236}">
                <a16:creationId xmlns:a16="http://schemas.microsoft.com/office/drawing/2014/main" id="{D1013C70-4329-4153-8681-920472AB3D2E}"/>
              </a:ext>
            </a:extLst>
          </p:cNvPr>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6081714" y="3546771"/>
            <a:ext cx="1662978" cy="2765130"/>
          </a:xfrm>
        </p:spPr>
      </p:pic>
      <p:sp>
        <p:nvSpPr>
          <p:cNvPr id="9" name="Bocadillo: rectángulo 8">
            <a:extLst>
              <a:ext uri="{FF2B5EF4-FFF2-40B4-BE49-F238E27FC236}">
                <a16:creationId xmlns:a16="http://schemas.microsoft.com/office/drawing/2014/main" id="{5F9CC682-D6DA-4B56-B403-7877B35870C7}"/>
              </a:ext>
            </a:extLst>
          </p:cNvPr>
          <p:cNvSpPr/>
          <p:nvPr/>
        </p:nvSpPr>
        <p:spPr>
          <a:xfrm>
            <a:off x="2369128" y="4156365"/>
            <a:ext cx="2832606" cy="1233054"/>
          </a:xfrm>
          <a:prstGeom prst="wedgeRectCallout">
            <a:avLst>
              <a:gd name="adj1" fmla="val -21480"/>
              <a:gd name="adj2" fmla="val 4464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sz="2800" dirty="0"/>
              <a:t>Así se ve una persona anoréxica</a:t>
            </a:r>
          </a:p>
        </p:txBody>
      </p:sp>
      <p:sp>
        <p:nvSpPr>
          <p:cNvPr id="10" name="Bocadillo: rectángulo 9">
            <a:extLst>
              <a:ext uri="{FF2B5EF4-FFF2-40B4-BE49-F238E27FC236}">
                <a16:creationId xmlns:a16="http://schemas.microsoft.com/office/drawing/2014/main" id="{DB7D48EF-3ACB-4BF5-BEA3-7E5E87DC2BD1}"/>
              </a:ext>
            </a:extLst>
          </p:cNvPr>
          <p:cNvSpPr/>
          <p:nvPr/>
        </p:nvSpPr>
        <p:spPr>
          <a:xfrm>
            <a:off x="8956100" y="4156365"/>
            <a:ext cx="2196809" cy="1730475"/>
          </a:xfrm>
          <a:prstGeom prst="wedgeRectCallout">
            <a:avLst>
              <a:gd name="adj1" fmla="val -21480"/>
              <a:gd name="adj2" fmla="val 4464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sz="2800" dirty="0"/>
              <a:t>Así está realmente una persona con anorexia</a:t>
            </a:r>
          </a:p>
        </p:txBody>
      </p:sp>
      <p:cxnSp>
        <p:nvCxnSpPr>
          <p:cNvPr id="12" name="Conector recto de flecha 11">
            <a:extLst>
              <a:ext uri="{FF2B5EF4-FFF2-40B4-BE49-F238E27FC236}">
                <a16:creationId xmlns:a16="http://schemas.microsoft.com/office/drawing/2014/main" id="{1D4C9008-FADD-408E-9A83-C5626C585395}"/>
              </a:ext>
            </a:extLst>
          </p:cNvPr>
          <p:cNvCxnSpPr>
            <a:cxnSpLocks/>
            <a:stCxn id="9" idx="3"/>
          </p:cNvCxnSpPr>
          <p:nvPr/>
        </p:nvCxnSpPr>
        <p:spPr>
          <a:xfrm>
            <a:off x="5201734" y="4772892"/>
            <a:ext cx="1109876" cy="735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a:extLst>
              <a:ext uri="{FF2B5EF4-FFF2-40B4-BE49-F238E27FC236}">
                <a16:creationId xmlns:a16="http://schemas.microsoft.com/office/drawing/2014/main" id="{B721D788-75EF-4699-8817-2D4A94CE01FB}"/>
              </a:ext>
            </a:extLst>
          </p:cNvPr>
          <p:cNvCxnSpPr>
            <a:cxnSpLocks/>
          </p:cNvCxnSpPr>
          <p:nvPr/>
        </p:nvCxnSpPr>
        <p:spPr>
          <a:xfrm flipH="1">
            <a:off x="7523018" y="4846420"/>
            <a:ext cx="143308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4476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B06007-778F-4466-A6C9-04303983ECC1}"/>
              </a:ext>
            </a:extLst>
          </p:cNvPr>
          <p:cNvSpPr>
            <a:spLocks noGrp="1"/>
          </p:cNvSpPr>
          <p:nvPr>
            <p:ph type="title"/>
          </p:nvPr>
        </p:nvSpPr>
        <p:spPr/>
        <p:txBody>
          <a:bodyPr/>
          <a:lstStyle/>
          <a:p>
            <a:pPr algn="ctr"/>
            <a:r>
              <a:rPr lang="es-ES" b="1" dirty="0"/>
              <a:t>¿CÓMO DIAGNÓSTICAR LA ANOREXIA NERVIOSA?</a:t>
            </a:r>
            <a:endParaRPr lang="es-ES" dirty="0"/>
          </a:p>
        </p:txBody>
      </p:sp>
      <p:sp>
        <p:nvSpPr>
          <p:cNvPr id="3" name="Marcador de contenido 2">
            <a:extLst>
              <a:ext uri="{FF2B5EF4-FFF2-40B4-BE49-F238E27FC236}">
                <a16:creationId xmlns:a16="http://schemas.microsoft.com/office/drawing/2014/main" id="{EBF2D04F-7426-4151-BF5F-60374E9136A8}"/>
              </a:ext>
            </a:extLst>
          </p:cNvPr>
          <p:cNvSpPr>
            <a:spLocks noGrp="1"/>
          </p:cNvSpPr>
          <p:nvPr>
            <p:ph idx="1"/>
          </p:nvPr>
        </p:nvSpPr>
        <p:spPr/>
        <p:txBody>
          <a:bodyPr>
            <a:normAutofit fontScale="92500" lnSpcReduction="20000"/>
          </a:bodyPr>
          <a:lstStyle/>
          <a:p>
            <a:pPr marL="0" indent="0">
              <a:buNone/>
            </a:pPr>
            <a:r>
              <a:rPr lang="es-ES" dirty="0"/>
              <a:t>        Una persona con anorexia nerviosa suele manifestar:</a:t>
            </a:r>
          </a:p>
          <a:p>
            <a:pPr marL="0" indent="0">
              <a:buNone/>
            </a:pPr>
            <a:r>
              <a:rPr lang="es-ES" dirty="0"/>
              <a:t> </a:t>
            </a:r>
          </a:p>
          <a:p>
            <a:pPr marL="514350" indent="-514350">
              <a:buFont typeface="+mj-lt"/>
              <a:buAutoNum type="arabicPeriod"/>
            </a:pPr>
            <a:r>
              <a:rPr lang="es-ES" dirty="0"/>
              <a:t>Rechazo a mantener el peso corporal mínimamente normal para la edad y la talla. Se recomienda calcular el percentil en función de talla, peso y sexo.</a:t>
            </a:r>
          </a:p>
          <a:p>
            <a:pPr marL="514350" indent="-514350">
              <a:buFont typeface="+mj-lt"/>
              <a:buAutoNum type="arabicPeriod"/>
            </a:pPr>
            <a:r>
              <a:rPr lang="es-ES" dirty="0"/>
              <a:t> Miedo intenso a ganar peso o a convertirse en obeso, incluso estando por debajo del peso normal.</a:t>
            </a:r>
          </a:p>
          <a:p>
            <a:pPr marL="514350" indent="-514350">
              <a:buFont typeface="+mj-lt"/>
              <a:buAutoNum type="arabicPeriod"/>
            </a:pPr>
            <a:r>
              <a:rPr lang="es-ES" dirty="0"/>
              <a:t> Alteración de la percepción del peso o silueta corporales, exageración de su importancia en la autoevaluación o negación del peligro que comporta el bajo peso corporal.</a:t>
            </a:r>
          </a:p>
          <a:p>
            <a:pPr marL="514350" indent="-514350">
              <a:buFont typeface="+mj-lt"/>
              <a:buAutoNum type="arabicPeriod"/>
            </a:pPr>
            <a:r>
              <a:rPr lang="es-ES" dirty="0"/>
              <a:t>4) Amenorrea secundaria (ausencia de al menos 3 ciclos menstruales consecutivos en la mujer </a:t>
            </a:r>
            <a:r>
              <a:rPr lang="es-ES" dirty="0" err="1"/>
              <a:t>pospuberal</a:t>
            </a:r>
            <a:r>
              <a:rPr lang="es-ES" dirty="0"/>
              <a:t>) o amenorrea primaria (ausencia de aparición de la menstruación a la edad adecuada)</a:t>
            </a:r>
          </a:p>
        </p:txBody>
      </p:sp>
    </p:spTree>
    <p:extLst>
      <p:ext uri="{BB962C8B-B14F-4D97-AF65-F5344CB8AC3E}">
        <p14:creationId xmlns:p14="http://schemas.microsoft.com/office/powerpoint/2010/main" val="1980389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44AA94-C15C-485C-B170-63403884897F}"/>
              </a:ext>
            </a:extLst>
          </p:cNvPr>
          <p:cNvSpPr>
            <a:spLocks noGrp="1"/>
          </p:cNvSpPr>
          <p:nvPr>
            <p:ph type="title"/>
          </p:nvPr>
        </p:nvSpPr>
        <p:spPr>
          <a:xfrm>
            <a:off x="838200" y="681037"/>
            <a:ext cx="10515600" cy="441181"/>
          </a:xfrm>
        </p:spPr>
        <p:txBody>
          <a:bodyPr>
            <a:normAutofit fontScale="90000"/>
          </a:bodyPr>
          <a:lstStyle/>
          <a:p>
            <a:pPr algn="ctr"/>
            <a:r>
              <a:rPr lang="es-ES" b="1" u="sng" dirty="0"/>
              <a:t>INDICE DE MASA CORPORAL </a:t>
            </a:r>
            <a:br>
              <a:rPr lang="es-ES" b="1" dirty="0"/>
            </a:br>
            <a:endParaRPr lang="es-ES" dirty="0"/>
          </a:p>
        </p:txBody>
      </p:sp>
      <p:sp>
        <p:nvSpPr>
          <p:cNvPr id="4" name="Marcador de contenido 3">
            <a:extLst>
              <a:ext uri="{FF2B5EF4-FFF2-40B4-BE49-F238E27FC236}">
                <a16:creationId xmlns:a16="http://schemas.microsoft.com/office/drawing/2014/main" id="{44C5BC51-69DE-47D6-B2CA-32A8C0D938D4}"/>
              </a:ext>
            </a:extLst>
          </p:cNvPr>
          <p:cNvSpPr>
            <a:spLocks noGrp="1"/>
          </p:cNvSpPr>
          <p:nvPr>
            <p:ph sz="half" idx="2"/>
          </p:nvPr>
        </p:nvSpPr>
        <p:spPr>
          <a:xfrm>
            <a:off x="109536" y="1301461"/>
            <a:ext cx="5631007" cy="5285077"/>
          </a:xfrm>
        </p:spPr>
        <p:txBody>
          <a:bodyPr>
            <a:normAutofit/>
          </a:bodyPr>
          <a:lstStyle/>
          <a:p>
            <a:pPr marL="0" indent="0">
              <a:buNone/>
            </a:pPr>
            <a:r>
              <a:rPr lang="es-ES" sz="4000" dirty="0"/>
              <a:t>Para saber si el peso de una persona es el adecuado, siempre en función de su peso, se utiliza el I.M.C.</a:t>
            </a:r>
          </a:p>
          <a:p>
            <a:pPr marL="0" indent="0">
              <a:buNone/>
            </a:pPr>
            <a:r>
              <a:rPr lang="es-ES" sz="4000" dirty="0"/>
              <a:t>¿Cómo se calcula el I.M.C?:</a:t>
            </a:r>
          </a:p>
          <a:p>
            <a:pPr marL="0" indent="0">
              <a:buNone/>
            </a:pPr>
            <a:endParaRPr lang="es-ES" sz="4000" dirty="0"/>
          </a:p>
          <a:p>
            <a:pPr marL="0" indent="0">
              <a:buNone/>
            </a:pPr>
            <a:endParaRPr lang="es-ES" sz="4000" dirty="0"/>
          </a:p>
        </p:txBody>
      </p:sp>
      <p:sp>
        <p:nvSpPr>
          <p:cNvPr id="12" name="Bocadillo: rectángulo 11">
            <a:extLst>
              <a:ext uri="{FF2B5EF4-FFF2-40B4-BE49-F238E27FC236}">
                <a16:creationId xmlns:a16="http://schemas.microsoft.com/office/drawing/2014/main" id="{37266637-1F21-4949-933C-66235B43E4BC}"/>
              </a:ext>
            </a:extLst>
          </p:cNvPr>
          <p:cNvSpPr/>
          <p:nvPr/>
        </p:nvSpPr>
        <p:spPr>
          <a:xfrm>
            <a:off x="337054" y="5556539"/>
            <a:ext cx="4447309" cy="441181"/>
          </a:xfrm>
          <a:prstGeom prst="wedgeRectCallout">
            <a:avLst>
              <a:gd name="adj1" fmla="val -21188"/>
              <a:gd name="adj2" fmla="val 45148"/>
            </a:avLst>
          </a:prstGeom>
        </p:spPr>
        <p:style>
          <a:lnRef idx="2">
            <a:schemeClr val="accent6"/>
          </a:lnRef>
          <a:fillRef idx="1">
            <a:schemeClr val="lt1"/>
          </a:fillRef>
          <a:effectRef idx="0">
            <a:schemeClr val="accent6"/>
          </a:effectRef>
          <a:fontRef idx="minor">
            <a:schemeClr val="dk1"/>
          </a:fontRef>
        </p:style>
        <p:txBody>
          <a:bodyPr rtlCol="0" anchor="ctr"/>
          <a:lstStyle/>
          <a:p>
            <a:r>
              <a:rPr lang="es-ES" sz="3200" dirty="0"/>
              <a:t>I.M.C.=peso(Kg)/talla(m</a:t>
            </a:r>
            <a:r>
              <a:rPr lang="es-ES" sz="3200" baseline="30000" dirty="0"/>
              <a:t>2</a:t>
            </a:r>
            <a:r>
              <a:rPr lang="es-ES" sz="3200" dirty="0"/>
              <a:t>)</a:t>
            </a:r>
          </a:p>
        </p:txBody>
      </p:sp>
      <p:pic>
        <p:nvPicPr>
          <p:cNvPr id="14" name="Imagen 13">
            <a:extLst>
              <a:ext uri="{FF2B5EF4-FFF2-40B4-BE49-F238E27FC236}">
                <a16:creationId xmlns:a16="http://schemas.microsoft.com/office/drawing/2014/main" id="{D2502DE9-2774-44F1-B565-9F30A405BB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1880" y="1685925"/>
            <a:ext cx="7196265" cy="4129088"/>
          </a:xfrm>
          <a:prstGeom prst="rect">
            <a:avLst/>
          </a:prstGeom>
        </p:spPr>
      </p:pic>
    </p:spTree>
    <p:extLst>
      <p:ext uri="{BB962C8B-B14F-4D97-AF65-F5344CB8AC3E}">
        <p14:creationId xmlns:p14="http://schemas.microsoft.com/office/powerpoint/2010/main" val="659884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150E91-84AD-4C25-BBF1-2AD74D45F29E}"/>
              </a:ext>
            </a:extLst>
          </p:cNvPr>
          <p:cNvSpPr>
            <a:spLocks noGrp="1"/>
          </p:cNvSpPr>
          <p:nvPr>
            <p:ph type="title"/>
          </p:nvPr>
        </p:nvSpPr>
        <p:spPr/>
        <p:txBody>
          <a:bodyPr>
            <a:normAutofit/>
          </a:bodyPr>
          <a:lstStyle/>
          <a:p>
            <a:pPr algn="ctr"/>
            <a:r>
              <a:rPr lang="es-ES" sz="4800" b="1" dirty="0"/>
              <a:t>¿A QUIÉN AFECTA PREFERENTEMENTE</a:t>
            </a:r>
            <a:r>
              <a:rPr lang="es-ES" b="1" dirty="0"/>
              <a:t>?</a:t>
            </a:r>
            <a:endParaRPr lang="es-ES" sz="4800" b="1" dirty="0"/>
          </a:p>
        </p:txBody>
      </p:sp>
      <p:sp>
        <p:nvSpPr>
          <p:cNvPr id="3" name="Marcador de contenido 2">
            <a:extLst>
              <a:ext uri="{FF2B5EF4-FFF2-40B4-BE49-F238E27FC236}">
                <a16:creationId xmlns:a16="http://schemas.microsoft.com/office/drawing/2014/main" id="{5F99A6A6-E39D-4337-887C-64A14CCB474D}"/>
              </a:ext>
            </a:extLst>
          </p:cNvPr>
          <p:cNvSpPr>
            <a:spLocks noGrp="1"/>
          </p:cNvSpPr>
          <p:nvPr>
            <p:ph idx="1"/>
          </p:nvPr>
        </p:nvSpPr>
        <p:spPr/>
        <p:txBody>
          <a:bodyPr>
            <a:normAutofit/>
          </a:bodyPr>
          <a:lstStyle/>
          <a:p>
            <a:r>
              <a:rPr lang="es-ES" sz="3200" dirty="0"/>
              <a:t>Afecta preferentemente a adolescentes sexo ♀ </a:t>
            </a:r>
          </a:p>
          <a:p>
            <a:pPr marL="0" indent="0">
              <a:buNone/>
            </a:pPr>
            <a:r>
              <a:rPr lang="es-ES" sz="3200" dirty="0"/>
              <a:t>(relación ♀/♂: 10/1).</a:t>
            </a:r>
          </a:p>
        </p:txBody>
      </p:sp>
      <p:graphicFrame>
        <p:nvGraphicFramePr>
          <p:cNvPr id="6" name="Gráfico 5">
            <a:extLst>
              <a:ext uri="{FF2B5EF4-FFF2-40B4-BE49-F238E27FC236}">
                <a16:creationId xmlns:a16="http://schemas.microsoft.com/office/drawing/2014/main" id="{46A061DB-B4F9-48DF-B8C9-6372AFCCB41D}"/>
              </a:ext>
            </a:extLst>
          </p:cNvPr>
          <p:cNvGraphicFramePr/>
          <p:nvPr>
            <p:extLst>
              <p:ext uri="{D42A27DB-BD31-4B8C-83A1-F6EECF244321}">
                <p14:modId xmlns:p14="http://schemas.microsoft.com/office/powerpoint/2010/main" val="2226338893"/>
              </p:ext>
            </p:extLst>
          </p:nvPr>
        </p:nvGraphicFramePr>
        <p:xfrm>
          <a:off x="3595254" y="2590801"/>
          <a:ext cx="3151910" cy="2549235"/>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ángulo 4">
            <a:extLst>
              <a:ext uri="{FF2B5EF4-FFF2-40B4-BE49-F238E27FC236}">
                <a16:creationId xmlns:a16="http://schemas.microsoft.com/office/drawing/2014/main" id="{7FEEEFBF-6258-4CA7-B015-5D18B4917951}"/>
              </a:ext>
            </a:extLst>
          </p:cNvPr>
          <p:cNvSpPr/>
          <p:nvPr/>
        </p:nvSpPr>
        <p:spPr>
          <a:xfrm>
            <a:off x="1026119" y="4951807"/>
            <a:ext cx="10013960" cy="1077218"/>
          </a:xfrm>
          <a:prstGeom prst="rect">
            <a:avLst/>
          </a:prstGeom>
        </p:spPr>
        <p:txBody>
          <a:bodyPr wrap="none">
            <a:spAutoFit/>
          </a:bodyPr>
          <a:lstStyle/>
          <a:p>
            <a:endParaRPr lang="es-ES" sz="3200" dirty="0"/>
          </a:p>
          <a:p>
            <a:pPr marL="285750" indent="-285750">
              <a:buFont typeface="Arial" panose="020B0604020202020204" pitchFamily="34" charset="0"/>
              <a:buChar char="•"/>
            </a:pPr>
            <a:r>
              <a:rPr lang="es-ES" sz="3200" dirty="0"/>
              <a:t>Prevalencia mundo occidental: 0,2-0,8 población general.</a:t>
            </a:r>
          </a:p>
        </p:txBody>
      </p:sp>
    </p:spTree>
    <p:extLst>
      <p:ext uri="{BB962C8B-B14F-4D97-AF65-F5344CB8AC3E}">
        <p14:creationId xmlns:p14="http://schemas.microsoft.com/office/powerpoint/2010/main" val="2961562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429FA2-EC4A-4628-804B-57BA18A7DB29}"/>
              </a:ext>
            </a:extLst>
          </p:cNvPr>
          <p:cNvSpPr>
            <a:spLocks noGrp="1"/>
          </p:cNvSpPr>
          <p:nvPr>
            <p:ph type="title"/>
          </p:nvPr>
        </p:nvSpPr>
        <p:spPr/>
        <p:txBody>
          <a:bodyPr>
            <a:normAutofit/>
          </a:bodyPr>
          <a:lstStyle/>
          <a:p>
            <a:pPr algn="ctr"/>
            <a:r>
              <a:rPr lang="es-ES" sz="6600" dirty="0"/>
              <a:t>¿CÓMO ACTUAR?</a:t>
            </a:r>
          </a:p>
        </p:txBody>
      </p:sp>
      <p:sp>
        <p:nvSpPr>
          <p:cNvPr id="3" name="Marcador de contenido 2">
            <a:extLst>
              <a:ext uri="{FF2B5EF4-FFF2-40B4-BE49-F238E27FC236}">
                <a16:creationId xmlns:a16="http://schemas.microsoft.com/office/drawing/2014/main" id="{47AB50D1-BAB3-4446-A09E-670A8F3416CD}"/>
              </a:ext>
            </a:extLst>
          </p:cNvPr>
          <p:cNvSpPr>
            <a:spLocks noGrp="1"/>
          </p:cNvSpPr>
          <p:nvPr>
            <p:ph idx="1"/>
          </p:nvPr>
        </p:nvSpPr>
        <p:spPr/>
        <p:txBody>
          <a:bodyPr/>
          <a:lstStyle/>
          <a:p>
            <a:pPr marL="514350" indent="-514350">
              <a:buFont typeface="+mj-lt"/>
              <a:buAutoNum type="arabicPeriod"/>
            </a:pPr>
            <a:r>
              <a:rPr lang="es-ES" dirty="0"/>
              <a:t>PROFESIONALES:</a:t>
            </a:r>
          </a:p>
          <a:p>
            <a:pPr lvl="2"/>
            <a:r>
              <a:rPr lang="es-ES" dirty="0"/>
              <a:t>ATENCIÓN PRIMARIA Y DIAGNÓSTICO PRECOZ</a:t>
            </a:r>
          </a:p>
          <a:p>
            <a:pPr lvl="2"/>
            <a:r>
              <a:rPr lang="es-ES" dirty="0"/>
              <a:t>SALUD MENTAL: ATENCIÓN DURANTE LA ENFERMEDAD</a:t>
            </a:r>
          </a:p>
          <a:p>
            <a:pPr lvl="2"/>
            <a:endParaRPr lang="es-ES" dirty="0"/>
          </a:p>
          <a:p>
            <a:pPr marL="514350" indent="-514350">
              <a:buFont typeface="+mj-lt"/>
              <a:buAutoNum type="arabicPeriod"/>
            </a:pPr>
            <a:r>
              <a:rPr lang="es-ES" dirty="0"/>
              <a:t>FAMILIAS</a:t>
            </a:r>
          </a:p>
          <a:p>
            <a:pPr lvl="2"/>
            <a:r>
              <a:rPr lang="es-ES" dirty="0"/>
              <a:t>ACTUAR DESDE LA PREVENCIÓN, DONDE EL PESO NO SEA EL EJE PRINCIPAL DE NUESTRA ACCIÓN DIARIA</a:t>
            </a:r>
          </a:p>
          <a:p>
            <a:pPr lvl="2"/>
            <a:endParaRPr lang="es-ES" dirty="0"/>
          </a:p>
          <a:p>
            <a:pPr marL="514350" indent="-514350">
              <a:buFont typeface="+mj-lt"/>
              <a:buAutoNum type="arabicPeriod"/>
            </a:pPr>
            <a:r>
              <a:rPr lang="es-ES" dirty="0"/>
              <a:t>SOCIEDAD</a:t>
            </a:r>
          </a:p>
          <a:p>
            <a:pPr lvl="2"/>
            <a:r>
              <a:rPr lang="es-ES" dirty="0"/>
              <a:t>PROMOVER LA TOLERANCIA A LA DIVERSIDAD</a:t>
            </a:r>
          </a:p>
          <a:p>
            <a:pPr lvl="2"/>
            <a:r>
              <a:rPr lang="es-ES" dirty="0"/>
              <a:t>CAMBIAR EL CHIPS, DELGADEZ NO ES IGUAL A ÉXITO</a:t>
            </a:r>
          </a:p>
          <a:p>
            <a:pPr lvl="2"/>
            <a:endParaRPr lang="es-ES" dirty="0"/>
          </a:p>
          <a:p>
            <a:pPr marL="514350" indent="-514350">
              <a:buFont typeface="+mj-lt"/>
              <a:buAutoNum type="arabicPeriod"/>
            </a:pPr>
            <a:endParaRPr lang="es-ES" dirty="0"/>
          </a:p>
        </p:txBody>
      </p:sp>
    </p:spTree>
    <p:extLst>
      <p:ext uri="{BB962C8B-B14F-4D97-AF65-F5344CB8AC3E}">
        <p14:creationId xmlns:p14="http://schemas.microsoft.com/office/powerpoint/2010/main" val="3479918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EBB1B7-F196-4F2F-8950-453DFABD2AA0}"/>
              </a:ext>
            </a:extLst>
          </p:cNvPr>
          <p:cNvSpPr>
            <a:spLocks noGrp="1"/>
          </p:cNvSpPr>
          <p:nvPr>
            <p:ph type="title"/>
          </p:nvPr>
        </p:nvSpPr>
        <p:spPr/>
        <p:txBody>
          <a:bodyPr>
            <a:noAutofit/>
          </a:bodyPr>
          <a:lstStyle/>
          <a:p>
            <a:pPr algn="ctr"/>
            <a:r>
              <a:rPr lang="es-ES" altLang="es-ES" sz="4800" b="1" dirty="0"/>
              <a:t>¿CÓMO PUEDO AYUDAR O  AYUDARME?</a:t>
            </a:r>
            <a:endParaRPr lang="es-ES" sz="4800" dirty="0"/>
          </a:p>
        </p:txBody>
      </p:sp>
      <p:sp>
        <p:nvSpPr>
          <p:cNvPr id="3" name="Marcador de contenido 2">
            <a:extLst>
              <a:ext uri="{FF2B5EF4-FFF2-40B4-BE49-F238E27FC236}">
                <a16:creationId xmlns:a16="http://schemas.microsoft.com/office/drawing/2014/main" id="{C9025CCB-EC53-48D4-9A03-6859DB9126E2}"/>
              </a:ext>
            </a:extLst>
          </p:cNvPr>
          <p:cNvSpPr>
            <a:spLocks noGrp="1"/>
          </p:cNvSpPr>
          <p:nvPr>
            <p:ph idx="1"/>
          </p:nvPr>
        </p:nvSpPr>
        <p:spPr/>
        <p:txBody>
          <a:bodyPr/>
          <a:lstStyle/>
          <a:p>
            <a:pPr>
              <a:buFontTx/>
              <a:buNone/>
            </a:pPr>
            <a:r>
              <a:rPr lang="es-ES" altLang="es-ES" b="1" dirty="0"/>
              <a:t>	</a:t>
            </a:r>
          </a:p>
          <a:p>
            <a:pPr>
              <a:buFontTx/>
              <a:buNone/>
            </a:pPr>
            <a:r>
              <a:rPr lang="es-ES" altLang="es-ES" sz="3200" b="1" dirty="0"/>
              <a:t>"No olvidemos que un diagnóstico precoz es el primer paso hacia la curación"</a:t>
            </a:r>
            <a:endParaRPr lang="es-ES" altLang="es-ES" sz="3200" dirty="0"/>
          </a:p>
          <a:p>
            <a:endParaRPr lang="es-ES" altLang="es-ES" sz="3200" b="1" dirty="0"/>
          </a:p>
          <a:p>
            <a:r>
              <a:rPr lang="es-ES" altLang="es-ES" dirty="0"/>
              <a:t>Detectando lo más pronto posible los signos de ANOREXIA.</a:t>
            </a:r>
          </a:p>
          <a:p>
            <a:r>
              <a:rPr lang="es-ES" altLang="es-ES" dirty="0"/>
              <a:t> Si descubres actitudes sospechosas, no las escondas e informa a la familia de las mismas. Ante cualquier duda consulta a los especialistas. </a:t>
            </a:r>
          </a:p>
          <a:p>
            <a:endParaRPr lang="es-ES" dirty="0"/>
          </a:p>
        </p:txBody>
      </p:sp>
    </p:spTree>
    <p:extLst>
      <p:ext uri="{BB962C8B-B14F-4D97-AF65-F5344CB8AC3E}">
        <p14:creationId xmlns:p14="http://schemas.microsoft.com/office/powerpoint/2010/main" val="39651380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TotalTime>
  <Words>1811</Words>
  <Application>Microsoft Office PowerPoint</Application>
  <PresentationFormat>Panorámica</PresentationFormat>
  <Paragraphs>183</Paragraphs>
  <Slides>30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30</vt:i4>
      </vt:variant>
    </vt:vector>
  </HeadingPairs>
  <TitlesOfParts>
    <vt:vector size="34" baseType="lpstr">
      <vt:lpstr>Arial</vt:lpstr>
      <vt:lpstr>Calibri</vt:lpstr>
      <vt:lpstr>Calibri Light</vt:lpstr>
      <vt:lpstr>Tema de Office</vt:lpstr>
      <vt:lpstr>ANOREXIA NERVIOSA</vt:lpstr>
      <vt:lpstr>INTRODUCCIÓN:</vt:lpstr>
      <vt:lpstr>UN POCO DE HISTORIA: ¿CUÁNDO SE  CONOCE EL PRIMER CASO DE ANOREXIA?</vt:lpstr>
      <vt:lpstr> ¿QUÉ ES LA ANOREXIA? </vt:lpstr>
      <vt:lpstr>¿CÓMO DIAGNÓSTICAR LA ANOREXIA NERVIOSA?</vt:lpstr>
      <vt:lpstr>INDICE DE MASA CORPORAL  </vt:lpstr>
      <vt:lpstr>¿A QUIÉN AFECTA PREFERENTEMENTE?</vt:lpstr>
      <vt:lpstr>¿CÓMO ACTUAR?</vt:lpstr>
      <vt:lpstr>¿CÓMO PUEDO AYUDAR O  AYUDARME?</vt:lpstr>
      <vt:lpstr>PREVENCIÓN PRIMARIA</vt:lpstr>
      <vt:lpstr>PREVENCIÓN SECUNDARIA</vt:lpstr>
      <vt:lpstr>TIPOS DE ANOREXIA NERVIOSA</vt:lpstr>
      <vt:lpstr>PERFIL DEL ENFERMO</vt:lpstr>
      <vt:lpstr>SEÑALES DE ALARMA  QUE PUEDEN INDICAR ANOREXIA:</vt:lpstr>
      <vt:lpstr>¿CUÁLES SON SUS SÍNTOMAS?</vt:lpstr>
      <vt:lpstr>SÍNTOMAS PSICOLÓGICOS </vt:lpstr>
      <vt:lpstr>SÍNTOMAS FÍSICOS</vt:lpstr>
      <vt:lpstr> ¿CUÁLES SON LAS CAUSAS?</vt:lpstr>
      <vt:lpstr>COMPLICACIONES MÁS FRECUENTES</vt:lpstr>
      <vt:lpstr>FACTORES DE RIESGO. ¿HAY PERSONAS MÁS PREDISPUESTAS QUE OTRAS? </vt:lpstr>
      <vt:lpstr>PURGAS: CONSECUENCIAS</vt:lpstr>
      <vt:lpstr>INTOXICACIÓN HÍDRICA: CONSECUENCIAS</vt:lpstr>
      <vt:lpstr>ANOREXIA: RIESGO DE MUERTE</vt:lpstr>
      <vt:lpstr>PREVENCIÓN DE LA ANOREXIA: QUE PODEMOS HACER PARA PREVENIRLA</vt:lpstr>
      <vt:lpstr>TRATAMIENTO </vt:lpstr>
      <vt:lpstr>LA ANOREXIA Y LA MODA </vt:lpstr>
      <vt:lpstr>LA ANOREXIA EN ESPAÑA</vt:lpstr>
      <vt:lpstr>  CONCLUSIONES: </vt:lpstr>
      <vt:lpstr>ACTIVIDADES</vt:lpstr>
      <vt:lpstr>          Completa el siguiente diagrama: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¿QUÉ ES LA ANOREXIA?</dc:title>
  <dc:creator>User</dc:creator>
  <cp:lastModifiedBy>User</cp:lastModifiedBy>
  <cp:revision>51</cp:revision>
  <dcterms:created xsi:type="dcterms:W3CDTF">2019-01-19T19:28:03Z</dcterms:created>
  <dcterms:modified xsi:type="dcterms:W3CDTF">2019-01-20T18:40:35Z</dcterms:modified>
</cp:coreProperties>
</file>