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sldIdLst>
    <p:sldId id="256" r:id="rId2"/>
    <p:sldId id="257" r:id="rId3"/>
    <p:sldId id="345" r:id="rId4"/>
    <p:sldId id="346" r:id="rId5"/>
    <p:sldId id="347" r:id="rId6"/>
    <p:sldId id="348" r:id="rId7"/>
    <p:sldId id="349" r:id="rId8"/>
    <p:sldId id="350" r:id="rId9"/>
    <p:sldId id="351" r:id="rId10"/>
    <p:sldId id="344" r:id="rId11"/>
    <p:sldId id="307" r:id="rId12"/>
    <p:sldId id="258" r:id="rId13"/>
    <p:sldId id="315" r:id="rId14"/>
    <p:sldId id="342" r:id="rId15"/>
    <p:sldId id="343" r:id="rId16"/>
    <p:sldId id="317" r:id="rId17"/>
    <p:sldId id="318" r:id="rId18"/>
    <p:sldId id="319" r:id="rId19"/>
    <p:sldId id="330" r:id="rId20"/>
    <p:sldId id="320" r:id="rId21"/>
    <p:sldId id="321" r:id="rId22"/>
    <p:sldId id="322" r:id="rId23"/>
    <p:sldId id="323" r:id="rId24"/>
    <p:sldId id="325" r:id="rId25"/>
    <p:sldId id="324" r:id="rId26"/>
    <p:sldId id="261" r:id="rId27"/>
    <p:sldId id="259" r:id="rId28"/>
    <p:sldId id="264" r:id="rId29"/>
    <p:sldId id="337" r:id="rId30"/>
    <p:sldId id="339" r:id="rId31"/>
    <p:sldId id="340" r:id="rId32"/>
    <p:sldId id="341" r:id="rId33"/>
    <p:sldId id="338" r:id="rId34"/>
    <p:sldId id="265" r:id="rId35"/>
    <p:sldId id="311" r:id="rId36"/>
    <p:sldId id="298" r:id="rId37"/>
    <p:sldId id="299" r:id="rId38"/>
    <p:sldId id="300" r:id="rId39"/>
    <p:sldId id="303" r:id="rId40"/>
    <p:sldId id="305" r:id="rId41"/>
    <p:sldId id="333" r:id="rId42"/>
    <p:sldId id="335" r:id="rId43"/>
    <p:sldId id="336" r:id="rId44"/>
    <p:sldId id="304" r:id="rId45"/>
    <p:sldId id="301" r:id="rId46"/>
    <p:sldId id="312" r:id="rId47"/>
    <p:sldId id="292" r:id="rId4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8587" autoAdjust="0"/>
    <p:restoredTop sz="86368" autoAdjust="0"/>
  </p:normalViewPr>
  <p:slideViewPr>
    <p:cSldViewPr>
      <p:cViewPr varScale="1">
        <p:scale>
          <a:sx n="90" d="100"/>
          <a:sy n="90" d="100"/>
        </p:scale>
        <p:origin x="-772" y="-52"/>
      </p:cViewPr>
      <p:guideLst>
        <p:guide orient="horz" pos="2160"/>
        <p:guide pos="2880"/>
      </p:guideLst>
    </p:cSldViewPr>
  </p:slideViewPr>
  <p:outlineViewPr>
    <p:cViewPr>
      <p:scale>
        <a:sx n="33" d="100"/>
        <a:sy n="33" d="100"/>
      </p:scale>
      <p:origin x="0" y="2126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53AD9F-C8DF-4852-B244-C70AAAA1210F}" type="datetimeFigureOut">
              <a:rPr lang="es-ES" smtClean="0"/>
              <a:pPr/>
              <a:t>31/03/2019</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853863-69ED-4F06-9B0D-26AAB5FD56FF}"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3B853863-69ED-4F06-9B0D-26AAB5FD56FF}" type="slidenum">
              <a:rPr lang="es-ES" smtClean="0"/>
              <a:pPr/>
              <a:t>12</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3B853863-69ED-4F06-9B0D-26AAB5FD56FF}" type="slidenum">
              <a:rPr lang="es-ES" smtClean="0"/>
              <a:pPr/>
              <a:t>13</a:t>
            </a:fld>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3B853863-69ED-4F06-9B0D-26AAB5FD56FF}" type="slidenum">
              <a:rPr lang="es-ES" smtClean="0"/>
              <a:pPr/>
              <a:t>14</a:t>
            </a:fld>
            <a:endParaRPr 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3B853863-69ED-4F06-9B0D-26AAB5FD56FF}" type="slidenum">
              <a:rPr lang="es-ES" smtClean="0"/>
              <a:pPr/>
              <a:t>15</a:t>
            </a:fld>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3B853863-69ED-4F06-9B0D-26AAB5FD56FF}" type="slidenum">
              <a:rPr lang="es-ES" smtClean="0"/>
              <a:pPr/>
              <a:t>17</a:t>
            </a:fld>
            <a:endParaRPr lang="es-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3B853863-69ED-4F06-9B0D-26AAB5FD56FF}" type="slidenum">
              <a:rPr lang="es-ES" smtClean="0"/>
              <a:pPr/>
              <a:t>47</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1AAD5EF6-228A-4919-B16B-0BA4496D8D58}" type="datetimeFigureOut">
              <a:rPr lang="es-ES" smtClean="0"/>
              <a:pPr/>
              <a:t>31/03/2019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7F91B18-0720-4E79-9811-F3F87FC1F301}" type="slidenum">
              <a:rPr lang="es-ES" smtClean="0"/>
              <a:pPr/>
              <a:t>‹Nº›</a:t>
            </a:fld>
            <a:endParaRPr lang="es-ES"/>
          </a:p>
        </p:txBody>
      </p:sp>
    </p:spTree>
    <p:extLst>
      <p:ext uri="{BB962C8B-B14F-4D97-AF65-F5344CB8AC3E}">
        <p14:creationId xmlns="" xmlns:p14="http://schemas.microsoft.com/office/powerpoint/2010/main" val="3520769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AAD5EF6-228A-4919-B16B-0BA4496D8D58}" type="datetimeFigureOut">
              <a:rPr lang="es-ES" smtClean="0"/>
              <a:pPr/>
              <a:t>31/03/2019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7F91B18-0720-4E79-9811-F3F87FC1F301}" type="slidenum">
              <a:rPr lang="es-ES" smtClean="0"/>
              <a:pPr/>
              <a:t>‹Nº›</a:t>
            </a:fld>
            <a:endParaRPr lang="es-ES"/>
          </a:p>
        </p:txBody>
      </p:sp>
    </p:spTree>
    <p:extLst>
      <p:ext uri="{BB962C8B-B14F-4D97-AF65-F5344CB8AC3E}">
        <p14:creationId xmlns="" xmlns:p14="http://schemas.microsoft.com/office/powerpoint/2010/main" val="1943054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AAD5EF6-228A-4919-B16B-0BA4496D8D58}" type="datetimeFigureOut">
              <a:rPr lang="es-ES" smtClean="0"/>
              <a:pPr/>
              <a:t>31/03/2019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7F91B18-0720-4E79-9811-F3F87FC1F301}" type="slidenum">
              <a:rPr lang="es-ES" smtClean="0"/>
              <a:pPr/>
              <a:t>‹Nº›</a:t>
            </a:fld>
            <a:endParaRPr lang="es-ES"/>
          </a:p>
        </p:txBody>
      </p:sp>
    </p:spTree>
    <p:extLst>
      <p:ext uri="{BB962C8B-B14F-4D97-AF65-F5344CB8AC3E}">
        <p14:creationId xmlns="" xmlns:p14="http://schemas.microsoft.com/office/powerpoint/2010/main" val="1285618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AAD5EF6-228A-4919-B16B-0BA4496D8D58}" type="datetimeFigureOut">
              <a:rPr lang="es-ES" smtClean="0"/>
              <a:pPr/>
              <a:t>31/03/2019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7F91B18-0720-4E79-9811-F3F87FC1F301}" type="slidenum">
              <a:rPr lang="es-ES" smtClean="0"/>
              <a:pPr/>
              <a:t>‹Nº›</a:t>
            </a:fld>
            <a:endParaRPr lang="es-ES"/>
          </a:p>
        </p:txBody>
      </p:sp>
    </p:spTree>
    <p:extLst>
      <p:ext uri="{BB962C8B-B14F-4D97-AF65-F5344CB8AC3E}">
        <p14:creationId xmlns="" xmlns:p14="http://schemas.microsoft.com/office/powerpoint/2010/main" val="1510720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AAD5EF6-228A-4919-B16B-0BA4496D8D58}" type="datetimeFigureOut">
              <a:rPr lang="es-ES" smtClean="0"/>
              <a:pPr/>
              <a:t>31/03/2019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7F91B18-0720-4E79-9811-F3F87FC1F301}" type="slidenum">
              <a:rPr lang="es-ES" smtClean="0"/>
              <a:pPr/>
              <a:t>‹Nº›</a:t>
            </a:fld>
            <a:endParaRPr lang="es-ES"/>
          </a:p>
        </p:txBody>
      </p:sp>
    </p:spTree>
    <p:extLst>
      <p:ext uri="{BB962C8B-B14F-4D97-AF65-F5344CB8AC3E}">
        <p14:creationId xmlns="" xmlns:p14="http://schemas.microsoft.com/office/powerpoint/2010/main" val="951016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1AAD5EF6-228A-4919-B16B-0BA4496D8D58}" type="datetimeFigureOut">
              <a:rPr lang="es-ES" smtClean="0"/>
              <a:pPr/>
              <a:t>31/03/2019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37F91B18-0720-4E79-9811-F3F87FC1F301}" type="slidenum">
              <a:rPr lang="es-ES" smtClean="0"/>
              <a:pPr/>
              <a:t>‹Nº›</a:t>
            </a:fld>
            <a:endParaRPr lang="es-ES"/>
          </a:p>
        </p:txBody>
      </p:sp>
    </p:spTree>
    <p:extLst>
      <p:ext uri="{BB962C8B-B14F-4D97-AF65-F5344CB8AC3E}">
        <p14:creationId xmlns="" xmlns:p14="http://schemas.microsoft.com/office/powerpoint/2010/main" val="2718532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1AAD5EF6-228A-4919-B16B-0BA4496D8D58}" type="datetimeFigureOut">
              <a:rPr lang="es-ES" smtClean="0"/>
              <a:pPr/>
              <a:t>31/03/2019</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37F91B18-0720-4E79-9811-F3F87FC1F301}" type="slidenum">
              <a:rPr lang="es-ES" smtClean="0"/>
              <a:pPr/>
              <a:t>‹Nº›</a:t>
            </a:fld>
            <a:endParaRPr lang="es-ES"/>
          </a:p>
        </p:txBody>
      </p:sp>
    </p:spTree>
    <p:extLst>
      <p:ext uri="{BB962C8B-B14F-4D97-AF65-F5344CB8AC3E}">
        <p14:creationId xmlns="" xmlns:p14="http://schemas.microsoft.com/office/powerpoint/2010/main" val="4126141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1AAD5EF6-228A-4919-B16B-0BA4496D8D58}" type="datetimeFigureOut">
              <a:rPr lang="es-ES" smtClean="0"/>
              <a:pPr/>
              <a:t>31/03/2019</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37F91B18-0720-4E79-9811-F3F87FC1F301}" type="slidenum">
              <a:rPr lang="es-ES" smtClean="0"/>
              <a:pPr/>
              <a:t>‹Nº›</a:t>
            </a:fld>
            <a:endParaRPr lang="es-ES"/>
          </a:p>
        </p:txBody>
      </p:sp>
    </p:spTree>
    <p:extLst>
      <p:ext uri="{BB962C8B-B14F-4D97-AF65-F5344CB8AC3E}">
        <p14:creationId xmlns="" xmlns:p14="http://schemas.microsoft.com/office/powerpoint/2010/main" val="1918452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AAD5EF6-228A-4919-B16B-0BA4496D8D58}" type="datetimeFigureOut">
              <a:rPr lang="es-ES" smtClean="0"/>
              <a:pPr/>
              <a:t>31/03/2019</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37F91B18-0720-4E79-9811-F3F87FC1F301}" type="slidenum">
              <a:rPr lang="es-ES" smtClean="0"/>
              <a:pPr/>
              <a:t>‹Nº›</a:t>
            </a:fld>
            <a:endParaRPr lang="es-ES"/>
          </a:p>
        </p:txBody>
      </p:sp>
    </p:spTree>
    <p:extLst>
      <p:ext uri="{BB962C8B-B14F-4D97-AF65-F5344CB8AC3E}">
        <p14:creationId xmlns="" xmlns:p14="http://schemas.microsoft.com/office/powerpoint/2010/main" val="2335019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AAD5EF6-228A-4919-B16B-0BA4496D8D58}" type="datetimeFigureOut">
              <a:rPr lang="es-ES" smtClean="0"/>
              <a:pPr/>
              <a:t>31/03/2019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37F91B18-0720-4E79-9811-F3F87FC1F301}" type="slidenum">
              <a:rPr lang="es-ES" smtClean="0"/>
              <a:pPr/>
              <a:t>‹Nº›</a:t>
            </a:fld>
            <a:endParaRPr lang="es-ES"/>
          </a:p>
        </p:txBody>
      </p:sp>
    </p:spTree>
    <p:extLst>
      <p:ext uri="{BB962C8B-B14F-4D97-AF65-F5344CB8AC3E}">
        <p14:creationId xmlns="" xmlns:p14="http://schemas.microsoft.com/office/powerpoint/2010/main" val="2888710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AAD5EF6-228A-4919-B16B-0BA4496D8D58}" type="datetimeFigureOut">
              <a:rPr lang="es-ES" smtClean="0"/>
              <a:pPr/>
              <a:t>31/03/2019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37F91B18-0720-4E79-9811-F3F87FC1F301}" type="slidenum">
              <a:rPr lang="es-ES" smtClean="0"/>
              <a:pPr/>
              <a:t>‹Nº›</a:t>
            </a:fld>
            <a:endParaRPr lang="es-ES"/>
          </a:p>
        </p:txBody>
      </p:sp>
    </p:spTree>
    <p:extLst>
      <p:ext uri="{BB962C8B-B14F-4D97-AF65-F5344CB8AC3E}">
        <p14:creationId xmlns="" xmlns:p14="http://schemas.microsoft.com/office/powerpoint/2010/main" val="1647703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AD5EF6-228A-4919-B16B-0BA4496D8D58}" type="datetimeFigureOut">
              <a:rPr lang="es-ES" smtClean="0"/>
              <a:pPr/>
              <a:t>31/03/2019</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F91B18-0720-4E79-9811-F3F87FC1F301}" type="slidenum">
              <a:rPr lang="es-ES" smtClean="0"/>
              <a:pPr/>
              <a:t>‹Nº›</a:t>
            </a:fld>
            <a:endParaRPr lang="es-ES"/>
          </a:p>
        </p:txBody>
      </p:sp>
    </p:spTree>
    <p:extLst>
      <p:ext uri="{BB962C8B-B14F-4D97-AF65-F5344CB8AC3E}">
        <p14:creationId xmlns="" xmlns:p14="http://schemas.microsoft.com/office/powerpoint/2010/main" val="25111809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juntadeandalucia.es/educacion/permanente/materiales/index.php?habitos"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eltiempolatino.com/news/2014/feb/14/por-que-es-importante-realizar-actividad-fisica/"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28662" y="571480"/>
            <a:ext cx="7200800" cy="3026936"/>
          </a:xfrm>
        </p:spPr>
        <p:style>
          <a:lnRef idx="2">
            <a:schemeClr val="accent2"/>
          </a:lnRef>
          <a:fillRef idx="1">
            <a:schemeClr val="lt1"/>
          </a:fillRef>
          <a:effectRef idx="0">
            <a:schemeClr val="accent2"/>
          </a:effectRef>
          <a:fontRef idx="minor">
            <a:schemeClr val="dk1"/>
          </a:fontRef>
        </p:style>
        <p:txBody>
          <a:bodyPr>
            <a:normAutofit/>
          </a:bodyPr>
          <a:lstStyle/>
          <a:p>
            <a:r>
              <a:rPr lang="es-ES" dirty="0" smtClean="0"/>
              <a:t/>
            </a:r>
            <a:br>
              <a:rPr lang="es-ES" dirty="0" smtClean="0"/>
            </a:br>
            <a:r>
              <a:rPr lang="es-ES" dirty="0" smtClean="0"/>
              <a:t/>
            </a:r>
            <a:br>
              <a:rPr lang="es-ES" dirty="0" smtClean="0"/>
            </a:br>
            <a:endParaRPr lang="es-ES" dirty="0"/>
          </a:p>
        </p:txBody>
      </p:sp>
      <p:sp>
        <p:nvSpPr>
          <p:cNvPr id="3" name="2 Subtítulo"/>
          <p:cNvSpPr>
            <a:spLocks noGrp="1"/>
          </p:cNvSpPr>
          <p:nvPr>
            <p:ph type="subTitle" idx="1"/>
          </p:nvPr>
        </p:nvSpPr>
        <p:spPr>
          <a:xfrm>
            <a:off x="1371600" y="3886200"/>
            <a:ext cx="6400800" cy="2043130"/>
          </a:xfrm>
        </p:spPr>
        <p:txBody>
          <a:bodyPr>
            <a:normAutofit fontScale="85000" lnSpcReduction="20000"/>
          </a:bodyPr>
          <a:lstStyle/>
          <a:p>
            <a:r>
              <a:rPr lang="es-ES" b="1" dirty="0" smtClean="0">
                <a:ln/>
                <a:solidFill>
                  <a:srgbClr val="00B0F0"/>
                </a:solidFill>
              </a:rPr>
              <a:t>Grupo Trabajo:</a:t>
            </a:r>
          </a:p>
          <a:p>
            <a:r>
              <a:rPr lang="es-ES" b="1" dirty="0" smtClean="0">
                <a:ln/>
                <a:solidFill>
                  <a:srgbClr val="00B0F0"/>
                </a:solidFill>
              </a:rPr>
              <a:t>“Estrategias de actuación para la salud y la calidad de vida de nuestros alumnos”</a:t>
            </a:r>
          </a:p>
          <a:p>
            <a:endParaRPr lang="es-ES" b="1" dirty="0" smtClean="0">
              <a:ln/>
              <a:solidFill>
                <a:srgbClr val="00B0F0"/>
              </a:solidFill>
            </a:endParaRPr>
          </a:p>
          <a:p>
            <a:r>
              <a:rPr lang="es-ES" b="1" dirty="0" smtClean="0">
                <a:ln/>
                <a:solidFill>
                  <a:srgbClr val="00B0F0"/>
                </a:solidFill>
              </a:rPr>
              <a:t>C.E.P. DE CÓRDOBA</a:t>
            </a:r>
          </a:p>
          <a:p>
            <a:endParaRPr lang="es-ES" dirty="0"/>
          </a:p>
        </p:txBody>
      </p:sp>
      <p:sp>
        <p:nvSpPr>
          <p:cNvPr id="4" name="3 Rectángulo"/>
          <p:cNvSpPr/>
          <p:nvPr/>
        </p:nvSpPr>
        <p:spPr>
          <a:xfrm>
            <a:off x="1071538" y="785794"/>
            <a:ext cx="6929486" cy="2585323"/>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LA APTITUD </a:t>
            </a:r>
            <a:r>
              <a:rPr lang="es-E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FÍSICA</a:t>
            </a:r>
          </a:p>
          <a:p>
            <a:pPr algn="ctr"/>
            <a:r>
              <a:rPr lang="es-E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Y </a:t>
            </a:r>
          </a:p>
          <a:p>
            <a:pPr algn="ctr"/>
            <a:r>
              <a:rPr lang="es-E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s-E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LA </a:t>
            </a:r>
            <a:r>
              <a:rPr lang="es-E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NUTRICIÓN</a:t>
            </a:r>
            <a:endParaRPr lang="es-E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 xmlns:p14="http://schemas.microsoft.com/office/powerpoint/2010/main" val="33769496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b="1" dirty="0" smtClean="0"/>
              <a:t>¿Qué es la </a:t>
            </a:r>
            <a:r>
              <a:rPr lang="es-ES" b="1" dirty="0" smtClean="0">
                <a:solidFill>
                  <a:srgbClr val="FF0000"/>
                </a:solidFill>
              </a:rPr>
              <a:t>aptitud física</a:t>
            </a:r>
            <a:r>
              <a:rPr lang="es-ES" b="1" dirty="0" smtClean="0"/>
              <a:t>?</a:t>
            </a:r>
            <a:endParaRPr lang="es-ES" b="1" dirty="0"/>
          </a:p>
        </p:txBody>
      </p:sp>
      <p:sp>
        <p:nvSpPr>
          <p:cNvPr id="3" name="2 Marcador de contenido"/>
          <p:cNvSpPr>
            <a:spLocks noGrp="1"/>
          </p:cNvSpPr>
          <p:nvPr>
            <p:ph idx="1"/>
          </p:nvPr>
        </p:nvSpPr>
        <p:spPr>
          <a:xfrm>
            <a:off x="539552" y="1700808"/>
            <a:ext cx="8229600" cy="4525963"/>
          </a:xfrm>
        </p:spPr>
        <p:txBody>
          <a:bodyPr>
            <a:normAutofit/>
          </a:bodyPr>
          <a:lstStyle/>
          <a:p>
            <a:pPr marL="0" indent="0">
              <a:buNone/>
            </a:pPr>
            <a:endParaRPr lang="es-ES" dirty="0" smtClean="0"/>
          </a:p>
          <a:p>
            <a:pPr marL="0" indent="0">
              <a:buNone/>
            </a:pPr>
            <a:r>
              <a:rPr lang="es-ES" dirty="0" smtClean="0"/>
              <a:t>La </a:t>
            </a:r>
            <a:r>
              <a:rPr lang="es-ES" b="1" dirty="0" smtClean="0"/>
              <a:t>aptitud física</a:t>
            </a:r>
            <a:r>
              <a:rPr lang="es-ES" dirty="0" smtClean="0"/>
              <a:t>, es la capacidad que tiene el organismo humano de realizar distintas actividades </a:t>
            </a:r>
            <a:r>
              <a:rPr lang="es-ES" b="1" dirty="0" smtClean="0"/>
              <a:t>físicas</a:t>
            </a:r>
            <a:r>
              <a:rPr lang="es-ES" dirty="0" smtClean="0"/>
              <a:t> en forma eficaz, retrasando la aparición del cansancio o fatiga y necesitando el menor tiempo requerido para la recuperación.</a:t>
            </a:r>
            <a:endParaRPr lang="es-ES" dirty="0"/>
          </a:p>
        </p:txBody>
      </p:sp>
    </p:spTree>
    <p:extLst>
      <p:ext uri="{BB962C8B-B14F-4D97-AF65-F5344CB8AC3E}">
        <p14:creationId xmlns="" xmlns:p14="http://schemas.microsoft.com/office/powerpoint/2010/main" val="5672684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¿Qué es la aptitud física en una persona?</a:t>
            </a:r>
            <a:endParaRPr lang="es-ES" b="1" dirty="0"/>
          </a:p>
        </p:txBody>
      </p:sp>
      <p:sp>
        <p:nvSpPr>
          <p:cNvPr id="3" name="2 Marcador de contenido"/>
          <p:cNvSpPr>
            <a:spLocks noGrp="1"/>
          </p:cNvSpPr>
          <p:nvPr>
            <p:ph idx="1"/>
          </p:nvPr>
        </p:nvSpPr>
        <p:spPr/>
        <p:txBody>
          <a:bodyPr>
            <a:normAutofit lnSpcReduction="10000"/>
          </a:bodyPr>
          <a:lstStyle/>
          <a:p>
            <a:pPr>
              <a:buNone/>
            </a:pPr>
            <a:r>
              <a:rPr lang="es-ES" sz="3600" b="1" dirty="0" smtClean="0"/>
              <a:t>   Aptitud física</a:t>
            </a:r>
            <a:r>
              <a:rPr lang="es-ES" sz="3600" dirty="0" smtClean="0"/>
              <a:t> es la habilidad que posee una persona para efectuar una determinada actividad física o la capacidad y destreza que se tiene para el desarrollo de la misma y su buen desempeño.</a:t>
            </a:r>
          </a:p>
          <a:p>
            <a:pPr>
              <a:buNone/>
            </a:pPr>
            <a:r>
              <a:rPr lang="es-ES" sz="3600" dirty="0" smtClean="0"/>
              <a:t>   La palabra </a:t>
            </a:r>
            <a:r>
              <a:rPr lang="es-ES" sz="3600" b="1" dirty="0" smtClean="0"/>
              <a:t>aptitud</a:t>
            </a:r>
            <a:r>
              <a:rPr lang="es-ES" sz="3600" dirty="0" smtClean="0"/>
              <a:t> proviene del latín </a:t>
            </a:r>
            <a:r>
              <a:rPr lang="es-ES" sz="3600" dirty="0" err="1" smtClean="0"/>
              <a:t>aptus</a:t>
            </a:r>
            <a:r>
              <a:rPr lang="es-ES" sz="3600" dirty="0" smtClean="0"/>
              <a:t> que significa “capaz para”.</a:t>
            </a:r>
          </a:p>
          <a:p>
            <a:pPr>
              <a:buNone/>
            </a:pPr>
            <a:endParaRPr lang="es-ES" sz="3600" dirty="0" smtClean="0"/>
          </a:p>
          <a:p>
            <a:pPr marL="0" indent="0">
              <a:buNone/>
            </a:pPr>
            <a:endParaRPr lang="es-ES" sz="4400" dirty="0" smtClean="0"/>
          </a:p>
          <a:p>
            <a:endParaRPr lang="es-E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¿Cuál es la importancia de la aptitud física?</a:t>
            </a:r>
            <a:endParaRPr lang="es-ES" b="1" dirty="0"/>
          </a:p>
        </p:txBody>
      </p:sp>
      <p:sp>
        <p:nvSpPr>
          <p:cNvPr id="3" name="2 Marcador de contenido"/>
          <p:cNvSpPr>
            <a:spLocks noGrp="1"/>
          </p:cNvSpPr>
          <p:nvPr>
            <p:ph idx="1"/>
          </p:nvPr>
        </p:nvSpPr>
        <p:spPr/>
        <p:txBody>
          <a:bodyPr>
            <a:normAutofit fontScale="92500" lnSpcReduction="10000"/>
          </a:bodyPr>
          <a:lstStyle/>
          <a:p>
            <a:pPr>
              <a:buNone/>
            </a:pPr>
            <a:r>
              <a:rPr lang="es-ES" sz="4000" b="1" dirty="0" smtClean="0"/>
              <a:t>   </a:t>
            </a:r>
            <a:r>
              <a:rPr lang="es-ES" sz="4000" dirty="0" smtClean="0"/>
              <a:t>Es importante valorar la </a:t>
            </a:r>
            <a:r>
              <a:rPr lang="es-ES" sz="4000" b="1" dirty="0" smtClean="0"/>
              <a:t>aptitud física,</a:t>
            </a:r>
            <a:r>
              <a:rPr lang="es-ES" sz="4000" dirty="0" smtClean="0"/>
              <a:t> o la condición </a:t>
            </a:r>
            <a:r>
              <a:rPr lang="es-ES" sz="4000" b="1" dirty="0" smtClean="0"/>
              <a:t>física</a:t>
            </a:r>
            <a:r>
              <a:rPr lang="es-ES" sz="4000" dirty="0" smtClean="0"/>
              <a:t>,  pues estimamos la capacidad de realizar actividades (laborales, recreativas y cotidianas) sin un excesivo cansancio corporal.</a:t>
            </a:r>
          </a:p>
          <a:p>
            <a:pPr>
              <a:buNone/>
            </a:pPr>
            <a:r>
              <a:rPr lang="es-ES" sz="4000" dirty="0" smtClean="0"/>
              <a:t>   El </a:t>
            </a:r>
            <a:r>
              <a:rPr lang="es-ES" sz="4000" b="1" dirty="0" smtClean="0"/>
              <a:t>entrenamiento deportivo </a:t>
            </a:r>
            <a:r>
              <a:rPr lang="es-ES" sz="4000" dirty="0" smtClean="0"/>
              <a:t>es favorecedor de esta condición física o aptitud física.</a:t>
            </a:r>
          </a:p>
          <a:p>
            <a:pPr marL="0" indent="0">
              <a:buNone/>
            </a:pPr>
            <a:endParaRPr lang="es-ES" dirty="0"/>
          </a:p>
        </p:txBody>
      </p:sp>
    </p:spTree>
    <p:extLst>
      <p:ext uri="{BB962C8B-B14F-4D97-AF65-F5344CB8AC3E}">
        <p14:creationId xmlns="" xmlns:p14="http://schemas.microsoft.com/office/powerpoint/2010/main" val="42675557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85794"/>
            <a:ext cx="8229600" cy="1071570"/>
          </a:xfrm>
        </p:spPr>
        <p:txBody>
          <a:bodyPr>
            <a:normAutofit fontScale="90000"/>
          </a:bodyPr>
          <a:lstStyle/>
          <a:p>
            <a:r>
              <a:rPr lang="es-ES" b="1" dirty="0" smtClean="0"/>
              <a:t>COMPONENTES DE LA APTITUD FÍSICA</a:t>
            </a:r>
            <a:endParaRPr lang="es-ES" b="1" dirty="0"/>
          </a:p>
        </p:txBody>
      </p:sp>
      <p:sp>
        <p:nvSpPr>
          <p:cNvPr id="3" name="2 Marcador de contenido"/>
          <p:cNvSpPr>
            <a:spLocks noGrp="1"/>
          </p:cNvSpPr>
          <p:nvPr>
            <p:ph idx="1"/>
          </p:nvPr>
        </p:nvSpPr>
        <p:spPr/>
        <p:txBody>
          <a:bodyPr>
            <a:normAutofit/>
          </a:bodyPr>
          <a:lstStyle/>
          <a:p>
            <a:pPr marL="0" indent="0">
              <a:buNone/>
            </a:pPr>
            <a:endParaRPr lang="es-ES" b="1" dirty="0" smtClean="0"/>
          </a:p>
          <a:p>
            <a:pPr marL="0" indent="0">
              <a:buNone/>
            </a:pPr>
            <a:endParaRPr lang="es-ES" b="1" dirty="0" smtClean="0"/>
          </a:p>
          <a:p>
            <a:pPr marL="0" indent="0"/>
            <a:r>
              <a:rPr lang="es-ES" b="1" dirty="0" smtClean="0"/>
              <a:t>La flexibilidad y</a:t>
            </a:r>
          </a:p>
          <a:p>
            <a:pPr marL="0" indent="0"/>
            <a:r>
              <a:rPr lang="es-ES" b="1" dirty="0" smtClean="0"/>
              <a:t>La capacidad aeróbica</a:t>
            </a:r>
          </a:p>
        </p:txBody>
      </p:sp>
    </p:spTree>
    <p:extLst>
      <p:ext uri="{BB962C8B-B14F-4D97-AF65-F5344CB8AC3E}">
        <p14:creationId xmlns="" xmlns:p14="http://schemas.microsoft.com/office/powerpoint/2010/main" val="10933864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428604"/>
            <a:ext cx="8229600" cy="1071570"/>
          </a:xfrm>
        </p:spPr>
        <p:txBody>
          <a:bodyPr>
            <a:normAutofit/>
          </a:bodyPr>
          <a:lstStyle/>
          <a:p>
            <a:r>
              <a:rPr lang="es-ES" b="1" dirty="0" smtClean="0"/>
              <a:t>FLEXIBILIDAD</a:t>
            </a:r>
            <a:endParaRPr lang="es-ES" b="1" dirty="0"/>
          </a:p>
        </p:txBody>
      </p:sp>
      <p:sp>
        <p:nvSpPr>
          <p:cNvPr id="4" name="3 Marcador de contenido"/>
          <p:cNvSpPr>
            <a:spLocks noGrp="1"/>
          </p:cNvSpPr>
          <p:nvPr>
            <p:ph idx="1"/>
          </p:nvPr>
        </p:nvSpPr>
        <p:spPr/>
        <p:txBody>
          <a:bodyPr>
            <a:normAutofit fontScale="32500" lnSpcReduction="20000"/>
          </a:bodyPr>
          <a:lstStyle/>
          <a:p>
            <a:r>
              <a:rPr lang="es-ES" sz="7000" dirty="0" smtClean="0"/>
              <a:t>La flexibilidad es la </a:t>
            </a:r>
            <a:r>
              <a:rPr lang="es-ES" sz="7000" b="1" dirty="0" smtClean="0"/>
              <a:t>capacidad que tienen los músculos para lograr estirarse sin dañarlos de ninguna forma</a:t>
            </a:r>
            <a:r>
              <a:rPr lang="es-ES" sz="7000" dirty="0" smtClean="0"/>
              <a:t>. La flexibilidad es dependiente de la elasticidad muscular y movilidad articular que se tenga en el cuerpo.</a:t>
            </a:r>
          </a:p>
          <a:p>
            <a:r>
              <a:rPr lang="es-ES" sz="7000" dirty="0" smtClean="0"/>
              <a:t>Sin embargo existen muchos factores que también ayudan a la flexibilidad, ellos son la herencia genética, la edad, cuanto más pequeño se es en edad, más elasticidad tiene el cuerpo. Por razones fisiológicas</a:t>
            </a:r>
            <a:r>
              <a:rPr lang="es-ES" sz="7000" b="1" dirty="0" smtClean="0"/>
              <a:t> las mujeres poseen mayor flexibilizad que los hombres</a:t>
            </a:r>
            <a:r>
              <a:rPr lang="es-ES" sz="7000" dirty="0" smtClean="0"/>
              <a:t>.</a:t>
            </a:r>
          </a:p>
          <a:p>
            <a:r>
              <a:rPr lang="es-ES" sz="7000" dirty="0" smtClean="0"/>
              <a:t>Otros factores importantes son la temperatura del ambiente y la temperatura muscular, siempre </a:t>
            </a:r>
            <a:r>
              <a:rPr lang="es-ES" sz="7000" b="1" dirty="0" smtClean="0"/>
              <a:t>es imprescindible un precalentamiento antes de realizar cualquier tipo de actividad</a:t>
            </a:r>
            <a:r>
              <a:rPr lang="es-ES" sz="7000" dirty="0" smtClean="0"/>
              <a:t> física y jamás exigir a los músculos demasiado, ya que esto provocaría un gran daño en ellos, en algunos casos hasta irreversibles.</a:t>
            </a:r>
          </a:p>
          <a:p>
            <a:endParaRPr lang="es-ES" dirty="0"/>
          </a:p>
        </p:txBody>
      </p:sp>
    </p:spTree>
    <p:extLst>
      <p:ext uri="{BB962C8B-B14F-4D97-AF65-F5344CB8AC3E}">
        <p14:creationId xmlns="" xmlns:p14="http://schemas.microsoft.com/office/powerpoint/2010/main" val="10933864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85794"/>
            <a:ext cx="8229600" cy="1071570"/>
          </a:xfrm>
        </p:spPr>
        <p:txBody>
          <a:bodyPr>
            <a:normAutofit/>
          </a:bodyPr>
          <a:lstStyle/>
          <a:p>
            <a:r>
              <a:rPr lang="es-ES" b="1" dirty="0" smtClean="0"/>
              <a:t>CAPACIDAD AERÓBICA</a:t>
            </a:r>
            <a:endParaRPr lang="es-ES" b="1" dirty="0"/>
          </a:p>
        </p:txBody>
      </p:sp>
      <p:sp>
        <p:nvSpPr>
          <p:cNvPr id="3" name="2 Marcador de contenido"/>
          <p:cNvSpPr>
            <a:spLocks noGrp="1"/>
          </p:cNvSpPr>
          <p:nvPr>
            <p:ph idx="1"/>
          </p:nvPr>
        </p:nvSpPr>
        <p:spPr/>
        <p:txBody>
          <a:bodyPr>
            <a:normAutofit fontScale="70000" lnSpcReduction="20000"/>
          </a:bodyPr>
          <a:lstStyle/>
          <a:p>
            <a:pPr marL="0" indent="0">
              <a:buNone/>
            </a:pPr>
            <a:endParaRPr lang="es-ES" b="1" dirty="0" smtClean="0"/>
          </a:p>
          <a:p>
            <a:pPr marL="0" indent="0">
              <a:buNone/>
            </a:pPr>
            <a:endParaRPr lang="es-ES" sz="3400" b="1" dirty="0" smtClean="0"/>
          </a:p>
          <a:p>
            <a:r>
              <a:rPr lang="es-ES" sz="3400" dirty="0" smtClean="0"/>
              <a:t>La capacidad aeróbica es la</a:t>
            </a:r>
            <a:r>
              <a:rPr lang="es-ES" sz="3400" b="1" dirty="0" smtClean="0"/>
              <a:t> capacidad que presenta el organismo para poder hacer actividades físicas de larga duración</a:t>
            </a:r>
            <a:r>
              <a:rPr lang="es-ES" sz="3400" dirty="0" smtClean="0"/>
              <a:t>, además de ser de baja o gran intensidad con un tiempo estimado de tres a cuatro minutos.</a:t>
            </a:r>
          </a:p>
          <a:p>
            <a:endParaRPr lang="es-ES" sz="3400" dirty="0" smtClean="0"/>
          </a:p>
          <a:p>
            <a:r>
              <a:rPr lang="es-ES" sz="3400" dirty="0" smtClean="0"/>
              <a:t>Las actividades aeróbicas </a:t>
            </a:r>
            <a:r>
              <a:rPr lang="es-ES" sz="3400" b="1" dirty="0" smtClean="0"/>
              <a:t>no necesitan de un gran esfuerzo físico</a:t>
            </a:r>
            <a:r>
              <a:rPr lang="es-ES" sz="3400" dirty="0" smtClean="0"/>
              <a:t>, lo más importante es la duración de cada una de ellas. Este tipo de entrenamiento se encarga principalmente de eliminar la grasa acumulada del cuerpo, inmediatamente alguien que ejercita de esta forma notará cómo las circunferencias de su cuerpo, en especial el abdomen, comienzan a ser reducidas.</a:t>
            </a:r>
          </a:p>
          <a:p>
            <a:endParaRPr lang="es-ES" sz="3400" dirty="0"/>
          </a:p>
        </p:txBody>
      </p:sp>
    </p:spTree>
    <p:extLst>
      <p:ext uri="{BB962C8B-B14F-4D97-AF65-F5344CB8AC3E}">
        <p14:creationId xmlns="" xmlns:p14="http://schemas.microsoft.com/office/powerpoint/2010/main" val="10933864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571480"/>
            <a:ext cx="8229600" cy="1725602"/>
          </a:xfrm>
        </p:spPr>
        <p:txBody>
          <a:bodyPr>
            <a:normAutofit fontScale="90000"/>
          </a:bodyPr>
          <a:lstStyle/>
          <a:p>
            <a:r>
              <a:rPr lang="es-ES" b="1" dirty="0" smtClean="0"/>
              <a:t>OTROS ELEMENTOS BÁSICOS DE </a:t>
            </a:r>
            <a:br>
              <a:rPr lang="es-ES" b="1" dirty="0" smtClean="0"/>
            </a:br>
            <a:r>
              <a:rPr lang="es-ES" b="1" dirty="0" smtClean="0"/>
              <a:t>LA APTITUD FÍSICA</a:t>
            </a:r>
            <a:r>
              <a:rPr lang="es-ES" dirty="0" smtClean="0"/>
              <a:t/>
            </a:r>
            <a:br>
              <a:rPr lang="es-ES" dirty="0" smtClean="0"/>
            </a:br>
            <a:endParaRPr lang="es-ES" b="1" dirty="0"/>
          </a:p>
        </p:txBody>
      </p:sp>
      <p:sp>
        <p:nvSpPr>
          <p:cNvPr id="3" name="2 Marcador de contenido"/>
          <p:cNvSpPr>
            <a:spLocks noGrp="1"/>
          </p:cNvSpPr>
          <p:nvPr>
            <p:ph idx="1"/>
          </p:nvPr>
        </p:nvSpPr>
        <p:spPr>
          <a:xfrm>
            <a:off x="457200" y="2143116"/>
            <a:ext cx="8229600" cy="3983047"/>
          </a:xfrm>
        </p:spPr>
        <p:txBody>
          <a:bodyPr>
            <a:noAutofit/>
          </a:bodyPr>
          <a:lstStyle/>
          <a:p>
            <a:pPr marL="0" indent="0"/>
            <a:r>
              <a:rPr lang="es-ES" sz="2800" b="1" dirty="0" smtClean="0"/>
              <a:t>Capacidad aeróbica</a:t>
            </a:r>
          </a:p>
          <a:p>
            <a:pPr marL="0" indent="0"/>
            <a:r>
              <a:rPr lang="es-ES" sz="2800" b="1" dirty="0" smtClean="0"/>
              <a:t>Resistencia General y muscular</a:t>
            </a:r>
          </a:p>
          <a:p>
            <a:pPr marL="0" indent="0"/>
            <a:r>
              <a:rPr lang="es-ES" sz="2800" b="1" dirty="0" smtClean="0"/>
              <a:t>Potencial anaeróbico</a:t>
            </a:r>
          </a:p>
          <a:p>
            <a:pPr marL="0" indent="0"/>
            <a:r>
              <a:rPr lang="es-ES" sz="2800" b="1" dirty="0" smtClean="0"/>
              <a:t>Potencial muscular</a:t>
            </a:r>
          </a:p>
          <a:p>
            <a:pPr marL="0" indent="0"/>
            <a:r>
              <a:rPr lang="es-ES" sz="2800" b="1" dirty="0" smtClean="0"/>
              <a:t>Fuerza Muscular</a:t>
            </a:r>
          </a:p>
          <a:p>
            <a:pPr marL="0" indent="0"/>
            <a:r>
              <a:rPr lang="es-ES" sz="2800" b="1" dirty="0" smtClean="0"/>
              <a:t>Velocidad</a:t>
            </a:r>
          </a:p>
          <a:p>
            <a:pPr marL="0" indent="0"/>
            <a:r>
              <a:rPr lang="es-ES" sz="2800" b="1" dirty="0" smtClean="0"/>
              <a:t>Flexibilidad</a:t>
            </a:r>
          </a:p>
          <a:p>
            <a:pPr marL="0" indent="0"/>
            <a:r>
              <a:rPr lang="es-ES" sz="2800" b="1" dirty="0" smtClean="0"/>
              <a:t>Elongación muscular</a:t>
            </a:r>
          </a:p>
        </p:txBody>
      </p:sp>
    </p:spTree>
    <p:extLst>
      <p:ext uri="{BB962C8B-B14F-4D97-AF65-F5344CB8AC3E}">
        <p14:creationId xmlns="" xmlns:p14="http://schemas.microsoft.com/office/powerpoint/2010/main" val="10933864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
            </a:r>
            <a:br>
              <a:rPr lang="es-ES" b="1" dirty="0" smtClean="0"/>
            </a:br>
            <a:r>
              <a:rPr lang="es-ES" b="1" dirty="0" smtClean="0"/>
              <a:t>Capacidad aeróbica</a:t>
            </a:r>
          </a:p>
        </p:txBody>
      </p:sp>
      <p:sp>
        <p:nvSpPr>
          <p:cNvPr id="3" name="2 Marcador de contenido"/>
          <p:cNvSpPr>
            <a:spLocks noGrp="1"/>
          </p:cNvSpPr>
          <p:nvPr>
            <p:ph idx="1"/>
          </p:nvPr>
        </p:nvSpPr>
        <p:spPr/>
        <p:txBody>
          <a:bodyPr>
            <a:normAutofit/>
          </a:bodyPr>
          <a:lstStyle/>
          <a:p>
            <a:pPr>
              <a:buNone/>
            </a:pPr>
            <a:endParaRPr lang="es-ES" dirty="0" smtClean="0"/>
          </a:p>
          <a:p>
            <a:r>
              <a:rPr lang="es-ES" dirty="0" smtClean="0"/>
              <a:t>Se define como la capacidad del corazón, los vasos sanguíneos y los pulmones para funcionar eficientemente y llevar actividades sostenidas con poco esfuerzo, menos fatiga, y con una recuperación rápida.</a:t>
            </a:r>
          </a:p>
          <a:p>
            <a:pPr marL="0" indent="0">
              <a:buNone/>
            </a:pPr>
            <a:endParaRPr lang="es-ES" dirty="0"/>
          </a:p>
        </p:txBody>
      </p:sp>
    </p:spTree>
    <p:extLst>
      <p:ext uri="{BB962C8B-B14F-4D97-AF65-F5344CB8AC3E}">
        <p14:creationId xmlns="" xmlns:p14="http://schemas.microsoft.com/office/powerpoint/2010/main" val="1690325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
            </a:r>
            <a:br>
              <a:rPr lang="es-ES" b="1" dirty="0" smtClean="0"/>
            </a:br>
            <a:r>
              <a:rPr lang="es-ES" b="1" dirty="0" smtClean="0"/>
              <a:t>Resistencia General</a:t>
            </a:r>
            <a:endParaRPr lang="es-ES" b="1" dirty="0"/>
          </a:p>
        </p:txBody>
      </p:sp>
      <p:sp>
        <p:nvSpPr>
          <p:cNvPr id="3" name="2 Marcador de contenido"/>
          <p:cNvSpPr>
            <a:spLocks noGrp="1"/>
          </p:cNvSpPr>
          <p:nvPr>
            <p:ph idx="1"/>
          </p:nvPr>
        </p:nvSpPr>
        <p:spPr>
          <a:xfrm>
            <a:off x="428596" y="1571612"/>
            <a:ext cx="8229600" cy="4525963"/>
          </a:xfrm>
        </p:spPr>
        <p:txBody>
          <a:bodyPr>
            <a:normAutofit/>
          </a:bodyPr>
          <a:lstStyle/>
          <a:p>
            <a:pPr marL="0" indent="0">
              <a:buNone/>
            </a:pPr>
            <a:endParaRPr lang="es-ES" dirty="0" smtClean="0"/>
          </a:p>
          <a:p>
            <a:pPr marL="0" indent="0"/>
            <a:r>
              <a:rPr lang="es-ES" dirty="0" smtClean="0"/>
              <a:t> Es un componente básico para la práctica deportiva y se considera por regla general, el factor más importante en la preparación fisiológica e indispensable en cualquier deporte.</a:t>
            </a:r>
          </a:p>
          <a:p>
            <a:pPr marL="0" indent="0">
              <a:buNone/>
            </a:pPr>
            <a:endParaRPr lang="es-ES" dirty="0" smtClean="0"/>
          </a:p>
          <a:p>
            <a:pPr marL="0" indent="0">
              <a:buNone/>
            </a:pPr>
            <a:endParaRPr lang="es-ES" dirty="0" smtClean="0"/>
          </a:p>
          <a:p>
            <a:pPr marL="0" indent="0">
              <a:buNone/>
            </a:pPr>
            <a:endParaRPr lang="es-ES" dirty="0"/>
          </a:p>
        </p:txBody>
      </p:sp>
    </p:spTree>
    <p:extLst>
      <p:ext uri="{BB962C8B-B14F-4D97-AF65-F5344CB8AC3E}">
        <p14:creationId xmlns="" xmlns:p14="http://schemas.microsoft.com/office/powerpoint/2010/main" val="6686816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
            </a:r>
            <a:br>
              <a:rPr lang="es-ES" b="1" dirty="0" smtClean="0"/>
            </a:br>
            <a:r>
              <a:rPr lang="es-ES" b="1" dirty="0" smtClean="0"/>
              <a:t>Resistencia Muscular</a:t>
            </a:r>
            <a:endParaRPr lang="es-ES" b="1" dirty="0"/>
          </a:p>
        </p:txBody>
      </p:sp>
      <p:sp>
        <p:nvSpPr>
          <p:cNvPr id="3" name="2 Marcador de contenido"/>
          <p:cNvSpPr>
            <a:spLocks noGrp="1"/>
          </p:cNvSpPr>
          <p:nvPr>
            <p:ph idx="1"/>
          </p:nvPr>
        </p:nvSpPr>
        <p:spPr>
          <a:xfrm>
            <a:off x="428596" y="1571612"/>
            <a:ext cx="8229600" cy="4525963"/>
          </a:xfrm>
        </p:spPr>
        <p:txBody>
          <a:bodyPr>
            <a:normAutofit/>
          </a:bodyPr>
          <a:lstStyle/>
          <a:p>
            <a:pPr marL="0" indent="0">
              <a:buNone/>
            </a:pPr>
            <a:endParaRPr lang="es-ES" dirty="0" smtClean="0"/>
          </a:p>
          <a:p>
            <a:pPr marL="0" indent="0"/>
            <a:r>
              <a:rPr lang="es-ES" dirty="0" smtClean="0"/>
              <a:t> La resistencia muscular es la cantidad de veces que se lleve en cada entrenamiento, es decir, el propio cuerpo tiene resistencia en sí, pero debe llevar a cabo la resistencia en la parte superior del cuerpo reiteradas veces.</a:t>
            </a:r>
          </a:p>
          <a:p>
            <a:pPr marL="0" indent="0">
              <a:buNone/>
            </a:pPr>
            <a:endParaRPr lang="es-ES" dirty="0" smtClean="0"/>
          </a:p>
          <a:p>
            <a:pPr marL="0" indent="0">
              <a:buNone/>
            </a:pPr>
            <a:endParaRPr lang="es-ES" dirty="0" smtClean="0"/>
          </a:p>
          <a:p>
            <a:pPr marL="0" indent="0">
              <a:buNone/>
            </a:pPr>
            <a:endParaRPr lang="es-ES" dirty="0" smtClean="0"/>
          </a:p>
          <a:p>
            <a:pPr marL="0" indent="0">
              <a:buNone/>
            </a:pPr>
            <a:endParaRPr lang="es-ES" dirty="0"/>
          </a:p>
        </p:txBody>
      </p:sp>
    </p:spTree>
    <p:extLst>
      <p:ext uri="{BB962C8B-B14F-4D97-AF65-F5344CB8AC3E}">
        <p14:creationId xmlns="" xmlns:p14="http://schemas.microsoft.com/office/powerpoint/2010/main" val="668681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b="1" dirty="0" smtClean="0"/>
              <a:t>¿Qué es la </a:t>
            </a:r>
            <a:r>
              <a:rPr lang="es-ES" b="1" dirty="0" smtClean="0">
                <a:solidFill>
                  <a:srgbClr val="FF0000"/>
                </a:solidFill>
              </a:rPr>
              <a:t>nutrición</a:t>
            </a:r>
            <a:r>
              <a:rPr lang="es-ES" b="1" dirty="0" smtClean="0"/>
              <a:t>?</a:t>
            </a:r>
            <a:endParaRPr lang="es-ES" b="1" dirty="0"/>
          </a:p>
        </p:txBody>
      </p:sp>
      <p:sp>
        <p:nvSpPr>
          <p:cNvPr id="3" name="2 Marcador de contenido"/>
          <p:cNvSpPr>
            <a:spLocks noGrp="1"/>
          </p:cNvSpPr>
          <p:nvPr>
            <p:ph idx="1"/>
          </p:nvPr>
        </p:nvSpPr>
        <p:spPr>
          <a:xfrm>
            <a:off x="1071538" y="1857364"/>
            <a:ext cx="7158030" cy="3726465"/>
          </a:xfrm>
        </p:spPr>
        <p:txBody>
          <a:bodyPr>
            <a:normAutofit fontScale="92500" lnSpcReduction="10000"/>
          </a:bodyPr>
          <a:lstStyle/>
          <a:p>
            <a:pPr marL="0" indent="0">
              <a:buNone/>
            </a:pPr>
            <a:r>
              <a:rPr lang="es-ES" dirty="0" smtClean="0"/>
              <a:t>La </a:t>
            </a:r>
            <a:r>
              <a:rPr lang="es-ES" b="1" dirty="0" smtClean="0"/>
              <a:t>nutrición</a:t>
            </a:r>
            <a:r>
              <a:rPr lang="es-ES" dirty="0" smtClean="0"/>
              <a:t> es una </a:t>
            </a:r>
            <a:r>
              <a:rPr lang="es-ES" b="1" dirty="0" smtClean="0">
                <a:solidFill>
                  <a:schemeClr val="accent1"/>
                </a:solidFill>
              </a:rPr>
              <a:t>disciplina científica </a:t>
            </a:r>
            <a:r>
              <a:rPr lang="es-ES" dirty="0" smtClean="0"/>
              <a:t>que estudia y analiza los procesos mediante los cuales nuestro cuerpo </a:t>
            </a:r>
            <a:r>
              <a:rPr lang="es-ES" i="1" dirty="0" smtClean="0"/>
              <a:t>utiliza, transforma e incorpora </a:t>
            </a:r>
            <a:r>
              <a:rPr lang="es-ES" dirty="0" smtClean="0"/>
              <a:t>en sus estructuras una serie de sustancias químicas que forman parte de los alimentos</a:t>
            </a:r>
            <a:r>
              <a:rPr lang="es-ES" dirty="0" smtClean="0"/>
              <a:t>.</a:t>
            </a:r>
          </a:p>
          <a:p>
            <a:pPr marL="0" indent="0">
              <a:buNone/>
            </a:pPr>
            <a:endParaRPr lang="es-ES" dirty="0" smtClean="0"/>
          </a:p>
          <a:p>
            <a:pPr marL="0" indent="0">
              <a:buNone/>
            </a:pPr>
            <a:r>
              <a:rPr lang="es-ES" sz="2200" dirty="0" smtClean="0">
                <a:hlinkClick r:id="rId2"/>
              </a:rPr>
              <a:t>http://</a:t>
            </a:r>
            <a:r>
              <a:rPr lang="es-ES" sz="2200" dirty="0" smtClean="0">
                <a:hlinkClick r:id="rId2"/>
              </a:rPr>
              <a:t>www.juntadeandalucia.es/educacion/permanente/materiales/index.php?habitos#space</a:t>
            </a:r>
            <a:endParaRPr lang="es-ES" sz="2200" dirty="0" smtClean="0"/>
          </a:p>
          <a:p>
            <a:pPr marL="0" indent="0">
              <a:buNone/>
            </a:pPr>
            <a:endParaRPr lang="es-ES" sz="2200" dirty="0" smtClean="0"/>
          </a:p>
          <a:p>
            <a:pPr marL="0" indent="0">
              <a:buNone/>
            </a:pPr>
            <a:endParaRPr lang="es-ES" dirty="0" smtClean="0"/>
          </a:p>
        </p:txBody>
      </p:sp>
    </p:spTree>
    <p:extLst>
      <p:ext uri="{BB962C8B-B14F-4D97-AF65-F5344CB8AC3E}">
        <p14:creationId xmlns="" xmlns:p14="http://schemas.microsoft.com/office/powerpoint/2010/main" val="5672684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b="1" dirty="0" smtClean="0"/>
              <a:t>Potencial anaeróbico</a:t>
            </a:r>
            <a:endParaRPr lang="es-ES" b="1" dirty="0"/>
          </a:p>
        </p:txBody>
      </p:sp>
      <p:sp>
        <p:nvSpPr>
          <p:cNvPr id="3" name="2 Marcador de contenido"/>
          <p:cNvSpPr>
            <a:spLocks noGrp="1"/>
          </p:cNvSpPr>
          <p:nvPr>
            <p:ph idx="1"/>
          </p:nvPr>
        </p:nvSpPr>
        <p:spPr/>
        <p:txBody>
          <a:bodyPr>
            <a:normAutofit fontScale="92500"/>
          </a:bodyPr>
          <a:lstStyle/>
          <a:p>
            <a:pPr marL="0" indent="0">
              <a:buNone/>
            </a:pPr>
            <a:endParaRPr lang="es-ES" dirty="0" smtClean="0"/>
          </a:p>
          <a:p>
            <a:pPr marL="0" indent="0"/>
            <a:r>
              <a:rPr lang="es-ES" dirty="0" smtClean="0"/>
              <a:t> Se refiere a la habilidad del cuerpo para llevar a cabo un movimiento a una alta intensidad y velocidad, en donde la fuente principal de energía se provee con un suministro de oxígeno insuficiente. También se conoce con los nombres de </a:t>
            </a:r>
            <a:r>
              <a:rPr lang="es-ES" b="1" dirty="0" smtClean="0"/>
              <a:t>velocidad, potencia de explosividad.</a:t>
            </a:r>
            <a:endParaRPr lang="es-ES" dirty="0" smtClean="0"/>
          </a:p>
          <a:p>
            <a:pPr marL="0" indent="0"/>
            <a:r>
              <a:rPr lang="es-ES" dirty="0" smtClean="0"/>
              <a:t> Son las actividades de tiempo reducido y con un gran nivel de intensidad.</a:t>
            </a:r>
          </a:p>
          <a:p>
            <a:pPr marL="0" indent="0"/>
            <a:endParaRPr lang="es-ES" dirty="0" smtClean="0"/>
          </a:p>
          <a:p>
            <a:pPr marL="0" indent="0"/>
            <a:endParaRPr lang="es-ES" dirty="0" smtClean="0"/>
          </a:p>
          <a:p>
            <a:pPr marL="0" indent="0">
              <a:buNone/>
            </a:pPr>
            <a:endParaRPr lang="es-ES" dirty="0" smtClean="0"/>
          </a:p>
          <a:p>
            <a:pPr marL="0" indent="0">
              <a:buNone/>
            </a:pPr>
            <a:endParaRPr lang="es-ES" dirty="0"/>
          </a:p>
        </p:txBody>
      </p:sp>
    </p:spTree>
    <p:extLst>
      <p:ext uri="{BB962C8B-B14F-4D97-AF65-F5344CB8AC3E}">
        <p14:creationId xmlns="" xmlns:p14="http://schemas.microsoft.com/office/powerpoint/2010/main" val="6686816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
            </a:r>
            <a:br>
              <a:rPr lang="es-ES" b="1" dirty="0" smtClean="0"/>
            </a:br>
            <a:r>
              <a:rPr lang="es-ES" b="1" dirty="0" smtClean="0"/>
              <a:t>Potencial muscular</a:t>
            </a:r>
            <a:endParaRPr lang="es-ES" b="1" dirty="0"/>
          </a:p>
        </p:txBody>
      </p:sp>
      <p:sp>
        <p:nvSpPr>
          <p:cNvPr id="3" name="2 Marcador de contenido"/>
          <p:cNvSpPr>
            <a:spLocks noGrp="1"/>
          </p:cNvSpPr>
          <p:nvPr>
            <p:ph idx="1"/>
          </p:nvPr>
        </p:nvSpPr>
        <p:spPr/>
        <p:txBody>
          <a:bodyPr>
            <a:normAutofit fontScale="92500" lnSpcReduction="10000"/>
          </a:bodyPr>
          <a:lstStyle/>
          <a:p>
            <a:pPr marL="0" indent="0">
              <a:buNone/>
            </a:pPr>
            <a:endParaRPr lang="es-ES" dirty="0" smtClean="0"/>
          </a:p>
          <a:p>
            <a:pPr marL="0" indent="0"/>
            <a:r>
              <a:rPr lang="es-ES" dirty="0" smtClean="0"/>
              <a:t> Se define como a capacidad de un músculo para ejercer una fuerza o movimiento máximo en el menor tiempo posible.</a:t>
            </a:r>
          </a:p>
          <a:p>
            <a:pPr marL="0" indent="0"/>
            <a:r>
              <a:rPr lang="es-ES" dirty="0" smtClean="0"/>
              <a:t> Se refiere a la cantidad de entrenamiento y trabajo que se realiza en una determinada cantidad de tiempo. En personas atletas es de suma importancia tener un buen entrenamiento de potencia muscular, ya que con él lograrán destacarse en ciertas actividades.</a:t>
            </a:r>
          </a:p>
          <a:p>
            <a:pPr marL="0" indent="0">
              <a:buNone/>
            </a:pPr>
            <a:endParaRPr lang="es-ES" dirty="0" smtClean="0"/>
          </a:p>
          <a:p>
            <a:pPr marL="0" indent="0">
              <a:buNone/>
            </a:pPr>
            <a:endParaRPr lang="es-ES" dirty="0" smtClean="0"/>
          </a:p>
          <a:p>
            <a:pPr marL="0" indent="0">
              <a:buNone/>
            </a:pPr>
            <a:endParaRPr lang="es-ES" dirty="0"/>
          </a:p>
        </p:txBody>
      </p:sp>
    </p:spTree>
    <p:extLst>
      <p:ext uri="{BB962C8B-B14F-4D97-AF65-F5344CB8AC3E}">
        <p14:creationId xmlns="" xmlns:p14="http://schemas.microsoft.com/office/powerpoint/2010/main" val="6686816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
            </a:r>
            <a:br>
              <a:rPr lang="es-ES" b="1" dirty="0" smtClean="0"/>
            </a:br>
            <a:r>
              <a:rPr lang="es-ES" b="1" dirty="0" smtClean="0"/>
              <a:t>Fuerza muscular</a:t>
            </a:r>
            <a:endParaRPr lang="es-ES" b="1" dirty="0"/>
          </a:p>
        </p:txBody>
      </p:sp>
      <p:sp>
        <p:nvSpPr>
          <p:cNvPr id="3" name="2 Marcador de contenido"/>
          <p:cNvSpPr>
            <a:spLocks noGrp="1"/>
          </p:cNvSpPr>
          <p:nvPr>
            <p:ph idx="1"/>
          </p:nvPr>
        </p:nvSpPr>
        <p:spPr/>
        <p:txBody>
          <a:bodyPr>
            <a:normAutofit/>
          </a:bodyPr>
          <a:lstStyle/>
          <a:p>
            <a:pPr marL="0" indent="0">
              <a:buNone/>
            </a:pPr>
            <a:endParaRPr lang="es-ES" dirty="0" smtClean="0"/>
          </a:p>
          <a:p>
            <a:pPr marL="0" indent="0"/>
            <a:r>
              <a:rPr lang="es-ES" dirty="0" smtClean="0"/>
              <a:t> La fuerza muscular es necesaria para realizar actividades de la vida diaria con las menores molestias y riesgo de lesiones. La edad, sobre todo a partir de la 2ª mitad de nuestra vida, y la falta de ejercicio físico también actúan de forma conjunta para reducir la fuerza y masa muscular.</a:t>
            </a:r>
          </a:p>
          <a:p>
            <a:pPr marL="0" indent="0">
              <a:buNone/>
            </a:pPr>
            <a:endParaRPr lang="es-ES" dirty="0" smtClean="0"/>
          </a:p>
          <a:p>
            <a:pPr marL="0" indent="0">
              <a:buNone/>
            </a:pPr>
            <a:endParaRPr lang="es-ES" dirty="0" smtClean="0"/>
          </a:p>
          <a:p>
            <a:pPr marL="0" indent="0">
              <a:buNone/>
            </a:pPr>
            <a:endParaRPr lang="es-ES" dirty="0"/>
          </a:p>
        </p:txBody>
      </p:sp>
    </p:spTree>
    <p:extLst>
      <p:ext uri="{BB962C8B-B14F-4D97-AF65-F5344CB8AC3E}">
        <p14:creationId xmlns="" xmlns:p14="http://schemas.microsoft.com/office/powerpoint/2010/main" val="6686816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
            </a:r>
            <a:br>
              <a:rPr lang="es-ES" b="1" dirty="0" smtClean="0"/>
            </a:br>
            <a:r>
              <a:rPr lang="es-ES" b="1" dirty="0" smtClean="0"/>
              <a:t>Velocidad</a:t>
            </a:r>
            <a:endParaRPr lang="es-ES" b="1" dirty="0"/>
          </a:p>
        </p:txBody>
      </p:sp>
      <p:sp>
        <p:nvSpPr>
          <p:cNvPr id="3" name="2 Marcador de contenido"/>
          <p:cNvSpPr>
            <a:spLocks noGrp="1"/>
          </p:cNvSpPr>
          <p:nvPr>
            <p:ph idx="1"/>
          </p:nvPr>
        </p:nvSpPr>
        <p:spPr/>
        <p:txBody>
          <a:bodyPr>
            <a:normAutofit/>
          </a:bodyPr>
          <a:lstStyle/>
          <a:p>
            <a:pPr marL="0" indent="0">
              <a:buNone/>
            </a:pPr>
            <a:endParaRPr lang="es-ES" dirty="0" smtClean="0"/>
          </a:p>
          <a:p>
            <a:pPr marL="0" indent="0"/>
            <a:r>
              <a:rPr lang="es-ES" dirty="0" smtClean="0"/>
              <a:t> La velocidad es la mayor capacidad de desplazamiento que se tiene en una unidad de tiempo.</a:t>
            </a:r>
          </a:p>
          <a:p>
            <a:pPr marL="0" indent="0">
              <a:buNone/>
            </a:pPr>
            <a:endParaRPr lang="es-ES" dirty="0" smtClean="0"/>
          </a:p>
          <a:p>
            <a:pPr marL="0" indent="0">
              <a:buNone/>
            </a:pPr>
            <a:endParaRPr lang="es-ES" dirty="0" smtClean="0"/>
          </a:p>
          <a:p>
            <a:pPr marL="0" indent="0">
              <a:buNone/>
            </a:pPr>
            <a:endParaRPr lang="es-ES" dirty="0"/>
          </a:p>
        </p:txBody>
      </p:sp>
    </p:spTree>
    <p:extLst>
      <p:ext uri="{BB962C8B-B14F-4D97-AF65-F5344CB8AC3E}">
        <p14:creationId xmlns="" xmlns:p14="http://schemas.microsoft.com/office/powerpoint/2010/main" val="6686816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
            </a:r>
            <a:br>
              <a:rPr lang="es-ES" b="1" dirty="0" smtClean="0"/>
            </a:br>
            <a:r>
              <a:rPr lang="es-ES" b="1" dirty="0" smtClean="0"/>
              <a:t>Elongación muscular</a:t>
            </a:r>
            <a:endParaRPr lang="es-ES" b="1" dirty="0"/>
          </a:p>
        </p:txBody>
      </p:sp>
      <p:sp>
        <p:nvSpPr>
          <p:cNvPr id="3" name="2 Marcador de contenido"/>
          <p:cNvSpPr>
            <a:spLocks noGrp="1"/>
          </p:cNvSpPr>
          <p:nvPr>
            <p:ph idx="1"/>
          </p:nvPr>
        </p:nvSpPr>
        <p:spPr/>
        <p:txBody>
          <a:bodyPr>
            <a:normAutofit fontScale="92500"/>
          </a:bodyPr>
          <a:lstStyle/>
          <a:p>
            <a:pPr marL="0" indent="0">
              <a:buNone/>
            </a:pPr>
            <a:endParaRPr lang="es-ES" dirty="0" smtClean="0"/>
          </a:p>
          <a:p>
            <a:pPr marL="0" indent="0"/>
            <a:r>
              <a:rPr lang="es-ES" dirty="0" smtClean="0"/>
              <a:t> Es la realización de diferentes movimientos articulares alcanzando la máxima amplitud en cada uno de ellos y manteniendo por unos segundos o mínimas repeticiones.</a:t>
            </a:r>
          </a:p>
          <a:p>
            <a:pPr marL="0" indent="0"/>
            <a:r>
              <a:rPr lang="es-ES" dirty="0" smtClean="0"/>
              <a:t> Es lo más importante </a:t>
            </a:r>
            <a:r>
              <a:rPr lang="es-ES" b="1" dirty="0" smtClean="0"/>
              <a:t>antes</a:t>
            </a:r>
            <a:r>
              <a:rPr lang="es-ES" dirty="0" smtClean="0"/>
              <a:t> de hacer actividad física. El estirar y relajar los músculos </a:t>
            </a:r>
            <a:r>
              <a:rPr lang="es-ES" dirty="0" err="1" smtClean="0"/>
              <a:t>elongándolos</a:t>
            </a:r>
            <a:r>
              <a:rPr lang="es-ES" dirty="0" smtClean="0"/>
              <a:t> nos previene de lesiones y daños futuros, se trata de preparar el cuerpo para fortalecerlo.</a:t>
            </a:r>
          </a:p>
          <a:p>
            <a:pPr marL="0" indent="0"/>
            <a:endParaRPr lang="es-ES" dirty="0" smtClean="0"/>
          </a:p>
          <a:p>
            <a:pPr marL="0" indent="0">
              <a:buNone/>
            </a:pPr>
            <a:endParaRPr lang="es-ES" dirty="0" smtClean="0"/>
          </a:p>
          <a:p>
            <a:pPr marL="0" indent="0">
              <a:buNone/>
            </a:pPr>
            <a:endParaRPr lang="es-ES" dirty="0" smtClean="0"/>
          </a:p>
          <a:p>
            <a:pPr marL="0" indent="0">
              <a:buNone/>
            </a:pPr>
            <a:endParaRPr lang="es-ES" dirty="0"/>
          </a:p>
        </p:txBody>
      </p:sp>
    </p:spTree>
    <p:extLst>
      <p:ext uri="{BB962C8B-B14F-4D97-AF65-F5344CB8AC3E}">
        <p14:creationId xmlns="" xmlns:p14="http://schemas.microsoft.com/office/powerpoint/2010/main" val="6686816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
            </a:r>
            <a:br>
              <a:rPr lang="es-ES" b="1" dirty="0" smtClean="0"/>
            </a:br>
            <a:r>
              <a:rPr lang="es-ES" b="1" dirty="0" smtClean="0"/>
              <a:t>Flexibilidad</a:t>
            </a:r>
            <a:endParaRPr lang="es-ES" b="1" dirty="0"/>
          </a:p>
        </p:txBody>
      </p:sp>
      <p:sp>
        <p:nvSpPr>
          <p:cNvPr id="3" name="2 Marcador de contenido"/>
          <p:cNvSpPr>
            <a:spLocks noGrp="1"/>
          </p:cNvSpPr>
          <p:nvPr>
            <p:ph idx="1"/>
          </p:nvPr>
        </p:nvSpPr>
        <p:spPr/>
        <p:txBody>
          <a:bodyPr>
            <a:normAutofit/>
          </a:bodyPr>
          <a:lstStyle/>
          <a:p>
            <a:pPr marL="0" indent="0">
              <a:buNone/>
            </a:pPr>
            <a:endParaRPr lang="es-ES" dirty="0" smtClean="0"/>
          </a:p>
          <a:p>
            <a:pPr marL="0" indent="0"/>
            <a:r>
              <a:rPr lang="es-ES" dirty="0" smtClean="0"/>
              <a:t> Es la capacidad del organismo para manifestar su movilidad articular y elasticidad muscular.</a:t>
            </a:r>
          </a:p>
          <a:p>
            <a:pPr marL="0" indent="0">
              <a:buNone/>
            </a:pPr>
            <a:r>
              <a:rPr lang="es-ES" dirty="0" smtClean="0"/>
              <a:t>Esa movilidad articular depende de los elementos articulares, como son: los cartílagos articulares, las cápsulas, los ligamentos, los meniscos, la </a:t>
            </a:r>
            <a:r>
              <a:rPr lang="es-ES" dirty="0" err="1" smtClean="0"/>
              <a:t>bursa</a:t>
            </a:r>
            <a:r>
              <a:rPr lang="es-ES" dirty="0" smtClean="0"/>
              <a:t> y el líquido sinovial.</a:t>
            </a:r>
          </a:p>
          <a:p>
            <a:pPr marL="0" indent="0">
              <a:buNone/>
            </a:pPr>
            <a:endParaRPr lang="es-ES" dirty="0" smtClean="0"/>
          </a:p>
          <a:p>
            <a:pPr marL="0" indent="0">
              <a:buNone/>
            </a:pPr>
            <a:endParaRPr lang="es-ES" dirty="0" smtClean="0"/>
          </a:p>
          <a:p>
            <a:pPr marL="0" indent="0">
              <a:buNone/>
            </a:pPr>
            <a:endParaRPr lang="es-ES" dirty="0"/>
          </a:p>
        </p:txBody>
      </p:sp>
    </p:spTree>
    <p:extLst>
      <p:ext uri="{BB962C8B-B14F-4D97-AF65-F5344CB8AC3E}">
        <p14:creationId xmlns="" xmlns:p14="http://schemas.microsoft.com/office/powerpoint/2010/main" val="6686816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00042"/>
            <a:ext cx="8115328" cy="1285884"/>
          </a:xfrm>
        </p:spPr>
        <p:txBody>
          <a:bodyPr>
            <a:normAutofit fontScale="90000"/>
          </a:bodyPr>
          <a:lstStyle/>
          <a:p>
            <a:r>
              <a:rPr lang="es-ES" b="1" dirty="0" smtClean="0"/>
              <a:t>¿Por qué es importante la activación física?</a:t>
            </a:r>
            <a:endParaRPr lang="es-ES" b="1" dirty="0"/>
          </a:p>
        </p:txBody>
      </p:sp>
      <p:sp>
        <p:nvSpPr>
          <p:cNvPr id="3" name="2 Marcador de contenido"/>
          <p:cNvSpPr>
            <a:spLocks noGrp="1"/>
          </p:cNvSpPr>
          <p:nvPr>
            <p:ph idx="1"/>
          </p:nvPr>
        </p:nvSpPr>
        <p:spPr/>
        <p:txBody>
          <a:bodyPr>
            <a:normAutofit/>
          </a:bodyPr>
          <a:lstStyle/>
          <a:p>
            <a:pPr>
              <a:buNone/>
            </a:pPr>
            <a:r>
              <a:rPr lang="es-ES" dirty="0" smtClean="0"/>
              <a:t>  </a:t>
            </a:r>
          </a:p>
          <a:p>
            <a:pPr>
              <a:buNone/>
            </a:pPr>
            <a:r>
              <a:rPr lang="es-ES" dirty="0" smtClean="0"/>
              <a:t>  </a:t>
            </a:r>
            <a:r>
              <a:rPr lang="es-ES" b="1" dirty="0" smtClean="0"/>
              <a:t>Se ha demostrado que la actividad física regular ayuda</a:t>
            </a:r>
            <a:r>
              <a:rPr lang="es-ES" dirty="0" smtClean="0"/>
              <a:t> a aliviar el estrés, es una forma natural de combatir y reducir los síntomas de la ansiedad y la depresión, reduce la presión arterial y el riesgo de padecer enfermedades cardiovasculares y diabetes, así como algunos tipos de cáncer...</a:t>
            </a:r>
          </a:p>
          <a:p>
            <a:pPr>
              <a:buNone/>
            </a:pPr>
            <a:endParaRPr lang="es-ES" dirty="0" smtClean="0"/>
          </a:p>
          <a:p>
            <a:pPr>
              <a:buNone/>
            </a:pPr>
            <a:endParaRPr lang="es-ES" dirty="0" smtClean="0"/>
          </a:p>
        </p:txBody>
      </p:sp>
    </p:spTree>
    <p:extLst>
      <p:ext uri="{BB962C8B-B14F-4D97-AF65-F5344CB8AC3E}">
        <p14:creationId xmlns="" xmlns:p14="http://schemas.microsoft.com/office/powerpoint/2010/main" val="7181036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¿Por qué es importante realizar actividad física?</a:t>
            </a:r>
            <a:endParaRPr lang="es-ES" b="1" dirty="0"/>
          </a:p>
        </p:txBody>
      </p:sp>
      <p:sp>
        <p:nvSpPr>
          <p:cNvPr id="3" name="2 Marcador de contenido"/>
          <p:cNvSpPr>
            <a:spLocks noGrp="1"/>
          </p:cNvSpPr>
          <p:nvPr>
            <p:ph idx="1"/>
          </p:nvPr>
        </p:nvSpPr>
        <p:spPr>
          <a:xfrm>
            <a:off x="457200" y="1428736"/>
            <a:ext cx="8229600" cy="4929222"/>
          </a:xfrm>
        </p:spPr>
        <p:txBody>
          <a:bodyPr>
            <a:normAutofit fontScale="77500" lnSpcReduction="20000"/>
          </a:bodyPr>
          <a:lstStyle/>
          <a:p>
            <a:endParaRPr lang="es-ES" b="1" dirty="0" smtClean="0"/>
          </a:p>
          <a:p>
            <a:pPr>
              <a:buNone/>
            </a:pPr>
            <a:endParaRPr lang="es-ES" b="1" dirty="0" smtClean="0"/>
          </a:p>
          <a:p>
            <a:r>
              <a:rPr lang="es-ES" b="1" dirty="0" smtClean="0"/>
              <a:t>Realizar actividad física de manera regular </a:t>
            </a:r>
            <a:r>
              <a:rPr lang="es-ES" dirty="0" smtClean="0"/>
              <a:t>puede ser más </a:t>
            </a:r>
            <a:r>
              <a:rPr lang="es-ES" b="1" dirty="0" smtClean="0"/>
              <a:t>benéfico</a:t>
            </a:r>
            <a:r>
              <a:rPr lang="es-ES" dirty="0" smtClean="0"/>
              <a:t> de lo que creemos ya que no solo será una manera de quemar calorías y perder peso sino una forma de beneficiar a nuestro cuerpo en muchos sentidos, contribuyendo a la buena salud física y mental.</a:t>
            </a:r>
          </a:p>
          <a:p>
            <a:r>
              <a:rPr lang="es-ES" dirty="0" smtClean="0"/>
              <a:t>Se considera actividad física cualquier movimiento corporal que exige un gasto de energía. Realizar una actividad física significa simplemente “moverse” y abarca el ejercicio pero también otras actividades como el juego, una forma activa de transporte, actividades recreativas entre otras.</a:t>
            </a:r>
          </a:p>
          <a:p>
            <a:endParaRPr lang="es-ES" sz="2100" dirty="0" smtClean="0"/>
          </a:p>
          <a:p>
            <a:pPr>
              <a:buNone/>
            </a:pPr>
            <a:r>
              <a:rPr lang="es-ES" sz="2100" dirty="0" smtClean="0">
                <a:hlinkClick r:id="rId2"/>
              </a:rPr>
              <a:t>http://eltiempolatino.com/news/2014/feb/14/por-que-es-importante-realizar-actividad-fisica/</a:t>
            </a:r>
            <a:endParaRPr lang="es-ES" sz="2100" dirty="0" smtClean="0"/>
          </a:p>
          <a:p>
            <a:endParaRPr lang="es-ES" dirty="0" smtClean="0"/>
          </a:p>
          <a:p>
            <a:pPr marL="0" indent="0">
              <a:buNone/>
            </a:pPr>
            <a:endParaRPr lang="es-ES" dirty="0"/>
          </a:p>
        </p:txBody>
      </p:sp>
    </p:spTree>
    <p:extLst>
      <p:ext uri="{BB962C8B-B14F-4D97-AF65-F5344CB8AC3E}">
        <p14:creationId xmlns="" xmlns:p14="http://schemas.microsoft.com/office/powerpoint/2010/main" val="6585712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71538" y="1142984"/>
            <a:ext cx="7658096" cy="5286412"/>
          </a:xfrm>
        </p:spPr>
        <p:txBody>
          <a:bodyPr>
            <a:normAutofit fontScale="85000" lnSpcReduction="20000"/>
          </a:bodyPr>
          <a:lstStyle/>
          <a:p>
            <a:pPr marL="0" indent="0">
              <a:buNone/>
            </a:pPr>
            <a:r>
              <a:rPr lang="es-ES" b="1" dirty="0" smtClean="0"/>
              <a:t>La actividad física debe de ser moderada y constante </a:t>
            </a:r>
            <a:r>
              <a:rPr lang="es-ES" dirty="0" smtClean="0"/>
              <a:t>para que realmente se obtengan efectos </a:t>
            </a:r>
            <a:r>
              <a:rPr lang="es-ES" b="1" dirty="0" smtClean="0"/>
              <a:t>benéficos</a:t>
            </a:r>
            <a:r>
              <a:rPr lang="es-ES" dirty="0" smtClean="0"/>
              <a:t> para la salud y se logre la prevención de enfermedades.</a:t>
            </a:r>
          </a:p>
          <a:p>
            <a:pPr marL="0" indent="0">
              <a:buNone/>
            </a:pPr>
            <a:endParaRPr lang="es-ES" dirty="0" smtClean="0"/>
          </a:p>
          <a:p>
            <a:pPr marL="0" indent="0">
              <a:buNone/>
            </a:pPr>
            <a:r>
              <a:rPr lang="es-ES" dirty="0" smtClean="0"/>
              <a:t>Se ha demostrado que la actividad física regular ayuda a aliviar el estrés, es una forma natural de combatir y reducir los síntomas de la ansiedad y la depresión, </a:t>
            </a:r>
            <a:r>
              <a:rPr lang="es-ES" b="1" dirty="0" smtClean="0"/>
              <a:t>reduce la presión arterial y el riesgo de padecer enfermedades</a:t>
            </a:r>
            <a:r>
              <a:rPr lang="es-ES" dirty="0" smtClean="0"/>
              <a:t> cardiovasculares y diabetes, así como algunos tipos de cáncer, en específico el de colon y mama, y </a:t>
            </a:r>
            <a:r>
              <a:rPr lang="es-ES" b="1" dirty="0" smtClean="0"/>
              <a:t>es una manera de prevenir enfermedades</a:t>
            </a:r>
            <a:r>
              <a:rPr lang="es-ES" dirty="0" smtClean="0"/>
              <a:t> musculares y la osteoporosis.</a:t>
            </a:r>
          </a:p>
          <a:p>
            <a:pPr marL="0" indent="0">
              <a:buNone/>
            </a:pPr>
            <a:r>
              <a:rPr lang="es-ES" dirty="0" smtClean="0"/>
              <a:t> </a:t>
            </a:r>
          </a:p>
          <a:p>
            <a:pPr marL="0" indent="0">
              <a:buNone/>
            </a:pPr>
            <a:endParaRPr lang="es-ES" dirty="0" smtClean="0"/>
          </a:p>
          <a:p>
            <a:pPr marL="0" indent="0">
              <a:buNone/>
            </a:pPr>
            <a:endParaRPr lang="es-ES" dirty="0"/>
          </a:p>
        </p:txBody>
      </p:sp>
    </p:spTree>
    <p:extLst>
      <p:ext uri="{BB962C8B-B14F-4D97-AF65-F5344CB8AC3E}">
        <p14:creationId xmlns="" xmlns:p14="http://schemas.microsoft.com/office/powerpoint/2010/main" val="349340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928662" y="1500174"/>
            <a:ext cx="7686700" cy="4525963"/>
          </a:xfrm>
        </p:spPr>
        <p:txBody>
          <a:bodyPr>
            <a:normAutofit fontScale="70000" lnSpcReduction="20000"/>
          </a:bodyPr>
          <a:lstStyle/>
          <a:p>
            <a:pPr marL="0" indent="0">
              <a:buNone/>
            </a:pPr>
            <a:r>
              <a:rPr lang="es-ES" sz="3400" b="1" dirty="0" smtClean="0"/>
              <a:t>La actividad regular puede contribuir a un mejor control </a:t>
            </a:r>
            <a:r>
              <a:rPr lang="es-ES" sz="3400" dirty="0" smtClean="0"/>
              <a:t>de peso e influir positivamente en la cantidad y calidad de lo que consumimos.</a:t>
            </a:r>
          </a:p>
          <a:p>
            <a:pPr marL="0" indent="0">
              <a:buNone/>
            </a:pPr>
            <a:endParaRPr lang="es-ES" sz="3400" dirty="0" smtClean="0"/>
          </a:p>
          <a:p>
            <a:pPr marL="0" indent="0">
              <a:buNone/>
            </a:pPr>
            <a:r>
              <a:rPr lang="es-ES" sz="3400" dirty="0" smtClean="0"/>
              <a:t>Se ha visto que cuando se realiza actividad física de manera habitual </a:t>
            </a:r>
            <a:r>
              <a:rPr lang="es-ES" sz="3400" b="1" dirty="0" smtClean="0"/>
              <a:t>se mejora notablemente </a:t>
            </a:r>
            <a:r>
              <a:rPr lang="es-ES" sz="3400" dirty="0" smtClean="0"/>
              <a:t>la autoestima, lo cual se ha demostrado se asocia a una dieta más sana, en la que se toman mejores decisiones alimentarias y se evita el consumo de alimentos con un alto contenido de grasas y azúcares.</a:t>
            </a:r>
          </a:p>
          <a:p>
            <a:pPr marL="0" indent="0">
              <a:buNone/>
            </a:pPr>
            <a:endParaRPr lang="es-ES" sz="3400" dirty="0" smtClean="0"/>
          </a:p>
          <a:p>
            <a:pPr marL="0" indent="0">
              <a:buNone/>
            </a:pPr>
            <a:r>
              <a:rPr lang="es-ES" sz="3400" dirty="0" smtClean="0"/>
              <a:t>En pocas palabras, el ejercicio puede reducir los deseos de comer este tipo de alimentos poco sanos y ricos en calorías.</a:t>
            </a:r>
          </a:p>
          <a:p>
            <a:pPr marL="0" indent="0">
              <a:buNone/>
            </a:pPr>
            <a:r>
              <a:rPr lang="es-ES" dirty="0" smtClean="0"/>
              <a:t> </a:t>
            </a:r>
          </a:p>
          <a:p>
            <a:pPr marL="0" indent="0">
              <a:buNone/>
            </a:pPr>
            <a:endParaRPr lang="es-ES" dirty="0" smtClean="0"/>
          </a:p>
          <a:p>
            <a:pPr marL="0" indent="0">
              <a:buNone/>
            </a:pPr>
            <a:endParaRPr lang="es-ES" dirty="0"/>
          </a:p>
        </p:txBody>
      </p:sp>
    </p:spTree>
    <p:extLst>
      <p:ext uri="{BB962C8B-B14F-4D97-AF65-F5344CB8AC3E}">
        <p14:creationId xmlns="" xmlns:p14="http://schemas.microsoft.com/office/powerpoint/2010/main" val="349340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42910" y="857232"/>
            <a:ext cx="8229600" cy="5286412"/>
          </a:xfrm>
        </p:spPr>
        <p:txBody>
          <a:bodyPr>
            <a:normAutofit/>
          </a:bodyPr>
          <a:lstStyle/>
          <a:p>
            <a:pPr marL="0" indent="0">
              <a:buNone/>
            </a:pPr>
            <a:r>
              <a:rPr lang="es-ES" dirty="0" smtClean="0"/>
              <a:t>El concepto moderno de nutrición fue establecido por </a:t>
            </a:r>
            <a:r>
              <a:rPr lang="es-ES" b="1" i="1" dirty="0" smtClean="0"/>
              <a:t>Lavoisier</a:t>
            </a:r>
            <a:r>
              <a:rPr lang="es-ES" dirty="0" smtClean="0"/>
              <a:t> a mediados del siglo XVIII. </a:t>
            </a:r>
            <a:r>
              <a:rPr lang="es-ES" b="1" dirty="0" smtClean="0">
                <a:solidFill>
                  <a:schemeClr val="accent1"/>
                </a:solidFill>
              </a:rPr>
              <a:t>Demostró que la alimentación respondía a un problema energético</a:t>
            </a:r>
            <a:r>
              <a:rPr lang="es-ES" dirty="0" smtClean="0"/>
              <a:t>. Sin alimentos un organismo no puede desarrollar sus funciones vitales. Pero, </a:t>
            </a:r>
            <a:r>
              <a:rPr lang="es-ES" b="1" dirty="0" smtClean="0">
                <a:solidFill>
                  <a:schemeClr val="accent1"/>
                </a:solidFill>
              </a:rPr>
              <a:t>además de proporcionar la energía </a:t>
            </a:r>
            <a:r>
              <a:rPr lang="es-ES" dirty="0" smtClean="0"/>
              <a:t>necesaria, </a:t>
            </a:r>
            <a:r>
              <a:rPr lang="es-ES" b="1" dirty="0" smtClean="0">
                <a:solidFill>
                  <a:schemeClr val="accent1"/>
                </a:solidFill>
              </a:rPr>
              <a:t>los alimentos deben aportarnos ciertas sustancias químicas </a:t>
            </a:r>
            <a:r>
              <a:rPr lang="es-ES" dirty="0" smtClean="0"/>
              <a:t>que se llaman</a:t>
            </a:r>
            <a:r>
              <a:rPr lang="es-ES" b="1" dirty="0" smtClean="0"/>
              <a:t> </a:t>
            </a:r>
            <a:r>
              <a:rPr lang="es-ES" b="1" dirty="0" smtClean="0">
                <a:solidFill>
                  <a:schemeClr val="accent1"/>
                </a:solidFill>
              </a:rPr>
              <a:t>nutrientes</a:t>
            </a:r>
            <a:r>
              <a:rPr lang="es-ES" dirty="0" smtClean="0"/>
              <a:t>. Estos son liberados por los alimentos durante el proceso de la digestión.</a:t>
            </a:r>
            <a:endParaRPr lang="es-ES" dirty="0" smtClean="0"/>
          </a:p>
        </p:txBody>
      </p:sp>
    </p:spTree>
    <p:extLst>
      <p:ext uri="{BB962C8B-B14F-4D97-AF65-F5344CB8AC3E}">
        <p14:creationId xmlns="" xmlns:p14="http://schemas.microsoft.com/office/powerpoint/2010/main" val="5672684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marL="0" indent="0">
              <a:buNone/>
            </a:pPr>
            <a:r>
              <a:rPr lang="es-ES" b="1" dirty="0" smtClean="0"/>
              <a:t>Existe una relación entre el nivel de actividad física y la esperanza de vida, </a:t>
            </a:r>
            <a:r>
              <a:rPr lang="es-ES" dirty="0" smtClean="0"/>
              <a:t>de modo que las personas que son físicamente más activas suelen vivir más que aquellas que llevan una vida más sedentaria o con menos actividad.</a:t>
            </a:r>
          </a:p>
          <a:p>
            <a:pPr marL="0" indent="0">
              <a:buNone/>
            </a:pPr>
            <a:r>
              <a:rPr lang="es-ES" dirty="0" smtClean="0"/>
              <a:t> </a:t>
            </a:r>
          </a:p>
          <a:p>
            <a:pPr marL="0" indent="0">
              <a:buNone/>
            </a:pPr>
            <a:endParaRPr lang="es-ES" dirty="0" smtClean="0"/>
          </a:p>
          <a:p>
            <a:pPr marL="0" indent="0">
              <a:buNone/>
            </a:pPr>
            <a:endParaRPr lang="es-ES" dirty="0"/>
          </a:p>
        </p:txBody>
      </p:sp>
    </p:spTree>
    <p:extLst>
      <p:ext uri="{BB962C8B-B14F-4D97-AF65-F5344CB8AC3E}">
        <p14:creationId xmlns="" xmlns:p14="http://schemas.microsoft.com/office/powerpoint/2010/main" val="349340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928662" y="1071546"/>
            <a:ext cx="7286676" cy="4525963"/>
          </a:xfrm>
        </p:spPr>
        <p:txBody>
          <a:bodyPr>
            <a:normAutofit lnSpcReduction="10000"/>
          </a:bodyPr>
          <a:lstStyle/>
          <a:p>
            <a:pPr marL="0" indent="0">
              <a:buNone/>
            </a:pPr>
            <a:endParaRPr lang="es-ES" b="1" dirty="0" smtClean="0"/>
          </a:p>
          <a:p>
            <a:pPr marL="0" indent="0">
              <a:buNone/>
            </a:pPr>
            <a:r>
              <a:rPr lang="es-ES" b="1" dirty="0" smtClean="0"/>
              <a:t>Incorporar a la vida cotidiana algunas actividades sencillas como caminar</a:t>
            </a:r>
            <a:r>
              <a:rPr lang="es-ES" dirty="0" smtClean="0"/>
              <a:t> lo más posible, subir escaleras en lugar de utilizar el elevador, andar en bici, bailar o iniciar un programa de ejercicio nos hará sentirnos mejor y mejorará de forma notable nuestra salud.</a:t>
            </a:r>
          </a:p>
          <a:p>
            <a:pPr marL="0" indent="0">
              <a:buNone/>
            </a:pPr>
            <a:r>
              <a:rPr lang="es-ES" dirty="0" smtClean="0"/>
              <a:t> </a:t>
            </a:r>
          </a:p>
          <a:p>
            <a:pPr marL="0" indent="0">
              <a:buNone/>
            </a:pPr>
            <a:endParaRPr lang="es-ES" dirty="0" smtClean="0"/>
          </a:p>
          <a:p>
            <a:pPr marL="0" indent="0">
              <a:buNone/>
            </a:pPr>
            <a:endParaRPr lang="es-ES" dirty="0"/>
          </a:p>
        </p:txBody>
      </p:sp>
    </p:spTree>
    <p:extLst>
      <p:ext uri="{BB962C8B-B14F-4D97-AF65-F5344CB8AC3E}">
        <p14:creationId xmlns="" xmlns:p14="http://schemas.microsoft.com/office/powerpoint/2010/main" val="349340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marL="0" indent="0">
              <a:buNone/>
            </a:pPr>
            <a:r>
              <a:rPr lang="es-ES" dirty="0" smtClean="0"/>
              <a:t>En general </a:t>
            </a:r>
            <a:r>
              <a:rPr lang="es-ES" b="1" dirty="0" smtClean="0"/>
              <a:t>se recomienda </a:t>
            </a:r>
            <a:r>
              <a:rPr lang="es-ES" dirty="0" smtClean="0"/>
              <a:t>sesiones regulares de una intensidad moderada, como caminar con energía todos o casi todos los días por un mínimo de 30 minutos, sin duda ayudará a mejorar nuestro estado físico y mental.</a:t>
            </a:r>
          </a:p>
          <a:p>
            <a:pPr marL="0" indent="0">
              <a:buNone/>
            </a:pPr>
            <a:r>
              <a:rPr lang="es-ES" dirty="0" smtClean="0"/>
              <a:t> </a:t>
            </a:r>
          </a:p>
          <a:p>
            <a:pPr marL="0" indent="0">
              <a:buNone/>
            </a:pPr>
            <a:endParaRPr lang="es-ES" dirty="0" smtClean="0"/>
          </a:p>
          <a:p>
            <a:pPr marL="0" indent="0">
              <a:buNone/>
            </a:pPr>
            <a:endParaRPr lang="es-ES" dirty="0"/>
          </a:p>
        </p:txBody>
      </p:sp>
    </p:spTree>
    <p:extLst>
      <p:ext uri="{BB962C8B-B14F-4D97-AF65-F5344CB8AC3E}">
        <p14:creationId xmlns="" xmlns:p14="http://schemas.microsoft.com/office/powerpoint/2010/main" val="349340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marL="0" indent="0">
              <a:buNone/>
            </a:pPr>
            <a:r>
              <a:rPr lang="es-ES" dirty="0" smtClean="0"/>
              <a:t>Así que pruebe c</a:t>
            </a:r>
            <a:r>
              <a:rPr lang="es-ES" b="1" dirty="0" smtClean="0"/>
              <a:t>ambiar ciertos hábitos</a:t>
            </a:r>
            <a:r>
              <a:rPr lang="es-ES" dirty="0" smtClean="0"/>
              <a:t>, como ver mucha televisión o permanecer mucho tiempo sentado, que le hacen tener una vida más sedentaria y elija un estilo de vida más activo el cual le brindará grandes beneficios.</a:t>
            </a:r>
          </a:p>
          <a:p>
            <a:pPr marL="0" indent="0">
              <a:buNone/>
            </a:pPr>
            <a:r>
              <a:rPr lang="es-ES" dirty="0" smtClean="0"/>
              <a:t> </a:t>
            </a:r>
          </a:p>
          <a:p>
            <a:pPr marL="0" indent="0">
              <a:buNone/>
            </a:pPr>
            <a:endParaRPr lang="es-ES" dirty="0" smtClean="0"/>
          </a:p>
          <a:p>
            <a:pPr marL="0" indent="0">
              <a:buNone/>
            </a:pPr>
            <a:endParaRPr lang="es-ES" dirty="0"/>
          </a:p>
        </p:txBody>
      </p:sp>
    </p:spTree>
    <p:extLst>
      <p:ext uri="{BB962C8B-B14F-4D97-AF65-F5344CB8AC3E}">
        <p14:creationId xmlns="" xmlns:p14="http://schemas.microsoft.com/office/powerpoint/2010/main" val="349340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500042"/>
            <a:ext cx="8229600" cy="1285884"/>
          </a:xfrm>
        </p:spPr>
        <p:txBody>
          <a:bodyPr>
            <a:normAutofit fontScale="90000"/>
          </a:bodyPr>
          <a:lstStyle/>
          <a:p>
            <a:r>
              <a:rPr lang="es-ES" b="1" dirty="0" smtClean="0"/>
              <a:t>¿Cuáles son los beneficios de hacer deporte?</a:t>
            </a:r>
          </a:p>
        </p:txBody>
      </p:sp>
      <p:sp>
        <p:nvSpPr>
          <p:cNvPr id="3" name="2 Marcador de contenido"/>
          <p:cNvSpPr>
            <a:spLocks noGrp="1"/>
          </p:cNvSpPr>
          <p:nvPr>
            <p:ph idx="1"/>
          </p:nvPr>
        </p:nvSpPr>
        <p:spPr/>
        <p:txBody>
          <a:bodyPr>
            <a:normAutofit fontScale="92500" lnSpcReduction="10000"/>
          </a:bodyPr>
          <a:lstStyle/>
          <a:p>
            <a:pPr>
              <a:buNone/>
            </a:pPr>
            <a:endParaRPr lang="es-ES" sz="2800" b="1" i="1" dirty="0" smtClean="0"/>
          </a:p>
          <a:p>
            <a:r>
              <a:rPr lang="es-ES" sz="2800" b="1" i="1" dirty="0" smtClean="0"/>
              <a:t>Beneficios biológicos</a:t>
            </a:r>
          </a:p>
          <a:p>
            <a:r>
              <a:rPr lang="es-ES" sz="2800" b="1" i="1" dirty="0" smtClean="0"/>
              <a:t>Mejora la forma y resistencia física.</a:t>
            </a:r>
          </a:p>
          <a:p>
            <a:r>
              <a:rPr lang="es-ES" sz="2800" b="1" i="1" dirty="0" smtClean="0"/>
              <a:t>Regula las cifras de presión arterial.</a:t>
            </a:r>
          </a:p>
          <a:p>
            <a:r>
              <a:rPr lang="es-ES" sz="2800" b="1" i="1" dirty="0" smtClean="0"/>
              <a:t>Incrementa o mantiene la densidad ósea.</a:t>
            </a:r>
          </a:p>
          <a:p>
            <a:r>
              <a:rPr lang="es-ES" sz="2800" b="1" i="1" dirty="0" smtClean="0"/>
              <a:t>Mejora la resistencia a la insulina.</a:t>
            </a:r>
          </a:p>
          <a:p>
            <a:r>
              <a:rPr lang="es-ES" sz="2800" b="1" i="1" dirty="0" smtClean="0"/>
              <a:t>Ayuda a mantener el peso corporal.</a:t>
            </a:r>
          </a:p>
          <a:p>
            <a:r>
              <a:rPr lang="es-ES" sz="2800" b="1" i="1" dirty="0" smtClean="0"/>
              <a:t>Aumenta el tono y la fuerza muscular.</a:t>
            </a:r>
          </a:p>
          <a:p>
            <a:r>
              <a:rPr lang="es-ES" sz="2800" b="1" i="1" dirty="0" smtClean="0"/>
              <a:t>Mejora la flexibilidad y la movilidad de las articulaciones.</a:t>
            </a:r>
          </a:p>
        </p:txBody>
      </p:sp>
    </p:spTree>
    <p:extLst>
      <p:ext uri="{BB962C8B-B14F-4D97-AF65-F5344CB8AC3E}">
        <p14:creationId xmlns="" xmlns:p14="http://schemas.microsoft.com/office/powerpoint/2010/main" val="18345894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500" b="1" dirty="0" smtClean="0"/>
              <a:t> 3 Tipos de actividad física</a:t>
            </a:r>
            <a:endParaRPr lang="es-ES" sz="3500" dirty="0"/>
          </a:p>
        </p:txBody>
      </p:sp>
      <p:sp>
        <p:nvSpPr>
          <p:cNvPr id="3" name="2 Marcador de contenido"/>
          <p:cNvSpPr>
            <a:spLocks noGrp="1"/>
          </p:cNvSpPr>
          <p:nvPr>
            <p:ph idx="1"/>
          </p:nvPr>
        </p:nvSpPr>
        <p:spPr/>
        <p:txBody>
          <a:bodyPr>
            <a:normAutofit/>
          </a:bodyPr>
          <a:lstStyle/>
          <a:p>
            <a:r>
              <a:rPr lang="es-ES" dirty="0" smtClean="0"/>
              <a:t>Trabajo </a:t>
            </a:r>
            <a:r>
              <a:rPr lang="es-ES" b="1" dirty="0" smtClean="0"/>
              <a:t>Cardiovascular</a:t>
            </a:r>
            <a:r>
              <a:rPr lang="es-ES" dirty="0" smtClean="0"/>
              <a:t>. Pone en movimiento grandes grupos musculares. ... </a:t>
            </a:r>
          </a:p>
          <a:p>
            <a:r>
              <a:rPr lang="es-ES" dirty="0" smtClean="0"/>
              <a:t>Trabajo de </a:t>
            </a:r>
            <a:r>
              <a:rPr lang="es-ES" b="1" dirty="0" smtClean="0"/>
              <a:t>Fuerza</a:t>
            </a:r>
            <a:r>
              <a:rPr lang="es-ES" dirty="0" smtClean="0"/>
              <a:t>. Es un trabajo muy centrado en los músculos para fortalecerlos, mejorar su potencia y resistencia. ... </a:t>
            </a:r>
          </a:p>
          <a:p>
            <a:r>
              <a:rPr lang="es-ES" dirty="0" smtClean="0"/>
              <a:t>Trabajo de </a:t>
            </a:r>
            <a:r>
              <a:rPr lang="es-ES" b="1" dirty="0" smtClean="0"/>
              <a:t>Estiramientos</a:t>
            </a:r>
            <a:r>
              <a:rPr lang="es-ES" dirty="0" smtClean="0"/>
              <a:t>. Mejoran la flexibilidad y la capacidad de mover al completo las articulaciones.</a:t>
            </a:r>
          </a:p>
          <a:p>
            <a:pPr marL="0" indent="0">
              <a:buNone/>
            </a:pPr>
            <a:endParaRPr lang="es-ES" dirty="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57158" y="1643050"/>
            <a:ext cx="8229600" cy="4525963"/>
          </a:xfrm>
        </p:spPr>
        <p:txBody>
          <a:bodyPr>
            <a:normAutofit/>
          </a:bodyPr>
          <a:lstStyle/>
          <a:p>
            <a:endParaRPr lang="es-ES" dirty="0" smtClean="0"/>
          </a:p>
          <a:p>
            <a:r>
              <a:rPr lang="es-ES" b="1" dirty="0" smtClean="0"/>
              <a:t>Se ha comprobado que llevar una vida activa alarga la vida. </a:t>
            </a:r>
            <a:r>
              <a:rPr lang="es-ES" dirty="0" smtClean="0"/>
              <a:t>Si además tenemos en cuenta que aumenta el bienestar, significa que siendo activos podemos disfrutar de una mejora en la esperanza y calidad de vida. Es decir, </a:t>
            </a:r>
            <a:r>
              <a:rPr lang="es-ES" b="1" dirty="0" smtClean="0"/>
              <a:t>vivir más y mejor.</a:t>
            </a:r>
          </a:p>
          <a:p>
            <a:pPr>
              <a:buNone/>
            </a:pPr>
            <a:endParaRPr lang="es-ES" dirty="0"/>
          </a:p>
        </p:txBody>
      </p:sp>
      <p:sp>
        <p:nvSpPr>
          <p:cNvPr id="4" name="3 Título"/>
          <p:cNvSpPr>
            <a:spLocks noGrp="1"/>
          </p:cNvSpPr>
          <p:nvPr>
            <p:ph type="title"/>
          </p:nvPr>
        </p:nvSpPr>
        <p:spPr/>
        <p:txBody>
          <a:bodyPr>
            <a:normAutofit fontScale="90000"/>
          </a:bodyPr>
          <a:lstStyle/>
          <a:p>
            <a:r>
              <a:rPr lang="es-ES" b="1" dirty="0" smtClean="0"/>
              <a:t/>
            </a:r>
            <a:br>
              <a:rPr lang="es-ES" b="1" dirty="0" smtClean="0"/>
            </a:br>
            <a:r>
              <a:rPr lang="es-ES" b="1" dirty="0" smtClean="0"/>
              <a:t>Recomendaciones para </a:t>
            </a:r>
            <a:br>
              <a:rPr lang="es-ES" b="1" dirty="0" smtClean="0"/>
            </a:br>
            <a:r>
              <a:rPr lang="es-ES" b="1" dirty="0" smtClean="0"/>
              <a:t>actividad física</a:t>
            </a:r>
            <a:endParaRPr lang="es-ES" b="1"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596" y="857232"/>
            <a:ext cx="8229600" cy="5454657"/>
          </a:xfrm>
        </p:spPr>
        <p:txBody>
          <a:bodyPr>
            <a:normAutofit/>
          </a:bodyPr>
          <a:lstStyle/>
          <a:p>
            <a:pPr algn="just">
              <a:buNone/>
            </a:pPr>
            <a:r>
              <a:rPr lang="es-ES" dirty="0" smtClean="0"/>
              <a:t>   </a:t>
            </a:r>
          </a:p>
          <a:p>
            <a:pPr algn="just">
              <a:buNone/>
            </a:pPr>
            <a:r>
              <a:rPr lang="es-ES" sz="4000" b="1" dirty="0" smtClean="0"/>
              <a:t>    </a:t>
            </a:r>
            <a:r>
              <a:rPr lang="es-ES" sz="4400" b="1" dirty="0" smtClean="0"/>
              <a:t>Existen estudios científicos que demuestran </a:t>
            </a:r>
            <a:r>
              <a:rPr lang="es-ES" sz="4400" dirty="0" smtClean="0"/>
              <a:t>que la actividad física practicada con regularidad, es decir, todos o casi todos los días de la semana </a:t>
            </a:r>
            <a:r>
              <a:rPr lang="es-ES" sz="4400" b="1" dirty="0" smtClean="0"/>
              <a:t>ayuda a…</a:t>
            </a:r>
          </a:p>
          <a:p>
            <a:pPr>
              <a:buNone/>
            </a:pPr>
            <a:endParaRPr lang="es-ES" dirty="0"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a:buNone/>
            </a:pPr>
            <a:r>
              <a:rPr lang="es-ES" b="1" i="1" dirty="0" smtClean="0"/>
              <a:t>1. Ayuda a </a:t>
            </a:r>
            <a:r>
              <a:rPr lang="es-ES" i="1" dirty="0" smtClean="0"/>
              <a:t>mantenerse ágil físicamente:</a:t>
            </a:r>
          </a:p>
          <a:p>
            <a:pPr>
              <a:buNone/>
            </a:pPr>
            <a:r>
              <a:rPr lang="es-ES" i="1" dirty="0" smtClean="0"/>
              <a:t>Fortalece los músculos mejorando la capacidad</a:t>
            </a:r>
          </a:p>
          <a:p>
            <a:pPr>
              <a:buNone/>
            </a:pPr>
            <a:r>
              <a:rPr lang="es-ES" i="1" dirty="0" smtClean="0"/>
              <a:t>funcional y disminuyendo el riesgo de sufrir caídas. También, previene la pérdida de masa</a:t>
            </a:r>
          </a:p>
          <a:p>
            <a:pPr>
              <a:buNone/>
            </a:pPr>
            <a:r>
              <a:rPr lang="es-ES" i="1" dirty="0" smtClean="0"/>
              <a:t>ósea (osteoporosis).</a:t>
            </a:r>
            <a:endParaRPr lang="es-ES" i="1" u="none" strike="noStrike"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buNone/>
            </a:pPr>
            <a:r>
              <a:rPr lang="es-ES" b="1" i="1" dirty="0" smtClean="0"/>
              <a:t>   2. Mejora</a:t>
            </a:r>
            <a:r>
              <a:rPr lang="es-ES" i="1" dirty="0" smtClean="0"/>
              <a:t> el bienestar mental, reduce los síntomas de ansiedad y estrés, mejora el sueño y reduce el riesgo de depresión. Además aumenta la percepción de bienestar y satisfacción con el propio cuerpo.</a:t>
            </a:r>
          </a:p>
          <a:p>
            <a:pPr>
              <a:buNone/>
            </a:pPr>
            <a:endParaRPr lang="es-ES" i="1" dirty="0" smtClean="0"/>
          </a:p>
          <a:p>
            <a:endParaRPr lang="es-E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b="1" dirty="0" smtClean="0"/>
              <a:t>LOS NUTRIENTES</a:t>
            </a:r>
            <a:endParaRPr lang="es-ES" b="1" dirty="0"/>
          </a:p>
        </p:txBody>
      </p:sp>
      <p:sp>
        <p:nvSpPr>
          <p:cNvPr id="3" name="2 Marcador de contenido"/>
          <p:cNvSpPr>
            <a:spLocks noGrp="1"/>
          </p:cNvSpPr>
          <p:nvPr>
            <p:ph idx="1"/>
          </p:nvPr>
        </p:nvSpPr>
        <p:spPr>
          <a:xfrm>
            <a:off x="539552" y="1700808"/>
            <a:ext cx="8229600" cy="4442835"/>
          </a:xfrm>
        </p:spPr>
        <p:txBody>
          <a:bodyPr>
            <a:noAutofit/>
          </a:bodyPr>
          <a:lstStyle/>
          <a:p>
            <a:pPr marL="0" indent="0">
              <a:buNone/>
            </a:pPr>
            <a:r>
              <a:rPr lang="es-ES" sz="2000" dirty="0" smtClean="0"/>
              <a:t>Los </a:t>
            </a:r>
            <a:r>
              <a:rPr lang="es-ES" sz="2000" b="1" i="1" dirty="0" smtClean="0">
                <a:solidFill>
                  <a:schemeClr val="accent1"/>
                </a:solidFill>
              </a:rPr>
              <a:t>hidratos de carbono, proteínas y grasas</a:t>
            </a:r>
            <a:r>
              <a:rPr lang="es-ES" sz="2000" b="1" dirty="0" smtClean="0">
                <a:solidFill>
                  <a:schemeClr val="accent1"/>
                </a:solidFill>
              </a:rPr>
              <a:t>, </a:t>
            </a:r>
            <a:r>
              <a:rPr lang="es-ES" sz="2000" dirty="0" smtClean="0"/>
              <a:t>denominados </a:t>
            </a:r>
            <a:r>
              <a:rPr lang="es-ES" sz="2000" b="1" dirty="0" err="1" smtClean="0"/>
              <a:t>macronutrientes</a:t>
            </a:r>
            <a:r>
              <a:rPr lang="es-ES" sz="2000" dirty="0" smtClean="0"/>
              <a:t>, suministran los principales componentes para el crecimiento celular. Son también la única fuente de calorías o energía para el cuerpo, exceptuando el alcohol que proporciona alrededor de siete calorías por gramo. Cada gramo de hidratos de carbono o proteína proporciona unas cuatro calorías. Cada gramo de grasa alrededor de nueve</a:t>
            </a:r>
            <a:r>
              <a:rPr lang="es-ES" sz="2000" dirty="0" smtClean="0"/>
              <a:t>.</a:t>
            </a:r>
          </a:p>
          <a:p>
            <a:pPr marL="0" indent="0">
              <a:buNone/>
            </a:pPr>
            <a:endParaRPr lang="es-ES" sz="2000" dirty="0" smtClean="0"/>
          </a:p>
          <a:p>
            <a:pPr marL="0" indent="0">
              <a:buNone/>
            </a:pPr>
            <a:r>
              <a:rPr lang="es-ES" sz="2000" dirty="0" smtClean="0"/>
              <a:t>Los </a:t>
            </a:r>
            <a:r>
              <a:rPr lang="es-ES" sz="2000" b="1" dirty="0" smtClean="0"/>
              <a:t>micronutrientes</a:t>
            </a:r>
            <a:r>
              <a:rPr lang="es-ES" sz="2000" dirty="0" smtClean="0"/>
              <a:t> son </a:t>
            </a:r>
            <a:r>
              <a:rPr lang="es-ES" sz="2000" b="1" i="1" dirty="0" smtClean="0">
                <a:solidFill>
                  <a:schemeClr val="accent1"/>
                </a:solidFill>
              </a:rPr>
              <a:t>vitaminas y minerales</a:t>
            </a:r>
            <a:r>
              <a:rPr lang="es-ES" sz="2000" dirty="0" smtClean="0"/>
              <a:t>, aunque no proporcionan energía, son esenciales en pequeñas cantidades, ya que son muy importantes desde el punto de vista nutricional. Estos nutrientes son los encargados de suministrar los elementos necesarios para el mantenimiento, renovación y reparación del cuerpo humano, así como de regular las numerosas reacciones químicas que en él se producen.</a:t>
            </a:r>
            <a:endParaRPr lang="es-ES" sz="2000" dirty="0" smtClean="0"/>
          </a:p>
        </p:txBody>
      </p:sp>
    </p:spTree>
    <p:extLst>
      <p:ext uri="{BB962C8B-B14F-4D97-AF65-F5344CB8AC3E}">
        <p14:creationId xmlns="" xmlns:p14="http://schemas.microsoft.com/office/powerpoint/2010/main" val="56726845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
            </a:r>
            <a:br>
              <a:rPr lang="es-ES" dirty="0" smtClean="0"/>
            </a:br>
            <a:endParaRPr lang="es-ES" dirty="0"/>
          </a:p>
        </p:txBody>
      </p:sp>
      <p:sp>
        <p:nvSpPr>
          <p:cNvPr id="3" name="2 Marcador de contenido"/>
          <p:cNvSpPr>
            <a:spLocks noGrp="1"/>
          </p:cNvSpPr>
          <p:nvPr>
            <p:ph idx="1"/>
          </p:nvPr>
        </p:nvSpPr>
        <p:spPr/>
        <p:txBody>
          <a:bodyPr>
            <a:normAutofit/>
          </a:bodyPr>
          <a:lstStyle/>
          <a:p>
            <a:pPr>
              <a:buNone/>
            </a:pPr>
            <a:r>
              <a:rPr lang="es-ES" b="1" i="1" dirty="0" smtClean="0"/>
              <a:t> 3. Mejora </a:t>
            </a:r>
            <a:r>
              <a:rPr lang="es-ES" i="1" dirty="0" smtClean="0"/>
              <a:t>la función cognitiva</a:t>
            </a:r>
            <a:r>
              <a:rPr lang="es-ES" i="1" dirty="0" smtClean="0"/>
              <a:t>.</a:t>
            </a:r>
            <a:endParaRPr lang="es-ES" i="1" dirty="0" smtClean="0"/>
          </a:p>
          <a:p>
            <a:pPr>
              <a:buNone/>
            </a:pPr>
            <a:r>
              <a:rPr lang="es-ES" b="1" i="1" dirty="0" smtClean="0"/>
              <a:t>4. Mejora </a:t>
            </a:r>
            <a:r>
              <a:rPr lang="es-ES" i="1" dirty="0" smtClean="0"/>
              <a:t>el bienestar social. Fomenta la sociabilidad y aumenta la autonomía y la</a:t>
            </a:r>
          </a:p>
          <a:p>
            <a:pPr>
              <a:buNone/>
            </a:pPr>
            <a:r>
              <a:rPr lang="es-ES" i="1" dirty="0" smtClean="0"/>
              <a:t>integración social, especialmente en personas con discapacidad</a:t>
            </a:r>
            <a:r>
              <a:rPr lang="es-ES" i="1" dirty="0" smtClean="0"/>
              <a:t>.</a:t>
            </a:r>
          </a:p>
          <a:p>
            <a:pPr>
              <a:buNone/>
            </a:pPr>
            <a:r>
              <a:rPr lang="es-ES" b="1" dirty="0" smtClean="0"/>
              <a:t>5.</a:t>
            </a:r>
            <a:r>
              <a:rPr lang="es-ES" b="1" i="1" dirty="0" smtClean="0"/>
              <a:t> Ayuda</a:t>
            </a:r>
            <a:r>
              <a:rPr lang="es-ES" i="1" dirty="0" smtClean="0"/>
              <a:t> a disfrutar de una buena calidad de vida.</a:t>
            </a:r>
          </a:p>
          <a:p>
            <a:pPr>
              <a:buNone/>
            </a:pPr>
            <a:endParaRPr lang="es-ES" i="1" dirty="0" smtClean="0"/>
          </a:p>
          <a:p>
            <a:pPr>
              <a:buNone/>
            </a:pPr>
            <a:endParaRPr lang="es-ES" i="1" dirty="0" smtClean="0"/>
          </a:p>
          <a:p>
            <a:pPr>
              <a:buNone/>
            </a:pPr>
            <a:endParaRPr lang="es-ES" dirty="0"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a:buNone/>
            </a:pPr>
            <a:r>
              <a:rPr lang="es-ES" b="1" dirty="0" smtClean="0"/>
              <a:t>6. </a:t>
            </a:r>
            <a:r>
              <a:rPr lang="es-ES" b="1" i="1" dirty="0" smtClean="0"/>
              <a:t>Contribuye</a:t>
            </a:r>
            <a:r>
              <a:rPr lang="es-ES" i="1" dirty="0" smtClean="0"/>
              <a:t> a mantener un peso adecuado; la actividad física es un factor determinante</a:t>
            </a:r>
          </a:p>
          <a:p>
            <a:pPr>
              <a:buNone/>
            </a:pPr>
            <a:r>
              <a:rPr lang="es-ES" i="1" dirty="0" smtClean="0"/>
              <a:t>en el consumo de energía, por lo que es fundamental para conseguir el equilibrio</a:t>
            </a:r>
          </a:p>
          <a:p>
            <a:pPr>
              <a:buNone/>
            </a:pPr>
            <a:r>
              <a:rPr lang="es-ES" i="1" dirty="0" smtClean="0"/>
              <a:t>energético y el control del peso</a:t>
            </a:r>
            <a:r>
              <a:rPr lang="es-ES" i="1" dirty="0" smtClean="0"/>
              <a:t>.</a:t>
            </a:r>
          </a:p>
          <a:p>
            <a:pPr>
              <a:buNone/>
            </a:pPr>
            <a:r>
              <a:rPr lang="es-ES" b="1" dirty="0" smtClean="0"/>
              <a:t>7. </a:t>
            </a:r>
            <a:r>
              <a:rPr lang="es-ES" b="1" i="1" dirty="0" smtClean="0"/>
              <a:t>Reduce el riesgo </a:t>
            </a:r>
            <a:r>
              <a:rPr lang="es-ES" i="1" dirty="0" smtClean="0"/>
              <a:t>de padecer obesidad.</a:t>
            </a:r>
          </a:p>
          <a:p>
            <a:pPr>
              <a:buNone/>
            </a:pPr>
            <a:endParaRPr lang="es-ES" i="1" dirty="0" smtClean="0"/>
          </a:p>
          <a:p>
            <a:pPr>
              <a:buNone/>
            </a:pPr>
            <a:endParaRPr lang="es-ES" i="1" dirty="0" smtClean="0"/>
          </a:p>
          <a:p>
            <a:pPr>
              <a:buNone/>
            </a:pPr>
            <a:endParaRPr lang="es-ES" dirty="0"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
            </a:r>
            <a:br>
              <a:rPr lang="es-ES" dirty="0" smtClean="0"/>
            </a:br>
            <a:endParaRPr lang="es-ES" dirty="0"/>
          </a:p>
        </p:txBody>
      </p:sp>
      <p:sp>
        <p:nvSpPr>
          <p:cNvPr id="3" name="2 Marcador de contenido"/>
          <p:cNvSpPr>
            <a:spLocks noGrp="1"/>
          </p:cNvSpPr>
          <p:nvPr>
            <p:ph idx="1"/>
          </p:nvPr>
        </p:nvSpPr>
        <p:spPr>
          <a:xfrm>
            <a:off x="214282" y="1223132"/>
            <a:ext cx="8686800" cy="4572032"/>
          </a:xfrm>
        </p:spPr>
        <p:txBody>
          <a:bodyPr>
            <a:normAutofit fontScale="92500" lnSpcReduction="20000"/>
          </a:bodyPr>
          <a:lstStyle/>
          <a:p>
            <a:pPr>
              <a:buNone/>
            </a:pPr>
            <a:r>
              <a:rPr lang="es-ES" b="1" dirty="0" smtClean="0"/>
              <a:t>8. </a:t>
            </a:r>
            <a:r>
              <a:rPr lang="es-ES" b="1" i="1" dirty="0" smtClean="0"/>
              <a:t>Reduce el riesgo </a:t>
            </a:r>
            <a:r>
              <a:rPr lang="es-ES" i="1" dirty="0" smtClean="0"/>
              <a:t>de desarrollar ciertas enfermedades como:</a:t>
            </a:r>
          </a:p>
          <a:p>
            <a:pPr>
              <a:buNone/>
            </a:pPr>
            <a:endParaRPr lang="es-ES" i="1" dirty="0" smtClean="0"/>
          </a:p>
          <a:p>
            <a:pPr>
              <a:buNone/>
            </a:pPr>
            <a:r>
              <a:rPr lang="es-ES" i="1" dirty="0" smtClean="0"/>
              <a:t>- Diabetes tipo 2.</a:t>
            </a:r>
          </a:p>
          <a:p>
            <a:pPr>
              <a:buNone/>
            </a:pPr>
            <a:r>
              <a:rPr lang="es-ES" i="1" dirty="0" smtClean="0"/>
              <a:t>- Enfermedades cardiovasculares.</a:t>
            </a:r>
          </a:p>
          <a:p>
            <a:pPr>
              <a:buNone/>
            </a:pPr>
            <a:r>
              <a:rPr lang="es-ES" i="1" dirty="0" smtClean="0"/>
              <a:t>- Hipertensión arterial.</a:t>
            </a:r>
          </a:p>
          <a:p>
            <a:pPr>
              <a:buNone/>
            </a:pPr>
            <a:r>
              <a:rPr lang="es-ES" i="1" dirty="0" smtClean="0"/>
              <a:t>- Cáncer de mama o colon.</a:t>
            </a:r>
          </a:p>
          <a:p>
            <a:pPr>
              <a:buNone/>
            </a:pPr>
            <a:r>
              <a:rPr lang="es-ES" i="1" dirty="0" smtClean="0"/>
              <a:t>- </a:t>
            </a:r>
            <a:r>
              <a:rPr lang="es-ES" i="1" dirty="0" err="1" smtClean="0"/>
              <a:t>Hipercolesterolemia</a:t>
            </a:r>
            <a:r>
              <a:rPr lang="es-ES" i="1" dirty="0" smtClean="0"/>
              <a:t> (colesterol elevado), aumentando el colesterol “bueno” (HDL) y disminuyendo el “malo” (LDL).</a:t>
            </a:r>
          </a:p>
          <a:p>
            <a:pPr>
              <a:buNone/>
            </a:pPr>
            <a:endParaRPr lang="es-ES" dirty="0"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a:buNone/>
            </a:pPr>
            <a:r>
              <a:rPr lang="es-ES" b="1" i="1" dirty="0" smtClean="0"/>
              <a:t>9. Mejora</a:t>
            </a:r>
            <a:r>
              <a:rPr lang="es-ES" i="1" dirty="0" smtClean="0"/>
              <a:t> la evolución de algunas enfermedades crónicas como diabetes (ayudando a controlar los niveles de azúcar en los que ya son diabéticos), hipertensión, </a:t>
            </a:r>
            <a:r>
              <a:rPr lang="es-ES" i="1" dirty="0" err="1" smtClean="0"/>
              <a:t>hipercolesterolemia</a:t>
            </a:r>
            <a:r>
              <a:rPr lang="es-ES" i="1" dirty="0" smtClean="0"/>
              <a:t> u obesidad, una vez se han desarrollado.</a:t>
            </a:r>
          </a:p>
          <a:p>
            <a:pPr>
              <a:buNone/>
            </a:pPr>
            <a:endParaRPr lang="es-ES" dirty="0" smtClean="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785794"/>
            <a:ext cx="8229600" cy="1143000"/>
          </a:xfrm>
        </p:spPr>
        <p:txBody>
          <a:bodyPr>
            <a:normAutofit fontScale="90000"/>
          </a:bodyPr>
          <a:lstStyle/>
          <a:p>
            <a:r>
              <a:rPr lang="es-ES" b="1" dirty="0" smtClean="0"/>
              <a:t>Importancia de realizar actividad física </a:t>
            </a:r>
            <a:r>
              <a:rPr lang="es-ES" b="1" i="1" dirty="0" smtClean="0"/>
              <a:t>regularmente</a:t>
            </a:r>
            <a:r>
              <a:rPr lang="es-ES" dirty="0" smtClean="0"/>
              <a:t/>
            </a:r>
            <a:br>
              <a:rPr lang="es-ES" dirty="0" smtClean="0"/>
            </a:br>
            <a:endParaRPr lang="es-ES" dirty="0"/>
          </a:p>
        </p:txBody>
      </p:sp>
      <p:sp>
        <p:nvSpPr>
          <p:cNvPr id="3" name="2 Marcador de contenido"/>
          <p:cNvSpPr>
            <a:spLocks noGrp="1"/>
          </p:cNvSpPr>
          <p:nvPr>
            <p:ph idx="1"/>
          </p:nvPr>
        </p:nvSpPr>
        <p:spPr/>
        <p:txBody>
          <a:bodyPr>
            <a:normAutofit/>
          </a:bodyPr>
          <a:lstStyle/>
          <a:p>
            <a:pPr>
              <a:buNone/>
            </a:pPr>
            <a:r>
              <a:rPr lang="es-ES" dirty="0" smtClean="0"/>
              <a:t>   </a:t>
            </a:r>
          </a:p>
          <a:p>
            <a:pPr>
              <a:buNone/>
            </a:pPr>
            <a:r>
              <a:rPr lang="es-ES" b="1" dirty="0" smtClean="0"/>
              <a:t>    Lo que produce más beneficios para la salud es realizar actividad física regularmente</a:t>
            </a:r>
            <a:r>
              <a:rPr lang="es-ES" dirty="0" smtClean="0"/>
              <a:t>, es decir, distribuirla a lo largo de toda la semana. Por ejemplo, 30 minutos de actividad moderada cinco días o más a la semana. Cuantos más días, mejor.</a:t>
            </a:r>
          </a:p>
          <a:p>
            <a:pPr>
              <a:buNone/>
            </a:pPr>
            <a:endParaRPr lang="es-E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596" y="1857364"/>
            <a:ext cx="8229600" cy="4525963"/>
          </a:xfrm>
        </p:spPr>
        <p:txBody>
          <a:bodyPr>
            <a:normAutofit/>
          </a:bodyPr>
          <a:lstStyle/>
          <a:p>
            <a:endParaRPr lang="es-ES" dirty="0" smtClean="0"/>
          </a:p>
          <a:p>
            <a:pPr>
              <a:buNone/>
            </a:pPr>
            <a:r>
              <a:rPr lang="es-ES" b="1" dirty="0" smtClean="0"/>
              <a:t>    Las recomendaciones de actividad física también se pueden alcanzar sumando periodos más cortos</a:t>
            </a:r>
            <a:r>
              <a:rPr lang="es-ES" dirty="0" smtClean="0"/>
              <a:t>; estos periodos deben ser de al menos 10 minutos cada uno.</a:t>
            </a:r>
            <a:endParaRPr lang="es-ES" u="none" strike="noStrike"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54032"/>
          </a:xfrm>
        </p:spPr>
        <p:txBody>
          <a:bodyPr>
            <a:normAutofit fontScale="90000"/>
          </a:bodyPr>
          <a:lstStyle/>
          <a:p>
            <a:pPr algn="l"/>
            <a:r>
              <a:rPr lang="es-ES" b="1" dirty="0" smtClean="0"/>
              <a:t>Recordamos que…</a:t>
            </a:r>
            <a:endParaRPr lang="es-ES" b="1" dirty="0"/>
          </a:p>
        </p:txBody>
      </p:sp>
      <p:sp>
        <p:nvSpPr>
          <p:cNvPr id="3" name="2 Marcador de contenido"/>
          <p:cNvSpPr>
            <a:spLocks noGrp="1"/>
          </p:cNvSpPr>
          <p:nvPr>
            <p:ph idx="1"/>
          </p:nvPr>
        </p:nvSpPr>
        <p:spPr>
          <a:xfrm>
            <a:off x="500034" y="1071546"/>
            <a:ext cx="8229600" cy="4525963"/>
          </a:xfrm>
        </p:spPr>
        <p:txBody>
          <a:bodyPr>
            <a:normAutofit fontScale="92500" lnSpcReduction="10000"/>
          </a:bodyPr>
          <a:lstStyle/>
          <a:p>
            <a:pPr algn="just">
              <a:buNone/>
            </a:pPr>
            <a:r>
              <a:rPr lang="es-ES" sz="2400" dirty="0" smtClean="0"/>
              <a:t>*Actividad física </a:t>
            </a:r>
            <a:r>
              <a:rPr lang="es-ES" sz="2400" b="1" dirty="0" smtClean="0"/>
              <a:t>aeróbica</a:t>
            </a:r>
            <a:r>
              <a:rPr lang="es-ES" sz="2400" dirty="0" smtClean="0"/>
              <a:t> de intensidad </a:t>
            </a:r>
            <a:r>
              <a:rPr lang="es-ES" sz="2400" b="1" dirty="0" smtClean="0"/>
              <a:t>moderada</a:t>
            </a:r>
            <a:r>
              <a:rPr lang="es-ES" sz="2400" dirty="0" smtClean="0"/>
              <a:t>: Aumenta la sensación de calor y se inicia una ligera sudoración; Aumenta también el ritmo cardíaco y el respiratorio pero aún se puede hablar sin sentir que falta el aire. Por ejemplo: caminando a paso ligero (más de 6 km/h) o paseando en bicicleta (16‐19 km/h).</a:t>
            </a:r>
          </a:p>
          <a:p>
            <a:pPr algn="just">
              <a:buNone/>
            </a:pPr>
            <a:endParaRPr lang="es-ES" sz="2400" dirty="0" smtClean="0"/>
          </a:p>
          <a:p>
            <a:pPr algn="just">
              <a:buNone/>
            </a:pPr>
            <a:r>
              <a:rPr lang="es-ES" sz="2400" dirty="0" smtClean="0"/>
              <a:t>*Actividad física </a:t>
            </a:r>
            <a:r>
              <a:rPr lang="es-ES" sz="2400" b="1" dirty="0" smtClean="0"/>
              <a:t>aeróbica</a:t>
            </a:r>
            <a:r>
              <a:rPr lang="es-ES" sz="2400" dirty="0" smtClean="0"/>
              <a:t> de intensidad </a:t>
            </a:r>
            <a:r>
              <a:rPr lang="es-ES" sz="2400" b="1" dirty="0" smtClean="0"/>
              <a:t>vigorosa</a:t>
            </a:r>
            <a:r>
              <a:rPr lang="es-ES" sz="2400" dirty="0" smtClean="0"/>
              <a:t>: La sensación de calor y sudoración es más fuerte. El ritmo cardíaco es más elevado y cuesta más respirar, por lo que resulta difícil hablar mientras se practica. Por ejemplo, correr o ir en bicicleta pedaleando rápidamente (19‐22 km/h).</a:t>
            </a:r>
          </a:p>
          <a:p>
            <a:pPr algn="just">
              <a:buNone/>
            </a:pPr>
            <a:r>
              <a:rPr lang="es-ES" sz="2400" dirty="0" smtClean="0"/>
              <a:t>      Se considera que 1 minuto de actividad vigorosa es aproximadamente lo mismo que 2 minutos de actividad moderada.</a:t>
            </a:r>
          </a:p>
          <a:p>
            <a:pPr>
              <a:buNone/>
            </a:pPr>
            <a:endParaRPr lang="es-ES" sz="2000" dirty="0" smtClean="0"/>
          </a:p>
          <a:p>
            <a:pPr>
              <a:buNone/>
            </a:pPr>
            <a:endParaRPr lang="es-E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0173" y="332656"/>
            <a:ext cx="8229600" cy="1143000"/>
          </a:xfrm>
        </p:spPr>
        <p:txBody>
          <a:bodyPr>
            <a:normAutofit fontScale="90000"/>
          </a:bodyPr>
          <a:lstStyle/>
          <a:p>
            <a:r>
              <a:rPr lang="es-E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r>
            <a:br>
              <a:rPr lang="es-E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br>
            <a:endParaRPr lang="es-ES" dirty="0"/>
          </a:p>
        </p:txBody>
      </p:sp>
      <p:sp>
        <p:nvSpPr>
          <p:cNvPr id="3" name="2 Marcador de contenido"/>
          <p:cNvSpPr>
            <a:spLocks noGrp="1"/>
          </p:cNvSpPr>
          <p:nvPr>
            <p:ph idx="1"/>
          </p:nvPr>
        </p:nvSpPr>
        <p:spPr/>
        <p:txBody>
          <a:bodyPr>
            <a:normAutofit fontScale="77500" lnSpcReduction="20000"/>
          </a:bodyPr>
          <a:lstStyle/>
          <a:p>
            <a:pPr marL="514350" lvl="0" indent="-514350">
              <a:buFont typeface="+mj-lt"/>
              <a:buAutoNum type="arabicPeriod"/>
            </a:pPr>
            <a:r>
              <a:rPr lang="es-ES" dirty="0" smtClean="0"/>
              <a:t> ¿</a:t>
            </a:r>
            <a:r>
              <a:rPr lang="es-ES" dirty="0" smtClean="0"/>
              <a:t>Qué es la nutrición?</a:t>
            </a:r>
          </a:p>
          <a:p>
            <a:pPr marL="514350" lvl="0" indent="-514350">
              <a:buFont typeface="+mj-lt"/>
              <a:buAutoNum type="arabicPeriod"/>
            </a:pPr>
            <a:r>
              <a:rPr lang="es-ES" dirty="0" smtClean="0"/>
              <a:t>¿Qué clases de nutrientes conoces?</a:t>
            </a:r>
          </a:p>
          <a:p>
            <a:pPr marL="514350" lvl="0" indent="-514350">
              <a:buFont typeface="+mj-lt"/>
              <a:buAutoNum type="arabicPeriod"/>
            </a:pPr>
            <a:r>
              <a:rPr lang="es-ES" dirty="0" smtClean="0"/>
              <a:t>¿Cómo aplicarías en tu vida diaria la pirámide de los alimentos?</a:t>
            </a:r>
          </a:p>
          <a:p>
            <a:pPr marL="514350" lvl="0" indent="-514350">
              <a:buFont typeface="+mj-lt"/>
              <a:buAutoNum type="arabicPeriod"/>
            </a:pPr>
            <a:r>
              <a:rPr lang="es-ES" dirty="0" smtClean="0"/>
              <a:t>¿En qué consiste la dieta mediterránea?</a:t>
            </a:r>
          </a:p>
          <a:p>
            <a:pPr marL="514350" lvl="0" indent="-514350">
              <a:buFont typeface="+mj-lt"/>
              <a:buAutoNum type="arabicPeriod"/>
            </a:pPr>
            <a:r>
              <a:rPr lang="es-ES" dirty="0" smtClean="0"/>
              <a:t>¿Qué es la aptitud física? ¿Puedes nombrar algunos componentes básicos?</a:t>
            </a:r>
          </a:p>
          <a:p>
            <a:pPr marL="514350" lvl="0" indent="-514350">
              <a:buFont typeface="+mj-lt"/>
              <a:buAutoNum type="arabicPeriod"/>
            </a:pPr>
            <a:r>
              <a:rPr lang="es-ES" dirty="0" smtClean="0"/>
              <a:t>Nombra los tres tipos de actividad física.</a:t>
            </a:r>
            <a:endParaRPr lang="es-ES" dirty="0" smtClean="0"/>
          </a:p>
          <a:p>
            <a:pPr marL="514350" lvl="0" indent="-514350">
              <a:buFont typeface="+mj-lt"/>
              <a:buAutoNum type="arabicPeriod"/>
            </a:pPr>
            <a:r>
              <a:rPr lang="es-ES" dirty="0" smtClean="0"/>
              <a:t>¿Por qué es importante realizar actividad física regular?</a:t>
            </a:r>
          </a:p>
          <a:p>
            <a:pPr marL="514350" lvl="0" indent="-514350">
              <a:buFont typeface="+mj-lt"/>
              <a:buAutoNum type="arabicPeriod"/>
            </a:pPr>
            <a:r>
              <a:rPr lang="es-ES" dirty="0" smtClean="0"/>
              <a:t>¿Estás dispuesto/a </a:t>
            </a:r>
            <a:r>
              <a:rPr lang="es-ES" dirty="0" err="1" smtClean="0"/>
              <a:t>a</a:t>
            </a:r>
            <a:r>
              <a:rPr lang="es-ES" dirty="0" smtClean="0"/>
              <a:t> cambiar tus malos hábitos y/o costumbres no saludables respecto a la alimentación y el </a:t>
            </a:r>
            <a:r>
              <a:rPr lang="es-ES" smtClean="0"/>
              <a:t>deporte?</a:t>
            </a:r>
            <a:endParaRPr lang="es-ES" dirty="0" smtClean="0"/>
          </a:p>
        </p:txBody>
      </p:sp>
      <p:sp>
        <p:nvSpPr>
          <p:cNvPr id="4" name="3 Rectángulo"/>
          <p:cNvSpPr/>
          <p:nvPr/>
        </p:nvSpPr>
        <p:spPr>
          <a:xfrm>
            <a:off x="4552608" y="332656"/>
            <a:ext cx="184731"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endParaRPr lang="es-E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5" name="4 Rectángulo"/>
          <p:cNvSpPr/>
          <p:nvPr/>
        </p:nvSpPr>
        <p:spPr>
          <a:xfrm>
            <a:off x="583878" y="476672"/>
            <a:ext cx="7922811" cy="923330"/>
          </a:xfrm>
          <a:prstGeom prst="rect">
            <a:avLst/>
          </a:prstGeom>
          <a:noFill/>
        </p:spPr>
        <p:txBody>
          <a:bodyPr wrap="none" lIns="91440" tIns="45720" rIns="91440" bIns="45720">
            <a:spAutoFit/>
          </a:bodyPr>
          <a:lstStyle/>
          <a:p>
            <a:pPr algn="ctr"/>
            <a:r>
              <a:rPr lang="es-E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CUESTIONARIO DE REPASO</a:t>
            </a:r>
          </a:p>
        </p:txBody>
      </p:sp>
    </p:spTree>
    <p:extLst>
      <p:ext uri="{BB962C8B-B14F-4D97-AF65-F5344CB8AC3E}">
        <p14:creationId xmlns="" xmlns:p14="http://schemas.microsoft.com/office/powerpoint/2010/main" val="33831729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b="1" dirty="0" smtClean="0"/>
              <a:t>LA DIETA</a:t>
            </a:r>
            <a:endParaRPr lang="es-ES" b="1" dirty="0"/>
          </a:p>
        </p:txBody>
      </p:sp>
      <p:sp>
        <p:nvSpPr>
          <p:cNvPr id="3" name="2 Marcador de contenido"/>
          <p:cNvSpPr>
            <a:spLocks noGrp="1"/>
          </p:cNvSpPr>
          <p:nvPr>
            <p:ph idx="1"/>
          </p:nvPr>
        </p:nvSpPr>
        <p:spPr>
          <a:xfrm>
            <a:off x="539552" y="1700808"/>
            <a:ext cx="8229600" cy="4525963"/>
          </a:xfrm>
        </p:spPr>
        <p:txBody>
          <a:bodyPr>
            <a:normAutofit lnSpcReduction="10000"/>
          </a:bodyPr>
          <a:lstStyle/>
          <a:p>
            <a:pPr marL="0" indent="0">
              <a:buNone/>
            </a:pPr>
            <a:r>
              <a:rPr lang="es-ES" dirty="0" smtClean="0"/>
              <a:t>La dieta consiste en </a:t>
            </a:r>
            <a:r>
              <a:rPr lang="es-ES" b="1" dirty="0" smtClean="0"/>
              <a:t>la clase de alimentos </a:t>
            </a:r>
            <a:r>
              <a:rPr lang="es-ES" b="1" dirty="0" smtClean="0"/>
              <a:t>que se ingieren y </a:t>
            </a:r>
            <a:r>
              <a:rPr lang="es-ES" b="1" dirty="0" smtClean="0"/>
              <a:t>en qué proporciones se deben tomar diariamente </a:t>
            </a:r>
            <a:r>
              <a:rPr lang="es-ES" dirty="0" smtClean="0"/>
              <a:t>para satisfacer las necesidades nutritivas de nuestro organismo</a:t>
            </a:r>
            <a:r>
              <a:rPr lang="es-ES" dirty="0" smtClean="0"/>
              <a:t>.</a:t>
            </a:r>
          </a:p>
          <a:p>
            <a:pPr marL="0" indent="0">
              <a:buNone/>
            </a:pPr>
            <a:r>
              <a:rPr lang="es-ES" dirty="0" smtClean="0"/>
              <a:t>Por tanto, para que a nuestro organismo le lleguen los distintos nutrientes, nuestra dieta debe ser </a:t>
            </a:r>
            <a:r>
              <a:rPr lang="es-ES" b="1" dirty="0" smtClean="0"/>
              <a:t>variada</a:t>
            </a:r>
            <a:r>
              <a:rPr lang="es-ES" dirty="0" smtClean="0"/>
              <a:t>.</a:t>
            </a:r>
          </a:p>
          <a:p>
            <a:pPr marL="0" indent="0">
              <a:buNone/>
            </a:pPr>
            <a:r>
              <a:rPr lang="es-ES" dirty="0" smtClean="0"/>
              <a:t>No existe ningún alimento completo por sí solo, excepto la leche materna.</a:t>
            </a:r>
          </a:p>
          <a:p>
            <a:pPr marL="0" indent="0">
              <a:buNone/>
            </a:pPr>
            <a:endParaRPr lang="es-ES" dirty="0" smtClean="0"/>
          </a:p>
        </p:txBody>
      </p:sp>
    </p:spTree>
    <p:extLst>
      <p:ext uri="{BB962C8B-B14F-4D97-AF65-F5344CB8AC3E}">
        <p14:creationId xmlns="" xmlns:p14="http://schemas.microsoft.com/office/powerpoint/2010/main" val="5672684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b="1" dirty="0" smtClean="0"/>
              <a:t>PIRÁMIDE DE LOS ALIMENTOS</a:t>
            </a:r>
            <a:endParaRPr lang="es-ES" b="1" dirty="0"/>
          </a:p>
        </p:txBody>
      </p:sp>
      <p:sp>
        <p:nvSpPr>
          <p:cNvPr id="3" name="2 Marcador de contenido"/>
          <p:cNvSpPr>
            <a:spLocks noGrp="1"/>
          </p:cNvSpPr>
          <p:nvPr>
            <p:ph idx="1"/>
          </p:nvPr>
        </p:nvSpPr>
        <p:spPr>
          <a:xfrm>
            <a:off x="1071538" y="1785926"/>
            <a:ext cx="6143668" cy="3799894"/>
          </a:xfrm>
        </p:spPr>
        <p:txBody>
          <a:bodyPr>
            <a:normAutofit/>
          </a:bodyPr>
          <a:lstStyle/>
          <a:p>
            <a:pPr marL="0" indent="0">
              <a:buNone/>
            </a:pPr>
            <a:r>
              <a:rPr lang="es-ES" sz="4000" dirty="0" smtClean="0"/>
              <a:t>En la </a:t>
            </a:r>
            <a:r>
              <a:rPr lang="es-ES" sz="4000" b="1" dirty="0" smtClean="0"/>
              <a:t>pirámide de la alimentación</a:t>
            </a:r>
            <a:r>
              <a:rPr lang="es-ES" sz="4000" dirty="0" smtClean="0"/>
              <a:t>, que se muestra a continuación, se clasifican </a:t>
            </a:r>
            <a:r>
              <a:rPr lang="es-ES" sz="4000" dirty="0" smtClean="0"/>
              <a:t>los alimentos, </a:t>
            </a:r>
            <a:r>
              <a:rPr lang="es-ES" sz="4000" dirty="0" smtClean="0"/>
              <a:t>según el consumo recomendado. </a:t>
            </a:r>
            <a:endParaRPr lang="es-ES" sz="4000" dirty="0" smtClean="0"/>
          </a:p>
        </p:txBody>
      </p:sp>
    </p:spTree>
    <p:extLst>
      <p:ext uri="{BB962C8B-B14F-4D97-AF65-F5344CB8AC3E}">
        <p14:creationId xmlns="" xmlns:p14="http://schemas.microsoft.com/office/powerpoint/2010/main" val="5672684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1357290" y="1"/>
            <a:ext cx="6652516" cy="6858000"/>
          </a:xfrm>
          <a:prstGeom prst="rect">
            <a:avLst/>
          </a:prstGeom>
          <a:noFill/>
          <a:ln w="9525">
            <a:noFill/>
            <a:miter lim="800000"/>
            <a:headEnd/>
            <a:tailEnd/>
          </a:ln>
          <a:effectLst/>
        </p:spPr>
      </p:pic>
    </p:spTree>
    <p:extLst>
      <p:ext uri="{BB962C8B-B14F-4D97-AF65-F5344CB8AC3E}">
        <p14:creationId xmlns="" xmlns:p14="http://schemas.microsoft.com/office/powerpoint/2010/main" val="5672684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b="1" dirty="0" smtClean="0"/>
              <a:t>LA DIETA MEDITERRÁNEA</a:t>
            </a:r>
            <a:endParaRPr lang="es-ES" b="1" dirty="0"/>
          </a:p>
        </p:txBody>
      </p:sp>
      <p:sp>
        <p:nvSpPr>
          <p:cNvPr id="3" name="2 Marcador de contenido"/>
          <p:cNvSpPr>
            <a:spLocks noGrp="1"/>
          </p:cNvSpPr>
          <p:nvPr>
            <p:ph idx="1"/>
          </p:nvPr>
        </p:nvSpPr>
        <p:spPr>
          <a:xfrm>
            <a:off x="539552" y="1700808"/>
            <a:ext cx="8229600" cy="4525963"/>
          </a:xfrm>
        </p:spPr>
        <p:txBody>
          <a:bodyPr>
            <a:normAutofit/>
          </a:bodyPr>
          <a:lstStyle/>
          <a:p>
            <a:pPr marL="0" indent="0">
              <a:buNone/>
            </a:pPr>
            <a:r>
              <a:rPr lang="es-ES" dirty="0" smtClean="0"/>
              <a:t>Estudios científicos han demostrado que la dieta mediterránea, </a:t>
            </a:r>
            <a:r>
              <a:rPr lang="es-ES" b="1" dirty="0" smtClean="0">
                <a:solidFill>
                  <a:schemeClr val="accent1"/>
                </a:solidFill>
              </a:rPr>
              <a:t>considerada patrimonio de la humanidad</a:t>
            </a:r>
            <a:r>
              <a:rPr lang="es-ES" dirty="0" smtClean="0"/>
              <a:t>, es un ejemplo a seguir de dieta </a:t>
            </a:r>
            <a:r>
              <a:rPr lang="es-ES" b="1" dirty="0" smtClean="0"/>
              <a:t>sana y equilibrada</a:t>
            </a:r>
            <a:r>
              <a:rPr lang="es-ES" dirty="0" smtClean="0"/>
              <a:t>. Tal es la importancia y repercusión que tiene en los hábitos saludables que </a:t>
            </a:r>
            <a:r>
              <a:rPr lang="es-ES" dirty="0" smtClean="0">
                <a:solidFill>
                  <a:schemeClr val="accent1"/>
                </a:solidFill>
              </a:rPr>
              <a:t>el gobierno de España liderará la candidatura de la </a:t>
            </a:r>
            <a:r>
              <a:rPr lang="es-ES" b="1" dirty="0" smtClean="0"/>
              <a:t>dieta mediterránea </a:t>
            </a:r>
            <a:r>
              <a:rPr lang="es-ES" dirty="0" smtClean="0">
                <a:solidFill>
                  <a:schemeClr val="accent1"/>
                </a:solidFill>
              </a:rPr>
              <a:t>para su inclusión en la lista del Patrimonio Inmaterial de la U N E S C O. </a:t>
            </a:r>
            <a:endParaRPr lang="es-ES" dirty="0" smtClean="0">
              <a:solidFill>
                <a:schemeClr val="accent1"/>
              </a:solidFill>
            </a:endParaRPr>
          </a:p>
        </p:txBody>
      </p:sp>
    </p:spTree>
    <p:extLst>
      <p:ext uri="{BB962C8B-B14F-4D97-AF65-F5344CB8AC3E}">
        <p14:creationId xmlns="" xmlns:p14="http://schemas.microsoft.com/office/powerpoint/2010/main" val="567268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Dieta Mediterránea: sana y saludable</a:t>
            </a:r>
            <a:endParaRPr lang="es-ES" b="1" dirty="0"/>
          </a:p>
        </p:txBody>
      </p:sp>
      <p:sp>
        <p:nvSpPr>
          <p:cNvPr id="3" name="2 Marcador de contenido"/>
          <p:cNvSpPr>
            <a:spLocks noGrp="1"/>
          </p:cNvSpPr>
          <p:nvPr>
            <p:ph idx="1"/>
          </p:nvPr>
        </p:nvSpPr>
        <p:spPr>
          <a:xfrm>
            <a:off x="539552" y="1700808"/>
            <a:ext cx="8229600" cy="4525963"/>
          </a:xfrm>
        </p:spPr>
        <p:txBody>
          <a:bodyPr>
            <a:normAutofit fontScale="62500" lnSpcReduction="20000"/>
          </a:bodyPr>
          <a:lstStyle/>
          <a:p>
            <a:r>
              <a:rPr lang="es-ES" dirty="0" smtClean="0"/>
              <a:t>Consumir </a:t>
            </a:r>
            <a:r>
              <a:rPr lang="es-ES" dirty="0" smtClean="0"/>
              <a:t>alimentos vegetales en abundancia: </a:t>
            </a:r>
            <a:r>
              <a:rPr lang="es-ES" b="1" dirty="0" smtClean="0">
                <a:solidFill>
                  <a:schemeClr val="accent1"/>
                </a:solidFill>
              </a:rPr>
              <a:t>frutas, verduras, legumbres y frutos secos</a:t>
            </a:r>
            <a:r>
              <a:rPr lang="es-ES" dirty="0" smtClean="0"/>
              <a:t>.</a:t>
            </a:r>
          </a:p>
          <a:p>
            <a:r>
              <a:rPr lang="es-ES" dirty="0" smtClean="0"/>
              <a:t>Utilizar </a:t>
            </a:r>
            <a:r>
              <a:rPr lang="es-ES" dirty="0" smtClean="0"/>
              <a:t>el </a:t>
            </a:r>
            <a:r>
              <a:rPr lang="es-ES" b="1" dirty="0" smtClean="0">
                <a:solidFill>
                  <a:schemeClr val="accent1"/>
                </a:solidFill>
              </a:rPr>
              <a:t>aceite de oliva </a:t>
            </a:r>
            <a:r>
              <a:rPr lang="es-ES" dirty="0" smtClean="0"/>
              <a:t>como principal grasa de adición</a:t>
            </a:r>
            <a:r>
              <a:rPr lang="es-ES" dirty="0" smtClean="0"/>
              <a:t>.</a:t>
            </a:r>
          </a:p>
          <a:p>
            <a:r>
              <a:rPr lang="es-ES" dirty="0" smtClean="0"/>
              <a:t>Incluir </a:t>
            </a:r>
            <a:r>
              <a:rPr lang="es-ES" dirty="0" smtClean="0"/>
              <a:t>en la alimentación diaria el </a:t>
            </a:r>
            <a:r>
              <a:rPr lang="es-ES" b="1" dirty="0" smtClean="0">
                <a:solidFill>
                  <a:schemeClr val="accent1"/>
                </a:solidFill>
              </a:rPr>
              <a:t>pan</a:t>
            </a:r>
            <a:r>
              <a:rPr lang="es-ES" dirty="0" smtClean="0"/>
              <a:t> y los alimentos procedentes de cereales (</a:t>
            </a:r>
            <a:r>
              <a:rPr lang="es-ES" b="1" dirty="0" smtClean="0">
                <a:solidFill>
                  <a:schemeClr val="accent1"/>
                </a:solidFill>
              </a:rPr>
              <a:t>pasta, arroz y sus productos integrales</a:t>
            </a:r>
            <a:r>
              <a:rPr lang="es-ES" dirty="0" smtClean="0"/>
              <a:t>).</a:t>
            </a:r>
          </a:p>
          <a:p>
            <a:r>
              <a:rPr lang="es-ES" dirty="0" smtClean="0"/>
              <a:t>Tomar </a:t>
            </a:r>
            <a:r>
              <a:rPr lang="es-ES" dirty="0" smtClean="0"/>
              <a:t>los alimentos poco procesados, </a:t>
            </a:r>
            <a:r>
              <a:rPr lang="es-ES" b="1" dirty="0" smtClean="0">
                <a:solidFill>
                  <a:schemeClr val="accent1"/>
                </a:solidFill>
              </a:rPr>
              <a:t>frescos</a:t>
            </a:r>
            <a:r>
              <a:rPr lang="es-ES" dirty="0" smtClean="0"/>
              <a:t> y del entorno</a:t>
            </a:r>
            <a:r>
              <a:rPr lang="es-ES" dirty="0" smtClean="0"/>
              <a:t>.</a:t>
            </a:r>
          </a:p>
          <a:p>
            <a:r>
              <a:rPr lang="es-ES" dirty="0" smtClean="0"/>
              <a:t>No </a:t>
            </a:r>
            <a:r>
              <a:rPr lang="es-ES" dirty="0" smtClean="0"/>
              <a:t>abusar del consumo de carnes rojas, y si puede ser como parte de guisados y otras recetas</a:t>
            </a:r>
            <a:r>
              <a:rPr lang="es-ES" dirty="0" smtClean="0"/>
              <a:t>.</a:t>
            </a:r>
          </a:p>
          <a:p>
            <a:r>
              <a:rPr lang="es-ES" dirty="0" smtClean="0"/>
              <a:t>Consumir </a:t>
            </a:r>
            <a:r>
              <a:rPr lang="es-ES" b="1" dirty="0" smtClean="0">
                <a:solidFill>
                  <a:schemeClr val="accent1"/>
                </a:solidFill>
              </a:rPr>
              <a:t>pescado</a:t>
            </a:r>
            <a:r>
              <a:rPr lang="es-ES" dirty="0" smtClean="0"/>
              <a:t> con frecuencia y </a:t>
            </a:r>
            <a:r>
              <a:rPr lang="es-ES" b="1" dirty="0" smtClean="0">
                <a:solidFill>
                  <a:schemeClr val="accent1"/>
                </a:solidFill>
              </a:rPr>
              <a:t>huevos</a:t>
            </a:r>
            <a:r>
              <a:rPr lang="es-ES" dirty="0" smtClean="0"/>
              <a:t> con moderación</a:t>
            </a:r>
            <a:r>
              <a:rPr lang="es-ES" dirty="0" smtClean="0"/>
              <a:t>.</a:t>
            </a:r>
          </a:p>
          <a:p>
            <a:r>
              <a:rPr lang="es-ES" dirty="0" smtClean="0"/>
              <a:t>Contemplar </a:t>
            </a:r>
            <a:r>
              <a:rPr lang="es-ES" dirty="0" smtClean="0"/>
              <a:t>la fruta fresca como postre habitual ocasionalmente, dulces, pasteles y postres lácteos</a:t>
            </a:r>
            <a:r>
              <a:rPr lang="es-ES" dirty="0" smtClean="0"/>
              <a:t>.</a:t>
            </a:r>
          </a:p>
          <a:p>
            <a:r>
              <a:rPr lang="es-ES" b="1" dirty="0" smtClean="0">
                <a:solidFill>
                  <a:schemeClr val="accent1"/>
                </a:solidFill>
              </a:rPr>
              <a:t>Beber </a:t>
            </a:r>
            <a:r>
              <a:rPr lang="es-ES" b="1" dirty="0" smtClean="0">
                <a:solidFill>
                  <a:schemeClr val="accent1"/>
                </a:solidFill>
              </a:rPr>
              <a:t>agua en abundancia</a:t>
            </a:r>
            <a:r>
              <a:rPr lang="es-ES" dirty="0" smtClean="0"/>
              <a:t>, ya que es la bebida por excelencia en el Mediterráneo. El vino</a:t>
            </a:r>
            <a:r>
              <a:rPr lang="es-ES" dirty="0" smtClean="0"/>
              <a:t>, de </a:t>
            </a:r>
            <a:r>
              <a:rPr lang="es-ES" dirty="0" smtClean="0"/>
              <a:t>forma moderada y acompañando a las comidas constituye también una parte de la cultura de esta región</a:t>
            </a:r>
            <a:r>
              <a:rPr lang="es-ES" dirty="0" smtClean="0"/>
              <a:t>.</a:t>
            </a:r>
          </a:p>
          <a:p>
            <a:r>
              <a:rPr lang="es-ES" b="1" dirty="0" smtClean="0"/>
              <a:t>Y realizar </a:t>
            </a:r>
            <a:r>
              <a:rPr lang="es-ES" b="1" dirty="0" smtClean="0">
                <a:solidFill>
                  <a:schemeClr val="accent1"/>
                </a:solidFill>
              </a:rPr>
              <a:t>actividad física diaria</a:t>
            </a:r>
            <a:r>
              <a:rPr lang="es-ES" b="1" dirty="0" smtClean="0"/>
              <a:t>, es tan importante como comer adecuadamente. </a:t>
            </a:r>
            <a:endParaRPr lang="es-ES" b="1" dirty="0" smtClean="0"/>
          </a:p>
        </p:txBody>
      </p:sp>
    </p:spTree>
    <p:extLst>
      <p:ext uri="{BB962C8B-B14F-4D97-AF65-F5344CB8AC3E}">
        <p14:creationId xmlns="" xmlns:p14="http://schemas.microsoft.com/office/powerpoint/2010/main" val="56726845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47696</TotalTime>
  <Words>2709</Words>
  <Application>Microsoft Office PowerPoint</Application>
  <PresentationFormat>Presentación en pantalla (4:3)</PresentationFormat>
  <Paragraphs>210</Paragraphs>
  <Slides>47</Slides>
  <Notes>6</Notes>
  <HiddenSlides>0</HiddenSlides>
  <MMClips>0</MMClips>
  <ScaleCrop>false</ScaleCrop>
  <HeadingPairs>
    <vt:vector size="4" baseType="variant">
      <vt:variant>
        <vt:lpstr>Tema</vt:lpstr>
      </vt:variant>
      <vt:variant>
        <vt:i4>1</vt:i4>
      </vt:variant>
      <vt:variant>
        <vt:lpstr>Títulos de diapositiva</vt:lpstr>
      </vt:variant>
      <vt:variant>
        <vt:i4>47</vt:i4>
      </vt:variant>
    </vt:vector>
  </HeadingPairs>
  <TitlesOfParts>
    <vt:vector size="48" baseType="lpstr">
      <vt:lpstr>Tema de Office</vt:lpstr>
      <vt:lpstr>  </vt:lpstr>
      <vt:lpstr>¿Qué es la nutrición?</vt:lpstr>
      <vt:lpstr>Diapositiva 3</vt:lpstr>
      <vt:lpstr>LOS NUTRIENTES</vt:lpstr>
      <vt:lpstr>LA DIETA</vt:lpstr>
      <vt:lpstr>PIRÁMIDE DE LOS ALIMENTOS</vt:lpstr>
      <vt:lpstr>Diapositiva 7</vt:lpstr>
      <vt:lpstr>LA DIETA MEDITERRÁNEA</vt:lpstr>
      <vt:lpstr>Dieta Mediterránea: sana y saludable</vt:lpstr>
      <vt:lpstr>¿Qué es la aptitud física?</vt:lpstr>
      <vt:lpstr>¿Qué es la aptitud física en una persona?</vt:lpstr>
      <vt:lpstr>¿Cuál es la importancia de la aptitud física?</vt:lpstr>
      <vt:lpstr>COMPONENTES DE LA APTITUD FÍSICA</vt:lpstr>
      <vt:lpstr>FLEXIBILIDAD</vt:lpstr>
      <vt:lpstr>CAPACIDAD AERÓBICA</vt:lpstr>
      <vt:lpstr>OTROS ELEMENTOS BÁSICOS DE  LA APTITUD FÍSICA </vt:lpstr>
      <vt:lpstr> Capacidad aeróbica</vt:lpstr>
      <vt:lpstr> Resistencia General</vt:lpstr>
      <vt:lpstr> Resistencia Muscular</vt:lpstr>
      <vt:lpstr>Potencial anaeróbico</vt:lpstr>
      <vt:lpstr> Potencial muscular</vt:lpstr>
      <vt:lpstr> Fuerza muscular</vt:lpstr>
      <vt:lpstr> Velocidad</vt:lpstr>
      <vt:lpstr> Elongación muscular</vt:lpstr>
      <vt:lpstr> Flexibilidad</vt:lpstr>
      <vt:lpstr>¿Por qué es importante la activación física?</vt:lpstr>
      <vt:lpstr>¿Por qué es importante realizar actividad física?</vt:lpstr>
      <vt:lpstr>Diapositiva 28</vt:lpstr>
      <vt:lpstr>Diapositiva 29</vt:lpstr>
      <vt:lpstr>Diapositiva 30</vt:lpstr>
      <vt:lpstr>Diapositiva 31</vt:lpstr>
      <vt:lpstr>Diapositiva 32</vt:lpstr>
      <vt:lpstr>Diapositiva 33</vt:lpstr>
      <vt:lpstr>¿Cuáles son los beneficios de hacer deporte?</vt:lpstr>
      <vt:lpstr> 3 Tipos de actividad física</vt:lpstr>
      <vt:lpstr> Recomendaciones para  actividad física</vt:lpstr>
      <vt:lpstr>Diapositiva 37</vt:lpstr>
      <vt:lpstr>Diapositiva 38</vt:lpstr>
      <vt:lpstr>Diapositiva 39</vt:lpstr>
      <vt:lpstr> </vt:lpstr>
      <vt:lpstr>Diapositiva 41</vt:lpstr>
      <vt:lpstr> </vt:lpstr>
      <vt:lpstr>Diapositiva 43</vt:lpstr>
      <vt:lpstr>Importancia de realizar actividad física regularmente </vt:lpstr>
      <vt:lpstr>Diapositiva 45</vt:lpstr>
      <vt:lpstr>Recordamos que…</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toshiba</dc:creator>
  <cp:lastModifiedBy>Carmen García Escudero</cp:lastModifiedBy>
  <cp:revision>67</cp:revision>
  <dcterms:created xsi:type="dcterms:W3CDTF">2019-01-17T22:12:40Z</dcterms:created>
  <dcterms:modified xsi:type="dcterms:W3CDTF">2019-03-31T22:16:26Z</dcterms:modified>
</cp:coreProperties>
</file>