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5" r:id="rId7"/>
    <p:sldId id="266"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3571853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140068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157171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881118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151690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40687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72108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362445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1707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115201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F91C6F-2196-4676-B973-7D46B2432C9C}" type="datetimeFigureOut">
              <a:rPr lang="es-ES" smtClean="0"/>
              <a:pPr/>
              <a:t>24/01/2019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304396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91C6F-2196-4676-B973-7D46B2432C9C}" type="datetimeFigureOut">
              <a:rPr lang="es-ES" smtClean="0"/>
              <a:pPr/>
              <a:t>24/01/2019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EF413-12D4-4F2D-BC0E-563A1193260C}" type="slidenum">
              <a:rPr lang="es-ES" smtClean="0"/>
              <a:pPr/>
              <a:t>‹Nº›</a:t>
            </a:fld>
            <a:endParaRPr lang="es-ES"/>
          </a:p>
        </p:txBody>
      </p:sp>
    </p:spTree>
    <p:extLst>
      <p:ext uri="{BB962C8B-B14F-4D97-AF65-F5344CB8AC3E}">
        <p14:creationId xmlns="" xmlns:p14="http://schemas.microsoft.com/office/powerpoint/2010/main" val="4247584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6000" dirty="0" smtClean="0"/>
              <a:t>LA DEPRESIÓN</a:t>
            </a:r>
            <a:endParaRPr lang="es-ES" sz="6000" dirty="0"/>
          </a:p>
        </p:txBody>
      </p:sp>
      <p:sp>
        <p:nvSpPr>
          <p:cNvPr id="3" name="2 Subtítulo"/>
          <p:cNvSpPr>
            <a:spLocks noGrp="1"/>
          </p:cNvSpPr>
          <p:nvPr>
            <p:ph type="subTitle" idx="1"/>
          </p:nvPr>
        </p:nvSpPr>
        <p:spPr/>
        <p:txBody>
          <a:bodyPr>
            <a:normAutofit/>
          </a:bodyPr>
          <a:lstStyle/>
          <a:p>
            <a:r>
              <a:rPr lang="es-ES" sz="2800" dirty="0" smtClean="0"/>
              <a:t>Grupo de trabajo: Estrategias de actuación para la salud y calidad de vida de nuestros alumnos. CEP de Córdoba</a:t>
            </a:r>
            <a:endParaRPr lang="es-ES" sz="2800" dirty="0"/>
          </a:p>
        </p:txBody>
      </p:sp>
    </p:spTree>
    <p:extLst>
      <p:ext uri="{BB962C8B-B14F-4D97-AF65-F5344CB8AC3E}">
        <p14:creationId xmlns="" xmlns:p14="http://schemas.microsoft.com/office/powerpoint/2010/main" val="4243508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¿CUÁLES SON LAS CAUSAS?</a:t>
            </a:r>
            <a:endParaRPr lang="es-ES" dirty="0"/>
          </a:p>
        </p:txBody>
      </p:sp>
      <p:sp>
        <p:nvSpPr>
          <p:cNvPr id="3" name="2 Marcador de contenido"/>
          <p:cNvSpPr>
            <a:spLocks noGrp="1"/>
          </p:cNvSpPr>
          <p:nvPr>
            <p:ph idx="1"/>
          </p:nvPr>
        </p:nvSpPr>
        <p:spPr/>
        <p:txBody>
          <a:bodyPr>
            <a:normAutofit fontScale="85000" lnSpcReduction="20000"/>
          </a:bodyPr>
          <a:lstStyle/>
          <a:p>
            <a:pPr algn="just" fontAlgn="base"/>
            <a:r>
              <a:rPr lang="es-ES" dirty="0" smtClean="0"/>
              <a:t>Salvo algunos casos de depresión asociada a enfermedades orgánicas (enfermedad de Parkinson, tuberculosis, etc.), la depresión se produce generalmente por la interacción de unos determinados factores biológicos (cambios hormonales, alteraciones en los neurotransmisores cerebrales como la serotonina, la </a:t>
            </a:r>
            <a:r>
              <a:rPr lang="es-ES" dirty="0" err="1" smtClean="0"/>
              <a:t>noradrenalina</a:t>
            </a:r>
            <a:r>
              <a:rPr lang="es-ES" dirty="0" smtClean="0"/>
              <a:t> y la dopamina, componentes genéticos, etc.), con factores psicosociales (circunstancias estresantes en la vida afectiva, laboral o de relación) y de personalidad (especialmente, sus mecanismos de defensa psicológicos).</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SÍNTOMAS</a:t>
            </a:r>
            <a:endParaRPr lang="es-ES" dirty="0"/>
          </a:p>
        </p:txBody>
      </p:sp>
      <p:sp>
        <p:nvSpPr>
          <p:cNvPr id="3" name="2 Marcador de contenido"/>
          <p:cNvSpPr>
            <a:spLocks noGrp="1"/>
          </p:cNvSpPr>
          <p:nvPr>
            <p:ph idx="1"/>
          </p:nvPr>
        </p:nvSpPr>
        <p:spPr/>
        <p:txBody>
          <a:bodyPr>
            <a:normAutofit fontScale="85000" lnSpcReduction="10000"/>
          </a:bodyPr>
          <a:lstStyle/>
          <a:p>
            <a:pPr lvl="0" algn="just"/>
            <a:r>
              <a:rPr lang="es-ES" dirty="0" smtClean="0"/>
              <a:t>El síntoma más característico de las depresiones es la tristeza. La tristeza en el paciente depresivo presenta unas características específicas que la diferencia del sentimiento de tristeza no patológico:</a:t>
            </a:r>
            <a:endParaRPr lang="es-ES" sz="2800" dirty="0" smtClean="0"/>
          </a:p>
          <a:p>
            <a:pPr lvl="1" algn="just"/>
            <a:r>
              <a:rPr lang="es-ES" dirty="0" smtClean="0"/>
              <a:t>Intensidad superior a la esperable para la situación ambiental en la que se encuentra el sujeto.</a:t>
            </a:r>
            <a:endParaRPr lang="es-ES" sz="2400" dirty="0" smtClean="0"/>
          </a:p>
          <a:p>
            <a:pPr lvl="1" algn="just"/>
            <a:r>
              <a:rPr lang="es-ES" dirty="0" smtClean="0"/>
              <a:t>El paciente la describe como diferente a otras experiencias tristes que hubiera podido sufrir previamente, y existe mayor sensación de pérdida de control y gran dificultad o incluso imposibilidad para motivarse por otras cuestiones que no sean el foco de su tristeza."</a:t>
            </a:r>
            <a:endParaRPr lang="es-ES" sz="2400" dirty="0" smtClean="0"/>
          </a:p>
          <a:p>
            <a:pPr algn="just"/>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fontScale="92500" lnSpcReduction="10000"/>
          </a:bodyPr>
          <a:lstStyle/>
          <a:p>
            <a:pPr lvl="0" algn="just"/>
            <a:r>
              <a:rPr lang="es-ES" dirty="0" smtClean="0"/>
              <a:t>Lentitud de movimientos, gesticulación facial y corporal escasas, sensación de fatiga, irritabilidad, llanto fácil, temor a la toma de decisiones, pérdida de apetito.</a:t>
            </a:r>
          </a:p>
          <a:p>
            <a:pPr lvl="0" algn="just"/>
            <a:r>
              <a:rPr lang="es-ES" dirty="0" smtClean="0"/>
              <a:t>Insomnio: muy característico de las formas más graves, es lo que llamamos “despertar precoz” (se duerme bien las primeras horas de la noche y después, ya de madrugada, el paciente se despierta y ya no puede volver a conciliar el sueño).</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lvl="0"/>
            <a:r>
              <a:rPr lang="es-ES" dirty="0" smtClean="0"/>
              <a:t>Gran dificultad para pensar, </a:t>
            </a:r>
            <a:r>
              <a:rPr lang="es-ES" dirty="0" err="1" smtClean="0"/>
              <a:t>bradipsiquia</a:t>
            </a:r>
            <a:r>
              <a:rPr lang="es-ES" dirty="0" smtClean="0"/>
              <a:t>. No es exclusivo de las depresiones, sino que también puede observarse en otras enfermedades. En personas de edad avanzada, esta dificultad para pensar propia de las depresiones puede llevar a diagnósticos erróneos de demencia.</a:t>
            </a:r>
          </a:p>
          <a:p>
            <a:pPr algn="just"/>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lvl="0" algn="just"/>
            <a:r>
              <a:rPr lang="es-ES" dirty="0" smtClean="0"/>
              <a:t>Un síntoma particularmente grave es la </a:t>
            </a:r>
            <a:r>
              <a:rPr lang="es-ES" dirty="0" err="1" smtClean="0"/>
              <a:t>anhedonía</a:t>
            </a:r>
            <a:r>
              <a:rPr lang="es-ES" dirty="0" smtClean="0"/>
              <a:t>, que consiste en una dificultad enorme para disfrutar de las situaciones y condiciones de la vida que antes de enfermar producían placer en la persona. No sólo hay falta de motivación, sino que el paciente, incluso teniendo delante algo agradable, no puede disfrutar con ello.</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fontScale="92500" lnSpcReduction="20000"/>
          </a:bodyPr>
          <a:lstStyle/>
          <a:p>
            <a:pPr lvl="0" algn="just"/>
            <a:r>
              <a:rPr lang="es-ES" dirty="0" smtClean="0"/>
              <a:t>Síntomas físicos, como dolor de cabeza, molestias digestivas, dolor generalizado, etc.</a:t>
            </a:r>
          </a:p>
          <a:p>
            <a:pPr lvl="0" algn="just"/>
            <a:r>
              <a:rPr lang="es-ES" dirty="0" smtClean="0"/>
              <a:t>Pensamientos pesimistas, con aumento de sentimientos de culpa por cosas hechas en el pasado. En casos graves las ideas pesimistas pueden llegar a ser delirantes (es decir, sin ninguna lógica); por ejemplo, asegurar que se va a arruinar (cuando su situación económica es holgada) o asegurar que en breve padecerá una enfermedad grave (sin tener ningún síntoma que lo haga pensar).</a:t>
            </a:r>
          </a:p>
          <a:p>
            <a:pPr algn="just"/>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lvl="0" algn="just"/>
            <a:r>
              <a:rPr lang="es-ES" sz="4000" dirty="0" smtClean="0"/>
              <a:t>Pensamientos relacionados con la muerte, bien en forma de “sería mejor estar muerto”, o bien, y entonces aumenta mucho el riesgo de suicidio, planificando el método de cómo quitarse la vida.</a:t>
            </a:r>
          </a:p>
          <a:p>
            <a:pPr>
              <a:buNone/>
            </a:pPr>
            <a:r>
              <a:rPr lang="es-ES" dirty="0" smtClean="0"/>
              <a:t> </a:t>
            </a:r>
          </a:p>
          <a:p>
            <a:pPr algn="just"/>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CAUSAS DE LA DEPRESIÓN</a:t>
            </a:r>
            <a:endParaRPr lang="es-ES" dirty="0"/>
          </a:p>
        </p:txBody>
      </p:sp>
      <p:sp>
        <p:nvSpPr>
          <p:cNvPr id="3" name="2 Marcador de contenido"/>
          <p:cNvSpPr>
            <a:spLocks noGrp="1"/>
          </p:cNvSpPr>
          <p:nvPr>
            <p:ph idx="1"/>
          </p:nvPr>
        </p:nvSpPr>
        <p:spPr/>
        <p:txBody>
          <a:bodyPr/>
          <a:lstStyle/>
          <a:p>
            <a:endParaRPr lang="es-ES" dirty="0" smtClean="0"/>
          </a:p>
          <a:p>
            <a:pPr algn="just"/>
            <a:r>
              <a:rPr lang="es-ES" dirty="0" smtClean="0"/>
              <a:t>A pesar del enorme interés que se ha dedicado al conocimiento de las causas de las depresiones, todavía no conocemos con exactitud los mecanismos causantes de las mismas. Se considera que hay diversos factores implicados.</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4294967295"/>
          </p:nvPr>
        </p:nvSpPr>
        <p:spPr>
          <a:xfrm>
            <a:off x="0" y="1600200"/>
            <a:ext cx="8229600" cy="4525963"/>
          </a:xfrm>
        </p:spPr>
        <p:txBody>
          <a:bodyPr/>
          <a:lstStyle/>
          <a:p>
            <a:pPr lvl="0" algn="just">
              <a:buNone/>
            </a:pPr>
            <a:r>
              <a:rPr lang="es-ES" dirty="0" smtClean="0"/>
              <a:t>1.Factores relacionados con la personalidad del paciente. Presentar un carácter con alguna cualidad extrema (inseguridad, dependencia, hipocondría, perfeccionismo, </a:t>
            </a:r>
            <a:r>
              <a:rPr lang="es-ES" dirty="0" err="1" smtClean="0"/>
              <a:t>autoexigencia</a:t>
            </a:r>
            <a:r>
              <a:rPr lang="es-ES" dirty="0" smtClean="0"/>
              <a:t>) predispone a padecer depresiones.</a:t>
            </a:r>
          </a:p>
          <a:p>
            <a:pPr lvl="0" algn="just">
              <a:buNone/>
            </a:pPr>
            <a:r>
              <a:rPr lang="es-ES" dirty="0" smtClean="0"/>
              <a:t>2.Factores ambientales. Sufrir algún problema (económico, familiar, de salud) .</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lvl="0" algn="just">
              <a:buNone/>
            </a:pPr>
            <a:r>
              <a:rPr lang="es-ES" dirty="0" smtClean="0"/>
              <a:t>3. Factores biológicos: sobre este punto, se deben destacar diversos aspectos:</a:t>
            </a:r>
          </a:p>
          <a:p>
            <a:pPr lvl="1" algn="just"/>
            <a:r>
              <a:rPr lang="es-ES" sz="3200" dirty="0" smtClean="0"/>
              <a:t>Alteraciones cerebrales. Una alteración en el funcionamiento de dos áreas del cerebro (área frontal y área límbica) motivan la aparición de un trastorno depresivo. No existe una lesión anatómica visible.</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INTRODUCCIÓN</a:t>
            </a:r>
            <a:endParaRPr lang="es-ES" dirty="0"/>
          </a:p>
        </p:txBody>
      </p:sp>
      <p:sp>
        <p:nvSpPr>
          <p:cNvPr id="5" name="4 Marcador de contenido"/>
          <p:cNvSpPr>
            <a:spLocks noGrp="1"/>
          </p:cNvSpPr>
          <p:nvPr>
            <p:ph idx="1"/>
          </p:nvPr>
        </p:nvSpPr>
        <p:spPr/>
        <p:txBody>
          <a:bodyPr>
            <a:noAutofit/>
          </a:bodyPr>
          <a:lstStyle/>
          <a:p>
            <a:r>
              <a:rPr lang="es-ES" sz="2400" dirty="0"/>
              <a:t>La Organización Mundial de la Salud (OMS) estima que la depresión es la cuarta enfermedad que más incapacidad provoca en el mundo. </a:t>
            </a:r>
            <a:br>
              <a:rPr lang="es-ES" sz="2400" dirty="0"/>
            </a:br>
            <a:r>
              <a:rPr lang="es-ES" sz="2400" dirty="0"/>
              <a:t/>
            </a:r>
            <a:br>
              <a:rPr lang="es-ES" sz="2400" dirty="0"/>
            </a:br>
            <a:r>
              <a:rPr lang="es-ES" sz="2400" dirty="0"/>
              <a:t>Asimismo, la OMS considera que su frecuencia aumentará en los próximos años y que pasará del cuarto puesto al segundo en esta lista de enfermedades que generan más incapacidad.</a:t>
            </a:r>
          </a:p>
          <a:p>
            <a:r>
              <a:rPr lang="es-ES" sz="2400" dirty="0"/>
              <a:t>La depresión es la enfermedad psiquiátrica más frecuente. Cerca del 20% de las personas padecen a lo largo de su vida una depresión. El 70% de los pacientes con depresión son mujeres. Puede sufrirse una depresión a cualquier edad.</a:t>
            </a:r>
          </a:p>
        </p:txBody>
      </p:sp>
    </p:spTree>
    <p:extLst>
      <p:ext uri="{BB962C8B-B14F-4D97-AF65-F5344CB8AC3E}">
        <p14:creationId xmlns="" xmlns:p14="http://schemas.microsoft.com/office/powerpoint/2010/main" val="1530381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fontScale="92500" lnSpcReduction="20000"/>
          </a:bodyPr>
          <a:lstStyle/>
          <a:p>
            <a:pPr algn="just">
              <a:buNone/>
            </a:pPr>
            <a:r>
              <a:rPr lang="es-ES" dirty="0" smtClean="0"/>
              <a:t>- Alteraciones en neurotransmisores. Para que el cerebro funcione correctamente debe existir una comunicación correcta entre las diversas neuronas del cerebro. Las neuronas se comunican a través de unas moléculas denominadas neurotransmisores como la serotonina, la </a:t>
            </a:r>
            <a:r>
              <a:rPr lang="es-ES" dirty="0" err="1" smtClean="0"/>
              <a:t>noradrenalina</a:t>
            </a:r>
            <a:r>
              <a:rPr lang="es-ES" dirty="0" smtClean="0"/>
              <a:t> y la dopamina. En la depresión la conexión neuronal mediante neurotransmisores no funciona bien. Los antidepresivos ayudan a normalizar este problema</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lnSpcReduction="10000"/>
          </a:bodyPr>
          <a:lstStyle/>
          <a:p>
            <a:pPr lvl="1" algn="just"/>
            <a:r>
              <a:rPr lang="es-ES" sz="3200" dirty="0" smtClean="0"/>
              <a:t>Alteraciones genéticas. Dado que es más fácil que una persona padezca una depresión si tiene algún familiar que haya presentado alguna depresión, se cree que tener según qué genes predispone a padecer una depresión. No obstante, por el momento no se conoce qué genes provocan la aparición de esta enfermedad.</a:t>
            </a:r>
          </a:p>
          <a:p>
            <a:pPr>
              <a:buNone/>
            </a:pPr>
            <a:r>
              <a:rPr lang="es-ES" dirty="0" smtClean="0"/>
              <a:t> </a:t>
            </a:r>
            <a:endParaRPr lang="es-ES" sz="2800" dirty="0" smtClean="0"/>
          </a:p>
          <a:p>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TRATAMIENTO</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 El primer paso para obtener el tratamiento correcto es visitar a un médico o profesional de salud mental. El profesional te hará un examen o pruebas de laboratorio para descartar otras condiciones médicas que pueden tener los mismos síntomas de la depresión. El profesional también puede determinar si ciertos medicamentos que estás tomando pueden estar afectando tu estado de ánimo.</a:t>
            </a:r>
          </a:p>
          <a:p>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fontScale="92500"/>
          </a:bodyPr>
          <a:lstStyle/>
          <a:p>
            <a:pPr algn="just"/>
            <a:r>
              <a:rPr lang="es-ES" dirty="0" smtClean="0"/>
              <a:t>El profesional de la salud debe obtener un historial completo de tus síntomas, por ejemplo, ¿cuándo comenzaron, cuánto han durado y qué tan graves son? El profesional también debe saber si tus síntomas han ocurrido antes, y de ser así, cómo te los trataste. El profesional también debe preguntar si existen antecedentes de depresión en tu familia.</a:t>
            </a:r>
          </a:p>
          <a:p>
            <a:pPr algn="just">
              <a:buNone/>
            </a:pPr>
            <a:r>
              <a:rPr lang="es-ES" dirty="0" smtClean="0"/>
              <a:t> </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a:bodyPr>
          <a:lstStyle/>
          <a:p>
            <a:pPr algn="just"/>
            <a:r>
              <a:rPr lang="es-ES" sz="3600" dirty="0" smtClean="0"/>
              <a:t>Hay diversos tipos de depresión, el tratamiento variará de un paciente a otro. Aunque existe un razonable consenso en el tratamiento primordial de los trastornos depresivos, cada paciente requiere un abordaje específico.</a:t>
            </a:r>
            <a:endParaRPr lang="es-E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algn="just"/>
            <a:r>
              <a:rPr lang="es-ES" dirty="0" smtClean="0"/>
              <a:t>Hay dos tipos de tratamientos relevantes en el abordaje terapéutico de los trastornos depresivos: el tratamiento psicológico y el tratamiento biológico.</a:t>
            </a:r>
          </a:p>
          <a:p>
            <a:pPr algn="just"/>
            <a:r>
              <a:rPr lang="es-ES" dirty="0" smtClean="0"/>
              <a:t>El peso que en cada paciente tendrá uno u otro tipo de tratamiento dependerá esencialmente del tipo de trastorno depresivo:</a:t>
            </a:r>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lnSpcReduction="10000"/>
          </a:bodyPr>
          <a:lstStyle/>
          <a:p>
            <a:pPr lvl="0" algn="just"/>
            <a:r>
              <a:rPr lang="es-ES" dirty="0" smtClean="0"/>
              <a:t>La depresión mayor parece ser una enfermedad con un componente biológico muy importante. Esto permite justificar que el tratamiento farmacológico sea más importante que el psicológico.</a:t>
            </a:r>
          </a:p>
          <a:p>
            <a:pPr algn="just"/>
            <a:r>
              <a:rPr lang="es-ES" dirty="0" smtClean="0"/>
              <a:t>En el trastorno adaptativo, en el que existe una dificultad para afrontar una situación estresante real, el tratamiento psicológico es especialmente relevante</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lnSpcReduction="10000"/>
          </a:bodyPr>
          <a:lstStyle/>
          <a:p>
            <a:pPr lvl="0" algn="just"/>
            <a:r>
              <a:rPr lang="es-ES" sz="3600" dirty="0" smtClean="0"/>
              <a:t>Por lo que respecta a la </a:t>
            </a:r>
            <a:r>
              <a:rPr lang="es-ES" sz="3600" dirty="0" err="1" smtClean="0"/>
              <a:t>distimia</a:t>
            </a:r>
            <a:r>
              <a:rPr lang="es-ES" sz="3600" dirty="0" smtClean="0"/>
              <a:t>, existiría una causa biológica, junto a aspectos de carácter que limitan la capacidad del paciente para afrontar los diversos conflictos del día a día. Por este motivo, el tratamiento combinado farmacológico y psicológico suele ser el indicado.</a:t>
            </a:r>
          </a:p>
          <a:p>
            <a:pPr>
              <a:buNone/>
            </a:pPr>
            <a:r>
              <a:rPr lang="es-ES" dirty="0" smtClean="0"/>
              <a:t/>
            </a:r>
            <a:br>
              <a:rPr lang="es-ES" dirty="0" smtClean="0"/>
            </a:b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TRATAMIENTO PSICOLÓGICO</a:t>
            </a:r>
            <a:endParaRPr lang="es-ES" dirty="0"/>
          </a:p>
        </p:txBody>
      </p:sp>
      <p:sp>
        <p:nvSpPr>
          <p:cNvPr id="3" name="2 Marcador de contenido"/>
          <p:cNvSpPr>
            <a:spLocks noGrp="1"/>
          </p:cNvSpPr>
          <p:nvPr>
            <p:ph idx="1"/>
          </p:nvPr>
        </p:nvSpPr>
        <p:spPr/>
        <p:txBody>
          <a:bodyPr/>
          <a:lstStyle/>
          <a:p>
            <a:pPr algn="just"/>
            <a:r>
              <a:rPr lang="es-ES" sz="3600" dirty="0" smtClean="0"/>
              <a:t>La terapia psicológica cognitivo-conductual y, en menor medida, la terapia psicológica interpersonal, han demostrado su eficacia como técnicas terapéuticas en el tratamiento de los diversos trastornos depresivos.</a:t>
            </a:r>
          </a:p>
          <a:p>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fontScale="85000" lnSpcReduction="20000"/>
          </a:bodyPr>
          <a:lstStyle/>
          <a:p>
            <a:pPr algn="just">
              <a:buNone/>
            </a:pPr>
            <a:r>
              <a:rPr lang="es-ES" sz="3300" dirty="0" smtClean="0"/>
              <a:t>	El tratamiento psicológico tiene tres objetivos principales:</a:t>
            </a:r>
          </a:p>
          <a:p>
            <a:pPr lvl="0" algn="just"/>
            <a:r>
              <a:rPr lang="es-ES" sz="3300" dirty="0" smtClean="0"/>
              <a:t>El tratamiento de los síntomas depresivos propiamente dichos.</a:t>
            </a:r>
          </a:p>
          <a:p>
            <a:pPr lvl="0" algn="just"/>
            <a:r>
              <a:rPr lang="es-ES" sz="3300" dirty="0" smtClean="0"/>
              <a:t>Si existen rasgos de personalidad que han predispuesto a la aparición del episodio depresivo, la modificación de dichos rasgos de personalidad.</a:t>
            </a:r>
          </a:p>
          <a:p>
            <a:pPr lvl="0" algn="just"/>
            <a:r>
              <a:rPr lang="es-ES" sz="3300" dirty="0" smtClean="0"/>
              <a:t>El aprendizaje de estrategias de identificación precoz de los síntomas y de prevención de recaídas.</a:t>
            </a:r>
          </a:p>
          <a:p>
            <a:pPr>
              <a:buNone/>
            </a:pPr>
            <a:r>
              <a:rPr lang="es-ES" dirty="0" smtClean="0"/>
              <a:t/>
            </a:r>
            <a:br>
              <a:rPr lang="es-ES" dirty="0" smtClean="0"/>
            </a:b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r>
              <a:rPr lang="es-ES" b="1" dirty="0" smtClean="0"/>
              <a:t/>
            </a:r>
            <a:br>
              <a:rPr lang="es-ES" b="1" dirty="0" smtClean="0"/>
            </a:br>
            <a:r>
              <a:rPr lang="es-ES" b="1" dirty="0" smtClean="0"/>
              <a:t>¿ QUÉ ES LA DEPRESIÓN?</a:t>
            </a:r>
            <a:br>
              <a:rPr lang="es-ES" b="1" dirty="0" smtClean="0"/>
            </a:br>
            <a:endParaRPr lang="es-ES" dirty="0"/>
          </a:p>
        </p:txBody>
      </p:sp>
      <p:sp>
        <p:nvSpPr>
          <p:cNvPr id="8" name="7 Marcador de contenido"/>
          <p:cNvSpPr>
            <a:spLocks noGrp="1"/>
          </p:cNvSpPr>
          <p:nvPr>
            <p:ph idx="1"/>
          </p:nvPr>
        </p:nvSpPr>
        <p:spPr/>
        <p:txBody>
          <a:bodyPr/>
          <a:lstStyle/>
          <a:p>
            <a:pPr algn="just"/>
            <a:r>
              <a:rPr lang="es-ES" sz="4000" dirty="0" smtClean="0"/>
              <a:t>La depresión es una enfermedad real y frecuente que afecta no solo a quien la padece si no también a la familia.  Es más que la sensación de estar triste o abatido durante unos días.</a:t>
            </a:r>
          </a:p>
          <a:p>
            <a:pPr algn="ctr"/>
            <a:endParaRPr lang="es-ES" dirty="0"/>
          </a:p>
        </p:txBody>
      </p:sp>
    </p:spTree>
    <p:extLst>
      <p:ext uri="{BB962C8B-B14F-4D97-AF65-F5344CB8AC3E}">
        <p14:creationId xmlns="" xmlns:p14="http://schemas.microsoft.com/office/powerpoint/2010/main" val="1431436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TRATAMIENTO FARMACOLÓGICO</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Los antidepresivos actúan normalizando el funcionamiento de los neurotransmisores. Se agrupan en diferentes subtipos en función de sobre qué neurotransmisor ejercen su acción.</a:t>
            </a:r>
          </a:p>
          <a:p>
            <a:r>
              <a:rPr lang="es-ES" dirty="0" smtClean="0"/>
              <a:t>Los primeros antidepresivos (década de los 60), si bien eran muy eficaces, presentaban muchos y desagradables efectos secundarios. La continua investigación ha permitido que en el curso de los últimos años se haya descubierto un amplio número de nuevos fármacos antidepresivos de uso fácil, de eficacia elevada y con efectos secundarios muy escasos. De la gran variedad de antidepresivos existentes en el momento actual no es posible afirmar qué antidepresivo es el mejor.</a:t>
            </a:r>
          </a:p>
          <a:p>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fontScale="70000" lnSpcReduction="20000"/>
          </a:bodyPr>
          <a:lstStyle/>
          <a:p>
            <a:pPr algn="just"/>
            <a:r>
              <a:rPr lang="es-ES" dirty="0" smtClean="0"/>
              <a:t>Los antidepresivos más usados en la actualidad tienen las siguientes características:</a:t>
            </a:r>
          </a:p>
          <a:p>
            <a:pPr lvl="0" algn="just"/>
            <a:r>
              <a:rPr lang="es-ES" dirty="0" smtClean="0"/>
              <a:t>Eficacia elevada. Aproximadamente el 60% de los pacientes presenta una remisión completa de la clínica con el tratamiento farmacológico.</a:t>
            </a:r>
          </a:p>
          <a:p>
            <a:pPr lvl="0" algn="just"/>
            <a:r>
              <a:rPr lang="es-ES" dirty="0" smtClean="0"/>
              <a:t>Administración cómoda, habitualmente una vez al día.</a:t>
            </a:r>
          </a:p>
          <a:p>
            <a:pPr lvl="0" algn="just"/>
            <a:r>
              <a:rPr lang="es-ES" dirty="0" smtClean="0"/>
              <a:t>Escasas interacciones, es decir, se pueden recetar en combinación con prácticamente cualquier otro fármaco, como los </a:t>
            </a:r>
            <a:r>
              <a:rPr lang="es-ES" dirty="0" err="1" smtClean="0"/>
              <a:t>antihipertensivos</a:t>
            </a:r>
            <a:r>
              <a:rPr lang="es-ES" dirty="0" smtClean="0"/>
              <a:t>, los antidiabéticos, los analgésicos o los antibióticos.</a:t>
            </a:r>
          </a:p>
          <a:p>
            <a:pPr lvl="0" algn="just"/>
            <a:r>
              <a:rPr lang="es-ES" dirty="0" smtClean="0"/>
              <a:t>No producen dependencia.</a:t>
            </a:r>
          </a:p>
          <a:p>
            <a:pPr lvl="0" algn="just"/>
            <a:r>
              <a:rPr lang="es-ES" dirty="0" smtClean="0"/>
              <a:t>Efectos secundarios escasos y de poca intensidad.</a:t>
            </a:r>
          </a:p>
          <a:p>
            <a:pPr>
              <a:buNone/>
            </a:pPr>
            <a:r>
              <a:rPr lang="es-ES" dirty="0" smtClean="0"/>
              <a:t/>
            </a:r>
            <a:br>
              <a:rPr lang="es-ES" dirty="0" smtClean="0"/>
            </a:br>
            <a:endParaRPr lang="es-ES" dirty="0" smtClean="0"/>
          </a:p>
          <a:p>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QUESTIONARIO DE REPASO</a:t>
            </a:r>
            <a:br>
              <a:rPr lang="es-ES" dirty="0" smtClean="0"/>
            </a:br>
            <a:endParaRPr lang="es-ES" dirty="0"/>
          </a:p>
        </p:txBody>
      </p:sp>
      <p:sp>
        <p:nvSpPr>
          <p:cNvPr id="3" name="2 Marcador de contenido"/>
          <p:cNvSpPr>
            <a:spLocks noGrp="1"/>
          </p:cNvSpPr>
          <p:nvPr>
            <p:ph idx="1"/>
          </p:nvPr>
        </p:nvSpPr>
        <p:spPr/>
        <p:txBody>
          <a:bodyPr>
            <a:normAutofit lnSpcReduction="10000"/>
          </a:bodyPr>
          <a:lstStyle/>
          <a:p>
            <a:pPr lvl="1"/>
            <a:r>
              <a:rPr lang="es-ES" dirty="0" smtClean="0"/>
              <a:t>¿Qué  es la depresión?</a:t>
            </a:r>
          </a:p>
          <a:p>
            <a:pPr lvl="1"/>
            <a:r>
              <a:rPr lang="es-ES" dirty="0" smtClean="0"/>
              <a:t>¿Qué tipos de depresión hay?</a:t>
            </a:r>
          </a:p>
          <a:p>
            <a:pPr lvl="1"/>
            <a:r>
              <a:rPr lang="es-ES" dirty="0" smtClean="0"/>
              <a:t>¿Cuáles son los síntomas?</a:t>
            </a:r>
          </a:p>
          <a:p>
            <a:pPr lvl="1"/>
            <a:r>
              <a:rPr lang="es-ES" dirty="0" smtClean="0"/>
              <a:t>¿Qué causas existen?</a:t>
            </a:r>
          </a:p>
          <a:p>
            <a:pPr lvl="1"/>
            <a:r>
              <a:rPr lang="es-ES" dirty="0" smtClean="0"/>
              <a:t>¿Qué tipos de tratamiento hay?</a:t>
            </a:r>
          </a:p>
          <a:p>
            <a:pPr lvl="1"/>
            <a:r>
              <a:rPr lang="es-ES" dirty="0" smtClean="0"/>
              <a:t>¿Quién debe decidir qué tratamiento es el más idóneo? Y ¿Por qué?</a:t>
            </a:r>
          </a:p>
          <a:p>
            <a:pPr lvl="1"/>
            <a:r>
              <a:rPr lang="es-ES" dirty="0" smtClean="0"/>
              <a:t>¿Qué objetivos tiene el tratamiento psicológico?</a:t>
            </a:r>
          </a:p>
          <a:p>
            <a:pPr lvl="1"/>
            <a:r>
              <a:rPr lang="es-ES" dirty="0" smtClean="0"/>
              <a:t>¿Qué es el tratamiento farmacológico?</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algn="just"/>
            <a:r>
              <a:rPr lang="es-ES" dirty="0" smtClean="0"/>
              <a:t>La depresión es una enfermedad grave que necesita tratamiento. Sin tratamiento adecuado, los sentimientos asociados con la depresión no desaparecen si no que persisten e interfieren con las actividades de la vida diaria, las relaciones con la familia, amigos y con compañeros de trabajo y/o escuela</a:t>
            </a:r>
          </a:p>
          <a:p>
            <a:endParaRPr lang="es-E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TIPOS DE DEPRESIÓN :</a:t>
            </a:r>
            <a:endParaRPr lang="es-ES" dirty="0"/>
          </a:p>
        </p:txBody>
      </p:sp>
      <p:sp>
        <p:nvSpPr>
          <p:cNvPr id="3" name="2 Marcador de contenido"/>
          <p:cNvSpPr>
            <a:spLocks noGrp="1"/>
          </p:cNvSpPr>
          <p:nvPr>
            <p:ph idx="1"/>
          </p:nvPr>
        </p:nvSpPr>
        <p:spPr/>
        <p:txBody>
          <a:bodyPr/>
          <a:lstStyle/>
          <a:p>
            <a:pPr algn="just"/>
            <a:r>
              <a:rPr lang="es-ES" dirty="0" smtClean="0"/>
              <a:t>Depresión grave:</a:t>
            </a:r>
            <a:endParaRPr lang="es-ES" b="1" dirty="0" smtClean="0"/>
          </a:p>
          <a:p>
            <a:pPr algn="just">
              <a:buNone/>
            </a:pPr>
            <a:r>
              <a:rPr lang="es-ES" dirty="0" smtClean="0"/>
              <a:t>	Síntomas severos que interfieren con su habilidad para trabajar, dormir, estudiar, comer y disfrutar la vida. Un episodio de depresión grave puede ocurrir sólo una vez en la vida de una persona, pero frecuentemente, una persona padece varios episodios.</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algn="just"/>
            <a:r>
              <a:rPr lang="es-ES" sz="4000" dirty="0" smtClean="0"/>
              <a:t>Alteración leve crónica del estado de ánimo (</a:t>
            </a:r>
            <a:r>
              <a:rPr lang="es-ES" sz="4000" dirty="0" err="1" smtClean="0"/>
              <a:t>distimia</a:t>
            </a:r>
            <a:r>
              <a:rPr lang="es-ES" sz="4000" dirty="0" smtClean="0"/>
              <a:t>):</a:t>
            </a:r>
            <a:endParaRPr lang="es-ES" sz="4000" b="1" dirty="0" smtClean="0"/>
          </a:p>
          <a:p>
            <a:pPr algn="just">
              <a:buNone/>
            </a:pPr>
            <a:r>
              <a:rPr lang="es-ES" sz="4000" dirty="0" smtClean="0"/>
              <a:t>	Síntomas de depresión que duran mucho tiempo (2 años o más) pero son menos graves que los de la depresión grave.</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lstStyle/>
          <a:p>
            <a:pPr algn="just"/>
            <a:r>
              <a:rPr lang="es-ES" sz="4000" dirty="0" smtClean="0"/>
              <a:t>Depresión leve:</a:t>
            </a:r>
            <a:endParaRPr lang="es-ES" sz="4000" b="1" dirty="0" smtClean="0"/>
          </a:p>
          <a:p>
            <a:pPr algn="just">
              <a:buNone/>
            </a:pPr>
            <a:r>
              <a:rPr lang="es-ES" sz="4000" dirty="0" smtClean="0"/>
              <a:t>	Similar a la depresión grave y </a:t>
            </a:r>
            <a:r>
              <a:rPr lang="es-ES" sz="4000" dirty="0" err="1" smtClean="0"/>
              <a:t>distimia</a:t>
            </a:r>
            <a:r>
              <a:rPr lang="es-ES" sz="4000" dirty="0" smtClean="0"/>
              <a:t>, pero los síntomas son menos graves y pueden durar menos tiempo</a:t>
            </a:r>
            <a:r>
              <a:rPr lang="es-ES" dirty="0" smtClean="0"/>
              <a:t>.</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lnSpcReduction="10000"/>
          </a:bodyPr>
          <a:lstStyle/>
          <a:p>
            <a:pPr algn="just"/>
            <a:r>
              <a:rPr lang="es-ES" dirty="0" smtClean="0"/>
              <a:t>Depresión posparto:</a:t>
            </a:r>
            <a:endParaRPr lang="es-ES" b="1" dirty="0" smtClean="0"/>
          </a:p>
          <a:p>
            <a:pPr algn="just">
              <a:buNone/>
            </a:pPr>
            <a:r>
              <a:rPr lang="es-ES" dirty="0" smtClean="0"/>
              <a:t>	Es un trastorno del estado de ánimo que puede afectar a las mujeres después de dar a luz. Las madres que padecen depresión posparto tienen sentimientos de extrema tristeza, ansiedad y cansancio que les dificultan llevar a cabo las actividades diarias del cuidado de sí mismas, de sus bebés y de otras personas.</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DIAGNÓSTICO</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lnSpcReduction="20000"/>
          </a:bodyPr>
          <a:lstStyle/>
          <a:p>
            <a:pPr algn="just"/>
            <a:r>
              <a:rPr lang="es-ES" dirty="0" smtClean="0"/>
              <a:t>Ningún síntoma garantiza el diagnóstico por sí solo. Algunas personas depresivas experimentan muy pocos síntomas, otras en cambio presentan un amplio número de síntomas. La gravedad de los síntomas también varía mucho de unos pacientes a otros. Además en la actualidad no existe ninguna técnica diagnóstica útil para realizar este diagnóstico. Ni las técnicas de </a:t>
            </a:r>
            <a:r>
              <a:rPr lang="es-ES" dirty="0" err="1" smtClean="0"/>
              <a:t>neuroimagen</a:t>
            </a:r>
            <a:r>
              <a:rPr lang="es-ES" dirty="0" smtClean="0"/>
              <a:t> (escáner, resonancia, radiografía), ni el electroencefalograma, ni los análisis de sangre, permiten detectar ninguna anomalía característica de los trastornos depresivos.</a:t>
            </a:r>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1581</Words>
  <Application>Microsoft Office PowerPoint</Application>
  <PresentationFormat>Presentación en pantalla (4:3)</PresentationFormat>
  <Paragraphs>80</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LA DEPRESIÓN</vt:lpstr>
      <vt:lpstr>INTRODUCCIÓN</vt:lpstr>
      <vt:lpstr> ¿ QUÉ ES LA DEPRESIÓN? </vt:lpstr>
      <vt:lpstr>Diapositiva 4</vt:lpstr>
      <vt:lpstr> TIPOS DE DEPRESIÓN :</vt:lpstr>
      <vt:lpstr>Diapositiva 6</vt:lpstr>
      <vt:lpstr>Diapositiva 7</vt:lpstr>
      <vt:lpstr>Diapositiva 8</vt:lpstr>
      <vt:lpstr>DIAGNÓSTICO </vt:lpstr>
      <vt:lpstr>¿CUÁLES SON LAS CAUSAS?</vt:lpstr>
      <vt:lpstr>SÍNTOMAS</vt:lpstr>
      <vt:lpstr>Diapositiva 12</vt:lpstr>
      <vt:lpstr>Diapositiva 13</vt:lpstr>
      <vt:lpstr>Diapositiva 14</vt:lpstr>
      <vt:lpstr>Diapositiva 15</vt:lpstr>
      <vt:lpstr>Diapositiva 16</vt:lpstr>
      <vt:lpstr>CAUSAS DE LA DEPRESIÓN</vt:lpstr>
      <vt:lpstr>Diapositiva 18</vt:lpstr>
      <vt:lpstr>Diapositiva 19</vt:lpstr>
      <vt:lpstr>Diapositiva 20</vt:lpstr>
      <vt:lpstr>Diapositiva 21</vt:lpstr>
      <vt:lpstr>TRATAMIENTO</vt:lpstr>
      <vt:lpstr>Diapositiva 23</vt:lpstr>
      <vt:lpstr>Diapositiva 24</vt:lpstr>
      <vt:lpstr>Diapositiva 25</vt:lpstr>
      <vt:lpstr>Diapositiva 26</vt:lpstr>
      <vt:lpstr>Diapositiva 27</vt:lpstr>
      <vt:lpstr>TRATAMIENTO PSICOLÓGICO</vt:lpstr>
      <vt:lpstr>Diapositiva 29</vt:lpstr>
      <vt:lpstr>TRATAMIENTO FARMACOLÓGICO</vt:lpstr>
      <vt:lpstr>Diapositiva 31</vt:lpstr>
      <vt:lpstr>QUESTIONARIO DE REPASO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Usuario</dc:creator>
  <cp:lastModifiedBy>Usuario</cp:lastModifiedBy>
  <cp:revision>31</cp:revision>
  <dcterms:created xsi:type="dcterms:W3CDTF">2019-01-22T12:47:58Z</dcterms:created>
  <dcterms:modified xsi:type="dcterms:W3CDTF">2019-01-24T17:51:10Z</dcterms:modified>
</cp:coreProperties>
</file>