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8"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7" d="100"/>
          <a:sy n="77" d="100"/>
        </p:scale>
        <p:origin x="4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BD51F9F-E4AD-48EC-B920-D07A7EBB4B58}" type="datetimeFigureOut">
              <a:rPr lang="es-ES" smtClean="0"/>
              <a:t>29/01/2019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417842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D51F9F-E4AD-48EC-B920-D07A7EBB4B58}" type="datetimeFigureOut">
              <a:rPr lang="es-ES" smtClean="0"/>
              <a:t>29/01/2019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272922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D51F9F-E4AD-48EC-B920-D07A7EBB4B58}" type="datetimeFigureOut">
              <a:rPr lang="es-ES" smtClean="0"/>
              <a:t>29/01/2019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DE82722-6344-47BC-90E0-8CAE50BCE1DF}"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075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D51F9F-E4AD-48EC-B920-D07A7EBB4B58}" type="datetimeFigureOut">
              <a:rPr lang="es-ES" smtClean="0"/>
              <a:t>29/01/2019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3711959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D51F9F-E4AD-48EC-B920-D07A7EBB4B58}" type="datetimeFigureOut">
              <a:rPr lang="es-ES" smtClean="0"/>
              <a:t>29/01/2019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DE82722-6344-47BC-90E0-8CAE50BCE1DF}"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2231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D51F9F-E4AD-48EC-B920-D07A7EBB4B58}" type="datetimeFigureOut">
              <a:rPr lang="es-ES" smtClean="0"/>
              <a:t>29/01/2019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2897083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BD51F9F-E4AD-48EC-B920-D07A7EBB4B58}" type="datetimeFigureOut">
              <a:rPr lang="es-ES" smtClean="0"/>
              <a:t>29/01/2019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1868137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BD51F9F-E4AD-48EC-B920-D07A7EBB4B58}" type="datetimeFigureOut">
              <a:rPr lang="es-ES" smtClean="0"/>
              <a:t>29/01/2019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3675770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BD51F9F-E4AD-48EC-B920-D07A7EBB4B58}" type="datetimeFigureOut">
              <a:rPr lang="es-ES" smtClean="0"/>
              <a:t>29/01/2019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2610653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D51F9F-E4AD-48EC-B920-D07A7EBB4B58}" type="datetimeFigureOut">
              <a:rPr lang="es-ES" smtClean="0"/>
              <a:t>29/01/2019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557676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BD51F9F-E4AD-48EC-B920-D07A7EBB4B58}" type="datetimeFigureOut">
              <a:rPr lang="es-ES" smtClean="0"/>
              <a:t>29/01/2019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278866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BD51F9F-E4AD-48EC-B920-D07A7EBB4B58}" type="datetimeFigureOut">
              <a:rPr lang="es-ES" smtClean="0"/>
              <a:t>29/01/2019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2991634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BD51F9F-E4AD-48EC-B920-D07A7EBB4B58}" type="datetimeFigureOut">
              <a:rPr lang="es-ES" smtClean="0"/>
              <a:t>29/01/2019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1999961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51F9F-E4AD-48EC-B920-D07A7EBB4B58}" type="datetimeFigureOut">
              <a:rPr lang="es-ES" smtClean="0"/>
              <a:t>29/01/2019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705803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BD51F9F-E4AD-48EC-B920-D07A7EBB4B58}" type="datetimeFigureOut">
              <a:rPr lang="es-ES" smtClean="0"/>
              <a:t>29/01/2019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4056438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BD51F9F-E4AD-48EC-B920-D07A7EBB4B58}" type="datetimeFigureOut">
              <a:rPr lang="es-ES" smtClean="0"/>
              <a:t>29/01/2019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DE82722-6344-47BC-90E0-8CAE50BCE1DF}" type="slidenum">
              <a:rPr lang="es-ES" smtClean="0"/>
              <a:t>‹Nº›</a:t>
            </a:fld>
            <a:endParaRPr lang="es-ES"/>
          </a:p>
        </p:txBody>
      </p:sp>
    </p:spTree>
    <p:extLst>
      <p:ext uri="{BB962C8B-B14F-4D97-AF65-F5344CB8AC3E}">
        <p14:creationId xmlns:p14="http://schemas.microsoft.com/office/powerpoint/2010/main" val="391823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D51F9F-E4AD-48EC-B920-D07A7EBB4B58}" type="datetimeFigureOut">
              <a:rPr lang="es-ES" smtClean="0"/>
              <a:t>29/01/2019</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9DE82722-6344-47BC-90E0-8CAE50BCE1DF}" type="slidenum">
              <a:rPr lang="es-ES" smtClean="0"/>
              <a:t>‹Nº›</a:t>
            </a:fld>
            <a:endParaRPr lang="es-ES"/>
          </a:p>
        </p:txBody>
      </p:sp>
    </p:spTree>
    <p:extLst>
      <p:ext uri="{BB962C8B-B14F-4D97-AF65-F5344CB8AC3E}">
        <p14:creationId xmlns:p14="http://schemas.microsoft.com/office/powerpoint/2010/main" val="329702496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15816" y="1922584"/>
            <a:ext cx="9237784" cy="2943794"/>
          </a:xfrm>
        </p:spPr>
        <p:txBody>
          <a:bodyPr>
            <a:normAutofit fontScale="90000"/>
          </a:bodyPr>
          <a:lstStyle/>
          <a:p>
            <a:r>
              <a:rPr lang="es-ES" dirty="0" smtClean="0">
                <a:latin typeface="Arial Black" panose="020B0A04020102020204" pitchFamily="34" charset="0"/>
              </a:rPr>
              <a:t/>
            </a:r>
            <a:br>
              <a:rPr lang="es-ES" dirty="0" smtClean="0">
                <a:latin typeface="Arial Black" panose="020B0A04020102020204" pitchFamily="34" charset="0"/>
              </a:rPr>
            </a:br>
            <a:r>
              <a:rPr lang="es-ES" dirty="0">
                <a:latin typeface="Arial Black" panose="020B0A04020102020204" pitchFamily="34" charset="0"/>
              </a:rPr>
              <a:t/>
            </a:r>
            <a:br>
              <a:rPr lang="es-ES" dirty="0">
                <a:latin typeface="Arial Black" panose="020B0A04020102020204" pitchFamily="34" charset="0"/>
              </a:rPr>
            </a:br>
            <a:r>
              <a:rPr lang="es-ES" dirty="0" smtClean="0">
                <a:latin typeface="Arial Black" panose="020B0A04020102020204" pitchFamily="34" charset="0"/>
              </a:rPr>
              <a:t/>
            </a:r>
            <a:br>
              <a:rPr lang="es-ES" dirty="0" smtClean="0">
                <a:latin typeface="Arial Black" panose="020B0A04020102020204" pitchFamily="34" charset="0"/>
              </a:rPr>
            </a:br>
            <a:r>
              <a:rPr lang="es-ES" sz="10700" b="1" dirty="0" smtClean="0">
                <a:latin typeface="Bookman Old Style" panose="02050604050505020204" pitchFamily="18" charset="0"/>
              </a:rPr>
              <a:t>Menopausia</a:t>
            </a:r>
            <a:r>
              <a:rPr lang="es-ES" dirty="0" smtClean="0">
                <a:latin typeface="Arial Black" panose="020B0A04020102020204" pitchFamily="34" charset="0"/>
              </a:rPr>
              <a:t/>
            </a:r>
            <a:br>
              <a:rPr lang="es-ES" dirty="0" smtClean="0">
                <a:latin typeface="Arial Black" panose="020B0A04020102020204" pitchFamily="34" charset="0"/>
              </a:rPr>
            </a:br>
            <a:endParaRPr lang="es-ES" dirty="0">
              <a:latin typeface="Arial Black" panose="020B0A04020102020204" pitchFamily="34" charset="0"/>
            </a:endParaRPr>
          </a:p>
        </p:txBody>
      </p:sp>
      <p:sp>
        <p:nvSpPr>
          <p:cNvPr id="3" name="Subtítulo 2"/>
          <p:cNvSpPr>
            <a:spLocks noGrp="1"/>
          </p:cNvSpPr>
          <p:nvPr>
            <p:ph type="subTitle" idx="1"/>
          </p:nvPr>
        </p:nvSpPr>
        <p:spPr/>
        <p:txBody>
          <a:bodyPr/>
          <a:lstStyle/>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endParaRPr lang="es-ES" dirty="0"/>
          </a:p>
        </p:txBody>
      </p:sp>
    </p:spTree>
    <p:extLst>
      <p:ext uri="{BB962C8B-B14F-4D97-AF65-F5344CB8AC3E}">
        <p14:creationId xmlns:p14="http://schemas.microsoft.com/office/powerpoint/2010/main" val="1775158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0277" y="620743"/>
            <a:ext cx="9495692" cy="5729004"/>
          </a:xfrm>
          <a:prstGeom prst="rect">
            <a:avLst/>
          </a:prstGeom>
        </p:spPr>
        <p:txBody>
          <a:bodyPr wrap="square">
            <a:spAutoFit/>
          </a:bodyPr>
          <a:lstStyle/>
          <a:p>
            <a:pPr>
              <a:lnSpc>
                <a:spcPct val="120000"/>
              </a:lnSpc>
              <a:spcAft>
                <a:spcPts val="700"/>
              </a:spcAft>
            </a:pPr>
            <a:r>
              <a:rPr lang="es-ES" sz="2400" b="1" kern="150" dirty="0" smtClean="0">
                <a:effectLst/>
                <a:latin typeface="Liberation Serif"/>
                <a:ea typeface="WenQuanYi Micro Hei"/>
                <a:cs typeface="Lohit Hindi"/>
              </a:rPr>
              <a:t>Te sugerimos tres posiciones:</a:t>
            </a:r>
          </a:p>
          <a:p>
            <a:pPr marL="342900" lvl="0" indent="-342900">
              <a:lnSpc>
                <a:spcPct val="120000"/>
              </a:lnSpc>
              <a:spcAft>
                <a:spcPts val="0"/>
              </a:spcAft>
              <a:buFont typeface="Arial" panose="020B0604020202020204" pitchFamily="34" charset="0"/>
              <a:buChar char="•"/>
            </a:pPr>
            <a:r>
              <a:rPr lang="es-ES" sz="2400" kern="150" dirty="0" smtClean="0">
                <a:effectLst/>
                <a:latin typeface="OpenSymbol"/>
                <a:ea typeface="OpenSymbol"/>
                <a:cs typeface="OpenSymbol"/>
              </a:rPr>
              <a:t>Sentada con las lumbares tocando el respaldo y los antebrazos apoyados en los muslos.</a:t>
            </a:r>
          </a:p>
          <a:p>
            <a:pPr marL="342900" lvl="0" indent="-342900">
              <a:lnSpc>
                <a:spcPct val="120000"/>
              </a:lnSpc>
              <a:spcAft>
                <a:spcPts val="0"/>
              </a:spcAft>
              <a:buFont typeface="Arial" panose="020B0604020202020204" pitchFamily="34" charset="0"/>
              <a:buChar char="•"/>
            </a:pPr>
            <a:r>
              <a:rPr lang="es-ES" sz="2400" kern="150" dirty="0" smtClean="0">
                <a:effectLst/>
                <a:latin typeface="OpenSymbol"/>
                <a:ea typeface="OpenSymbol"/>
                <a:cs typeface="OpenSymbol"/>
              </a:rPr>
              <a:t>Tumbada con la espalda en el suelo y las manos debajo de las nalgas.</a:t>
            </a:r>
          </a:p>
          <a:p>
            <a:pPr marL="342900" lvl="0" indent="-342900">
              <a:lnSpc>
                <a:spcPct val="120000"/>
              </a:lnSpc>
              <a:spcAft>
                <a:spcPts val="700"/>
              </a:spcAft>
              <a:buFont typeface="Arial" panose="020B0604020202020204" pitchFamily="34" charset="0"/>
              <a:buChar char="•"/>
            </a:pPr>
            <a:r>
              <a:rPr lang="es-ES" sz="2400" kern="150" dirty="0" smtClean="0">
                <a:effectLst/>
                <a:latin typeface="OpenSymbol"/>
                <a:ea typeface="OpenSymbol"/>
                <a:cs typeface="OpenSymbol"/>
              </a:rPr>
              <a:t>De pie con las piernas ligeramente separadas.</a:t>
            </a:r>
          </a:p>
          <a:p>
            <a:pPr marL="342900" lvl="0" indent="-342900">
              <a:lnSpc>
                <a:spcPct val="120000"/>
              </a:lnSpc>
              <a:spcAft>
                <a:spcPts val="700"/>
              </a:spcAft>
              <a:buFont typeface="Arial" panose="020B0604020202020204" pitchFamily="34" charset="0"/>
              <a:buChar char="•"/>
            </a:pPr>
            <a:endParaRPr lang="es-ES" sz="2400" kern="150" dirty="0" smtClean="0">
              <a:effectLst/>
              <a:latin typeface="OpenSymbol"/>
              <a:ea typeface="OpenSymbol"/>
              <a:cs typeface="OpenSymbol"/>
            </a:endParaRPr>
          </a:p>
          <a:p>
            <a:pPr>
              <a:lnSpc>
                <a:spcPct val="120000"/>
              </a:lnSpc>
              <a:spcAft>
                <a:spcPts val="700"/>
              </a:spcAft>
            </a:pPr>
            <a:r>
              <a:rPr lang="es-ES" sz="2400" b="1" kern="150" dirty="0" smtClean="0">
                <a:effectLst/>
                <a:latin typeface="Liberation Serif"/>
                <a:ea typeface="WenQuanYi Micro Hei"/>
                <a:cs typeface="Lohit Hindi"/>
              </a:rPr>
              <a:t>Contracciones:</a:t>
            </a:r>
          </a:p>
          <a:p>
            <a:pPr marL="342900" lvl="0" indent="-342900">
              <a:lnSpc>
                <a:spcPct val="120000"/>
              </a:lnSpc>
              <a:spcAft>
                <a:spcPts val="0"/>
              </a:spcAft>
              <a:buFont typeface="Arial" panose="020B0604020202020204" pitchFamily="34" charset="0"/>
              <a:buChar char="•"/>
            </a:pPr>
            <a:r>
              <a:rPr lang="es-ES" sz="2400" kern="150" dirty="0" smtClean="0">
                <a:effectLst/>
                <a:latin typeface="OpenSymbol"/>
                <a:ea typeface="OpenSymbol"/>
                <a:cs typeface="OpenSymbol"/>
              </a:rPr>
              <a:t>Contrae los músculos del suelo pélvico y aguanta 5 segundos.</a:t>
            </a:r>
          </a:p>
          <a:p>
            <a:pPr marL="342900" lvl="0" indent="-342900">
              <a:lnSpc>
                <a:spcPct val="120000"/>
              </a:lnSpc>
              <a:spcAft>
                <a:spcPts val="0"/>
              </a:spcAft>
              <a:buFont typeface="Arial" panose="020B0604020202020204" pitchFamily="34" charset="0"/>
              <a:buChar char="•"/>
            </a:pPr>
            <a:r>
              <a:rPr lang="es-ES" sz="2400" kern="150" dirty="0" smtClean="0">
                <a:effectLst/>
                <a:latin typeface="OpenSymbol"/>
                <a:ea typeface="OpenSymbol"/>
                <a:cs typeface="OpenSymbol"/>
              </a:rPr>
              <a:t>Respira suavemente y relaja durante 5 segundos.</a:t>
            </a:r>
          </a:p>
          <a:p>
            <a:pPr marL="342900" lvl="0" indent="-342900">
              <a:lnSpc>
                <a:spcPct val="120000"/>
              </a:lnSpc>
              <a:spcAft>
                <a:spcPts val="700"/>
              </a:spcAft>
              <a:buFont typeface="Arial" panose="020B0604020202020204" pitchFamily="34" charset="0"/>
              <a:buChar char="•"/>
            </a:pPr>
            <a:r>
              <a:rPr lang="es-ES" sz="2400" kern="150" dirty="0" smtClean="0">
                <a:effectLst/>
                <a:latin typeface="OpenSymbol"/>
                <a:ea typeface="OpenSymbol"/>
                <a:cs typeface="OpenSymbol"/>
              </a:rPr>
              <a:t>Repite en tandas de 10 veces; es recomendable que realices los ejercicios al menos 3 veces al día.</a:t>
            </a:r>
            <a:endParaRPr lang="es-ES" sz="2400" kern="150" dirty="0">
              <a:effectLst/>
              <a:latin typeface="OpenSymbol"/>
              <a:ea typeface="OpenSymbol"/>
              <a:cs typeface="OpenSymbol"/>
            </a:endParaRPr>
          </a:p>
        </p:txBody>
      </p:sp>
    </p:spTree>
    <p:extLst>
      <p:ext uri="{BB962C8B-B14F-4D97-AF65-F5344CB8AC3E}">
        <p14:creationId xmlns:p14="http://schemas.microsoft.com/office/powerpoint/2010/main" val="152879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44062" y="900359"/>
            <a:ext cx="8698523" cy="6054478"/>
          </a:xfrm>
          <a:prstGeom prst="rect">
            <a:avLst/>
          </a:prstGeom>
        </p:spPr>
        <p:txBody>
          <a:bodyPr wrap="square">
            <a:spAutoFit/>
          </a:bodyPr>
          <a:lstStyle/>
          <a:p>
            <a:pPr>
              <a:lnSpc>
                <a:spcPct val="120000"/>
              </a:lnSpc>
              <a:spcAft>
                <a:spcPts val="700"/>
              </a:spcAft>
            </a:pPr>
            <a:r>
              <a:rPr lang="es-ES" sz="2400" kern="150" dirty="0" smtClean="0">
                <a:effectLst/>
                <a:latin typeface="Liberation Serif"/>
                <a:ea typeface="WenQuanYi Micro Hei"/>
                <a:cs typeface="Lohit Hindi"/>
              </a:rPr>
              <a:t>Para saber si estás ejercitando los músculos correctos, </a:t>
            </a:r>
            <a:r>
              <a:rPr lang="es-ES" sz="2400" b="1" kern="150" dirty="0" smtClean="0">
                <a:solidFill>
                  <a:srgbClr val="7030A0"/>
                </a:solidFill>
                <a:effectLst/>
                <a:latin typeface="Liberation Serif"/>
                <a:ea typeface="WenQuanYi Micro Hei"/>
                <a:cs typeface="Lohit Hindi"/>
              </a:rPr>
              <a:t>contén voluntariamente la salida de la orina y luego continua vaciando la vejiga espontáneamente</a:t>
            </a:r>
            <a:r>
              <a:rPr lang="es-ES" sz="2400" kern="150" dirty="0" smtClean="0">
                <a:effectLst/>
                <a:latin typeface="Liberation Serif"/>
                <a:ea typeface="WenQuanYi Micro Hei"/>
                <a:cs typeface="Lohit Hindi"/>
              </a:rPr>
              <a:t>. Te aconsejamos que utilices esta técnica sólo para identificar dichos músculos, pero no habitualmente porque puede provocarte infecciones de orina. Es normal que al principio no puedas mantener la contracción durante 5 segundos seguidos ni tampoco que llegues a hacerlos las veces estimadas, pero día tras día verás que cada vez te resultará más fácil conseguirlo. Después de 3 meses empezarás a notar resultados; la mayoría </a:t>
            </a:r>
            <a:r>
              <a:rPr lang="es-ES" sz="2400" b="1" kern="150" dirty="0" smtClean="0">
                <a:solidFill>
                  <a:srgbClr val="7030A0"/>
                </a:solidFill>
                <a:effectLst/>
                <a:latin typeface="Liberation Serif"/>
                <a:ea typeface="WenQuanYi Micro Hei"/>
                <a:cs typeface="Lohit Hindi"/>
              </a:rPr>
              <a:t>de las mujeres mejoran su control de la orina al año de iniciar el programa</a:t>
            </a:r>
            <a:r>
              <a:rPr lang="es-ES" sz="2400" b="1" kern="150" dirty="0" smtClean="0">
                <a:effectLst/>
                <a:latin typeface="Liberation Serif"/>
                <a:ea typeface="WenQuanYi Micro Hei"/>
                <a:cs typeface="Lohit Hindi"/>
              </a:rPr>
              <a:t>.</a:t>
            </a:r>
          </a:p>
          <a:p>
            <a:r>
              <a:rPr lang="es-ES" dirty="0" smtClean="0">
                <a:effectLst/>
                <a:latin typeface="Liberation Serif"/>
                <a:ea typeface="WenQuanYi Micro Hei"/>
                <a:cs typeface="Mangal"/>
              </a:rPr>
              <a:t/>
            </a:r>
            <a:br>
              <a:rPr lang="es-ES" dirty="0" smtClean="0">
                <a:effectLst/>
                <a:latin typeface="Liberation Serif"/>
                <a:ea typeface="WenQuanYi Micro Hei"/>
                <a:cs typeface="Mangal"/>
              </a:rPr>
            </a:br>
            <a:endParaRPr lang="es-ES" dirty="0"/>
          </a:p>
        </p:txBody>
      </p:sp>
    </p:spTree>
    <p:extLst>
      <p:ext uri="{BB962C8B-B14F-4D97-AF65-F5344CB8AC3E}">
        <p14:creationId xmlns:p14="http://schemas.microsoft.com/office/powerpoint/2010/main" val="2668287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7401" y="-1"/>
            <a:ext cx="3808046" cy="3212123"/>
          </a:xfrm>
        </p:spPr>
        <p:txBody>
          <a:bodyPr>
            <a:noAutofit/>
          </a:bodyPr>
          <a:lstStyle/>
          <a:p>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2000" b="1" dirty="0"/>
              <a:t/>
            </a:r>
            <a:br>
              <a:rPr lang="es-ES" sz="2000" b="1" dirty="0"/>
            </a:br>
            <a:r>
              <a:rPr lang="es-ES" sz="2000" b="1" dirty="0" smtClean="0"/>
              <a:t/>
            </a:r>
            <a:br>
              <a:rPr lang="es-ES" sz="2000" b="1" dirty="0" smtClean="0"/>
            </a:br>
            <a:r>
              <a:rPr lang="es-ES" sz="3200" b="1" dirty="0" smtClean="0"/>
              <a:t>¿</a:t>
            </a:r>
            <a:r>
              <a:rPr lang="es-ES" sz="3200" b="1" dirty="0"/>
              <a:t>Qué es menopausia?</a:t>
            </a:r>
            <a:br>
              <a:rPr lang="es-ES" sz="3200" b="1" dirty="0"/>
            </a:br>
            <a:r>
              <a:rPr lang="es-ES" sz="3200" b="1" dirty="0" smtClean="0"/>
              <a:t/>
            </a:r>
            <a:br>
              <a:rPr lang="es-ES" sz="3200" b="1" dirty="0" smtClean="0"/>
            </a:br>
            <a:r>
              <a:rPr lang="es-ES" b="1" dirty="0" smtClean="0"/>
              <a:t/>
            </a:r>
            <a:br>
              <a:rPr lang="es-ES" b="1" dirty="0" smtClean="0"/>
            </a:br>
            <a:r>
              <a:rPr lang="es-ES" sz="2000" dirty="0"/>
              <a:t/>
            </a:r>
            <a:br>
              <a:rPr lang="es-ES" sz="2000" dirty="0"/>
            </a:br>
            <a:endParaRPr lang="es-ES" sz="2000" dirty="0"/>
          </a:p>
        </p:txBody>
      </p:sp>
      <p:sp>
        <p:nvSpPr>
          <p:cNvPr id="3" name="Marcador de posición de imagen 2"/>
          <p:cNvSpPr>
            <a:spLocks noGrp="1"/>
          </p:cNvSpPr>
          <p:nvPr>
            <p:ph type="pic" idx="1"/>
          </p:nvPr>
        </p:nvSpPr>
        <p:spPr>
          <a:xfrm>
            <a:off x="5183188" y="2057400"/>
            <a:ext cx="6172200" cy="3333115"/>
          </a:xfrm>
        </p:spPr>
      </p:sp>
      <p:sp>
        <p:nvSpPr>
          <p:cNvPr id="4" name="Marcador de texto 3"/>
          <p:cNvSpPr>
            <a:spLocks noGrp="1"/>
          </p:cNvSpPr>
          <p:nvPr>
            <p:ph type="body" sz="half" idx="2"/>
          </p:nvPr>
        </p:nvSpPr>
        <p:spPr>
          <a:xfrm>
            <a:off x="735013" y="2057400"/>
            <a:ext cx="4037012" cy="3835400"/>
          </a:xfrm>
        </p:spPr>
        <p:txBody>
          <a:bodyPr>
            <a:normAutofit fontScale="92500"/>
          </a:bodyPr>
          <a:lstStyle/>
          <a:p>
            <a:r>
              <a:rPr lang="es-ES" sz="2400" dirty="0" smtClean="0"/>
              <a:t>La menopausia es el momento de la vida de la mujer caracterizado </a:t>
            </a:r>
            <a:r>
              <a:rPr lang="es-ES" sz="2400" dirty="0" smtClean="0">
                <a:solidFill>
                  <a:srgbClr val="0066FF"/>
                </a:solidFill>
              </a:rPr>
              <a:t>por </a:t>
            </a:r>
            <a:r>
              <a:rPr lang="es-ES" sz="2400" b="1" dirty="0" smtClean="0">
                <a:solidFill>
                  <a:srgbClr val="0066FF"/>
                </a:solidFill>
              </a:rPr>
              <a:t>el cese de la menstruación</a:t>
            </a:r>
            <a:r>
              <a:rPr lang="es-ES" sz="2400" dirty="0" smtClean="0"/>
              <a:t>. Es un proceso largo, progresivo y paulatino y se asocia a una </a:t>
            </a:r>
            <a:r>
              <a:rPr lang="es-ES" sz="2400" b="1" dirty="0" smtClean="0">
                <a:solidFill>
                  <a:srgbClr val="0070C0"/>
                </a:solidFill>
              </a:rPr>
              <a:t>disminución de la producción de hormonas</a:t>
            </a:r>
            <a:r>
              <a:rPr lang="es-ES" sz="2400" dirty="0" smtClean="0">
                <a:solidFill>
                  <a:srgbClr val="0070C0"/>
                </a:solidFill>
              </a:rPr>
              <a:t>. </a:t>
            </a:r>
            <a:r>
              <a:rPr lang="es-ES" sz="2400" b="1" dirty="0" smtClean="0">
                <a:solidFill>
                  <a:srgbClr val="0070C0"/>
                </a:solidFill>
              </a:rPr>
              <a:t>El resultado final es la desaparición de la menstruación</a:t>
            </a:r>
            <a:r>
              <a:rPr lang="es-ES" sz="2400" dirty="0" smtClean="0"/>
              <a:t>, que es lo que se denomina menopausia</a:t>
            </a:r>
            <a:endParaRPr lang="es-ES" sz="2400" dirty="0"/>
          </a:p>
        </p:txBody>
      </p:sp>
      <p:pic>
        <p:nvPicPr>
          <p:cNvPr id="5" name="Imagen4" title="¿Qué es menopausia?"/>
          <p:cNvPicPr/>
          <p:nvPr/>
        </p:nvPicPr>
        <p:blipFill>
          <a:blip r:embed="rId2">
            <a:lum bright="-50000"/>
            <a:alphaModFix/>
          </a:blip>
          <a:srcRect/>
          <a:stretch>
            <a:fillRect/>
          </a:stretch>
        </p:blipFill>
        <p:spPr>
          <a:xfrm>
            <a:off x="5260023" y="2057400"/>
            <a:ext cx="5665885" cy="3333115"/>
          </a:xfrm>
          <a:prstGeom prst="rect">
            <a:avLst/>
          </a:prstGeom>
          <a:ln>
            <a:noFill/>
            <a:prstDash/>
          </a:ln>
        </p:spPr>
      </p:pic>
    </p:spTree>
    <p:extLst>
      <p:ext uri="{BB962C8B-B14F-4D97-AF65-F5344CB8AC3E}">
        <p14:creationId xmlns:p14="http://schemas.microsoft.com/office/powerpoint/2010/main" val="1572452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257300"/>
            <a:ext cx="3660204" cy="1298331"/>
          </a:xfrm>
        </p:spPr>
        <p:txBody>
          <a:bodyPr>
            <a:noAutofit/>
          </a:bodyPr>
          <a:lstStyle/>
          <a:p>
            <a:r>
              <a:rPr lang="es-ES" sz="3200" b="1" dirty="0"/>
              <a:t>¿A qué edad aparece la menopausia?</a:t>
            </a:r>
            <a:br>
              <a:rPr lang="es-ES" sz="3200" b="1" dirty="0"/>
            </a:br>
            <a:endParaRPr lang="es-ES" sz="3200" dirty="0"/>
          </a:p>
        </p:txBody>
      </p:sp>
      <p:pic>
        <p:nvPicPr>
          <p:cNvPr id="5" name="Imagen5" title="Que es"/>
          <p:cNvPicPr>
            <a:picLocks noGrp="1"/>
          </p:cNvPicPr>
          <p:nvPr>
            <p:ph idx="1"/>
          </p:nvPr>
        </p:nvPicPr>
        <p:blipFill>
          <a:blip r:embed="rId2">
            <a:lum bright="-50000"/>
            <a:alphaModFix/>
          </a:blip>
          <a:srcRect/>
          <a:stretch>
            <a:fillRect/>
          </a:stretch>
        </p:blipFill>
        <p:spPr>
          <a:xfrm>
            <a:off x="4970584" y="2234223"/>
            <a:ext cx="6076950" cy="4025900"/>
          </a:xfrm>
          <a:prstGeom prst="rect">
            <a:avLst/>
          </a:prstGeom>
          <a:ln>
            <a:noFill/>
            <a:prstDash/>
          </a:ln>
        </p:spPr>
      </p:pic>
      <p:sp>
        <p:nvSpPr>
          <p:cNvPr id="4" name="Marcador de texto 3"/>
          <p:cNvSpPr>
            <a:spLocks noGrp="1"/>
          </p:cNvSpPr>
          <p:nvPr>
            <p:ph type="body" sz="half" idx="2"/>
          </p:nvPr>
        </p:nvSpPr>
        <p:spPr>
          <a:xfrm>
            <a:off x="677333" y="2237807"/>
            <a:ext cx="4293251" cy="4022316"/>
          </a:xfrm>
        </p:spPr>
        <p:txBody>
          <a:bodyPr>
            <a:normAutofit fontScale="70000" lnSpcReduction="20000"/>
          </a:bodyPr>
          <a:lstStyle/>
          <a:p>
            <a:r>
              <a:rPr lang="es-ES" sz="2900" dirty="0"/>
              <a:t>El comienzo de la menopausia </a:t>
            </a:r>
            <a:r>
              <a:rPr lang="es-ES" sz="2900" dirty="0">
                <a:solidFill>
                  <a:srgbClr val="CC3300"/>
                </a:solidFill>
              </a:rPr>
              <a:t>se </a:t>
            </a:r>
            <a:r>
              <a:rPr lang="es-ES" sz="2900" b="1" dirty="0">
                <a:solidFill>
                  <a:srgbClr val="CC3300"/>
                </a:solidFill>
              </a:rPr>
              <a:t>sitúa alrededor de los 50 años, con un espectro que va de los 48 a los 54 años</a:t>
            </a:r>
            <a:r>
              <a:rPr lang="es-ES" sz="2900" dirty="0" smtClean="0">
                <a:solidFill>
                  <a:srgbClr val="CC3300"/>
                </a:solidFill>
              </a:rPr>
              <a:t>.</a:t>
            </a:r>
          </a:p>
          <a:p>
            <a:r>
              <a:rPr lang="es-ES" sz="2900" dirty="0" smtClean="0"/>
              <a:t> </a:t>
            </a:r>
            <a:r>
              <a:rPr lang="es-ES" sz="2900" dirty="0"/>
              <a:t>Se produce porque la mujer comienza a perder progresivamente su función ovárica y, por tanto</a:t>
            </a:r>
            <a:r>
              <a:rPr lang="es-ES" sz="2900" b="1" dirty="0">
                <a:solidFill>
                  <a:srgbClr val="00B050"/>
                </a:solidFill>
              </a:rPr>
              <a:t>, </a:t>
            </a:r>
            <a:r>
              <a:rPr lang="es-ES" sz="2900" b="1" dirty="0">
                <a:solidFill>
                  <a:srgbClr val="CC3300"/>
                </a:solidFill>
              </a:rPr>
              <a:t>baja la producción de las hormonas femeninas: los estrógenos y la progesterona</a:t>
            </a:r>
            <a:r>
              <a:rPr lang="es-ES" sz="2900" dirty="0" smtClean="0">
                <a:solidFill>
                  <a:srgbClr val="CC3300"/>
                </a:solidFill>
              </a:rPr>
              <a:t>.</a:t>
            </a:r>
          </a:p>
          <a:p>
            <a:r>
              <a:rPr lang="es-ES" sz="2900" dirty="0">
                <a:solidFill>
                  <a:srgbClr val="00B050"/>
                </a:solidFill>
              </a:rPr>
              <a:t/>
            </a:r>
            <a:br>
              <a:rPr lang="es-ES" sz="2900" dirty="0">
                <a:solidFill>
                  <a:srgbClr val="00B050"/>
                </a:solidFill>
              </a:rPr>
            </a:br>
            <a:r>
              <a:rPr lang="es-ES" sz="2900" dirty="0"/>
              <a:t>La pérdida hormonal no suele producirse de manera brusca sino que la mujer vive diferentes etapas:</a:t>
            </a:r>
          </a:p>
          <a:p>
            <a:endParaRPr lang="es-ES" dirty="0"/>
          </a:p>
        </p:txBody>
      </p:sp>
    </p:spTree>
    <p:extLst>
      <p:ext uri="{BB962C8B-B14F-4D97-AF65-F5344CB8AC3E}">
        <p14:creationId xmlns:p14="http://schemas.microsoft.com/office/powerpoint/2010/main" val="148162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2534" y="633046"/>
            <a:ext cx="11303652" cy="6159635"/>
          </a:xfrm>
          <a:prstGeom prst="rect">
            <a:avLst/>
          </a:prstGeom>
        </p:spPr>
        <p:txBody>
          <a:bodyPr wrap="square">
            <a:spAutoFit/>
          </a:bodyPr>
          <a:lstStyle/>
          <a:p>
            <a:pPr>
              <a:spcBef>
                <a:spcPts val="1000"/>
              </a:spcBef>
              <a:spcAft>
                <a:spcPts val="600"/>
              </a:spcAft>
            </a:pPr>
            <a:r>
              <a:rPr lang="es-ES" sz="3200" b="1" kern="150" dirty="0" smtClean="0">
                <a:solidFill>
                  <a:schemeClr val="accent1">
                    <a:lumMod val="75000"/>
                  </a:schemeClr>
                </a:solidFill>
                <a:effectLst/>
                <a:latin typeface="Liberation Serif"/>
              </a:rPr>
              <a:t>¿Cuál es la sintomatología habitual en la menopausia?</a:t>
            </a:r>
          </a:p>
          <a:p>
            <a:pPr>
              <a:lnSpc>
                <a:spcPct val="120000"/>
              </a:lnSpc>
              <a:spcAft>
                <a:spcPts val="700"/>
              </a:spcAft>
            </a:pPr>
            <a:r>
              <a:rPr lang="es-ES" kern="150" dirty="0" smtClean="0">
                <a:effectLst/>
                <a:latin typeface="Liberation Serif"/>
                <a:ea typeface="WenQuanYi Micro Hei"/>
                <a:cs typeface="Lohit Hindi"/>
              </a:rPr>
              <a:t>Entre los principales síntomas que sufren las mujeres españolas en la menopausia destacan, en el siguiente orden:</a:t>
            </a:r>
          </a:p>
          <a:p>
            <a:pPr marL="342900" lvl="0" indent="-342900">
              <a:lnSpc>
                <a:spcPct val="120000"/>
              </a:lnSpc>
              <a:spcAft>
                <a:spcPts val="0"/>
              </a:spcAft>
              <a:buFont typeface="Arial" panose="020B0604020202020204" pitchFamily="34" charset="0"/>
              <a:buChar char="•"/>
            </a:pPr>
            <a:r>
              <a:rPr lang="es-ES" b="1" kern="150" dirty="0" smtClean="0">
                <a:solidFill>
                  <a:srgbClr val="00B050"/>
                </a:solidFill>
                <a:effectLst/>
                <a:latin typeface="OpenSymbol"/>
                <a:ea typeface="OpenSymbol"/>
                <a:cs typeface="OpenSymbol"/>
              </a:rPr>
              <a:t>Sofocos</a:t>
            </a:r>
            <a:r>
              <a:rPr lang="es-ES" kern="150" dirty="0" smtClean="0">
                <a:effectLst/>
                <a:latin typeface="OpenSymbol"/>
                <a:ea typeface="OpenSymbol"/>
                <a:cs typeface="OpenSymbol"/>
              </a:rPr>
              <a:t>: 48,2%.</a:t>
            </a:r>
          </a:p>
          <a:p>
            <a:pPr marL="342900" lvl="0" indent="-342900">
              <a:lnSpc>
                <a:spcPct val="120000"/>
              </a:lnSpc>
              <a:spcAft>
                <a:spcPts val="0"/>
              </a:spcAft>
              <a:buFont typeface="Arial" panose="020B0604020202020204" pitchFamily="34" charset="0"/>
              <a:buChar char="•"/>
            </a:pPr>
            <a:r>
              <a:rPr lang="es-ES" b="1" kern="150" dirty="0" smtClean="0">
                <a:solidFill>
                  <a:srgbClr val="00B050"/>
                </a:solidFill>
                <a:effectLst/>
                <a:latin typeface="OpenSymbol"/>
                <a:ea typeface="OpenSymbol"/>
                <a:cs typeface="OpenSymbol"/>
              </a:rPr>
              <a:t>Dolor</a:t>
            </a:r>
            <a:r>
              <a:rPr lang="es-ES" b="1" kern="150" dirty="0" smtClean="0">
                <a:effectLst/>
                <a:latin typeface="OpenSymbol"/>
                <a:ea typeface="OpenSymbol"/>
                <a:cs typeface="OpenSymbol"/>
              </a:rPr>
              <a:t> </a:t>
            </a:r>
            <a:r>
              <a:rPr lang="es-ES" b="1" kern="150" dirty="0" smtClean="0">
                <a:solidFill>
                  <a:srgbClr val="00B050"/>
                </a:solidFill>
                <a:effectLst/>
                <a:latin typeface="OpenSymbol"/>
                <a:ea typeface="OpenSymbol"/>
                <a:cs typeface="OpenSymbol"/>
              </a:rPr>
              <a:t>articular</a:t>
            </a:r>
            <a:r>
              <a:rPr lang="es-ES" kern="150" dirty="0" smtClean="0">
                <a:effectLst/>
                <a:latin typeface="OpenSymbol"/>
                <a:ea typeface="OpenSymbol"/>
                <a:cs typeface="OpenSymbol"/>
              </a:rPr>
              <a:t>: 41,5%.</a:t>
            </a:r>
          </a:p>
          <a:p>
            <a:pPr marL="342900" lvl="0" indent="-342900">
              <a:lnSpc>
                <a:spcPct val="120000"/>
              </a:lnSpc>
              <a:spcAft>
                <a:spcPts val="0"/>
              </a:spcAft>
              <a:buFont typeface="Arial" panose="020B0604020202020204" pitchFamily="34" charset="0"/>
              <a:buChar char="•"/>
            </a:pPr>
            <a:r>
              <a:rPr lang="es-ES" b="1" kern="150" dirty="0" smtClean="0">
                <a:solidFill>
                  <a:srgbClr val="00B050"/>
                </a:solidFill>
                <a:effectLst/>
                <a:latin typeface="OpenSymbol"/>
                <a:ea typeface="OpenSymbol"/>
                <a:cs typeface="OpenSymbol"/>
              </a:rPr>
              <a:t>Sequedad</a:t>
            </a:r>
            <a:r>
              <a:rPr lang="es-ES" b="1" kern="150" dirty="0" smtClean="0">
                <a:effectLst/>
                <a:latin typeface="OpenSymbol"/>
                <a:ea typeface="OpenSymbol"/>
                <a:cs typeface="OpenSymbol"/>
              </a:rPr>
              <a:t> </a:t>
            </a:r>
            <a:r>
              <a:rPr lang="es-ES" b="1" kern="150" dirty="0" smtClean="0">
                <a:solidFill>
                  <a:srgbClr val="00B050"/>
                </a:solidFill>
                <a:effectLst/>
                <a:latin typeface="OpenSymbol"/>
                <a:ea typeface="OpenSymbol"/>
                <a:cs typeface="OpenSymbol"/>
              </a:rPr>
              <a:t>vaginal</a:t>
            </a:r>
            <a:r>
              <a:rPr lang="es-ES" kern="150" dirty="0" smtClean="0">
                <a:effectLst/>
                <a:latin typeface="OpenSymbol"/>
                <a:ea typeface="OpenSymbol"/>
                <a:cs typeface="OpenSymbol"/>
              </a:rPr>
              <a:t>: 32,6%.</a:t>
            </a:r>
          </a:p>
          <a:p>
            <a:pPr marL="342900" lvl="0" indent="-342900">
              <a:lnSpc>
                <a:spcPct val="120000"/>
              </a:lnSpc>
              <a:spcAft>
                <a:spcPts val="0"/>
              </a:spcAft>
              <a:buFont typeface="Arial" panose="020B0604020202020204" pitchFamily="34" charset="0"/>
              <a:buChar char="•"/>
            </a:pPr>
            <a:r>
              <a:rPr lang="es-ES" b="1" kern="150" dirty="0" smtClean="0">
                <a:solidFill>
                  <a:srgbClr val="00B050"/>
                </a:solidFill>
                <a:effectLst/>
                <a:latin typeface="OpenSymbol"/>
                <a:ea typeface="OpenSymbol"/>
                <a:cs typeface="OpenSymbol"/>
              </a:rPr>
              <a:t>Disminución</a:t>
            </a:r>
            <a:r>
              <a:rPr lang="es-ES" b="1" kern="150" dirty="0" smtClean="0">
                <a:effectLst/>
                <a:latin typeface="OpenSymbol"/>
                <a:ea typeface="OpenSymbol"/>
                <a:cs typeface="OpenSymbol"/>
              </a:rPr>
              <a:t> </a:t>
            </a:r>
            <a:r>
              <a:rPr lang="es-ES" b="1" kern="150" dirty="0" smtClean="0">
                <a:solidFill>
                  <a:srgbClr val="00B050"/>
                </a:solidFill>
                <a:effectLst/>
                <a:latin typeface="OpenSymbol"/>
                <a:ea typeface="OpenSymbol"/>
                <a:cs typeface="OpenSymbol"/>
              </a:rPr>
              <a:t>de la libido</a:t>
            </a:r>
            <a:r>
              <a:rPr lang="es-ES" kern="150" dirty="0" smtClean="0">
                <a:effectLst/>
                <a:latin typeface="OpenSymbol"/>
                <a:ea typeface="OpenSymbol"/>
                <a:cs typeface="OpenSymbol"/>
              </a:rPr>
              <a:t>: 32,5%.</a:t>
            </a:r>
          </a:p>
          <a:p>
            <a:pPr marL="342900" lvl="0" indent="-342900">
              <a:lnSpc>
                <a:spcPct val="120000"/>
              </a:lnSpc>
              <a:spcAft>
                <a:spcPts val="0"/>
              </a:spcAft>
              <a:buFont typeface="Arial" panose="020B0604020202020204" pitchFamily="34" charset="0"/>
              <a:buChar char="•"/>
            </a:pPr>
            <a:r>
              <a:rPr lang="es-ES" b="1" kern="150" dirty="0" smtClean="0">
                <a:solidFill>
                  <a:srgbClr val="00B050"/>
                </a:solidFill>
                <a:effectLst/>
                <a:latin typeface="OpenSymbol"/>
                <a:ea typeface="OpenSymbol"/>
                <a:cs typeface="OpenSymbol"/>
              </a:rPr>
              <a:t>Sudores</a:t>
            </a:r>
            <a:r>
              <a:rPr lang="es-ES" b="1" kern="150" dirty="0" smtClean="0">
                <a:effectLst/>
                <a:latin typeface="OpenSymbol"/>
                <a:ea typeface="OpenSymbol"/>
                <a:cs typeface="OpenSymbol"/>
              </a:rPr>
              <a:t> </a:t>
            </a:r>
            <a:r>
              <a:rPr lang="es-ES" b="1" kern="150" dirty="0" smtClean="0">
                <a:solidFill>
                  <a:srgbClr val="00B050"/>
                </a:solidFill>
                <a:effectLst/>
                <a:latin typeface="OpenSymbol"/>
                <a:ea typeface="OpenSymbol"/>
                <a:cs typeface="OpenSymbol"/>
              </a:rPr>
              <a:t>nocturnos</a:t>
            </a:r>
            <a:r>
              <a:rPr lang="es-ES" b="1" kern="150" dirty="0" smtClean="0">
                <a:effectLst/>
                <a:latin typeface="OpenSymbol"/>
                <a:ea typeface="OpenSymbol"/>
                <a:cs typeface="OpenSymbol"/>
              </a:rPr>
              <a:t>:</a:t>
            </a:r>
            <a:r>
              <a:rPr lang="es-ES" kern="150" dirty="0" smtClean="0">
                <a:effectLst/>
                <a:latin typeface="OpenSymbol"/>
                <a:ea typeface="OpenSymbol"/>
                <a:cs typeface="OpenSymbol"/>
              </a:rPr>
              <a:t> 28,5%.</a:t>
            </a:r>
          </a:p>
          <a:p>
            <a:pPr marL="342900" lvl="0" indent="-342900">
              <a:lnSpc>
                <a:spcPct val="120000"/>
              </a:lnSpc>
              <a:spcAft>
                <a:spcPts val="0"/>
              </a:spcAft>
              <a:buFont typeface="Arial" panose="020B0604020202020204" pitchFamily="34" charset="0"/>
              <a:buChar char="•"/>
            </a:pPr>
            <a:r>
              <a:rPr lang="es-ES" b="1" kern="150" dirty="0" smtClean="0">
                <a:solidFill>
                  <a:srgbClr val="00B050"/>
                </a:solidFill>
                <a:effectLst/>
                <a:latin typeface="OpenSymbol"/>
                <a:ea typeface="OpenSymbol"/>
                <a:cs typeface="OpenSymbol"/>
              </a:rPr>
              <a:t>Aumento de peso, ansiedad, insomnio continuado, cambios de humor, flacidez en la piel</a:t>
            </a:r>
            <a:r>
              <a:rPr lang="es-ES" kern="150" dirty="0" smtClean="0">
                <a:effectLst/>
                <a:latin typeface="OpenSymbol"/>
                <a:ea typeface="OpenSymbol"/>
                <a:cs typeface="OpenSymbol"/>
              </a:rPr>
              <a:t>: entre el 20-25%.</a:t>
            </a:r>
          </a:p>
          <a:p>
            <a:pPr marL="342900" lvl="0" indent="-342900">
              <a:lnSpc>
                <a:spcPct val="120000"/>
              </a:lnSpc>
              <a:spcAft>
                <a:spcPts val="0"/>
              </a:spcAft>
              <a:buFont typeface="Arial" panose="020B0604020202020204" pitchFamily="34" charset="0"/>
              <a:buChar char="•"/>
            </a:pPr>
            <a:r>
              <a:rPr lang="es-ES" b="1" kern="150" dirty="0" smtClean="0">
                <a:solidFill>
                  <a:srgbClr val="00B050"/>
                </a:solidFill>
                <a:effectLst/>
                <a:latin typeface="OpenSymbol"/>
                <a:ea typeface="OpenSymbol"/>
                <a:cs typeface="OpenSymbol"/>
              </a:rPr>
              <a:t>Estrés, irritabilidad, fatiga, sequedad ocular, pérdidas de orina, pérdidas de memoria a corto plazo</a:t>
            </a:r>
            <a:r>
              <a:rPr lang="es-ES" kern="150" dirty="0" smtClean="0">
                <a:solidFill>
                  <a:srgbClr val="00B050"/>
                </a:solidFill>
                <a:effectLst/>
                <a:latin typeface="OpenSymbol"/>
                <a:ea typeface="OpenSymbol"/>
                <a:cs typeface="OpenSymbol"/>
              </a:rPr>
              <a:t>: entre el 15-20%.</a:t>
            </a:r>
          </a:p>
          <a:p>
            <a:pPr marL="342900" lvl="0" indent="-342900">
              <a:lnSpc>
                <a:spcPct val="120000"/>
              </a:lnSpc>
              <a:spcAft>
                <a:spcPts val="700"/>
              </a:spcAft>
              <a:buFont typeface="Arial" panose="020B0604020202020204" pitchFamily="34" charset="0"/>
              <a:buChar char="•"/>
            </a:pPr>
            <a:r>
              <a:rPr lang="es-ES" b="1" kern="150" dirty="0" smtClean="0">
                <a:solidFill>
                  <a:srgbClr val="00B050"/>
                </a:solidFill>
                <a:effectLst/>
                <a:latin typeface="OpenSymbol"/>
                <a:ea typeface="OpenSymbol"/>
                <a:cs typeface="OpenSymbol"/>
              </a:rPr>
              <a:t>Picores, pérdida de autoestima, depresión</a:t>
            </a:r>
            <a:r>
              <a:rPr lang="es-ES" kern="150" dirty="0" smtClean="0">
                <a:effectLst/>
                <a:latin typeface="OpenSymbol"/>
                <a:ea typeface="OpenSymbol"/>
                <a:cs typeface="OpenSymbol"/>
              </a:rPr>
              <a:t>: menos del 15%.</a:t>
            </a:r>
          </a:p>
          <a:p>
            <a:pPr>
              <a:lnSpc>
                <a:spcPct val="120000"/>
              </a:lnSpc>
              <a:spcAft>
                <a:spcPts val="700"/>
              </a:spcAft>
            </a:pPr>
            <a:r>
              <a:rPr lang="es-ES" kern="150" dirty="0" smtClean="0">
                <a:effectLst/>
                <a:latin typeface="Liberation Serif"/>
                <a:ea typeface="WenQuanYi Micro Hei"/>
                <a:cs typeface="Lohit Hindi"/>
              </a:rPr>
              <a:t>Diferentes tratamientos pueden ayudar a minimizar la sintomatología propia de la menopausia. Ante todo, se debe establecer en qué etapa te encuentras y cuál es la sintomatología específica que estás padeciendo. En función de las necesidades de cada mujer, de forma individualizada, el ginecólogo deberá determinar el mejor tratamiento.</a:t>
            </a:r>
            <a:endParaRPr lang="es-ES" kern="150" dirty="0">
              <a:effectLst/>
              <a:latin typeface="Liberation Serif"/>
              <a:ea typeface="WenQuanYi Micro Hei"/>
              <a:cs typeface="Lohit Hindi"/>
            </a:endParaRPr>
          </a:p>
        </p:txBody>
      </p:sp>
    </p:spTree>
    <p:extLst>
      <p:ext uri="{BB962C8B-B14F-4D97-AF65-F5344CB8AC3E}">
        <p14:creationId xmlns:p14="http://schemas.microsoft.com/office/powerpoint/2010/main" val="2684639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0677" y="662985"/>
            <a:ext cx="11819467" cy="5306581"/>
          </a:xfrm>
          <a:prstGeom prst="rect">
            <a:avLst/>
          </a:prstGeom>
        </p:spPr>
        <p:txBody>
          <a:bodyPr wrap="square">
            <a:spAutoFit/>
          </a:bodyPr>
          <a:lstStyle/>
          <a:p>
            <a:pPr>
              <a:spcBef>
                <a:spcPts val="1000"/>
              </a:spcBef>
              <a:spcAft>
                <a:spcPts val="600"/>
              </a:spcAft>
            </a:pPr>
            <a:r>
              <a:rPr lang="es-ES" sz="3200" b="1" kern="150" dirty="0" smtClean="0">
                <a:solidFill>
                  <a:schemeClr val="accent1">
                    <a:lumMod val="75000"/>
                  </a:schemeClr>
                </a:solidFill>
                <a:effectLst/>
                <a:latin typeface="Liberation Serif"/>
              </a:rPr>
              <a:t>¿Puedo hacer algo para aliviar síntomas o prevenir enfermedades?</a:t>
            </a:r>
          </a:p>
          <a:p>
            <a:pPr>
              <a:lnSpc>
                <a:spcPct val="120000"/>
              </a:lnSpc>
              <a:spcAft>
                <a:spcPts val="700"/>
              </a:spcAft>
            </a:pPr>
            <a:r>
              <a:rPr lang="es-ES" sz="2000" kern="150" dirty="0" smtClean="0">
                <a:effectLst/>
                <a:latin typeface="Liberation Serif"/>
                <a:ea typeface="WenQuanYi Micro Hei"/>
                <a:cs typeface="Lohit Hindi"/>
              </a:rPr>
              <a:t>El tratamiento de la menopausia debe ir dirigido principalmente a la prevención de las complicaciones a largo y medio plazo y al alivio de la sintomatología a corto plazo:</a:t>
            </a:r>
          </a:p>
          <a:p>
            <a:pPr marL="342900" lvl="0" indent="-342900">
              <a:lnSpc>
                <a:spcPct val="120000"/>
              </a:lnSpc>
              <a:spcAft>
                <a:spcPts val="0"/>
              </a:spcAft>
              <a:buFont typeface="Arial" panose="020B0604020202020204" pitchFamily="34" charset="0"/>
              <a:buChar char="•"/>
            </a:pPr>
            <a:r>
              <a:rPr lang="es-ES" sz="2000" b="1" kern="150" dirty="0" smtClean="0">
                <a:solidFill>
                  <a:schemeClr val="accent6">
                    <a:lumMod val="75000"/>
                  </a:schemeClr>
                </a:solidFill>
                <a:effectLst/>
                <a:latin typeface="OpenSymbol"/>
                <a:ea typeface="OpenSymbol"/>
                <a:cs typeface="OpenSymbol"/>
              </a:rPr>
              <a:t>Realizar controles médicos </a:t>
            </a:r>
            <a:r>
              <a:rPr lang="es-ES" sz="2000" kern="150" dirty="0" smtClean="0">
                <a:effectLst/>
                <a:latin typeface="OpenSymbol"/>
                <a:ea typeface="OpenSymbol"/>
                <a:cs typeface="OpenSymbol"/>
              </a:rPr>
              <a:t>te ayudará a detectar el riesgo de enfermedades.</a:t>
            </a:r>
          </a:p>
          <a:p>
            <a:pPr marL="342900" lvl="0" indent="-342900">
              <a:lnSpc>
                <a:spcPct val="120000"/>
              </a:lnSpc>
              <a:spcAft>
                <a:spcPts val="0"/>
              </a:spcAft>
              <a:buFont typeface="Arial" panose="020B0604020202020204" pitchFamily="34" charset="0"/>
              <a:buChar char="•"/>
            </a:pPr>
            <a:r>
              <a:rPr lang="es-ES" sz="2000" b="1" kern="150" dirty="0" smtClean="0">
                <a:solidFill>
                  <a:schemeClr val="accent6">
                    <a:lumMod val="75000"/>
                  </a:schemeClr>
                </a:solidFill>
                <a:effectLst/>
                <a:latin typeface="OpenSymbol"/>
                <a:ea typeface="OpenSymbol"/>
                <a:cs typeface="OpenSymbol"/>
              </a:rPr>
              <a:t>Visitar a tu ginecólogo de forma periódica </a:t>
            </a:r>
            <a:r>
              <a:rPr lang="es-ES" sz="2000" kern="150" dirty="0" smtClean="0">
                <a:effectLst/>
                <a:latin typeface="OpenSymbol"/>
                <a:ea typeface="OpenSymbol"/>
                <a:cs typeface="OpenSymbol"/>
              </a:rPr>
              <a:t>te permitirá realizar las mamografías y citologías correspondientes para prevenir complicaciones.</a:t>
            </a:r>
          </a:p>
          <a:p>
            <a:pPr marL="342900" lvl="0" indent="-342900">
              <a:lnSpc>
                <a:spcPct val="120000"/>
              </a:lnSpc>
              <a:spcAft>
                <a:spcPts val="0"/>
              </a:spcAft>
              <a:buFont typeface="Arial" panose="020B0604020202020204" pitchFamily="34" charset="0"/>
              <a:buChar char="•"/>
            </a:pPr>
            <a:r>
              <a:rPr lang="es-ES" sz="2000" b="1" kern="150" dirty="0" smtClean="0">
                <a:solidFill>
                  <a:schemeClr val="accent6">
                    <a:lumMod val="75000"/>
                  </a:schemeClr>
                </a:solidFill>
                <a:effectLst/>
                <a:latin typeface="OpenSymbol"/>
                <a:ea typeface="OpenSymbol"/>
                <a:cs typeface="OpenSymbol"/>
              </a:rPr>
              <a:t>No fumes</a:t>
            </a:r>
            <a:r>
              <a:rPr lang="es-ES" sz="2000" kern="150" dirty="0" smtClean="0">
                <a:effectLst/>
                <a:latin typeface="OpenSymbol"/>
                <a:ea typeface="OpenSymbol"/>
                <a:cs typeface="OpenSymbol"/>
              </a:rPr>
              <a:t>. Dos años después de abandonar la adicción, el riesgo de ataque cardíaco regresa al valor promedio poblacional y el riesgo de cáncer de pulmón disminuye alrededor de un tercio.</a:t>
            </a:r>
          </a:p>
          <a:p>
            <a:pPr marL="342900" lvl="0" indent="-342900">
              <a:lnSpc>
                <a:spcPct val="120000"/>
              </a:lnSpc>
              <a:spcAft>
                <a:spcPts val="700"/>
              </a:spcAft>
              <a:buFont typeface="Arial" panose="020B0604020202020204" pitchFamily="34" charset="0"/>
              <a:buChar char="•"/>
            </a:pPr>
            <a:r>
              <a:rPr lang="es-ES" sz="2000" b="1" kern="150" dirty="0" smtClean="0">
                <a:solidFill>
                  <a:schemeClr val="accent6">
                    <a:lumMod val="75000"/>
                  </a:schemeClr>
                </a:solidFill>
                <a:effectLst/>
                <a:latin typeface="OpenSymbol"/>
                <a:ea typeface="OpenSymbol"/>
                <a:cs typeface="OpenSymbol"/>
              </a:rPr>
              <a:t>La Terapia Hormonal Sustitutiva (THS) </a:t>
            </a:r>
            <a:r>
              <a:rPr lang="es-ES" sz="2000" kern="150" dirty="0" smtClean="0">
                <a:effectLst/>
                <a:latin typeface="OpenSymbol"/>
                <a:ea typeface="OpenSymbol"/>
                <a:cs typeface="OpenSymbol"/>
              </a:rPr>
              <a:t>puede mejorar los síntomas depresivos. Se trata de un tratamiento cuya función es sustituir los estrógenos (hormonas responsables de las funciones sexuales femeninas) que los ovarios dejan de producir durante la menopausia. Sólo es aconsejable si te la recomienda tu médico de confianza.</a:t>
            </a:r>
            <a:endParaRPr lang="es-ES" sz="2000" kern="150" dirty="0">
              <a:effectLst/>
              <a:latin typeface="OpenSymbol"/>
              <a:ea typeface="OpenSymbol"/>
              <a:cs typeface="OpenSymbol"/>
            </a:endParaRPr>
          </a:p>
        </p:txBody>
      </p:sp>
    </p:spTree>
    <p:extLst>
      <p:ext uri="{BB962C8B-B14F-4D97-AF65-F5344CB8AC3E}">
        <p14:creationId xmlns:p14="http://schemas.microsoft.com/office/powerpoint/2010/main" val="1991389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11200" y="1253067"/>
            <a:ext cx="8831385" cy="3267561"/>
          </a:xfrm>
          <a:prstGeom prst="rect">
            <a:avLst/>
          </a:prstGeom>
        </p:spPr>
        <p:txBody>
          <a:bodyPr wrap="square">
            <a:spAutoFit/>
          </a:bodyPr>
          <a:lstStyle/>
          <a:p>
            <a:pPr>
              <a:spcBef>
                <a:spcPts val="1000"/>
              </a:spcBef>
              <a:spcAft>
                <a:spcPts val="600"/>
              </a:spcAft>
            </a:pPr>
            <a:r>
              <a:rPr lang="es-ES" sz="3200" b="1" kern="150" dirty="0" smtClean="0">
                <a:solidFill>
                  <a:schemeClr val="accent1">
                    <a:lumMod val="75000"/>
                  </a:schemeClr>
                </a:solidFill>
                <a:effectLst/>
                <a:latin typeface="Liberation Serif"/>
              </a:rPr>
              <a:t>¿Cuáles son las enfermedades más frecuentes asociadas a la menopausia?</a:t>
            </a:r>
          </a:p>
          <a:p>
            <a:pPr>
              <a:spcBef>
                <a:spcPts val="1000"/>
              </a:spcBef>
              <a:spcAft>
                <a:spcPts val="600"/>
              </a:spcAft>
            </a:pPr>
            <a:endParaRPr lang="es-ES" sz="2800" b="1" kern="150" dirty="0" smtClean="0">
              <a:effectLst/>
              <a:latin typeface="Liberation Serif"/>
            </a:endParaRPr>
          </a:p>
          <a:p>
            <a:pPr>
              <a:lnSpc>
                <a:spcPct val="120000"/>
              </a:lnSpc>
              <a:spcAft>
                <a:spcPts val="700"/>
              </a:spcAft>
            </a:pPr>
            <a:r>
              <a:rPr lang="es-ES" sz="2000" b="1" kern="150" dirty="0" smtClean="0">
                <a:solidFill>
                  <a:schemeClr val="accent4">
                    <a:lumMod val="75000"/>
                  </a:schemeClr>
                </a:solidFill>
                <a:effectLst/>
                <a:latin typeface="Liberation Serif"/>
                <a:ea typeface="WenQuanYi Micro Hei"/>
                <a:cs typeface="Lohit Hindi"/>
              </a:rPr>
              <a:t>Las enfermedades cardiovasculares, la osteoporosis y el cáncer de mama</a:t>
            </a:r>
            <a:r>
              <a:rPr lang="es-ES" sz="2000" b="1" kern="150" dirty="0" smtClean="0">
                <a:effectLst/>
                <a:latin typeface="Liberation Serif"/>
                <a:ea typeface="WenQuanYi Micro Hei"/>
                <a:cs typeface="Lohit Hindi"/>
              </a:rPr>
              <a:t> </a:t>
            </a:r>
            <a:r>
              <a:rPr lang="es-ES" sz="2000" kern="150" dirty="0" smtClean="0">
                <a:effectLst/>
                <a:latin typeface="Liberation Serif"/>
                <a:ea typeface="WenQuanYi Micro Hei"/>
                <a:cs typeface="Lohit Hindi"/>
              </a:rPr>
              <a:t>son las enfermedades más frecuentes asociadas a la menopausia. En el 85% de las mujeres españolas, el deterioro en su calidad de vida está ligado a la aparición de estas patologías.</a:t>
            </a:r>
            <a:endParaRPr lang="es-ES" sz="2000" kern="150" dirty="0">
              <a:effectLst/>
              <a:latin typeface="Liberation Serif"/>
              <a:ea typeface="WenQuanYi Micro Hei"/>
              <a:cs typeface="Lohit Hindi"/>
            </a:endParaRPr>
          </a:p>
        </p:txBody>
      </p:sp>
    </p:spTree>
    <p:extLst>
      <p:ext uri="{BB962C8B-B14F-4D97-AF65-F5344CB8AC3E}">
        <p14:creationId xmlns:p14="http://schemas.microsoft.com/office/powerpoint/2010/main" val="3709545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31632" y="1251481"/>
            <a:ext cx="8323384" cy="4683333"/>
          </a:xfrm>
          <a:prstGeom prst="rect">
            <a:avLst/>
          </a:prstGeom>
        </p:spPr>
        <p:txBody>
          <a:bodyPr wrap="square">
            <a:spAutoFit/>
          </a:bodyPr>
          <a:lstStyle/>
          <a:p>
            <a:pPr>
              <a:spcBef>
                <a:spcPts val="1000"/>
              </a:spcBef>
              <a:spcAft>
                <a:spcPts val="600"/>
              </a:spcAft>
            </a:pPr>
            <a:r>
              <a:rPr lang="es-ES" sz="3200" b="1" kern="150" dirty="0" smtClean="0">
                <a:solidFill>
                  <a:schemeClr val="accent1">
                    <a:lumMod val="75000"/>
                  </a:schemeClr>
                </a:solidFill>
                <a:effectLst/>
                <a:latin typeface="Liberation Serif"/>
              </a:rPr>
              <a:t>¿Cómo puedo prevenir la osteoporosis?</a:t>
            </a:r>
          </a:p>
          <a:p>
            <a:pPr>
              <a:spcBef>
                <a:spcPts val="1000"/>
              </a:spcBef>
              <a:spcAft>
                <a:spcPts val="600"/>
              </a:spcAft>
            </a:pPr>
            <a:endParaRPr lang="es-ES" sz="3200" b="1" kern="150" dirty="0" smtClean="0">
              <a:effectLst/>
              <a:latin typeface="Liberation Serif"/>
            </a:endParaRPr>
          </a:p>
          <a:p>
            <a:pPr>
              <a:lnSpc>
                <a:spcPct val="120000"/>
              </a:lnSpc>
              <a:spcAft>
                <a:spcPts val="700"/>
              </a:spcAft>
            </a:pPr>
            <a:r>
              <a:rPr lang="es-ES" sz="2000" kern="150" dirty="0" smtClean="0">
                <a:effectLst/>
                <a:latin typeface="Liberation Serif"/>
                <a:ea typeface="WenQuanYi Micro Hei"/>
                <a:cs typeface="Lohit Hindi"/>
              </a:rPr>
              <a:t>Para mantener los huesos fuertes, el cuerpo está siempre eliminando hueso viejo que reemplaza por hueso sano. Por biología, las mujeres tienen un menor valor de la cantidad máxima de masa ósea que los hombres, y con la pérdida hormonal que causa la menopausia pierden más hueso del que reemplazan. Se calcula que entre el 30 y 50% de las mujeres que tienen la menopausia presentan osteoporosis; sin embargo, existen muchos factores que pueden atrasar o mitigar la osteoporosis</a:t>
            </a:r>
            <a:r>
              <a:rPr lang="es-ES" sz="2000" kern="150" dirty="0" smtClean="0">
                <a:solidFill>
                  <a:srgbClr val="0066FF"/>
                </a:solidFill>
                <a:effectLst/>
                <a:latin typeface="Liberation Serif"/>
                <a:ea typeface="WenQuanYi Micro Hei"/>
                <a:cs typeface="Lohit Hindi"/>
              </a:rPr>
              <a:t>. </a:t>
            </a:r>
            <a:r>
              <a:rPr lang="es-ES" sz="2000" b="1" kern="150" dirty="0" smtClean="0">
                <a:solidFill>
                  <a:srgbClr val="0066FF"/>
                </a:solidFill>
                <a:effectLst/>
                <a:latin typeface="Liberation Serif"/>
                <a:ea typeface="WenQuanYi Micro Hei"/>
                <a:cs typeface="Lohit Hindi"/>
              </a:rPr>
              <a:t>Procura hacer ejercicio físico regular y moderado y evita el sobrepeso</a:t>
            </a:r>
            <a:r>
              <a:rPr lang="es-ES" sz="2000" kern="150" dirty="0" smtClean="0">
                <a:effectLst/>
                <a:latin typeface="Liberation Serif"/>
                <a:ea typeface="WenQuanYi Micro Hei"/>
                <a:cs typeface="Lohit Hindi"/>
              </a:rPr>
              <a:t>.</a:t>
            </a:r>
            <a:endParaRPr lang="es-ES" sz="2000" kern="150" dirty="0">
              <a:effectLst/>
              <a:latin typeface="Liberation Serif"/>
              <a:ea typeface="WenQuanYi Micro Hei"/>
              <a:cs typeface="Lohit Hindi"/>
            </a:endParaRPr>
          </a:p>
        </p:txBody>
      </p:sp>
    </p:spTree>
    <p:extLst>
      <p:ext uri="{BB962C8B-B14F-4D97-AF65-F5344CB8AC3E}">
        <p14:creationId xmlns:p14="http://schemas.microsoft.com/office/powerpoint/2010/main" val="3647981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35016" y="1613555"/>
            <a:ext cx="6096000" cy="4067780"/>
          </a:xfrm>
          <a:prstGeom prst="rect">
            <a:avLst/>
          </a:prstGeom>
        </p:spPr>
        <p:txBody>
          <a:bodyPr>
            <a:spAutoFit/>
          </a:bodyPr>
          <a:lstStyle/>
          <a:p>
            <a:pPr>
              <a:spcBef>
                <a:spcPts val="1000"/>
              </a:spcBef>
              <a:spcAft>
                <a:spcPts val="600"/>
              </a:spcAft>
            </a:pPr>
            <a:r>
              <a:rPr lang="es-ES" sz="3200" b="1" kern="150" dirty="0" smtClean="0">
                <a:solidFill>
                  <a:schemeClr val="accent1">
                    <a:lumMod val="75000"/>
                  </a:schemeClr>
                </a:solidFill>
                <a:effectLst/>
                <a:latin typeface="Liberation Serif"/>
              </a:rPr>
              <a:t>¿Y los trastornos de colesterol e hipertensión?</a:t>
            </a:r>
          </a:p>
          <a:p>
            <a:pPr>
              <a:spcBef>
                <a:spcPts val="1000"/>
              </a:spcBef>
              <a:spcAft>
                <a:spcPts val="600"/>
              </a:spcAft>
            </a:pPr>
            <a:endParaRPr lang="es-ES" sz="3200" b="1" kern="150" dirty="0" smtClean="0">
              <a:solidFill>
                <a:schemeClr val="accent1">
                  <a:lumMod val="75000"/>
                </a:schemeClr>
              </a:solidFill>
              <a:effectLst/>
              <a:latin typeface="Liberation Serif"/>
            </a:endParaRPr>
          </a:p>
          <a:p>
            <a:pPr>
              <a:lnSpc>
                <a:spcPct val="120000"/>
              </a:lnSpc>
              <a:spcAft>
                <a:spcPts val="700"/>
              </a:spcAft>
            </a:pPr>
            <a:r>
              <a:rPr lang="es-ES" sz="2000" kern="150" dirty="0" smtClean="0">
                <a:effectLst/>
                <a:latin typeface="Liberation Serif"/>
                <a:ea typeface="WenQuanYi Micro Hei"/>
                <a:cs typeface="Lohit Hindi"/>
              </a:rPr>
              <a:t>A menudo, los trastornos del colesterol y la hipertensión están relacionados directamente con enfermedades cardiovasculares, por lo que debes </a:t>
            </a:r>
            <a:r>
              <a:rPr lang="es-ES" sz="2000" b="1" kern="150" dirty="0" smtClean="0">
                <a:solidFill>
                  <a:srgbClr val="00B050"/>
                </a:solidFill>
                <a:effectLst/>
                <a:latin typeface="Liberation Serif"/>
                <a:ea typeface="WenQuanYi Micro Hei"/>
                <a:cs typeface="Lohit Hindi"/>
              </a:rPr>
              <a:t>prevenir y controlar tanto los niveles de colesterol como los de la tensión arterial; evita las grasas y la sal principalmente.</a:t>
            </a:r>
            <a:endParaRPr lang="es-ES" sz="2000" b="1" kern="150" dirty="0">
              <a:solidFill>
                <a:srgbClr val="00B050"/>
              </a:solidFill>
              <a:effectLst/>
              <a:latin typeface="Liberation Serif"/>
              <a:ea typeface="WenQuanYi Micro Hei"/>
              <a:cs typeface="Lohit Hindi"/>
            </a:endParaRPr>
          </a:p>
        </p:txBody>
      </p:sp>
    </p:spTree>
    <p:extLst>
      <p:ext uri="{BB962C8B-B14F-4D97-AF65-F5344CB8AC3E}">
        <p14:creationId xmlns:p14="http://schemas.microsoft.com/office/powerpoint/2010/main" val="460728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15815" y="330983"/>
            <a:ext cx="10785231" cy="7001917"/>
          </a:xfrm>
          <a:prstGeom prst="rect">
            <a:avLst/>
          </a:prstGeom>
        </p:spPr>
        <p:txBody>
          <a:bodyPr wrap="square">
            <a:spAutoFit/>
          </a:bodyPr>
          <a:lstStyle/>
          <a:p>
            <a:pPr>
              <a:spcBef>
                <a:spcPts val="1000"/>
              </a:spcBef>
              <a:spcAft>
                <a:spcPts val="600"/>
              </a:spcAft>
            </a:pPr>
            <a:r>
              <a:rPr lang="es-ES" sz="3200" b="1" kern="150" dirty="0" smtClean="0">
                <a:solidFill>
                  <a:schemeClr val="accent1">
                    <a:lumMod val="75000"/>
                  </a:schemeClr>
                </a:solidFill>
                <a:effectLst/>
                <a:latin typeface="Liberation Serif"/>
              </a:rPr>
              <a:t>Tengo pérdidas de orina al reír, toser o cuando estornudo, ¿qué hago?</a:t>
            </a:r>
          </a:p>
          <a:p>
            <a:r>
              <a:rPr lang="es-ES" sz="2000" dirty="0" smtClean="0">
                <a:effectLst/>
                <a:latin typeface="Liberation Serif"/>
                <a:ea typeface="WenQuanYi Micro Hei"/>
                <a:cs typeface="Lohit Hindi"/>
              </a:rPr>
              <a:t>Los cambios hormonales propios de la menopausia pueden causarte pérdidas de flexibilidad en el tono muscular y que los músculos de la vejiga se debiliten. Por eso, puede ser que aparezcan </a:t>
            </a:r>
            <a:r>
              <a:rPr lang="es-ES" sz="2000" b="1" dirty="0" smtClean="0">
                <a:solidFill>
                  <a:srgbClr val="FF0000"/>
                </a:solidFill>
                <a:effectLst/>
                <a:latin typeface="Liberation Serif"/>
                <a:ea typeface="WenQuanYi Micro Hei"/>
                <a:cs typeface="Lohit Hindi"/>
              </a:rPr>
              <a:t>ligeras pérdidas de orina</a:t>
            </a:r>
            <a:r>
              <a:rPr lang="es-ES" sz="2000" dirty="0" smtClean="0">
                <a:effectLst/>
                <a:latin typeface="Liberation Serif"/>
                <a:ea typeface="WenQuanYi Micro Hei"/>
                <a:cs typeface="Lohit Hindi"/>
              </a:rPr>
              <a:t> al realizar algún esfuerzo, por pequeño que sea. Hoy en día, existe una gran variedad de productos absorbentes para pérdidas de orina, adaptados a las necesidades de cada mujer, que alejan la humedad y neutralizan el olor.</a:t>
            </a:r>
          </a:p>
          <a:p>
            <a:r>
              <a:rPr lang="es-ES" sz="2000" dirty="0" smtClean="0">
                <a:effectLst/>
                <a:latin typeface="Liberation Serif"/>
                <a:ea typeface="WenQuanYi Micro Hei"/>
                <a:cs typeface="Lohit Hindi"/>
              </a:rPr>
              <a:t/>
            </a:r>
            <a:br>
              <a:rPr lang="es-ES" sz="2000" dirty="0" smtClean="0">
                <a:effectLst/>
                <a:latin typeface="Liberation Serif"/>
                <a:ea typeface="WenQuanYi Micro Hei"/>
                <a:cs typeface="Lohit Hindi"/>
              </a:rPr>
            </a:br>
            <a:r>
              <a:rPr lang="es-ES" sz="2000" b="1" dirty="0" smtClean="0">
                <a:solidFill>
                  <a:srgbClr val="FF0000"/>
                </a:solidFill>
                <a:effectLst/>
                <a:latin typeface="Liberation Serif"/>
                <a:ea typeface="WenQuanYi Micro Hei"/>
                <a:cs typeface="Lohit Hindi"/>
              </a:rPr>
              <a:t>Afortunadamente puedes volver a fortalecer los músculos pélvicos realizando sencillos ejercicios que contribuyen a que las pérdidas de orina se atenúen e incluso lleguen a desaparecer</a:t>
            </a:r>
            <a:r>
              <a:rPr lang="es-ES" sz="2000" dirty="0" smtClean="0">
                <a:effectLst/>
                <a:latin typeface="Liberation Serif"/>
                <a:ea typeface="WenQuanYi Micro Hei"/>
                <a:cs typeface="Lohit Hindi"/>
              </a:rPr>
              <a:t>; son los denominados ejercicios de </a:t>
            </a:r>
            <a:r>
              <a:rPr lang="es-ES" sz="2000" dirty="0" err="1" smtClean="0">
                <a:solidFill>
                  <a:srgbClr val="FF0000"/>
                </a:solidFill>
                <a:effectLst/>
                <a:latin typeface="Liberation Serif"/>
                <a:ea typeface="WenQuanYi Micro Hei"/>
                <a:cs typeface="Lohit Hindi"/>
              </a:rPr>
              <a:t>Kegel</a:t>
            </a:r>
            <a:r>
              <a:rPr lang="es-ES" sz="2000" dirty="0" smtClean="0">
                <a:solidFill>
                  <a:srgbClr val="FF0000"/>
                </a:solidFill>
                <a:effectLst/>
                <a:latin typeface="Liberation Serif"/>
                <a:ea typeface="WenQuanYi Micro Hei"/>
                <a:cs typeface="Lohit Hindi"/>
              </a:rPr>
              <a:t>.</a:t>
            </a:r>
          </a:p>
          <a:p>
            <a:endParaRPr lang="es-ES" sz="2000" dirty="0" smtClean="0">
              <a:effectLst/>
              <a:latin typeface="Liberation Serif"/>
              <a:ea typeface="WenQuanYi Micro Hei"/>
              <a:cs typeface="Lohit Hindi"/>
            </a:endParaRPr>
          </a:p>
          <a:p>
            <a:r>
              <a:rPr lang="es-ES" sz="2000" b="1" dirty="0" smtClean="0">
                <a:effectLst/>
                <a:latin typeface="Liberation Serif"/>
                <a:ea typeface="WenQuanYi Micro Hei"/>
                <a:cs typeface="Lohit Hindi"/>
              </a:rPr>
              <a:t>¿En qué consisten los ejercicios de </a:t>
            </a:r>
            <a:r>
              <a:rPr lang="es-ES" sz="2000" b="1" dirty="0" err="1" smtClean="0">
                <a:solidFill>
                  <a:srgbClr val="FF0000"/>
                </a:solidFill>
                <a:effectLst/>
                <a:latin typeface="Liberation Serif"/>
                <a:ea typeface="WenQuanYi Micro Hei"/>
                <a:cs typeface="Lohit Hindi"/>
              </a:rPr>
              <a:t>Kegel</a:t>
            </a:r>
            <a:r>
              <a:rPr lang="es-ES" sz="2000" b="1" dirty="0" smtClean="0">
                <a:effectLst/>
                <a:latin typeface="Liberation Serif"/>
                <a:ea typeface="WenQuanYi Micro Hei"/>
                <a:cs typeface="Lohit Hindi"/>
              </a:rPr>
              <a:t>?</a:t>
            </a:r>
          </a:p>
          <a:p>
            <a:r>
              <a:rPr lang="es-ES" sz="2000" b="1" dirty="0" smtClean="0">
                <a:effectLst/>
                <a:latin typeface="Liberation Serif"/>
                <a:ea typeface="WenQuanYi Micro Hei"/>
                <a:cs typeface="Lohit Hindi"/>
              </a:rPr>
              <a:t/>
            </a:r>
            <a:br>
              <a:rPr lang="es-ES" sz="2000" b="1" dirty="0" smtClean="0">
                <a:effectLst/>
                <a:latin typeface="Liberation Serif"/>
                <a:ea typeface="WenQuanYi Micro Hei"/>
                <a:cs typeface="Lohit Hindi"/>
              </a:rPr>
            </a:br>
            <a:r>
              <a:rPr lang="es-ES" sz="2000" dirty="0" smtClean="0">
                <a:effectLst/>
                <a:latin typeface="Liberation Serif"/>
                <a:ea typeface="WenQuanYi Micro Hei"/>
                <a:cs typeface="Lohit Hindi"/>
              </a:rPr>
              <a:t>Los ejercicios de </a:t>
            </a:r>
            <a:r>
              <a:rPr lang="es-ES" sz="2000" dirty="0" err="1" smtClean="0">
                <a:solidFill>
                  <a:srgbClr val="FF0000"/>
                </a:solidFill>
                <a:effectLst/>
                <a:latin typeface="Liberation Serif"/>
                <a:ea typeface="WenQuanYi Micro Hei"/>
                <a:cs typeface="Lohit Hindi"/>
              </a:rPr>
              <a:t>Kegel</a:t>
            </a:r>
            <a:r>
              <a:rPr lang="es-ES" sz="2000" dirty="0" smtClean="0">
                <a:solidFill>
                  <a:srgbClr val="FF0000"/>
                </a:solidFill>
                <a:effectLst/>
                <a:latin typeface="Liberation Serif"/>
                <a:ea typeface="WenQuanYi Micro Hei"/>
                <a:cs typeface="Lohit Hindi"/>
              </a:rPr>
              <a:t> </a:t>
            </a:r>
            <a:r>
              <a:rPr lang="es-ES" sz="2000" dirty="0" smtClean="0">
                <a:effectLst/>
                <a:latin typeface="Liberation Serif"/>
                <a:ea typeface="WenQuanYi Micro Hei"/>
                <a:cs typeface="Lohit Hindi"/>
              </a:rPr>
              <a:t>fueron ideados para fortalecer los músculos del suelo pélvico. Son unos ejercicios muy fáciles que consisten </a:t>
            </a:r>
            <a:r>
              <a:rPr lang="es-ES" sz="2000" b="1" dirty="0" smtClean="0">
                <a:solidFill>
                  <a:srgbClr val="FF0000"/>
                </a:solidFill>
                <a:effectLst/>
                <a:latin typeface="Liberation Serif"/>
                <a:ea typeface="WenQuanYi Micro Hei"/>
                <a:cs typeface="Lohit Hindi"/>
              </a:rPr>
              <a:t>en contraer y relajar los músculos pélvicos en series de 5 segundos</a:t>
            </a:r>
            <a:r>
              <a:rPr lang="es-ES" sz="2000" dirty="0" smtClean="0">
                <a:effectLst/>
                <a:latin typeface="Liberation Serif"/>
                <a:ea typeface="WenQuanYi Micro Hei"/>
                <a:cs typeface="Lohit Hindi"/>
              </a:rPr>
              <a:t>. Estos ejercicios contribuyen a mantener un mejor control vaginal, urinario y del recto. Los puedes realizar en cualquier lugar, en cualquier momento del día y sin que nadie lo note.</a:t>
            </a:r>
            <a:br>
              <a:rPr lang="es-ES" sz="2000" dirty="0" smtClean="0">
                <a:effectLst/>
                <a:latin typeface="Liberation Serif"/>
                <a:ea typeface="WenQuanYi Micro Hei"/>
                <a:cs typeface="Lohit Hindi"/>
              </a:rPr>
            </a:br>
            <a:r>
              <a:rPr lang="es-ES" sz="2000" dirty="0" smtClean="0">
                <a:effectLst/>
                <a:latin typeface="Liberation Serif"/>
                <a:ea typeface="WenQuanYi Micro Hei"/>
                <a:cs typeface="Lohit Hindi"/>
              </a:rPr>
              <a:t/>
            </a:r>
            <a:br>
              <a:rPr lang="es-ES" sz="2000" dirty="0" smtClean="0">
                <a:effectLst/>
                <a:latin typeface="Liberation Serif"/>
                <a:ea typeface="WenQuanYi Micro Hei"/>
                <a:cs typeface="Lohit Hindi"/>
              </a:rPr>
            </a:br>
            <a:endParaRPr lang="es-ES" sz="2000" dirty="0"/>
          </a:p>
        </p:txBody>
      </p:sp>
    </p:spTree>
    <p:extLst>
      <p:ext uri="{BB962C8B-B14F-4D97-AF65-F5344CB8AC3E}">
        <p14:creationId xmlns:p14="http://schemas.microsoft.com/office/powerpoint/2010/main" val="2389609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60</TotalTime>
  <Words>913</Words>
  <Application>Microsoft Office PowerPoint</Application>
  <PresentationFormat>Panorámica</PresentationFormat>
  <Paragraphs>78</Paragraphs>
  <Slides>11</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11</vt:i4>
      </vt:variant>
    </vt:vector>
  </HeadingPairs>
  <TitlesOfParts>
    <vt:vector size="22" baseType="lpstr">
      <vt:lpstr>Arial</vt:lpstr>
      <vt:lpstr>Arial Black</vt:lpstr>
      <vt:lpstr>Bookman Old Style</vt:lpstr>
      <vt:lpstr>Liberation Serif</vt:lpstr>
      <vt:lpstr>Lohit Hindi</vt:lpstr>
      <vt:lpstr>Mangal</vt:lpstr>
      <vt:lpstr>OpenSymbol</vt:lpstr>
      <vt:lpstr>Trebuchet MS</vt:lpstr>
      <vt:lpstr>WenQuanYi Micro Hei</vt:lpstr>
      <vt:lpstr>Wingdings 3</vt:lpstr>
      <vt:lpstr>Faceta</vt:lpstr>
      <vt:lpstr>   Menopausia </vt:lpstr>
      <vt:lpstr>                                  ¿Qué es menopausia?    </vt:lpstr>
      <vt:lpstr>¿A qué edad aparece la menopausia?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Menopausia</dc:title>
  <dc:creator>EL CASTILLO</dc:creator>
  <cp:lastModifiedBy>EL CASTILLO</cp:lastModifiedBy>
  <cp:revision>7</cp:revision>
  <dcterms:created xsi:type="dcterms:W3CDTF">2019-01-29T15:08:42Z</dcterms:created>
  <dcterms:modified xsi:type="dcterms:W3CDTF">2019-01-29T16:08:42Z</dcterms:modified>
</cp:coreProperties>
</file>