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82" r:id="rId4"/>
    <p:sldId id="284" r:id="rId5"/>
    <p:sldId id="283" r:id="rId6"/>
    <p:sldId id="261" r:id="rId7"/>
    <p:sldId id="258" r:id="rId8"/>
    <p:sldId id="259" r:id="rId9"/>
    <p:sldId id="260" r:id="rId10"/>
    <p:sldId id="262" r:id="rId11"/>
    <p:sldId id="263" r:id="rId12"/>
    <p:sldId id="264" r:id="rId13"/>
    <p:sldId id="265" r:id="rId14"/>
    <p:sldId id="266" r:id="rId15"/>
    <p:sldId id="279" r:id="rId16"/>
    <p:sldId id="267" r:id="rId17"/>
    <p:sldId id="280" r:id="rId18"/>
    <p:sldId id="281" r:id="rId19"/>
    <p:sldId id="285" r:id="rId20"/>
    <p:sldId id="286" r:id="rId21"/>
    <p:sldId id="288" r:id="rId22"/>
    <p:sldId id="287"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6CF8C-D268-4C1B-8CBE-4FC5F50CA737}" type="datetimeFigureOut">
              <a:rPr lang="es-ES" smtClean="0"/>
              <a:t>09/01/2019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8A0F0-8E74-410B-8BCF-3F35C0D3CE52}" type="slidenum">
              <a:rPr lang="es-ES" smtClean="0"/>
              <a:t>‹Nº›</a:t>
            </a:fld>
            <a:endParaRPr lang="es-ES"/>
          </a:p>
        </p:txBody>
      </p:sp>
    </p:spTree>
    <p:extLst>
      <p:ext uri="{BB962C8B-B14F-4D97-AF65-F5344CB8AC3E}">
        <p14:creationId xmlns:p14="http://schemas.microsoft.com/office/powerpoint/2010/main" val="251108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B98A0F0-8E74-410B-8BCF-3F35C0D3CE52}" type="slidenum">
              <a:rPr lang="es-ES" smtClean="0"/>
              <a:t>22</a:t>
            </a:fld>
            <a:endParaRPr lang="es-ES"/>
          </a:p>
        </p:txBody>
      </p:sp>
    </p:spTree>
    <p:extLst>
      <p:ext uri="{BB962C8B-B14F-4D97-AF65-F5344CB8AC3E}">
        <p14:creationId xmlns:p14="http://schemas.microsoft.com/office/powerpoint/2010/main" val="1507861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4095691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2713280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38846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47789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329433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394130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314674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2918012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1991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3352785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351417C-C27D-4FC6-9656-3CB7EB6795F4}" type="datetimeFigureOut">
              <a:rPr lang="es-ES" smtClean="0"/>
              <a:t>09/01/2019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4F6B7C7-79C6-47FF-AE95-977280F09654}" type="slidenum">
              <a:rPr lang="es-ES" smtClean="0"/>
              <a:t>‹Nº›</a:t>
            </a:fld>
            <a:endParaRPr lang="es-ES"/>
          </a:p>
        </p:txBody>
      </p:sp>
    </p:spTree>
    <p:extLst>
      <p:ext uri="{BB962C8B-B14F-4D97-AF65-F5344CB8AC3E}">
        <p14:creationId xmlns:p14="http://schemas.microsoft.com/office/powerpoint/2010/main" val="3168787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1417C-C27D-4FC6-9656-3CB7EB6795F4}" type="datetimeFigureOut">
              <a:rPr lang="es-ES" smtClean="0"/>
              <a:t>09/01/2019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6B7C7-79C6-47FF-AE95-977280F09654}" type="slidenum">
              <a:rPr lang="es-ES" smtClean="0"/>
              <a:t>‹Nº›</a:t>
            </a:fld>
            <a:endParaRPr lang="es-ES"/>
          </a:p>
        </p:txBody>
      </p:sp>
    </p:spTree>
    <p:extLst>
      <p:ext uri="{BB962C8B-B14F-4D97-AF65-F5344CB8AC3E}">
        <p14:creationId xmlns:p14="http://schemas.microsoft.com/office/powerpoint/2010/main" val="346815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spanol.womenshealth.gov/a-z-topics/iron-deficiency-anemia#referenc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09007" y="1240200"/>
            <a:ext cx="6400800" cy="2160240"/>
          </a:xfrm>
        </p:spPr>
        <p:style>
          <a:lnRef idx="2">
            <a:schemeClr val="accent2"/>
          </a:lnRef>
          <a:fillRef idx="1">
            <a:schemeClr val="lt1"/>
          </a:fillRef>
          <a:effectRef idx="0">
            <a:schemeClr val="accent2"/>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ES"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ANEMIA</a:t>
            </a:r>
          </a:p>
        </p:txBody>
      </p:sp>
      <p:sp>
        <p:nvSpPr>
          <p:cNvPr id="3" name="2 Subtítulo"/>
          <p:cNvSpPr>
            <a:spLocks noGrp="1"/>
          </p:cNvSpPr>
          <p:nvPr>
            <p:ph type="subTitle" idx="1"/>
          </p:nvPr>
        </p:nvSpPr>
        <p:spPr>
          <a:xfrm>
            <a:off x="1115616" y="3885456"/>
            <a:ext cx="6616824" cy="2160240"/>
          </a:xfrm>
        </p:spPr>
        <p:txBody>
          <a:bodyPr>
            <a:normAutofit fontScale="62500" lnSpcReduction="2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s-ES" sz="5400" b="1" dirty="0">
                <a:ln/>
                <a:solidFill>
                  <a:srgbClr val="00B0F0"/>
                </a:solidFill>
              </a:rPr>
              <a:t>Grupo </a:t>
            </a:r>
            <a:r>
              <a:rPr lang="es-ES" sz="5400" b="1" dirty="0" err="1">
                <a:ln/>
                <a:solidFill>
                  <a:srgbClr val="00B0F0"/>
                </a:solidFill>
              </a:rPr>
              <a:t>Trabajo:Estrategias</a:t>
            </a:r>
            <a:r>
              <a:rPr lang="es-ES" sz="5400" b="1" dirty="0">
                <a:ln/>
                <a:solidFill>
                  <a:srgbClr val="00B0F0"/>
                </a:solidFill>
              </a:rPr>
              <a:t> de actuación para la salud y la calidad de vida de nuestros alumnos.</a:t>
            </a:r>
          </a:p>
          <a:p>
            <a:r>
              <a:rPr lang="es-ES" sz="5400" b="1" dirty="0">
                <a:ln/>
                <a:solidFill>
                  <a:srgbClr val="00B0F0"/>
                </a:solidFill>
              </a:rPr>
              <a:t>CEP DE CÓRDOBA</a:t>
            </a:r>
          </a:p>
        </p:txBody>
      </p:sp>
    </p:spTree>
    <p:extLst>
      <p:ext uri="{BB962C8B-B14F-4D97-AF65-F5344CB8AC3E}">
        <p14:creationId xmlns:p14="http://schemas.microsoft.com/office/powerpoint/2010/main" val="3177908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476672"/>
            <a:ext cx="7772400" cy="1470025"/>
          </a:xfrm>
        </p:spPr>
        <p:txBody>
          <a:bodyPr>
            <a:normAutofit fontScale="90000"/>
          </a:bodyPr>
          <a:lstStyle/>
          <a:p>
            <a:pPr algn="l"/>
            <a:r>
              <a:rPr lang="es-ES" b="1" dirty="0"/>
              <a:t>Factores de riesgo: (</a:t>
            </a:r>
            <a:r>
              <a:rPr lang="es-ES" dirty="0"/>
              <a:t>estos factores aumentan tu riesgo de anemia):</a:t>
            </a:r>
            <a:br>
              <a:rPr lang="es-ES" b="1" dirty="0"/>
            </a:br>
            <a:endParaRPr lang="es-ES" dirty="0"/>
          </a:p>
        </p:txBody>
      </p:sp>
      <p:sp>
        <p:nvSpPr>
          <p:cNvPr id="3" name="2 Subtítulo"/>
          <p:cNvSpPr>
            <a:spLocks noGrp="1"/>
          </p:cNvSpPr>
          <p:nvPr>
            <p:ph type="subTitle" idx="1"/>
          </p:nvPr>
        </p:nvSpPr>
        <p:spPr>
          <a:xfrm>
            <a:off x="539552" y="1700808"/>
            <a:ext cx="8064896" cy="4536504"/>
          </a:xfrm>
        </p:spPr>
        <p:txBody>
          <a:bodyPr>
            <a:noAutofit/>
          </a:bodyPr>
          <a:lstStyle/>
          <a:p>
            <a:pPr marL="457200" indent="-457200">
              <a:buFont typeface="Arial" panose="020B0604020202020204" pitchFamily="34" charset="0"/>
              <a:buChar char="•"/>
            </a:pPr>
            <a:r>
              <a:rPr lang="es-ES" sz="2000" dirty="0"/>
              <a:t>:</a:t>
            </a:r>
          </a:p>
          <a:p>
            <a:pPr marL="514350" indent="-514350" algn="l">
              <a:buFont typeface="Arial" panose="020B0604020202020204" pitchFamily="34" charset="0"/>
              <a:buChar char="•"/>
            </a:pPr>
            <a:r>
              <a:rPr lang="es-ES" sz="2000" b="1" dirty="0">
                <a:solidFill>
                  <a:schemeClr val="tx1"/>
                </a:solidFill>
              </a:rPr>
              <a:t>Una dieta carente de ciertas vitaminas.</a:t>
            </a:r>
            <a:r>
              <a:rPr lang="es-ES" sz="2000" dirty="0">
                <a:solidFill>
                  <a:schemeClr val="tx1"/>
                </a:solidFill>
              </a:rPr>
              <a:t> Tener una dieta que sea consistentemente baja en hierro, vitamina B12 y folato incrementa tu riesgo de anemia.</a:t>
            </a:r>
          </a:p>
          <a:p>
            <a:pPr marL="514350" indent="-514350" algn="l">
              <a:buFont typeface="Arial" panose="020B0604020202020204" pitchFamily="34" charset="0"/>
              <a:buChar char="•"/>
            </a:pPr>
            <a:r>
              <a:rPr lang="es-ES" sz="2000" b="1" dirty="0">
                <a:solidFill>
                  <a:schemeClr val="tx1"/>
                </a:solidFill>
              </a:rPr>
              <a:t>Trastornos intestinales.</a:t>
            </a:r>
            <a:r>
              <a:rPr lang="es-ES" sz="2000" dirty="0">
                <a:solidFill>
                  <a:schemeClr val="tx1"/>
                </a:solidFill>
              </a:rPr>
              <a:t> Tener un trastorno intestinal que afecta la absorción de nutrientes en tu intestino delgado, como la enfermedad de Crohn o la enfermedad celíaca, aumenta tu riesgo de anemia.</a:t>
            </a:r>
          </a:p>
          <a:p>
            <a:pPr marL="514350" indent="-514350" algn="l">
              <a:buFont typeface="Arial" panose="020B0604020202020204" pitchFamily="34" charset="0"/>
              <a:buChar char="•"/>
            </a:pPr>
            <a:r>
              <a:rPr lang="es-ES" sz="2000" b="1" dirty="0">
                <a:solidFill>
                  <a:schemeClr val="tx1"/>
                </a:solidFill>
              </a:rPr>
              <a:t>Menstruación.</a:t>
            </a:r>
            <a:r>
              <a:rPr lang="es-ES" sz="2000" dirty="0">
                <a:solidFill>
                  <a:schemeClr val="tx1"/>
                </a:solidFill>
              </a:rPr>
              <a:t> En general, las mujeres que no han experimentado la menopausia tienen un riesgo mayor de anemia por deficiencia de hierro que los hombres y las mujeres posmenopáusicas. Esto se debe a que la menstruación produce la pérdida de glóbulos rojos.</a:t>
            </a:r>
          </a:p>
          <a:p>
            <a:pPr marL="514350" indent="-514350" algn="l">
              <a:buFont typeface="Arial" panose="020B0604020202020204" pitchFamily="34" charset="0"/>
              <a:buChar char="•"/>
            </a:pPr>
            <a:r>
              <a:rPr lang="es-ES" sz="2000" b="1" dirty="0">
                <a:solidFill>
                  <a:schemeClr val="tx1"/>
                </a:solidFill>
              </a:rPr>
              <a:t>Embarazo.</a:t>
            </a:r>
            <a:r>
              <a:rPr lang="es-ES" sz="2000" dirty="0">
                <a:solidFill>
                  <a:schemeClr val="tx1"/>
                </a:solidFill>
              </a:rPr>
              <a:t> Si estás embarazada y no tomas un suplemento multivitamínico con ácido fólico, tienes un gran riesgo de anemia</a:t>
            </a:r>
            <a:r>
              <a:rPr lang="es-ES" sz="2000" dirty="0"/>
              <a:t>.</a:t>
            </a:r>
          </a:p>
          <a:p>
            <a:endParaRPr lang="es-ES" sz="2000" dirty="0"/>
          </a:p>
        </p:txBody>
      </p:sp>
    </p:spTree>
    <p:extLst>
      <p:ext uri="{BB962C8B-B14F-4D97-AF65-F5344CB8AC3E}">
        <p14:creationId xmlns:p14="http://schemas.microsoft.com/office/powerpoint/2010/main" val="2788878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sz="3200" b="1" dirty="0"/>
              <a:t>Factores de riesgo: (</a:t>
            </a:r>
            <a:r>
              <a:rPr lang="es-ES" sz="3200" dirty="0"/>
              <a:t>estos factores aumentan tu riesgo de anemia (2))</a:t>
            </a:r>
          </a:p>
        </p:txBody>
      </p:sp>
      <p:sp>
        <p:nvSpPr>
          <p:cNvPr id="3" name="2 Marcador de contenido"/>
          <p:cNvSpPr>
            <a:spLocks noGrp="1"/>
          </p:cNvSpPr>
          <p:nvPr>
            <p:ph idx="1"/>
          </p:nvPr>
        </p:nvSpPr>
        <p:spPr>
          <a:xfrm>
            <a:off x="1187624" y="1556792"/>
            <a:ext cx="7499176" cy="4569371"/>
          </a:xfrm>
        </p:spPr>
        <p:txBody>
          <a:bodyPr>
            <a:normAutofit fontScale="40000" lnSpcReduction="20000"/>
          </a:bodyPr>
          <a:lstStyle/>
          <a:p>
            <a:r>
              <a:rPr lang="es-ES" sz="5100" b="1" dirty="0"/>
              <a:t>Afecciones crónicas</a:t>
            </a:r>
            <a:r>
              <a:rPr lang="es-ES" sz="5100" dirty="0"/>
              <a:t>. Si tienes cáncer, insuficiencia renal u otra afección crónica, tendrás riesgo de anemia por enfermedad crónica. Estas afecciones pueden causar la disminución de los glóbulos rojos.</a:t>
            </a:r>
          </a:p>
          <a:p>
            <a:r>
              <a:rPr lang="es-ES" sz="5100" dirty="0"/>
              <a:t>La </a:t>
            </a:r>
            <a:r>
              <a:rPr lang="es-ES" sz="5100" b="1" dirty="0"/>
              <a:t>pérdida lenta y crónica de sangre </a:t>
            </a:r>
            <a:r>
              <a:rPr lang="es-ES" sz="5100" dirty="0"/>
              <a:t>por una úlcera o por otra causa puede consumir todo la reserva de hierro del cuerpo y transformarse en una anemia por deficiencia de hierro.</a:t>
            </a:r>
          </a:p>
          <a:p>
            <a:r>
              <a:rPr lang="es-ES" sz="5100" b="1" dirty="0"/>
              <a:t>Antecedentes familiares</a:t>
            </a:r>
            <a:r>
              <a:rPr lang="es-ES" sz="5100" dirty="0"/>
              <a:t>. Si tienes antecedentes familiares de anemia hereditaria, como anemia falciforme, también tienes un gran riesgo de padecer esta afección.</a:t>
            </a:r>
          </a:p>
          <a:p>
            <a:r>
              <a:rPr lang="es-ES" sz="5100" b="1" dirty="0"/>
              <a:t>Otros factores</a:t>
            </a:r>
            <a:r>
              <a:rPr lang="es-ES" sz="5100" dirty="0"/>
              <a:t>. Los antecedentes de ciertas infecciones, enfermedades de la sangre y trastornos autoinmunitarios, alcoholismo, exposición a químicos tóxicos y el uso de algunos medicamentos pueden afectar la producción de glóbulos rojos y producir anemia.</a:t>
            </a:r>
          </a:p>
          <a:p>
            <a:r>
              <a:rPr lang="es-ES" sz="5100" b="1" dirty="0"/>
              <a:t>Edad.</a:t>
            </a:r>
            <a:r>
              <a:rPr lang="es-ES" sz="5100" dirty="0"/>
              <a:t> Las personas mayores de 65 años tienen mayor riesgo de anemia.</a:t>
            </a:r>
          </a:p>
          <a:p>
            <a:endParaRPr lang="es-ES" dirty="0"/>
          </a:p>
        </p:txBody>
      </p:sp>
    </p:spTree>
    <p:extLst>
      <p:ext uri="{BB962C8B-B14F-4D97-AF65-F5344CB8AC3E}">
        <p14:creationId xmlns:p14="http://schemas.microsoft.com/office/powerpoint/2010/main" val="683762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404664"/>
            <a:ext cx="7772400" cy="1470025"/>
          </a:xfrm>
        </p:spPr>
        <p:txBody>
          <a:bodyPr>
            <a:normAutofit fontScale="90000"/>
          </a:bodyPr>
          <a:lstStyle/>
          <a:p>
            <a:r>
              <a:rPr lang="es-ES" sz="3600" b="1" dirty="0"/>
              <a:t>Complicaciones: que puede pasar cuando la anemia no se trata adecuadamente:</a:t>
            </a:r>
            <a:br>
              <a:rPr lang="es-ES" b="1" dirty="0"/>
            </a:br>
            <a:endParaRPr lang="es-ES" dirty="0"/>
          </a:p>
        </p:txBody>
      </p:sp>
      <p:sp>
        <p:nvSpPr>
          <p:cNvPr id="3" name="2 Subtítulo"/>
          <p:cNvSpPr>
            <a:spLocks noGrp="1"/>
          </p:cNvSpPr>
          <p:nvPr>
            <p:ph type="subTitle" idx="1"/>
          </p:nvPr>
        </p:nvSpPr>
        <p:spPr>
          <a:xfrm>
            <a:off x="539552" y="1340768"/>
            <a:ext cx="8352928" cy="5112568"/>
          </a:xfrm>
        </p:spPr>
        <p:txBody>
          <a:bodyPr>
            <a:normAutofit fontScale="47500" lnSpcReduction="20000"/>
          </a:bodyPr>
          <a:lstStyle/>
          <a:p>
            <a:pPr algn="l"/>
            <a:endParaRPr lang="es-ES" sz="4600" dirty="0">
              <a:solidFill>
                <a:schemeClr val="tx1"/>
              </a:solidFill>
            </a:endParaRPr>
          </a:p>
          <a:p>
            <a:pPr algn="l"/>
            <a:r>
              <a:rPr lang="es-ES" sz="4600" dirty="0">
                <a:solidFill>
                  <a:schemeClr val="tx1"/>
                </a:solidFill>
              </a:rPr>
              <a:t>Cuando la anemia no se trata, puede ocasionar muchos problemas de salud, tales como:</a:t>
            </a:r>
          </a:p>
          <a:p>
            <a:pPr algn="l"/>
            <a:r>
              <a:rPr lang="es-ES" sz="4600" b="1" u="sng" dirty="0">
                <a:solidFill>
                  <a:schemeClr val="tx1"/>
                </a:solidFill>
              </a:rPr>
              <a:t>Cansancio intenso</a:t>
            </a:r>
            <a:r>
              <a:rPr lang="es-ES" sz="4600" b="1" dirty="0">
                <a:solidFill>
                  <a:schemeClr val="tx1"/>
                </a:solidFill>
              </a:rPr>
              <a:t>.</a:t>
            </a:r>
            <a:r>
              <a:rPr lang="es-ES" sz="4600" dirty="0">
                <a:solidFill>
                  <a:schemeClr val="tx1"/>
                </a:solidFill>
              </a:rPr>
              <a:t> Cuando la anemia es grave, puedes sentir tanto cansancio que no puedes realizar las actividades cotidianas.</a:t>
            </a:r>
          </a:p>
          <a:p>
            <a:pPr algn="l"/>
            <a:r>
              <a:rPr lang="es-ES" sz="4600" b="1" u="sng" dirty="0">
                <a:solidFill>
                  <a:schemeClr val="tx1"/>
                </a:solidFill>
              </a:rPr>
              <a:t>Complicaciones en el embarazo</a:t>
            </a:r>
            <a:r>
              <a:rPr lang="es-ES" sz="4600" b="1" dirty="0">
                <a:solidFill>
                  <a:schemeClr val="tx1"/>
                </a:solidFill>
              </a:rPr>
              <a:t>.</a:t>
            </a:r>
            <a:r>
              <a:rPr lang="es-ES" sz="4600" dirty="0">
                <a:solidFill>
                  <a:schemeClr val="tx1"/>
                </a:solidFill>
              </a:rPr>
              <a:t> Las mujeres embarazadas con anemia por déficit de ácido fólico son más propensas a experimentar complicaciones, como un parto prematuro.</a:t>
            </a:r>
          </a:p>
          <a:p>
            <a:pPr algn="l"/>
            <a:r>
              <a:rPr lang="es-ES" sz="4600" b="1" u="sng" dirty="0">
                <a:solidFill>
                  <a:schemeClr val="tx1"/>
                </a:solidFill>
              </a:rPr>
              <a:t>Problemas cardíacos</a:t>
            </a:r>
            <a:r>
              <a:rPr lang="es-ES" sz="4600" b="1" dirty="0">
                <a:solidFill>
                  <a:schemeClr val="tx1"/>
                </a:solidFill>
              </a:rPr>
              <a:t>.</a:t>
            </a:r>
            <a:r>
              <a:rPr lang="es-ES" sz="4600" dirty="0">
                <a:solidFill>
                  <a:schemeClr val="tx1"/>
                </a:solidFill>
              </a:rPr>
              <a:t> La anemia puede provocar latidos acelerados o irregulares (arritmia). Cuando tienes anemia, tu corazón debe bombear más sangre para compensar la falta de oxígeno en la sangre. Esto puede conducir a un agrandamiento del corazón o a una falla cardíaca.</a:t>
            </a:r>
          </a:p>
          <a:p>
            <a:pPr algn="l"/>
            <a:r>
              <a:rPr lang="es-ES" sz="4600" b="1" u="sng" dirty="0">
                <a:solidFill>
                  <a:schemeClr val="tx1"/>
                </a:solidFill>
              </a:rPr>
              <a:t>Muerte</a:t>
            </a:r>
            <a:r>
              <a:rPr lang="es-ES" sz="4600" b="1" dirty="0">
                <a:solidFill>
                  <a:schemeClr val="tx1"/>
                </a:solidFill>
              </a:rPr>
              <a:t>.</a:t>
            </a:r>
            <a:r>
              <a:rPr lang="es-ES" sz="4600" dirty="0">
                <a:solidFill>
                  <a:schemeClr val="tx1"/>
                </a:solidFill>
              </a:rPr>
              <a:t> Algunas anemias, especialmente las  hereditarias, pueden ser graves y ocasionar complicaciones potencialmente mortales. La pérdida de gran cantidad de sangre rápidamente conduce a una anemia aguda grave y puede ser mortal.</a:t>
            </a:r>
          </a:p>
          <a:p>
            <a:endParaRPr lang="es-ES" dirty="0"/>
          </a:p>
        </p:txBody>
      </p:sp>
    </p:spTree>
    <p:extLst>
      <p:ext uri="{BB962C8B-B14F-4D97-AF65-F5344CB8AC3E}">
        <p14:creationId xmlns:p14="http://schemas.microsoft.com/office/powerpoint/2010/main" val="1475295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3109" y="476672"/>
            <a:ext cx="8229600" cy="778098"/>
          </a:xfrm>
        </p:spPr>
        <p:txBody>
          <a:bodyPr>
            <a:normAutofit fontScale="90000"/>
          </a:bodyPr>
          <a:lstStyle/>
          <a:p>
            <a:r>
              <a:rPr lang="es-ES" b="1" dirty="0"/>
              <a:t>Prevención</a:t>
            </a:r>
            <a:br>
              <a:rPr lang="es-ES" b="1" dirty="0"/>
            </a:br>
            <a:endParaRPr lang="es-ES" dirty="0"/>
          </a:p>
        </p:txBody>
      </p:sp>
      <p:sp>
        <p:nvSpPr>
          <p:cNvPr id="3" name="2 Marcador de contenido"/>
          <p:cNvSpPr>
            <a:spLocks noGrp="1"/>
          </p:cNvSpPr>
          <p:nvPr>
            <p:ph idx="1"/>
          </p:nvPr>
        </p:nvSpPr>
        <p:spPr>
          <a:xfrm>
            <a:off x="323528" y="1268760"/>
            <a:ext cx="8363272" cy="4857403"/>
          </a:xfrm>
        </p:spPr>
        <p:txBody>
          <a:bodyPr>
            <a:normAutofit fontScale="70000" lnSpcReduction="20000"/>
          </a:bodyPr>
          <a:lstStyle/>
          <a:p>
            <a:r>
              <a:rPr lang="es-ES" sz="3600" b="1" dirty="0"/>
              <a:t>Sigue una dieta rica en vitaminas: </a:t>
            </a:r>
            <a:r>
              <a:rPr lang="es-ES" sz="3600" dirty="0"/>
              <a:t>hay muchos tipos de anemia que no pueden evitarse</a:t>
            </a:r>
          </a:p>
          <a:p>
            <a:pPr marL="400050" lvl="1" indent="0">
              <a:buNone/>
            </a:pPr>
            <a:r>
              <a:rPr lang="es-ES" sz="3400" dirty="0"/>
              <a:t> </a:t>
            </a:r>
            <a:r>
              <a:rPr lang="es-ES" sz="3400" b="1" u="sng" dirty="0"/>
              <a:t>La anemia ferropénica y las anemias por deficiencia de vitaminas pueden evitarse mediante una dieta que incluya una variedad de vitaminas y nutrientes, entre ellos</a:t>
            </a:r>
            <a:r>
              <a:rPr lang="es-ES" sz="3400" u="sng" dirty="0"/>
              <a:t>:</a:t>
            </a:r>
          </a:p>
          <a:p>
            <a:pPr marL="400050" lvl="1" indent="0">
              <a:buNone/>
            </a:pPr>
            <a:r>
              <a:rPr lang="es-ES" sz="3600" b="1" i="1" dirty="0">
                <a:solidFill>
                  <a:srgbClr val="FF0000"/>
                </a:solidFill>
              </a:rPr>
              <a:t>Hierro</a:t>
            </a:r>
            <a:r>
              <a:rPr lang="es-ES" sz="3600" b="1" dirty="0"/>
              <a:t>.</a:t>
            </a:r>
            <a:r>
              <a:rPr lang="es-ES" sz="3600" dirty="0"/>
              <a:t> Entre los alimentos ricos en hierro se incluyen carne de res y otras carnes, frijoles, lentejas, cereales fortificados con hierro, vegetales de hojas verdes oscuras y frutas secas.</a:t>
            </a:r>
          </a:p>
          <a:p>
            <a:pPr marL="400050" lvl="1" indent="0">
              <a:buNone/>
            </a:pPr>
            <a:r>
              <a:rPr lang="es-ES" b="1" dirty="0"/>
              <a:t>Folato.</a:t>
            </a:r>
            <a:r>
              <a:rPr lang="es-ES" dirty="0"/>
              <a:t> Este nutriente y su forma sintética (</a:t>
            </a:r>
            <a:r>
              <a:rPr lang="es-ES" i="1" dirty="0">
                <a:solidFill>
                  <a:srgbClr val="FF0000"/>
                </a:solidFill>
              </a:rPr>
              <a:t>ácido fólico</a:t>
            </a:r>
            <a:r>
              <a:rPr lang="es-ES" dirty="0"/>
              <a:t>) se encuentran en frutas, jugos de frutas, vegetales de hojas verdes oscuras, guisantes verdes, frijoles, maníes y productos integrales, como pan, cereal, pasta y arroz.</a:t>
            </a:r>
          </a:p>
          <a:p>
            <a:pPr marL="400050" lvl="1" indent="0">
              <a:buNone/>
            </a:pPr>
            <a:r>
              <a:rPr lang="es-ES" b="1" i="1" dirty="0">
                <a:solidFill>
                  <a:srgbClr val="FF0000"/>
                </a:solidFill>
              </a:rPr>
              <a:t>Vitamina B-12</a:t>
            </a:r>
            <a:r>
              <a:rPr lang="es-ES" b="1" dirty="0"/>
              <a:t>.</a:t>
            </a:r>
            <a:r>
              <a:rPr lang="es-ES" dirty="0"/>
              <a:t> Entre los alimentos ricos en vitamina B-12 se incluyen carne, productos lácteos y productos de soja y cereales fortificados.</a:t>
            </a:r>
          </a:p>
          <a:p>
            <a:pPr marL="400050" lvl="1" indent="0">
              <a:buNone/>
            </a:pPr>
            <a:r>
              <a:rPr lang="es-ES" b="1" i="1" dirty="0">
                <a:solidFill>
                  <a:srgbClr val="FF0000"/>
                </a:solidFill>
              </a:rPr>
              <a:t>Vitamina C</a:t>
            </a:r>
            <a:r>
              <a:rPr lang="es-ES" b="1" dirty="0"/>
              <a:t>.</a:t>
            </a:r>
            <a:r>
              <a:rPr lang="es-ES" dirty="0"/>
              <a:t> Entre los alimentos ricos en vitamina C se incluyen frutas y jugos cítricos, pimientos, brócolis, tomates, melones y frutillas. Estos alimentos ayudan a aumentar la absorción de hierro.</a:t>
            </a:r>
          </a:p>
          <a:p>
            <a:endParaRPr lang="es-ES" dirty="0"/>
          </a:p>
        </p:txBody>
      </p:sp>
      <p:sp>
        <p:nvSpPr>
          <p:cNvPr id="4" name="3 Abrir llave"/>
          <p:cNvSpPr/>
          <p:nvPr/>
        </p:nvSpPr>
        <p:spPr>
          <a:xfrm>
            <a:off x="323528" y="2996952"/>
            <a:ext cx="432048" cy="29523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4160817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Prevención (2)</a:t>
            </a:r>
            <a:endParaRPr lang="es-ES" dirty="0"/>
          </a:p>
        </p:txBody>
      </p:sp>
      <p:sp>
        <p:nvSpPr>
          <p:cNvPr id="3" name="2 Marcador de contenido"/>
          <p:cNvSpPr>
            <a:spLocks noGrp="1"/>
          </p:cNvSpPr>
          <p:nvPr>
            <p:ph idx="1"/>
          </p:nvPr>
        </p:nvSpPr>
        <p:spPr/>
        <p:txBody>
          <a:bodyPr>
            <a:normAutofit fontScale="55000" lnSpcReduction="20000"/>
          </a:bodyPr>
          <a:lstStyle/>
          <a:p>
            <a:r>
              <a:rPr lang="es-ES" sz="3800" b="1" u="sng" dirty="0"/>
              <a:t>Considera la posibilidad de tomar un complemento multivitamínico (consulta antes con tu médico o </a:t>
            </a:r>
            <a:r>
              <a:rPr lang="es-ES" sz="3800" b="1" u="sng" dirty="0" err="1"/>
              <a:t>farmaceútico</a:t>
            </a:r>
            <a:r>
              <a:rPr lang="es-ES" sz="3800" b="1" u="sng" dirty="0"/>
              <a:t>)</a:t>
            </a:r>
            <a:r>
              <a:rPr lang="es-ES" sz="3800" b="1" dirty="0"/>
              <a:t>: </a:t>
            </a:r>
            <a:r>
              <a:rPr lang="es-ES" sz="3800" dirty="0"/>
              <a:t>si te preocupa no saber si obtienes una cantidad suficiente de vitaminas de los alimentos que comes, pregunta al médico o farmacéutico si un complemento multivitamínico podría ser la mejor opción para ti. </a:t>
            </a:r>
          </a:p>
          <a:p>
            <a:r>
              <a:rPr lang="es-ES" sz="3800" b="1" u="sng" dirty="0"/>
              <a:t>Considera la posibilidad de solicitar asesoramiento genético</a:t>
            </a:r>
            <a:r>
              <a:rPr lang="es-ES" sz="3800" b="1" dirty="0"/>
              <a:t>: </a:t>
            </a:r>
            <a:r>
              <a:rPr lang="es-ES" sz="3800" dirty="0"/>
              <a:t>si tienes antecedentes familiares de anemia congénita, consulta a un médico y, posiblemente, también a un asesor en genética sobre tu propio riesgo y los riesgos que podrías transmitir a tus hijos.</a:t>
            </a:r>
          </a:p>
          <a:p>
            <a:r>
              <a:rPr lang="es-ES" sz="3800" b="1" u="sng" dirty="0"/>
              <a:t>Evita la malaria</a:t>
            </a:r>
            <a:r>
              <a:rPr lang="es-ES" sz="3800" b="1" dirty="0"/>
              <a:t>. </a:t>
            </a:r>
            <a:r>
              <a:rPr lang="es-ES" sz="3800" dirty="0"/>
              <a:t>La anemia puede ser una de las complicaciones de la malaria. </a:t>
            </a:r>
            <a:r>
              <a:rPr lang="es-ES" sz="3800" u="sng" dirty="0"/>
              <a:t>Si planeas viajar a un lugar donde la malaria es frecuente, antes habla con el médico sobre la necesidad de tomar medicamentos de manera preventiva</a:t>
            </a:r>
            <a:r>
              <a:rPr lang="es-ES" sz="3800" dirty="0"/>
              <a:t>. En las áreas donde la malaria es frecuente, la prevención incluye reducir la exposición a los mosquitos, por ejemplo, utilizando redes de cama tratadas con insecticida.</a:t>
            </a:r>
          </a:p>
          <a:p>
            <a:endParaRPr lang="es-ES" dirty="0"/>
          </a:p>
        </p:txBody>
      </p:sp>
    </p:spTree>
    <p:extLst>
      <p:ext uri="{BB962C8B-B14F-4D97-AF65-F5344CB8AC3E}">
        <p14:creationId xmlns:p14="http://schemas.microsoft.com/office/powerpoint/2010/main" val="249686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5300" b="1" u="sng" dirty="0"/>
              <a:t>Tipos de anemia</a:t>
            </a:r>
            <a:br>
              <a:rPr lang="es-ES" b="1" dirty="0"/>
            </a:br>
            <a:endParaRPr lang="es-ES" dirty="0"/>
          </a:p>
        </p:txBody>
      </p:sp>
      <p:sp>
        <p:nvSpPr>
          <p:cNvPr id="3" name="2 Marcador de contenido"/>
          <p:cNvSpPr>
            <a:spLocks noGrp="1"/>
          </p:cNvSpPr>
          <p:nvPr>
            <p:ph idx="1"/>
          </p:nvPr>
        </p:nvSpPr>
        <p:spPr>
          <a:xfrm>
            <a:off x="395536" y="1268760"/>
            <a:ext cx="8291264" cy="4857403"/>
          </a:xfrm>
        </p:spPr>
        <p:txBody>
          <a:bodyPr>
            <a:normAutofit fontScale="25000" lnSpcReduction="20000"/>
          </a:bodyPr>
          <a:lstStyle/>
          <a:p>
            <a:r>
              <a:rPr lang="es-ES" sz="8000" b="1" dirty="0"/>
              <a:t>Anemia ferropénica:</a:t>
            </a:r>
            <a:r>
              <a:rPr lang="es-ES" sz="8000" dirty="0"/>
              <a:t> es el tipo más común y se produce como consecuencia de la carencia de hierro en el organismo.</a:t>
            </a:r>
          </a:p>
          <a:p>
            <a:r>
              <a:rPr lang="es-ES" sz="8000" b="1" dirty="0"/>
              <a:t>Anemia por déficit de vitamina B12:</a:t>
            </a:r>
            <a:r>
              <a:rPr lang="es-ES" sz="8000" dirty="0"/>
              <a:t> esta vitamina desempeña un papel importante en la producción de glóbulos rojos.</a:t>
            </a:r>
          </a:p>
          <a:p>
            <a:r>
              <a:rPr lang="es-ES" sz="8000" b="1" dirty="0"/>
              <a:t>Anemia por deficiencia de ácido fólico: </a:t>
            </a:r>
            <a:r>
              <a:rPr lang="es-ES" sz="8000" dirty="0"/>
              <a:t> si la alimentación no aporta la cantidad suficiente de este nutriente, los glóbulos rojos aumentan su tamaño de forma anormal.</a:t>
            </a:r>
          </a:p>
          <a:p>
            <a:r>
              <a:rPr lang="es-ES" sz="8000" b="1" dirty="0"/>
              <a:t>Anemias causadas por enfermedades crónicas:</a:t>
            </a:r>
            <a:r>
              <a:rPr lang="es-ES" sz="8000" dirty="0"/>
              <a:t> ciertas enfermedades de origen inflamatorio, trastornos del sistema inmunitario, infecciones crónicas, cirrosis, o cáncer pueden afectar negativamente a la producción de glóbulos rojos.</a:t>
            </a:r>
          </a:p>
          <a:p>
            <a:r>
              <a:rPr lang="es-ES" sz="8000" b="1" dirty="0"/>
              <a:t>Anemia drepanocítica:</a:t>
            </a:r>
            <a:r>
              <a:rPr lang="es-ES" sz="8000" dirty="0"/>
              <a:t> es hereditaria y se caracteriza por la alteración de la hemoglobina al cambiar la forma de los glóbulos rojos, lo que reduce la cantidad de oxígeno que estos son capaces de transportar hasta los tejidos.</a:t>
            </a:r>
          </a:p>
          <a:p>
            <a:r>
              <a:rPr lang="es-ES" sz="8000" b="1" dirty="0"/>
              <a:t>Anemia hemolítica:</a:t>
            </a:r>
            <a:r>
              <a:rPr lang="es-ES" sz="8000" dirty="0"/>
              <a:t> en este caso es el propio sistema inmunitario el que destruye los glóbulos rojos.</a:t>
            </a:r>
          </a:p>
          <a:p>
            <a:r>
              <a:rPr lang="es-ES" sz="8000" b="1" dirty="0"/>
              <a:t>Anemia aplásica idiopática: </a:t>
            </a:r>
            <a:r>
              <a:rPr lang="es-ES" sz="8000" dirty="0"/>
              <a:t>no se conoce la causa, pero sí que ese dañan las células madres que se encargan de la producción de las células sanguíneas en la médula ósea.</a:t>
            </a:r>
          </a:p>
          <a:p>
            <a:endParaRPr lang="es-ES" dirty="0"/>
          </a:p>
        </p:txBody>
      </p:sp>
    </p:spTree>
    <p:extLst>
      <p:ext uri="{BB962C8B-B14F-4D97-AF65-F5344CB8AC3E}">
        <p14:creationId xmlns:p14="http://schemas.microsoft.com/office/powerpoint/2010/main" val="1847971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Anemia por deficiencia de hierro</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r>
              <a:rPr lang="es-ES" dirty="0"/>
              <a:t>La anemia por deficiencia de hierro es el tipo más común de anemia, una afección que se produce cuando el cuerpo no genera suficientes glóbulos rojos o las células de la sangre no trabajan correctamente.</a:t>
            </a:r>
          </a:p>
          <a:p>
            <a:r>
              <a:rPr lang="es-ES" dirty="0"/>
              <a:t>La anemia por deficiencia de hierro se produce cuando no tienes suficiente hierro en el cuerpo. El cuerpo necesita hierro para producir hemoglobina, el componente de los glóbulos rojos que transporta oxígeno a todas las partes del cuerpo a través de la sangre.</a:t>
            </a:r>
          </a:p>
          <a:p>
            <a:endParaRPr lang="es-ES" dirty="0"/>
          </a:p>
        </p:txBody>
      </p:sp>
    </p:spTree>
    <p:extLst>
      <p:ext uri="{BB962C8B-B14F-4D97-AF65-F5344CB8AC3E}">
        <p14:creationId xmlns:p14="http://schemas.microsoft.com/office/powerpoint/2010/main" val="1742747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r>
              <a:rPr lang="es-ES" dirty="0"/>
              <a:t>Por lo general, la anemia por deficiencia de hierro se desarrolla lentamente. Al principio, es posible que no tengas síntomas o que tengas síntomas leves. A medida que empeora, es posible que notes uno o más de estos síntomas:</a:t>
            </a:r>
          </a:p>
          <a:p>
            <a:r>
              <a:rPr lang="es-ES" dirty="0"/>
              <a:t>Fatiga (muy común)</a:t>
            </a:r>
          </a:p>
          <a:p>
            <a:r>
              <a:rPr lang="es-ES" dirty="0"/>
              <a:t>Debilidad (muy común)</a:t>
            </a:r>
          </a:p>
          <a:p>
            <a:r>
              <a:rPr lang="es-ES" dirty="0"/>
              <a:t>Mareo</a:t>
            </a:r>
          </a:p>
          <a:p>
            <a:r>
              <a:rPr lang="es-ES" dirty="0"/>
              <a:t>Dolores de cabeza</a:t>
            </a:r>
          </a:p>
          <a:p>
            <a:r>
              <a:rPr lang="es-ES" dirty="0"/>
              <a:t>Baja temperatura corporal</a:t>
            </a:r>
          </a:p>
          <a:p>
            <a:r>
              <a:rPr lang="es-ES" dirty="0"/>
              <a:t>Piel pálida o amarillenta</a:t>
            </a:r>
          </a:p>
          <a:p>
            <a:r>
              <a:rPr lang="es-ES" dirty="0"/>
              <a:t>Latidos rápidos o irregulares</a:t>
            </a:r>
          </a:p>
          <a:p>
            <a:r>
              <a:rPr lang="es-ES" dirty="0"/>
              <a:t>Dificultad para respirar o dolor de pecho, particularmente al hacer actividad física</a:t>
            </a:r>
          </a:p>
          <a:p>
            <a:r>
              <a:rPr lang="es-ES" dirty="0"/>
              <a:t>Uñas quebradizas</a:t>
            </a:r>
          </a:p>
          <a:p>
            <a:r>
              <a:rPr lang="es-ES" dirty="0"/>
              <a:t>Pica (antojos inusuales de consumir hielo, bebidas muy frías o elementos no comestibles como tierra o papel)</a:t>
            </a:r>
            <a:r>
              <a:rPr lang="es-ES" baseline="30000" dirty="0">
                <a:hlinkClick r:id="rId2"/>
              </a:rPr>
              <a:t>4</a:t>
            </a:r>
            <a:endParaRPr lang="es-ES" dirty="0"/>
          </a:p>
          <a:p>
            <a:pPr marL="0" indent="0">
              <a:buNone/>
            </a:pPr>
            <a:endParaRPr lang="es-ES" dirty="0"/>
          </a:p>
          <a:p>
            <a:pPr marL="0" indent="0">
              <a:buNone/>
            </a:pPr>
            <a:r>
              <a:rPr lang="es-ES" dirty="0"/>
              <a:t>Si crees que puedes tener anemia por deficiencia de hierro, habla con tu médico o enfermero.</a:t>
            </a:r>
          </a:p>
          <a:p>
            <a:endParaRPr lang="es-ES" dirty="0"/>
          </a:p>
        </p:txBody>
      </p:sp>
      <p:sp>
        <p:nvSpPr>
          <p:cNvPr id="7" name="Título 6">
            <a:extLst>
              <a:ext uri="{FF2B5EF4-FFF2-40B4-BE49-F238E27FC236}">
                <a16:creationId xmlns:a16="http://schemas.microsoft.com/office/drawing/2014/main" id="{5D60DB9A-C3F3-4444-B458-54B3407D34E8}"/>
              </a:ext>
            </a:extLst>
          </p:cNvPr>
          <p:cNvSpPr>
            <a:spLocks noGrp="1"/>
          </p:cNvSpPr>
          <p:nvPr>
            <p:ph type="title"/>
          </p:nvPr>
        </p:nvSpPr>
        <p:spPr/>
        <p:txBody>
          <a:bodyPr>
            <a:normAutofit fontScale="90000"/>
          </a:bodyPr>
          <a:lstStyle/>
          <a:p>
            <a:r>
              <a:rPr lang="es-ES" dirty="0"/>
              <a:t>¿Cuáles son los síntomas de la anemia por deficiencia de hierro?</a:t>
            </a:r>
          </a:p>
        </p:txBody>
      </p:sp>
    </p:spTree>
    <p:extLst>
      <p:ext uri="{BB962C8B-B14F-4D97-AF65-F5344CB8AC3E}">
        <p14:creationId xmlns:p14="http://schemas.microsoft.com/office/powerpoint/2010/main" val="1673827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404664"/>
            <a:ext cx="7772400" cy="1470025"/>
          </a:xfrm>
        </p:spPr>
        <p:txBody>
          <a:bodyPr>
            <a:normAutofit fontScale="90000"/>
          </a:bodyPr>
          <a:lstStyle/>
          <a:p>
            <a:r>
              <a:rPr lang="es-ES" dirty="0"/>
              <a:t>¿Cuáles son las causas de la anemia por deficiencia de hierro?</a:t>
            </a:r>
            <a:br>
              <a:rPr lang="es-ES" dirty="0"/>
            </a:br>
            <a:endParaRPr lang="es-ES" dirty="0"/>
          </a:p>
        </p:txBody>
      </p:sp>
      <p:sp>
        <p:nvSpPr>
          <p:cNvPr id="3" name="2 Subtítulo"/>
          <p:cNvSpPr>
            <a:spLocks noGrp="1"/>
          </p:cNvSpPr>
          <p:nvPr>
            <p:ph type="subTitle" idx="1"/>
          </p:nvPr>
        </p:nvSpPr>
        <p:spPr>
          <a:xfrm>
            <a:off x="251520" y="1484784"/>
            <a:ext cx="8640960" cy="4824536"/>
          </a:xfrm>
        </p:spPr>
        <p:txBody>
          <a:bodyPr>
            <a:normAutofit fontScale="25000" lnSpcReduction="20000"/>
          </a:bodyPr>
          <a:lstStyle/>
          <a:p>
            <a:pPr marL="354013" indent="-354013" algn="l">
              <a:buFont typeface="Arial" panose="020B0604020202020204" pitchFamily="34" charset="0"/>
              <a:buChar char="•"/>
            </a:pPr>
            <a:r>
              <a:rPr lang="es-ES" sz="7200" b="1" u="sng" dirty="0">
                <a:solidFill>
                  <a:schemeClr val="tx1"/>
                </a:solidFill>
              </a:rPr>
              <a:t>Pérdida de hierro a través de hemorragias</a:t>
            </a:r>
            <a:r>
              <a:rPr lang="es-ES" sz="7200" b="1" dirty="0">
                <a:solidFill>
                  <a:schemeClr val="tx1"/>
                </a:solidFill>
              </a:rPr>
              <a:t>: l</a:t>
            </a:r>
            <a:r>
              <a:rPr lang="es-ES" sz="7200" dirty="0">
                <a:solidFill>
                  <a:schemeClr val="tx1"/>
                </a:solidFill>
              </a:rPr>
              <a:t>as hemorragias pueden provocar la pérdida de más glóbulos rojos y hierro que los que el cuerpo puede reemplazar. Las mujeres pueden tener bajos niveles de hierro por hemorragias causadas por problemas del sistema digestivo, como úlceras, pólipos del colon o cáncer de colon, consumo regular a largo plazo de aspirina y otros analgésicos de venta libre, donar sangre con demasiada frecuencia o sin tiempo suficiente para que tu cuerpo se recupere entre una donación y otra</a:t>
            </a:r>
            <a:r>
              <a:rPr lang="es-ES" sz="7200" baseline="30000" dirty="0">
                <a:solidFill>
                  <a:schemeClr val="tx1"/>
                </a:solidFill>
              </a:rPr>
              <a:t>, </a:t>
            </a:r>
            <a:r>
              <a:rPr lang="es-ES" sz="7200" dirty="0">
                <a:solidFill>
                  <a:schemeClr val="tx1"/>
                </a:solidFill>
              </a:rPr>
              <a:t>períodos menstruales más largos o con sangrado más abundante que lo normal y por fibromas uterino</a:t>
            </a:r>
            <a:r>
              <a:rPr lang="es-ES" sz="7200" u="sng" dirty="0">
                <a:solidFill>
                  <a:schemeClr val="tx1"/>
                </a:solidFill>
              </a:rPr>
              <a:t>s</a:t>
            </a:r>
            <a:r>
              <a:rPr lang="es-ES" sz="7200" dirty="0">
                <a:solidFill>
                  <a:schemeClr val="tx1"/>
                </a:solidFill>
              </a:rPr>
              <a:t>, que son tumores no cancerosos en el útero que pueden causar hemorragia abundante</a:t>
            </a:r>
          </a:p>
          <a:p>
            <a:pPr marL="354013" indent="-354013" algn="l">
              <a:buFont typeface="Arial" panose="020B0604020202020204" pitchFamily="34" charset="0"/>
              <a:buChar char="•"/>
            </a:pPr>
            <a:r>
              <a:rPr lang="es-ES" sz="7200" b="1" u="sng" dirty="0">
                <a:solidFill>
                  <a:schemeClr val="tx1"/>
                </a:solidFill>
              </a:rPr>
              <a:t>Mayor necesidad de hierro durante el embarazo</a:t>
            </a:r>
            <a:r>
              <a:rPr lang="es-ES" sz="7200" b="1" dirty="0">
                <a:solidFill>
                  <a:schemeClr val="tx1"/>
                </a:solidFill>
              </a:rPr>
              <a:t>.: </a:t>
            </a:r>
            <a:r>
              <a:rPr lang="es-ES" sz="7200" dirty="0">
                <a:solidFill>
                  <a:schemeClr val="tx1"/>
                </a:solidFill>
              </a:rPr>
              <a:t>durante el embarazo, el cuerpo necesita más hierro que lo normal para estimular el desarrollo de tu bebé.</a:t>
            </a:r>
          </a:p>
          <a:p>
            <a:pPr marL="354013" indent="-354013" algn="l">
              <a:buFont typeface="Arial" panose="020B0604020202020204" pitchFamily="34" charset="0"/>
              <a:buChar char="•"/>
            </a:pPr>
            <a:r>
              <a:rPr lang="es-ES" sz="7200" b="1" u="sng" dirty="0">
                <a:solidFill>
                  <a:schemeClr val="tx1"/>
                </a:solidFill>
              </a:rPr>
              <a:t>No comer suficientes alimentos que contienen hierro</a:t>
            </a:r>
            <a:r>
              <a:rPr lang="es-ES" sz="7200" b="1" dirty="0">
                <a:solidFill>
                  <a:schemeClr val="tx1"/>
                </a:solidFill>
              </a:rPr>
              <a:t>: e</a:t>
            </a:r>
            <a:r>
              <a:rPr lang="es-ES" sz="7200" dirty="0">
                <a:solidFill>
                  <a:schemeClr val="tx1"/>
                </a:solidFill>
              </a:rPr>
              <a:t>l cuerpo absorbe el hierro de los alimentos de origen animal, como carne, pollo y pescado, entre dos y tres veces mejor que el hierro de los alimentos de origen vegetal. Los vegetarianos y veganos, que ingieren muy pocos alimentos de origen animal o ninguno, deben elegir otras fuentes de hierro, para asegurarse de obtener la cantidad suficiente</a:t>
            </a:r>
            <a:r>
              <a:rPr lang="es-ES" sz="7200" baseline="30000" dirty="0">
                <a:solidFill>
                  <a:schemeClr val="tx1"/>
                </a:solidFill>
              </a:rPr>
              <a:t>.</a:t>
            </a:r>
            <a:r>
              <a:rPr lang="es-ES" sz="7200" dirty="0">
                <a:solidFill>
                  <a:schemeClr val="tx1"/>
                </a:solidFill>
              </a:rPr>
              <a:t>. El cuerpo también absorbe mejor el hierro de alimentos de origen vegetal si se acompañan con alimentos que tienen vitamina C, como naranjas y tomates..</a:t>
            </a:r>
          </a:p>
          <a:p>
            <a:pPr marL="354013" indent="-354013" algn="l">
              <a:buFont typeface="Arial" panose="020B0604020202020204" pitchFamily="34" charset="0"/>
              <a:buChar char="•"/>
            </a:pPr>
            <a:r>
              <a:rPr lang="es-ES" sz="7200" b="1" u="sng" dirty="0">
                <a:solidFill>
                  <a:schemeClr val="tx1"/>
                </a:solidFill>
              </a:rPr>
              <a:t>Problemas para absorber el hierro</a:t>
            </a:r>
            <a:r>
              <a:rPr lang="es-ES" sz="7200" b="1" dirty="0">
                <a:solidFill>
                  <a:schemeClr val="tx1"/>
                </a:solidFill>
              </a:rPr>
              <a:t>. </a:t>
            </a:r>
            <a:r>
              <a:rPr lang="es-ES" sz="7200" dirty="0">
                <a:solidFill>
                  <a:schemeClr val="tx1"/>
                </a:solidFill>
              </a:rPr>
              <a:t>Ciertas afecciones médicas, como la enfermedad de Crohn o la enfermedad celíaca, o una cirugía de bypass gástrico para la pérdida de peso, pueden dificultar la capacidad de absorción de hierro de los alimentos.</a:t>
            </a:r>
          </a:p>
          <a:p>
            <a:endParaRPr lang="es-ES" dirty="0"/>
          </a:p>
        </p:txBody>
      </p:sp>
    </p:spTree>
    <p:extLst>
      <p:ext uri="{BB962C8B-B14F-4D97-AF65-F5344CB8AC3E}">
        <p14:creationId xmlns:p14="http://schemas.microsoft.com/office/powerpoint/2010/main" val="382759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34681F-FA42-4363-8CE0-0A1587192065}"/>
              </a:ext>
            </a:extLst>
          </p:cNvPr>
          <p:cNvSpPr>
            <a:spLocks noGrp="1"/>
          </p:cNvSpPr>
          <p:nvPr>
            <p:ph type="ctrTitle"/>
          </p:nvPr>
        </p:nvSpPr>
        <p:spPr>
          <a:xfrm>
            <a:off x="0" y="332656"/>
            <a:ext cx="8964488" cy="864097"/>
          </a:xfrm>
        </p:spPr>
        <p:txBody>
          <a:bodyPr>
            <a:normAutofit fontScale="90000"/>
          </a:bodyPr>
          <a:lstStyle/>
          <a:p>
            <a:br>
              <a:rPr lang="es-ES" b="1" dirty="0"/>
            </a:br>
            <a:br>
              <a:rPr lang="es-ES" b="1" dirty="0"/>
            </a:br>
            <a:r>
              <a:rPr lang="es-ES" b="1" dirty="0"/>
              <a:t>Anemia por deficiencia de vitamina B12: Causas</a:t>
            </a:r>
            <a:br>
              <a:rPr lang="es-ES" b="1" dirty="0"/>
            </a:br>
            <a:endParaRPr lang="es-ES" dirty="0"/>
          </a:p>
        </p:txBody>
      </p:sp>
      <p:sp>
        <p:nvSpPr>
          <p:cNvPr id="5" name="Subtítulo 4">
            <a:extLst>
              <a:ext uri="{FF2B5EF4-FFF2-40B4-BE49-F238E27FC236}">
                <a16:creationId xmlns:a16="http://schemas.microsoft.com/office/drawing/2014/main" id="{BB4A1654-5F80-41E6-8C39-DF17C735D8CE}"/>
              </a:ext>
            </a:extLst>
          </p:cNvPr>
          <p:cNvSpPr>
            <a:spLocks noGrp="1"/>
          </p:cNvSpPr>
          <p:nvPr>
            <p:ph type="subTitle" idx="1"/>
          </p:nvPr>
        </p:nvSpPr>
        <p:spPr>
          <a:xfrm>
            <a:off x="395536" y="1628800"/>
            <a:ext cx="8748464" cy="5472608"/>
          </a:xfrm>
        </p:spPr>
        <p:txBody>
          <a:bodyPr>
            <a:normAutofit fontScale="25000" lnSpcReduction="20000"/>
          </a:bodyPr>
          <a:lstStyle/>
          <a:p>
            <a:pPr algn="l"/>
            <a:r>
              <a:rPr lang="es-ES" sz="8800" dirty="0">
                <a:solidFill>
                  <a:schemeClr val="tx1"/>
                </a:solidFill>
              </a:rPr>
              <a:t>Su cuerpo tiene que absorber la suficiente vitamina B12.Una proteína especial, secretada por células en el estómago. </a:t>
            </a:r>
          </a:p>
          <a:p>
            <a:pPr algn="l"/>
            <a:r>
              <a:rPr lang="es-ES" sz="8800" dirty="0">
                <a:solidFill>
                  <a:schemeClr val="tx1"/>
                </a:solidFill>
              </a:rPr>
              <a:t>La </a:t>
            </a:r>
            <a:r>
              <a:rPr lang="es-ES" sz="8800" u="sng" dirty="0">
                <a:solidFill>
                  <a:schemeClr val="tx1"/>
                </a:solidFill>
              </a:rPr>
              <a:t>falta de vitamina B12</a:t>
            </a:r>
            <a:r>
              <a:rPr lang="es-ES" sz="8800" dirty="0">
                <a:solidFill>
                  <a:schemeClr val="tx1"/>
                </a:solidFill>
              </a:rPr>
              <a:t> </a:t>
            </a:r>
            <a:r>
              <a:rPr lang="es-ES" sz="8800" u="sng" dirty="0">
                <a:solidFill>
                  <a:schemeClr val="tx1"/>
                </a:solidFill>
              </a:rPr>
              <a:t>puede deberse a factores alimentarios</a:t>
            </a:r>
            <a:r>
              <a:rPr lang="es-ES" sz="8800" dirty="0">
                <a:solidFill>
                  <a:schemeClr val="tx1"/>
                </a:solidFill>
              </a:rPr>
              <a:t>, como:</a:t>
            </a:r>
          </a:p>
          <a:p>
            <a:pPr algn="l"/>
            <a:r>
              <a:rPr lang="es-ES" sz="8800" dirty="0">
                <a:solidFill>
                  <a:schemeClr val="tx1"/>
                </a:solidFill>
              </a:rPr>
              <a:t>a)Consumir una dieta estrictamente vegetariana</a:t>
            </a:r>
          </a:p>
          <a:p>
            <a:pPr algn="l"/>
            <a:r>
              <a:rPr lang="es-ES" sz="8800" dirty="0">
                <a:solidFill>
                  <a:schemeClr val="tx1"/>
                </a:solidFill>
              </a:rPr>
              <a:t>b)Alimentación deficiente en los bebés </a:t>
            </a:r>
          </a:p>
          <a:p>
            <a:pPr algn="l"/>
            <a:r>
              <a:rPr lang="es-ES" sz="8800" dirty="0">
                <a:solidFill>
                  <a:schemeClr val="tx1"/>
                </a:solidFill>
              </a:rPr>
              <a:t>c)Desnutrición durante el embarazo </a:t>
            </a:r>
          </a:p>
          <a:p>
            <a:pPr algn="l"/>
            <a:r>
              <a:rPr lang="es-ES" sz="8800" dirty="0">
                <a:solidFill>
                  <a:schemeClr val="tx1"/>
                </a:solidFill>
              </a:rPr>
              <a:t>d)Consumo de alcohol</a:t>
            </a:r>
          </a:p>
          <a:p>
            <a:pPr algn="l"/>
            <a:r>
              <a:rPr lang="es-ES" sz="8800" dirty="0">
                <a:solidFill>
                  <a:schemeClr val="tx1"/>
                </a:solidFill>
              </a:rPr>
              <a:t>e)Enfermedad de Crohn</a:t>
            </a:r>
          </a:p>
          <a:p>
            <a:pPr algn="l"/>
            <a:r>
              <a:rPr lang="es-ES" sz="8800" dirty="0">
                <a:solidFill>
                  <a:schemeClr val="tx1"/>
                </a:solidFill>
              </a:rPr>
              <a:t>f)Cirugías para extirpar ciertas partes del estómago o el intestino delgado, como algunas cirugías para bajar de peso. </a:t>
            </a:r>
          </a:p>
          <a:p>
            <a:pPr algn="l"/>
            <a:r>
              <a:rPr lang="es-ES" sz="8800" dirty="0">
                <a:solidFill>
                  <a:schemeClr val="tx1"/>
                </a:solidFill>
              </a:rPr>
              <a:t>g)Tomar antiácidos y otros medicamentos para la acidez gástrica por un tiempo prolongado.</a:t>
            </a:r>
          </a:p>
          <a:p>
            <a:pPr algn="l"/>
            <a:r>
              <a:rPr lang="es-ES" sz="8800" dirty="0">
                <a:solidFill>
                  <a:schemeClr val="tx1"/>
                </a:solidFill>
              </a:rPr>
              <a:t>h) Abuso del "gas de la risa" (óxido nitroso)</a:t>
            </a:r>
          </a:p>
          <a:p>
            <a:pPr algn="l"/>
            <a:r>
              <a:rPr lang="es-ES" sz="8800" dirty="0">
                <a:solidFill>
                  <a:schemeClr val="tx1"/>
                </a:solidFill>
              </a:rPr>
              <a:t>Debe consumir alimentos que contengan vitamina B12,tales como carne de res, carne de aves, mariscos, huevos, cereales fortificados para el desayuno y productos lácteos.</a:t>
            </a:r>
          </a:p>
          <a:p>
            <a:endParaRPr lang="es-ES" sz="10000" dirty="0">
              <a:solidFill>
                <a:schemeClr val="tx1"/>
              </a:solidFill>
            </a:endParaRPr>
          </a:p>
          <a:p>
            <a:endParaRPr lang="es-ES" dirty="0"/>
          </a:p>
        </p:txBody>
      </p:sp>
    </p:spTree>
    <p:extLst>
      <p:ext uri="{BB962C8B-B14F-4D97-AF65-F5344CB8AC3E}">
        <p14:creationId xmlns:p14="http://schemas.microsoft.com/office/powerpoint/2010/main" val="737554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t>
            </a:r>
            <a:r>
              <a:rPr lang="es-ES" u="sng" dirty="0"/>
              <a:t>Qué es la anemia</a:t>
            </a:r>
            <a:r>
              <a:rPr lang="es-ES" dirty="0"/>
              <a:t>?</a:t>
            </a:r>
          </a:p>
        </p:txBody>
      </p:sp>
      <p:sp>
        <p:nvSpPr>
          <p:cNvPr id="3" name="2 Marcador de contenido"/>
          <p:cNvSpPr>
            <a:spLocks noGrp="1"/>
          </p:cNvSpPr>
          <p:nvPr>
            <p:ph idx="1"/>
          </p:nvPr>
        </p:nvSpPr>
        <p:spPr/>
        <p:txBody>
          <a:bodyPr>
            <a:normAutofit/>
          </a:bodyPr>
          <a:lstStyle/>
          <a:p>
            <a:r>
              <a:rPr lang="es-ES" sz="5400" dirty="0"/>
              <a:t>La </a:t>
            </a:r>
            <a:r>
              <a:rPr lang="es-ES" sz="5400" u="sng" dirty="0"/>
              <a:t>anemia</a:t>
            </a:r>
            <a:r>
              <a:rPr lang="es-ES" sz="5400" dirty="0"/>
              <a:t> es una </a:t>
            </a:r>
            <a:r>
              <a:rPr lang="es-ES" sz="5400" i="1" u="sng" dirty="0"/>
              <a:t>enfermedad</a:t>
            </a:r>
            <a:r>
              <a:rPr lang="es-ES" sz="5400" dirty="0"/>
              <a:t> que aparece debido a una </a:t>
            </a:r>
            <a:r>
              <a:rPr lang="es-ES" sz="5400" i="1" u="sng" dirty="0"/>
              <a:t>disminución </a:t>
            </a:r>
            <a:r>
              <a:rPr lang="es-ES" sz="5400" i="1" dirty="0"/>
              <a:t>de la </a:t>
            </a:r>
            <a:r>
              <a:rPr lang="es-ES" sz="5400" i="1" u="sng" dirty="0"/>
              <a:t>hemoglobina en </a:t>
            </a:r>
            <a:r>
              <a:rPr lang="es-ES" sz="5400" i="1" dirty="0"/>
              <a:t>los </a:t>
            </a:r>
            <a:r>
              <a:rPr lang="es-ES" sz="5400" i="1" u="sng" dirty="0"/>
              <a:t>glóbulos rojos</a:t>
            </a:r>
            <a:r>
              <a:rPr lang="es-ES" sz="5400" u="sng" dirty="0"/>
              <a:t>.</a:t>
            </a:r>
          </a:p>
        </p:txBody>
      </p:sp>
    </p:spTree>
    <p:extLst>
      <p:ext uri="{BB962C8B-B14F-4D97-AF65-F5344CB8AC3E}">
        <p14:creationId xmlns:p14="http://schemas.microsoft.com/office/powerpoint/2010/main" val="16492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1FACCAF0-DD9F-4841-9969-36F657E90616}"/>
              </a:ext>
            </a:extLst>
          </p:cNvPr>
          <p:cNvSpPr>
            <a:spLocks noGrp="1"/>
          </p:cNvSpPr>
          <p:nvPr>
            <p:ph type="ctrTitle"/>
          </p:nvPr>
        </p:nvSpPr>
        <p:spPr>
          <a:xfrm>
            <a:off x="539552" y="692696"/>
            <a:ext cx="7772400" cy="1470025"/>
          </a:xfrm>
        </p:spPr>
        <p:txBody>
          <a:bodyPr>
            <a:normAutofit fontScale="90000"/>
          </a:bodyPr>
          <a:lstStyle/>
          <a:p>
            <a:r>
              <a:rPr lang="es-ES" u="sng" dirty="0"/>
              <a:t>Pautas alimenticias para prevenir aparición de anemia por falta de vitamina B12</a:t>
            </a:r>
          </a:p>
        </p:txBody>
      </p:sp>
      <p:sp>
        <p:nvSpPr>
          <p:cNvPr id="7" name="Subtítulo 4">
            <a:extLst>
              <a:ext uri="{FF2B5EF4-FFF2-40B4-BE49-F238E27FC236}">
                <a16:creationId xmlns:a16="http://schemas.microsoft.com/office/drawing/2014/main" id="{15183ED8-C7B5-4BE4-9625-C759CB2723A5}"/>
              </a:ext>
            </a:extLst>
          </p:cNvPr>
          <p:cNvSpPr>
            <a:spLocks noGrp="1"/>
          </p:cNvSpPr>
          <p:nvPr>
            <p:ph type="subTitle" idx="1"/>
          </p:nvPr>
        </p:nvSpPr>
        <p:spPr>
          <a:xfrm>
            <a:off x="539552" y="2852936"/>
            <a:ext cx="8208912" cy="4005064"/>
          </a:xfrm>
        </p:spPr>
        <p:txBody>
          <a:bodyPr>
            <a:normAutofit fontScale="40000" lnSpcReduction="20000"/>
          </a:bodyPr>
          <a:lstStyle/>
          <a:p>
            <a:pPr marL="1143000" indent="-1143000" algn="l">
              <a:buFont typeface="Arial" panose="020B0604020202020204" pitchFamily="34" charset="0"/>
              <a:buChar char="•"/>
            </a:pPr>
            <a:r>
              <a:rPr lang="es-ES" sz="10000" dirty="0">
                <a:solidFill>
                  <a:schemeClr val="tx1"/>
                </a:solidFill>
              </a:rPr>
              <a:t>Debemos </a:t>
            </a:r>
            <a:r>
              <a:rPr lang="es-ES" sz="10000" u="sng" dirty="0">
                <a:solidFill>
                  <a:schemeClr val="tx1"/>
                </a:solidFill>
              </a:rPr>
              <a:t>consumir</a:t>
            </a:r>
            <a:r>
              <a:rPr lang="es-ES" sz="10000" dirty="0">
                <a:solidFill>
                  <a:schemeClr val="tx1"/>
                </a:solidFill>
              </a:rPr>
              <a:t> alimentos que contengan vitamina B12, tales como </a:t>
            </a:r>
            <a:r>
              <a:rPr lang="es-ES" sz="10000" u="sng" dirty="0">
                <a:solidFill>
                  <a:schemeClr val="tx1"/>
                </a:solidFill>
              </a:rPr>
              <a:t>carne de res</a:t>
            </a:r>
            <a:r>
              <a:rPr lang="es-ES" sz="10000" dirty="0">
                <a:solidFill>
                  <a:schemeClr val="tx1"/>
                </a:solidFill>
              </a:rPr>
              <a:t>, </a:t>
            </a:r>
            <a:r>
              <a:rPr lang="es-ES" sz="10000" u="sng" dirty="0">
                <a:solidFill>
                  <a:schemeClr val="tx1"/>
                </a:solidFill>
              </a:rPr>
              <a:t>carne de aves</a:t>
            </a:r>
            <a:r>
              <a:rPr lang="es-ES" sz="10000" dirty="0">
                <a:solidFill>
                  <a:schemeClr val="tx1"/>
                </a:solidFill>
              </a:rPr>
              <a:t>, </a:t>
            </a:r>
            <a:r>
              <a:rPr lang="es-ES" sz="10000" u="sng" dirty="0">
                <a:solidFill>
                  <a:schemeClr val="tx1"/>
                </a:solidFill>
              </a:rPr>
              <a:t>mariscos</a:t>
            </a:r>
            <a:r>
              <a:rPr lang="es-ES" sz="10000" dirty="0">
                <a:solidFill>
                  <a:schemeClr val="tx1"/>
                </a:solidFill>
              </a:rPr>
              <a:t>, </a:t>
            </a:r>
            <a:r>
              <a:rPr lang="es-ES" sz="10000" u="sng" dirty="0">
                <a:solidFill>
                  <a:schemeClr val="tx1"/>
                </a:solidFill>
              </a:rPr>
              <a:t>huevos</a:t>
            </a:r>
            <a:r>
              <a:rPr lang="es-ES" sz="10000" dirty="0">
                <a:solidFill>
                  <a:schemeClr val="tx1"/>
                </a:solidFill>
              </a:rPr>
              <a:t>, </a:t>
            </a:r>
            <a:r>
              <a:rPr lang="es-ES" sz="10000" u="sng" dirty="0">
                <a:solidFill>
                  <a:schemeClr val="tx1"/>
                </a:solidFill>
              </a:rPr>
              <a:t>cereales</a:t>
            </a:r>
            <a:r>
              <a:rPr lang="es-ES" sz="10000" dirty="0">
                <a:solidFill>
                  <a:schemeClr val="tx1"/>
                </a:solidFill>
              </a:rPr>
              <a:t> fortificados para el desayuno y </a:t>
            </a:r>
            <a:r>
              <a:rPr lang="es-ES" sz="10000" u="sng" dirty="0">
                <a:solidFill>
                  <a:schemeClr val="tx1"/>
                </a:solidFill>
              </a:rPr>
              <a:t>productos lácteos</a:t>
            </a:r>
            <a:r>
              <a:rPr lang="es-ES" sz="10000" dirty="0">
                <a:solidFill>
                  <a:schemeClr val="tx1"/>
                </a:solidFill>
              </a:rPr>
              <a:t>.</a:t>
            </a:r>
          </a:p>
          <a:p>
            <a:pPr marL="1143000" indent="-1143000" algn="l">
              <a:buFont typeface="Arial" panose="020B0604020202020204" pitchFamily="34" charset="0"/>
              <a:buChar char="•"/>
            </a:pPr>
            <a:endParaRPr lang="es-ES" sz="10000" dirty="0">
              <a:solidFill>
                <a:schemeClr val="tx1"/>
              </a:solidFill>
            </a:endParaRPr>
          </a:p>
          <a:p>
            <a:pPr marL="457200" indent="-457200" algn="l">
              <a:buFont typeface="Arial" panose="020B0604020202020204" pitchFamily="34" charset="0"/>
              <a:buChar char="•"/>
            </a:pPr>
            <a:endParaRPr lang="es-ES" dirty="0"/>
          </a:p>
        </p:txBody>
      </p:sp>
    </p:spTree>
    <p:extLst>
      <p:ext uri="{BB962C8B-B14F-4D97-AF65-F5344CB8AC3E}">
        <p14:creationId xmlns:p14="http://schemas.microsoft.com/office/powerpoint/2010/main" val="1417891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1A1AB-2D0E-4617-9CAB-7140E1155B87}"/>
              </a:ext>
            </a:extLst>
          </p:cNvPr>
          <p:cNvSpPr>
            <a:spLocks noGrp="1"/>
          </p:cNvSpPr>
          <p:nvPr>
            <p:ph type="title"/>
          </p:nvPr>
        </p:nvSpPr>
        <p:spPr>
          <a:xfrm>
            <a:off x="457200" y="274638"/>
            <a:ext cx="8229600" cy="1143000"/>
          </a:xfrm>
        </p:spPr>
        <p:txBody>
          <a:bodyPr>
            <a:normAutofit fontScale="90000"/>
          </a:bodyPr>
          <a:lstStyle/>
          <a:p>
            <a:r>
              <a:rPr lang="es-ES" b="1" dirty="0"/>
              <a:t>Síntomas</a:t>
            </a:r>
            <a:br>
              <a:rPr lang="es-ES" b="1" dirty="0"/>
            </a:br>
            <a:endParaRPr lang="es-ES" dirty="0"/>
          </a:p>
        </p:txBody>
      </p:sp>
      <p:sp>
        <p:nvSpPr>
          <p:cNvPr id="3" name="Marcador de contenido 2">
            <a:extLst>
              <a:ext uri="{FF2B5EF4-FFF2-40B4-BE49-F238E27FC236}">
                <a16:creationId xmlns:a16="http://schemas.microsoft.com/office/drawing/2014/main" id="{9B5E59E6-8E70-4786-8926-FEC6A715657D}"/>
              </a:ext>
            </a:extLst>
          </p:cNvPr>
          <p:cNvSpPr>
            <a:spLocks noGrp="1"/>
          </p:cNvSpPr>
          <p:nvPr>
            <p:ph idx="1"/>
          </p:nvPr>
        </p:nvSpPr>
        <p:spPr>
          <a:xfrm>
            <a:off x="425014" y="1052736"/>
            <a:ext cx="8467466" cy="5805264"/>
          </a:xfrm>
        </p:spPr>
        <p:txBody>
          <a:bodyPr>
            <a:noAutofit/>
          </a:bodyPr>
          <a:lstStyle/>
          <a:p>
            <a:pPr marL="0" indent="0">
              <a:buNone/>
            </a:pPr>
            <a:r>
              <a:rPr lang="es-ES" sz="3600" dirty="0"/>
              <a:t> </a:t>
            </a:r>
            <a:r>
              <a:rPr lang="es-ES" sz="2400" dirty="0"/>
              <a:t>Los síntomas más frecuentes pueden ser:</a:t>
            </a:r>
          </a:p>
          <a:p>
            <a:r>
              <a:rPr lang="es-ES" sz="2400" dirty="0"/>
              <a:t>Diarrea o estreñimiento</a:t>
            </a:r>
          </a:p>
          <a:p>
            <a:r>
              <a:rPr lang="es-ES" sz="2400" dirty="0"/>
              <a:t>Fatiga o falta de energía </a:t>
            </a:r>
          </a:p>
          <a:p>
            <a:r>
              <a:rPr lang="es-ES" sz="2400" dirty="0"/>
              <a:t>Pérdida del apetito</a:t>
            </a:r>
          </a:p>
          <a:p>
            <a:r>
              <a:rPr lang="es-ES" sz="2400" dirty="0"/>
              <a:t>Piel pálida</a:t>
            </a:r>
          </a:p>
          <a:p>
            <a:r>
              <a:rPr lang="es-ES" sz="2400" dirty="0"/>
              <a:t>Sentirse irritable y problemas de concentración</a:t>
            </a:r>
          </a:p>
          <a:p>
            <a:r>
              <a:rPr lang="es-ES" sz="2400" dirty="0"/>
              <a:t>Dificultad respiratoria, sobre todo durante el ejercicio</a:t>
            </a:r>
          </a:p>
          <a:p>
            <a:r>
              <a:rPr lang="es-ES" sz="2400" dirty="0"/>
              <a:t>Inflamación y enrojecimiento de la lengua o encías sangrantes </a:t>
            </a:r>
          </a:p>
          <a:p>
            <a:r>
              <a:rPr lang="es-ES" sz="2400" dirty="0"/>
              <a:t>Problemas de concentración</a:t>
            </a:r>
          </a:p>
          <a:p>
            <a:r>
              <a:rPr lang="es-ES" sz="2400" dirty="0"/>
              <a:t>Psicosis (pérdida del contacto con la realidad) y alucinaciones</a:t>
            </a:r>
          </a:p>
          <a:p>
            <a:r>
              <a:rPr lang="es-ES" sz="2400" dirty="0"/>
              <a:t>Pérdida del equilibrio</a:t>
            </a:r>
          </a:p>
          <a:p>
            <a:r>
              <a:rPr lang="es-ES" sz="2400" dirty="0"/>
              <a:t>Entumecimiento y hormigueo de manos y pies </a:t>
            </a:r>
          </a:p>
          <a:p>
            <a:pPr marL="0" indent="0">
              <a:buNone/>
            </a:pPr>
            <a:endParaRPr lang="es-ES" sz="2400" dirty="0"/>
          </a:p>
          <a:p>
            <a:endParaRPr lang="es-ES" sz="3600" dirty="0"/>
          </a:p>
        </p:txBody>
      </p:sp>
    </p:spTree>
    <p:extLst>
      <p:ext uri="{BB962C8B-B14F-4D97-AF65-F5344CB8AC3E}">
        <p14:creationId xmlns:p14="http://schemas.microsoft.com/office/powerpoint/2010/main" val="961892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140D2C-AB91-4012-B3F3-044AEE7B04B5}"/>
              </a:ext>
            </a:extLst>
          </p:cNvPr>
          <p:cNvSpPr>
            <a:spLocks noGrp="1"/>
          </p:cNvSpPr>
          <p:nvPr>
            <p:ph type="title"/>
          </p:nvPr>
        </p:nvSpPr>
        <p:spPr>
          <a:xfrm>
            <a:off x="0" y="274638"/>
            <a:ext cx="9144000" cy="1325562"/>
          </a:xfrm>
        </p:spPr>
        <p:txBody>
          <a:bodyPr>
            <a:normAutofit/>
          </a:bodyPr>
          <a:lstStyle/>
          <a:p>
            <a:r>
              <a:rPr lang="es-ES" b="1" dirty="0"/>
              <a:t>Anemia por deficiencia de ácido fólico:</a:t>
            </a:r>
            <a:endParaRPr lang="es-ES" dirty="0"/>
          </a:p>
        </p:txBody>
      </p:sp>
      <p:sp>
        <p:nvSpPr>
          <p:cNvPr id="3" name="Marcador de contenido 2">
            <a:extLst>
              <a:ext uri="{FF2B5EF4-FFF2-40B4-BE49-F238E27FC236}">
                <a16:creationId xmlns:a16="http://schemas.microsoft.com/office/drawing/2014/main" id="{7FA2E31E-8706-41B8-B79C-BD5CB746606E}"/>
              </a:ext>
            </a:extLst>
          </p:cNvPr>
          <p:cNvSpPr>
            <a:spLocks noGrp="1"/>
          </p:cNvSpPr>
          <p:nvPr>
            <p:ph idx="1"/>
          </p:nvPr>
        </p:nvSpPr>
        <p:spPr>
          <a:xfrm>
            <a:off x="457200" y="1600200"/>
            <a:ext cx="8507288" cy="4983162"/>
          </a:xfrm>
        </p:spPr>
        <p:txBody>
          <a:bodyPr>
            <a:normAutofit fontScale="40000" lnSpcReduction="20000"/>
          </a:bodyPr>
          <a:lstStyle/>
          <a:p>
            <a:pPr marL="0" indent="0">
              <a:buNone/>
            </a:pPr>
            <a:r>
              <a:rPr lang="es-ES" sz="7600" i="1" dirty="0">
                <a:effectLst>
                  <a:outerShdw blurRad="38100" dist="38100" dir="2700000" algn="tl">
                    <a:srgbClr val="000000">
                      <a:alpha val="43137"/>
                    </a:srgbClr>
                  </a:outerShdw>
                </a:effectLst>
              </a:rPr>
              <a:t> </a:t>
            </a:r>
            <a:r>
              <a:rPr lang="es-ES" sz="7600" i="1" u="sng" dirty="0">
                <a:effectLst>
                  <a:outerShdw blurRad="38100" dist="38100" dir="2700000" algn="tl">
                    <a:srgbClr val="000000">
                      <a:alpha val="43137"/>
                    </a:srgbClr>
                  </a:outerShdw>
                </a:effectLst>
              </a:rPr>
              <a:t>Es una disminución en la cantidad de glóbulos rojos (anemia) debido a una falta de ácido fólico.</a:t>
            </a:r>
          </a:p>
          <a:p>
            <a:pPr marL="0" indent="0">
              <a:buNone/>
            </a:pPr>
            <a:endParaRPr lang="es-ES" sz="5900" u="sng" dirty="0"/>
          </a:p>
          <a:p>
            <a:r>
              <a:rPr lang="es-ES" sz="7600" b="1" u="sng" dirty="0"/>
              <a:t>Causas</a:t>
            </a:r>
            <a:r>
              <a:rPr lang="es-ES" sz="5900" u="sng" dirty="0"/>
              <a:t> </a:t>
            </a:r>
            <a:r>
              <a:rPr lang="es-ES" sz="7000" u="sng" dirty="0"/>
              <a:t>de este tipo de anemia pueden incluir:</a:t>
            </a:r>
          </a:p>
          <a:p>
            <a:r>
              <a:rPr lang="es-ES" sz="7000" dirty="0"/>
              <a:t>Alcoholismo</a:t>
            </a:r>
          </a:p>
          <a:p>
            <a:r>
              <a:rPr lang="es-ES" sz="7000" dirty="0"/>
              <a:t>Consumir alimentos muy cocidos</a:t>
            </a:r>
          </a:p>
          <a:p>
            <a:r>
              <a:rPr lang="es-ES" sz="7000" dirty="0"/>
              <a:t>Alimentación deficiente (que se ve con frecuencia en las personas que no consumen frutas frescas ni verduras) </a:t>
            </a:r>
          </a:p>
          <a:p>
            <a:r>
              <a:rPr lang="es-ES" sz="7000" dirty="0"/>
              <a:t>Embarazo</a:t>
            </a:r>
          </a:p>
          <a:p>
            <a:r>
              <a:rPr lang="es-ES" sz="7000" dirty="0"/>
              <a:t>Dietas para adelgazar</a:t>
            </a:r>
          </a:p>
          <a:p>
            <a:r>
              <a:rPr lang="es-ES" sz="7000" dirty="0"/>
              <a:t>Uso de ciertos medicamentos y barbitúricos</a:t>
            </a:r>
          </a:p>
          <a:p>
            <a:endParaRPr lang="es-ES" sz="5500" dirty="0"/>
          </a:p>
          <a:p>
            <a:endParaRPr lang="es-ES" dirty="0"/>
          </a:p>
        </p:txBody>
      </p:sp>
    </p:spTree>
    <p:extLst>
      <p:ext uri="{BB962C8B-B14F-4D97-AF65-F5344CB8AC3E}">
        <p14:creationId xmlns:p14="http://schemas.microsoft.com/office/powerpoint/2010/main" val="1704663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C619B3-8B7D-450E-8F7C-D59F869FCA1C}"/>
              </a:ext>
            </a:extLst>
          </p:cNvPr>
          <p:cNvSpPr>
            <a:spLocks noGrp="1"/>
          </p:cNvSpPr>
          <p:nvPr>
            <p:ph type="ctrTitle"/>
          </p:nvPr>
        </p:nvSpPr>
        <p:spPr>
          <a:xfrm>
            <a:off x="685800" y="332656"/>
            <a:ext cx="7772400" cy="1470025"/>
          </a:xfrm>
        </p:spPr>
        <p:txBody>
          <a:bodyPr/>
          <a:lstStyle/>
          <a:p>
            <a:pPr algn="l"/>
            <a:r>
              <a:rPr lang="es-ES" b="1" dirty="0"/>
              <a:t>Síntomas Anemia por deficiencia de ácido fólico</a:t>
            </a:r>
          </a:p>
        </p:txBody>
      </p:sp>
      <p:sp>
        <p:nvSpPr>
          <p:cNvPr id="3" name="Subtítulo 2">
            <a:extLst>
              <a:ext uri="{FF2B5EF4-FFF2-40B4-BE49-F238E27FC236}">
                <a16:creationId xmlns:a16="http://schemas.microsoft.com/office/drawing/2014/main" id="{976062A8-D41C-4AA0-8A62-7972CB99E330}"/>
              </a:ext>
            </a:extLst>
          </p:cNvPr>
          <p:cNvSpPr>
            <a:spLocks noGrp="1"/>
          </p:cNvSpPr>
          <p:nvPr>
            <p:ph type="subTitle" idx="1"/>
          </p:nvPr>
        </p:nvSpPr>
        <p:spPr>
          <a:xfrm>
            <a:off x="432656" y="1802681"/>
            <a:ext cx="8278688" cy="4752528"/>
          </a:xfrm>
        </p:spPr>
        <p:txBody>
          <a:bodyPr>
            <a:normAutofit fontScale="70000" lnSpcReduction="20000"/>
          </a:bodyPr>
          <a:lstStyle/>
          <a:p>
            <a:pPr algn="l"/>
            <a:r>
              <a:rPr lang="es-ES" dirty="0">
                <a:solidFill>
                  <a:schemeClr val="tx1"/>
                </a:solidFill>
              </a:rPr>
              <a:t>Los síntomas pueden incluir:</a:t>
            </a:r>
          </a:p>
          <a:p>
            <a:pPr marL="457200" indent="-457200" algn="l">
              <a:buFont typeface="Arial" panose="020B0604020202020204" pitchFamily="34" charset="0"/>
              <a:buChar char="•"/>
            </a:pPr>
            <a:r>
              <a:rPr lang="es-ES" dirty="0">
                <a:solidFill>
                  <a:schemeClr val="tx1"/>
                </a:solidFill>
              </a:rPr>
              <a:t>Fatiga</a:t>
            </a:r>
          </a:p>
          <a:p>
            <a:pPr marL="457200" indent="-457200" algn="l">
              <a:buFont typeface="Arial" panose="020B0604020202020204" pitchFamily="34" charset="0"/>
              <a:buChar char="•"/>
            </a:pPr>
            <a:r>
              <a:rPr lang="es-ES" dirty="0">
                <a:solidFill>
                  <a:schemeClr val="tx1"/>
                </a:solidFill>
              </a:rPr>
              <a:t>Debilidad</a:t>
            </a:r>
          </a:p>
          <a:p>
            <a:pPr marL="457200" indent="-457200" algn="l">
              <a:buFont typeface="Arial" panose="020B0604020202020204" pitchFamily="34" charset="0"/>
              <a:buChar char="•"/>
            </a:pPr>
            <a:r>
              <a:rPr lang="es-ES" dirty="0">
                <a:solidFill>
                  <a:schemeClr val="tx1"/>
                </a:solidFill>
              </a:rPr>
              <a:t>Dolor de cabeza</a:t>
            </a:r>
          </a:p>
          <a:p>
            <a:pPr marL="457200" indent="-457200" algn="l">
              <a:buFont typeface="Arial" panose="020B0604020202020204" pitchFamily="34" charset="0"/>
              <a:buChar char="•"/>
            </a:pPr>
            <a:r>
              <a:rPr lang="es-ES" dirty="0">
                <a:solidFill>
                  <a:schemeClr val="tx1"/>
                </a:solidFill>
              </a:rPr>
              <a:t>Palidez</a:t>
            </a:r>
          </a:p>
          <a:p>
            <a:pPr marL="457200" indent="-457200" algn="l">
              <a:buFont typeface="Arial" panose="020B0604020202020204" pitchFamily="34" charset="0"/>
              <a:buChar char="•"/>
            </a:pPr>
            <a:r>
              <a:rPr lang="es-ES" dirty="0">
                <a:solidFill>
                  <a:schemeClr val="tx1"/>
                </a:solidFill>
              </a:rPr>
              <a:t>Úlceras en la boca y la lengua</a:t>
            </a:r>
          </a:p>
          <a:p>
            <a:pPr algn="l"/>
            <a:endParaRPr lang="es-ES" dirty="0">
              <a:solidFill>
                <a:schemeClr val="tx1"/>
              </a:solidFill>
            </a:endParaRPr>
          </a:p>
          <a:p>
            <a:pPr algn="l">
              <a:lnSpc>
                <a:spcPct val="120000"/>
              </a:lnSpc>
            </a:pPr>
            <a:r>
              <a:rPr lang="es-ES" sz="4600" b="1" dirty="0">
                <a:solidFill>
                  <a:schemeClr val="tx1"/>
                </a:solidFill>
              </a:rPr>
              <a:t>¿Cómo prevenirla la anemia por deficiencia de ácido fólico?</a:t>
            </a:r>
          </a:p>
          <a:p>
            <a:pPr marL="457200" indent="-457200" algn="l">
              <a:buFont typeface="Arial" panose="020B0604020202020204" pitchFamily="34" charset="0"/>
              <a:buChar char="•"/>
            </a:pPr>
            <a:r>
              <a:rPr lang="es-ES" dirty="0">
                <a:solidFill>
                  <a:schemeClr val="tx1"/>
                </a:solidFill>
              </a:rPr>
              <a:t>Comiendo más vegetales de hoja verde y cítricos.</a:t>
            </a:r>
          </a:p>
          <a:p>
            <a:pPr marL="457200" indent="-457200" algn="l">
              <a:buFont typeface="Arial" panose="020B0604020202020204" pitchFamily="34" charset="0"/>
              <a:buChar char="•"/>
            </a:pPr>
            <a:r>
              <a:rPr lang="es-ES" dirty="0">
                <a:solidFill>
                  <a:schemeClr val="tx1"/>
                </a:solidFill>
              </a:rPr>
              <a:t>A veces, es necesario, recibir suplementos de ácido fólico por vía oral, inyectados en el músculo o intravenosos.</a:t>
            </a:r>
          </a:p>
          <a:p>
            <a:pPr algn="l"/>
            <a:endParaRPr lang="es-ES" dirty="0">
              <a:solidFill>
                <a:schemeClr val="tx1"/>
              </a:solidFill>
            </a:endParaRPr>
          </a:p>
          <a:p>
            <a:pPr algn="l"/>
            <a:endParaRPr lang="es-ES" dirty="0"/>
          </a:p>
        </p:txBody>
      </p:sp>
    </p:spTree>
    <p:extLst>
      <p:ext uri="{BB962C8B-B14F-4D97-AF65-F5344CB8AC3E}">
        <p14:creationId xmlns:p14="http://schemas.microsoft.com/office/powerpoint/2010/main" val="3229435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E328D9-7EC5-4CE9-B80F-908ED6E1F345}"/>
              </a:ext>
            </a:extLst>
          </p:cNvPr>
          <p:cNvSpPr>
            <a:spLocks noGrp="1"/>
          </p:cNvSpPr>
          <p:nvPr>
            <p:ph type="ctrTitle"/>
          </p:nvPr>
        </p:nvSpPr>
        <p:spPr>
          <a:xfrm>
            <a:off x="685800" y="0"/>
            <a:ext cx="7772400" cy="1470025"/>
          </a:xfrm>
        </p:spPr>
        <p:txBody>
          <a:bodyPr>
            <a:normAutofit/>
          </a:bodyPr>
          <a:lstStyle/>
          <a:p>
            <a:r>
              <a:rPr lang="es-ES" b="1" dirty="0"/>
              <a:t>Anemias causadas por enfermedades crónicas:</a:t>
            </a:r>
            <a:r>
              <a:rPr lang="es-ES" dirty="0"/>
              <a:t> </a:t>
            </a:r>
          </a:p>
        </p:txBody>
      </p:sp>
      <p:sp>
        <p:nvSpPr>
          <p:cNvPr id="3" name="Subtítulo 2">
            <a:extLst>
              <a:ext uri="{FF2B5EF4-FFF2-40B4-BE49-F238E27FC236}">
                <a16:creationId xmlns:a16="http://schemas.microsoft.com/office/drawing/2014/main" id="{A7AE104B-6CE6-4F77-BD60-3F802FAF2D73}"/>
              </a:ext>
            </a:extLst>
          </p:cNvPr>
          <p:cNvSpPr>
            <a:spLocks noGrp="1"/>
          </p:cNvSpPr>
          <p:nvPr>
            <p:ph type="subTitle" idx="1"/>
          </p:nvPr>
        </p:nvSpPr>
        <p:spPr>
          <a:xfrm>
            <a:off x="251520" y="1628800"/>
            <a:ext cx="8784976" cy="5229200"/>
          </a:xfrm>
        </p:spPr>
        <p:txBody>
          <a:bodyPr>
            <a:normAutofit fontScale="62500" lnSpcReduction="20000"/>
          </a:bodyPr>
          <a:lstStyle/>
          <a:p>
            <a:pPr algn="l"/>
            <a:r>
              <a:rPr lang="es-ES" sz="4300" dirty="0">
                <a:solidFill>
                  <a:schemeClr val="tx1"/>
                </a:solidFill>
              </a:rPr>
              <a:t>La anemia por enfermedad crónica, es un tipo de anemia que se encuentra en personas con ciertas afecciones prolongadas (crónicas) que involucran inflamación.</a:t>
            </a:r>
          </a:p>
          <a:p>
            <a:pPr algn="l"/>
            <a:r>
              <a:rPr lang="es-ES" sz="4300" u="sng" dirty="0">
                <a:solidFill>
                  <a:schemeClr val="tx1"/>
                </a:solidFill>
              </a:rPr>
              <a:t>Causas:</a:t>
            </a:r>
          </a:p>
          <a:p>
            <a:pPr algn="l"/>
            <a:r>
              <a:rPr lang="es-ES" sz="4300" dirty="0">
                <a:solidFill>
                  <a:schemeClr val="tx1"/>
                </a:solidFill>
              </a:rPr>
              <a:t>La anemia por enfermedad crónica es una forma común de anemia. Algunas afecciones que pueden llevar a esta anemia son:</a:t>
            </a:r>
          </a:p>
          <a:p>
            <a:pPr marL="457200" indent="-457200" algn="l">
              <a:buFont typeface="Arial" panose="020B0604020202020204" pitchFamily="34" charset="0"/>
              <a:buChar char="•"/>
            </a:pPr>
            <a:r>
              <a:rPr lang="es-ES" sz="4300" dirty="0">
                <a:solidFill>
                  <a:schemeClr val="tx1"/>
                </a:solidFill>
              </a:rPr>
              <a:t>Trastornos autoinmunitarios como enfermedad de Crohn, lupus eritematoso sistémico, artritis reumatoidea y colitis ulcerativa</a:t>
            </a:r>
          </a:p>
          <a:p>
            <a:pPr marL="457200" indent="-457200" algn="l">
              <a:buFont typeface="Arial" panose="020B0604020202020204" pitchFamily="34" charset="0"/>
              <a:buChar char="•"/>
            </a:pPr>
            <a:r>
              <a:rPr lang="es-ES" sz="4300" dirty="0">
                <a:solidFill>
                  <a:schemeClr val="tx1"/>
                </a:solidFill>
              </a:rPr>
              <a:t>Cáncer,  linfoma y enfermedad de Hodgkin.</a:t>
            </a:r>
          </a:p>
          <a:p>
            <a:pPr marL="457200" indent="-457200" algn="l">
              <a:buFont typeface="Arial" panose="020B0604020202020204" pitchFamily="34" charset="0"/>
              <a:buChar char="•"/>
            </a:pPr>
            <a:r>
              <a:rPr lang="es-ES" sz="4300" dirty="0">
                <a:solidFill>
                  <a:schemeClr val="tx1"/>
                </a:solidFill>
              </a:rPr>
              <a:t>Infecciones prolongadas como endocarditis bacteriana, osteomielitis (infección de los huesos), VIH/SIDA, absceso pulmonar, hepatitis B o hepatitis C.</a:t>
            </a:r>
          </a:p>
          <a:p>
            <a:pPr algn="l"/>
            <a:endParaRPr lang="es-ES" b="1" dirty="0">
              <a:solidFill>
                <a:schemeClr val="tx1"/>
              </a:solidFill>
            </a:endParaRPr>
          </a:p>
          <a:p>
            <a:pPr algn="l"/>
            <a:endParaRPr lang="es-ES" dirty="0">
              <a:solidFill>
                <a:schemeClr val="tx1"/>
              </a:solidFill>
            </a:endParaRPr>
          </a:p>
        </p:txBody>
      </p:sp>
    </p:spTree>
    <p:extLst>
      <p:ext uri="{BB962C8B-B14F-4D97-AF65-F5344CB8AC3E}">
        <p14:creationId xmlns:p14="http://schemas.microsoft.com/office/powerpoint/2010/main" val="1815815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8598DA-1EFF-4F67-BAD9-B21B870E1E62}"/>
              </a:ext>
            </a:extLst>
          </p:cNvPr>
          <p:cNvSpPr>
            <a:spLocks noGrp="1"/>
          </p:cNvSpPr>
          <p:nvPr>
            <p:ph type="ctrTitle"/>
          </p:nvPr>
        </p:nvSpPr>
        <p:spPr>
          <a:xfrm>
            <a:off x="685800" y="0"/>
            <a:ext cx="7772400" cy="1470025"/>
          </a:xfrm>
        </p:spPr>
        <p:txBody>
          <a:bodyPr/>
          <a:lstStyle/>
          <a:p>
            <a:r>
              <a:rPr lang="es-ES" b="1" dirty="0"/>
              <a:t>Anemias causadas por enfermedades crónicas</a:t>
            </a:r>
            <a:endParaRPr lang="es-ES" dirty="0"/>
          </a:p>
        </p:txBody>
      </p:sp>
      <p:sp>
        <p:nvSpPr>
          <p:cNvPr id="3" name="Subtítulo 2">
            <a:extLst>
              <a:ext uri="{FF2B5EF4-FFF2-40B4-BE49-F238E27FC236}">
                <a16:creationId xmlns:a16="http://schemas.microsoft.com/office/drawing/2014/main" id="{C96EB399-D3AF-4BD1-9A13-29E917BD54A1}"/>
              </a:ext>
            </a:extLst>
          </p:cNvPr>
          <p:cNvSpPr>
            <a:spLocks noGrp="1"/>
          </p:cNvSpPr>
          <p:nvPr>
            <p:ph type="subTitle" idx="1"/>
          </p:nvPr>
        </p:nvSpPr>
        <p:spPr>
          <a:xfrm>
            <a:off x="107504" y="1470025"/>
            <a:ext cx="8928992" cy="5387975"/>
          </a:xfrm>
        </p:spPr>
        <p:txBody>
          <a:bodyPr>
            <a:normAutofit fontScale="85000" lnSpcReduction="20000"/>
          </a:bodyPr>
          <a:lstStyle/>
          <a:p>
            <a:pPr algn="l"/>
            <a:r>
              <a:rPr lang="es-ES" b="1" u="sng" dirty="0">
                <a:solidFill>
                  <a:schemeClr val="tx1"/>
                </a:solidFill>
              </a:rPr>
              <a:t>Síntomas:</a:t>
            </a:r>
          </a:p>
          <a:p>
            <a:pPr algn="l"/>
            <a:r>
              <a:rPr lang="es-ES" dirty="0">
                <a:solidFill>
                  <a:schemeClr val="tx1"/>
                </a:solidFill>
              </a:rPr>
              <a:t>La anemia por enfermedad crónica a menudo es leve. Es posible que usted no note ningún síntoma. </a:t>
            </a:r>
          </a:p>
          <a:p>
            <a:pPr algn="l"/>
            <a:r>
              <a:rPr lang="es-ES" dirty="0">
                <a:solidFill>
                  <a:schemeClr val="tx1"/>
                </a:solidFill>
              </a:rPr>
              <a:t>De presentarse, los síntomas pueden abarcar:</a:t>
            </a:r>
          </a:p>
          <a:p>
            <a:pPr algn="l"/>
            <a:r>
              <a:rPr lang="es-ES" dirty="0">
                <a:solidFill>
                  <a:schemeClr val="tx1"/>
                </a:solidFill>
              </a:rPr>
              <a:t>Sentirse débil o cansado</a:t>
            </a:r>
          </a:p>
          <a:p>
            <a:pPr algn="l"/>
            <a:r>
              <a:rPr lang="es-ES" dirty="0">
                <a:solidFill>
                  <a:schemeClr val="tx1"/>
                </a:solidFill>
              </a:rPr>
              <a:t>Dolor de cabeza</a:t>
            </a:r>
          </a:p>
          <a:p>
            <a:pPr algn="l"/>
            <a:r>
              <a:rPr lang="es-ES" dirty="0">
                <a:solidFill>
                  <a:schemeClr val="tx1"/>
                </a:solidFill>
              </a:rPr>
              <a:t>Palidez</a:t>
            </a:r>
          </a:p>
          <a:p>
            <a:pPr algn="l"/>
            <a:r>
              <a:rPr lang="es-ES" dirty="0">
                <a:solidFill>
                  <a:schemeClr val="tx1"/>
                </a:solidFill>
              </a:rPr>
              <a:t>Dificultad para respirar</a:t>
            </a:r>
          </a:p>
          <a:p>
            <a:pPr algn="l"/>
            <a:endParaRPr lang="es-ES" u="sng" dirty="0">
              <a:solidFill>
                <a:schemeClr val="tx1"/>
              </a:solidFill>
            </a:endParaRPr>
          </a:p>
          <a:p>
            <a:pPr algn="l"/>
            <a:r>
              <a:rPr lang="es-ES" b="1" u="sng" dirty="0">
                <a:solidFill>
                  <a:schemeClr val="tx1"/>
                </a:solidFill>
              </a:rPr>
              <a:t>Cuándo contactar a un profesional médico:</a:t>
            </a:r>
          </a:p>
          <a:p>
            <a:pPr algn="l"/>
            <a:r>
              <a:rPr lang="es-ES" dirty="0">
                <a:solidFill>
                  <a:schemeClr val="tx1"/>
                </a:solidFill>
              </a:rPr>
              <a:t>Consulte a su médico si tiene un trastorno por largo tiempo (crónico) y presenta síntomas de anemia.</a:t>
            </a:r>
          </a:p>
          <a:p>
            <a:pPr algn="l"/>
            <a:r>
              <a:rPr lang="es-ES" dirty="0">
                <a:solidFill>
                  <a:schemeClr val="tx1"/>
                </a:solidFill>
              </a:rPr>
              <a:t> </a:t>
            </a:r>
          </a:p>
          <a:p>
            <a:endParaRPr lang="es-ES" dirty="0"/>
          </a:p>
        </p:txBody>
      </p:sp>
    </p:spTree>
    <p:extLst>
      <p:ext uri="{BB962C8B-B14F-4D97-AF65-F5344CB8AC3E}">
        <p14:creationId xmlns:p14="http://schemas.microsoft.com/office/powerpoint/2010/main" val="858880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03A6C-93AF-4E8D-B521-DDFCAEE27B7A}"/>
              </a:ext>
            </a:extLst>
          </p:cNvPr>
          <p:cNvSpPr>
            <a:spLocks noGrp="1"/>
          </p:cNvSpPr>
          <p:nvPr>
            <p:ph type="ctrTitle"/>
          </p:nvPr>
        </p:nvSpPr>
        <p:spPr>
          <a:xfrm>
            <a:off x="755576" y="116632"/>
            <a:ext cx="7772400" cy="1470025"/>
          </a:xfrm>
        </p:spPr>
        <p:txBody>
          <a:bodyPr/>
          <a:lstStyle/>
          <a:p>
            <a:r>
              <a:rPr lang="es-ES" b="1" dirty="0"/>
              <a:t>Anemia drepanocítica</a:t>
            </a:r>
            <a:endParaRPr lang="es-ES" dirty="0"/>
          </a:p>
        </p:txBody>
      </p:sp>
      <p:sp>
        <p:nvSpPr>
          <p:cNvPr id="3" name="Subtítulo 2">
            <a:extLst>
              <a:ext uri="{FF2B5EF4-FFF2-40B4-BE49-F238E27FC236}">
                <a16:creationId xmlns:a16="http://schemas.microsoft.com/office/drawing/2014/main" id="{284ADCD9-12D4-414D-8923-9A1778A04DD7}"/>
              </a:ext>
            </a:extLst>
          </p:cNvPr>
          <p:cNvSpPr>
            <a:spLocks noGrp="1"/>
          </p:cNvSpPr>
          <p:nvPr>
            <p:ph type="subTitle" idx="1"/>
          </p:nvPr>
        </p:nvSpPr>
        <p:spPr>
          <a:xfrm>
            <a:off x="107504" y="1412776"/>
            <a:ext cx="8928992" cy="5445224"/>
          </a:xfrm>
        </p:spPr>
        <p:txBody>
          <a:bodyPr>
            <a:normAutofit fontScale="92500"/>
          </a:bodyPr>
          <a:lstStyle/>
          <a:p>
            <a:pPr algn="l"/>
            <a:r>
              <a:rPr lang="es-ES" b="1" u="sng" dirty="0">
                <a:solidFill>
                  <a:schemeClr val="tx1"/>
                </a:solidFill>
                <a:effectLst>
                  <a:outerShdw blurRad="38100" dist="38100" dir="2700000" algn="tl">
                    <a:srgbClr val="000000">
                      <a:alpha val="43137"/>
                    </a:srgbClr>
                  </a:outerShdw>
                </a:effectLst>
              </a:rPr>
              <a:t>Causas:</a:t>
            </a:r>
          </a:p>
          <a:p>
            <a:pPr algn="l"/>
            <a:r>
              <a:rPr lang="es-ES" dirty="0">
                <a:solidFill>
                  <a:schemeClr val="tx1"/>
                </a:solidFill>
              </a:rPr>
              <a:t>La </a:t>
            </a:r>
            <a:r>
              <a:rPr lang="es-ES" b="1" u="sng" dirty="0">
                <a:solidFill>
                  <a:schemeClr val="tx1"/>
                </a:solidFill>
              </a:rPr>
              <a:t>anemia</a:t>
            </a:r>
            <a:r>
              <a:rPr lang="es-ES" u="sng" dirty="0">
                <a:solidFill>
                  <a:schemeClr val="tx1"/>
                </a:solidFill>
              </a:rPr>
              <a:t> </a:t>
            </a:r>
            <a:r>
              <a:rPr lang="es-ES" b="1" u="sng" dirty="0">
                <a:solidFill>
                  <a:schemeClr val="tx1"/>
                </a:solidFill>
              </a:rPr>
              <a:t>drepanocítica</a:t>
            </a:r>
            <a:r>
              <a:rPr lang="es-ES" dirty="0">
                <a:solidFill>
                  <a:schemeClr val="tx1"/>
                </a:solidFill>
              </a:rPr>
              <a:t>, ​ es una alteración en la sangre del ser humano que hace que el glóbulo rojo se deforme y adquiera apariencia de hoz, lo que entorpece la circulación sanguínea y causa en el enfermo anemia.</a:t>
            </a:r>
          </a:p>
          <a:p>
            <a:pPr algn="l"/>
            <a:r>
              <a:rPr lang="es-ES" dirty="0">
                <a:solidFill>
                  <a:schemeClr val="tx1"/>
                </a:solidFill>
              </a:rPr>
              <a:t>Es una </a:t>
            </a:r>
            <a:r>
              <a:rPr lang="es-ES" u="sng" dirty="0">
                <a:solidFill>
                  <a:schemeClr val="tx1"/>
                </a:solidFill>
              </a:rPr>
              <a:t>enfermedad genética, de carácter hereditario</a:t>
            </a:r>
            <a:r>
              <a:rPr lang="es-ES" dirty="0">
                <a:solidFill>
                  <a:schemeClr val="tx1"/>
                </a:solidFill>
              </a:rPr>
              <a:t>, que tiene su origen en la sustitución de un aminoácido polar (el ácido glutámico) por otro no polar (la valina) en la sexta posición de la cadena de globina β,</a:t>
            </a:r>
            <a:r>
              <a:rPr lang="es-ES" baseline="30000" dirty="0">
                <a:solidFill>
                  <a:schemeClr val="tx1"/>
                </a:solidFill>
              </a:rPr>
              <a:t> </a:t>
            </a:r>
            <a:r>
              <a:rPr lang="es-ES" dirty="0">
                <a:solidFill>
                  <a:schemeClr val="tx1"/>
                </a:solidFill>
              </a:rPr>
              <a:t>de tal manera que disminuye la unión de oxígeno y el eritrocito se atrofia.</a:t>
            </a:r>
          </a:p>
        </p:txBody>
      </p:sp>
    </p:spTree>
    <p:extLst>
      <p:ext uri="{BB962C8B-B14F-4D97-AF65-F5344CB8AC3E}">
        <p14:creationId xmlns:p14="http://schemas.microsoft.com/office/powerpoint/2010/main" val="3963734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D27BF1-9591-447A-A777-1052208A6C3D}"/>
              </a:ext>
            </a:extLst>
          </p:cNvPr>
          <p:cNvSpPr>
            <a:spLocks noGrp="1"/>
          </p:cNvSpPr>
          <p:nvPr>
            <p:ph type="title"/>
          </p:nvPr>
        </p:nvSpPr>
        <p:spPr/>
        <p:txBody>
          <a:bodyPr>
            <a:normAutofit fontScale="90000"/>
          </a:bodyPr>
          <a:lstStyle/>
          <a:p>
            <a:r>
              <a:rPr lang="es-ES" b="1" u="sng" dirty="0"/>
              <a:t>Síntomas Anemia drepanocítica:</a:t>
            </a:r>
            <a:br>
              <a:rPr lang="es-ES" b="1" u="sng" dirty="0"/>
            </a:br>
            <a:endParaRPr lang="es-ES" u="sng" dirty="0"/>
          </a:p>
        </p:txBody>
      </p:sp>
      <p:sp>
        <p:nvSpPr>
          <p:cNvPr id="3" name="Marcador de contenido 2">
            <a:extLst>
              <a:ext uri="{FF2B5EF4-FFF2-40B4-BE49-F238E27FC236}">
                <a16:creationId xmlns:a16="http://schemas.microsoft.com/office/drawing/2014/main" id="{3E0BBF5A-252C-4E46-A71A-2CD6BA15405D}"/>
              </a:ext>
            </a:extLst>
          </p:cNvPr>
          <p:cNvSpPr>
            <a:spLocks noGrp="1"/>
          </p:cNvSpPr>
          <p:nvPr>
            <p:ph idx="1"/>
          </p:nvPr>
        </p:nvSpPr>
        <p:spPr>
          <a:xfrm>
            <a:off x="323528" y="1166018"/>
            <a:ext cx="8229600" cy="4525963"/>
          </a:xfrm>
        </p:spPr>
        <p:txBody>
          <a:bodyPr>
            <a:normAutofit fontScale="25000" lnSpcReduction="20000"/>
          </a:bodyPr>
          <a:lstStyle/>
          <a:p>
            <a:r>
              <a:rPr lang="es-ES" sz="8600" dirty="0"/>
              <a:t>Por lo general, no aparecen, hasta después la edad de 4 meses.</a:t>
            </a:r>
          </a:p>
          <a:p>
            <a:r>
              <a:rPr lang="es-ES" sz="8600" dirty="0"/>
              <a:t> Casi todas las personas con enfermedad drepanocítica manifiestan episodios dolorosos, llamados crisis. (que pueden durar desde horas hasta días y causar dolor en la región lumbar, las piernas, las articulaciones y el tórax. Estas crisis pueden ser tan graves que requieren hospitalización.</a:t>
            </a:r>
          </a:p>
          <a:p>
            <a:r>
              <a:rPr lang="es-ES" sz="8600" dirty="0"/>
              <a:t>Otros síntomas que se pueden manifestar:</a:t>
            </a:r>
          </a:p>
          <a:p>
            <a:r>
              <a:rPr lang="es-ES" sz="8600" dirty="0"/>
              <a:t>Fatiga y palidez</a:t>
            </a:r>
          </a:p>
          <a:p>
            <a:r>
              <a:rPr lang="es-ES" sz="8600" dirty="0"/>
              <a:t>Frecuencia cardíaca rápida y dificultad respiratoria</a:t>
            </a:r>
          </a:p>
          <a:p>
            <a:r>
              <a:rPr lang="es-ES" sz="8600" dirty="0"/>
              <a:t>Color amarillento de los ojos y la piel (ictericia).</a:t>
            </a:r>
          </a:p>
          <a:p>
            <a:r>
              <a:rPr lang="es-ES" sz="8600" dirty="0"/>
              <a:t>Erección dolorosa y prolongada (priapismo)</a:t>
            </a:r>
          </a:p>
          <a:p>
            <a:r>
              <a:rPr lang="es-ES" sz="8600" dirty="0"/>
              <a:t>Visión pobre o ceguera</a:t>
            </a:r>
          </a:p>
          <a:p>
            <a:r>
              <a:rPr lang="es-ES" sz="8600" dirty="0"/>
              <a:t>Problemas para pensar o confusión causada por pequeños accidentes cerebrovasculares</a:t>
            </a:r>
          </a:p>
          <a:p>
            <a:r>
              <a:rPr lang="es-ES" sz="8600" dirty="0"/>
              <a:t>Úlceras en las piernas (en adolescentes y adultos) </a:t>
            </a:r>
          </a:p>
          <a:p>
            <a:r>
              <a:rPr lang="es-ES" sz="8600" dirty="0"/>
              <a:t>Con el tiempo, el bazo deja de funcionar. </a:t>
            </a:r>
            <a:endParaRPr lang="es-ES" dirty="0"/>
          </a:p>
        </p:txBody>
      </p:sp>
    </p:spTree>
    <p:extLst>
      <p:ext uri="{BB962C8B-B14F-4D97-AF65-F5344CB8AC3E}">
        <p14:creationId xmlns:p14="http://schemas.microsoft.com/office/powerpoint/2010/main" val="2379970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58AEFB-2E44-468B-9A82-FC60F779951B}"/>
              </a:ext>
            </a:extLst>
          </p:cNvPr>
          <p:cNvSpPr>
            <a:spLocks noGrp="1"/>
          </p:cNvSpPr>
          <p:nvPr>
            <p:ph type="title"/>
          </p:nvPr>
        </p:nvSpPr>
        <p:spPr>
          <a:xfrm>
            <a:off x="457200" y="274638"/>
            <a:ext cx="8229600" cy="1325562"/>
          </a:xfrm>
        </p:spPr>
        <p:txBody>
          <a:bodyPr>
            <a:normAutofit fontScale="90000"/>
          </a:bodyPr>
          <a:lstStyle/>
          <a:p>
            <a:pPr algn="l"/>
            <a:r>
              <a:rPr lang="es-ES" b="1" u="sng" dirty="0"/>
              <a:t>Cuándo consultar con el médico</a:t>
            </a:r>
            <a:br>
              <a:rPr lang="es-ES" b="1" dirty="0"/>
            </a:br>
            <a:endParaRPr lang="es-ES" dirty="0"/>
          </a:p>
        </p:txBody>
      </p:sp>
      <p:sp>
        <p:nvSpPr>
          <p:cNvPr id="3" name="Marcador de contenido 2">
            <a:extLst>
              <a:ext uri="{FF2B5EF4-FFF2-40B4-BE49-F238E27FC236}">
                <a16:creationId xmlns:a16="http://schemas.microsoft.com/office/drawing/2014/main" id="{CAED377F-8C10-4ED1-B0E0-6C14841ED3E8}"/>
              </a:ext>
            </a:extLst>
          </p:cNvPr>
          <p:cNvSpPr>
            <a:spLocks noGrp="1"/>
          </p:cNvSpPr>
          <p:nvPr>
            <p:ph idx="1"/>
          </p:nvPr>
        </p:nvSpPr>
        <p:spPr>
          <a:xfrm>
            <a:off x="457200" y="1600200"/>
            <a:ext cx="8579296" cy="5069160"/>
          </a:xfrm>
        </p:spPr>
        <p:txBody>
          <a:bodyPr>
            <a:normAutofit fontScale="55000" lnSpcReduction="20000"/>
          </a:bodyPr>
          <a:lstStyle/>
          <a:p>
            <a:pPr marL="0" indent="0">
              <a:buNone/>
            </a:pPr>
            <a:r>
              <a:rPr lang="es-ES" sz="4500" dirty="0"/>
              <a:t>Consulte con su médico si nota:</a:t>
            </a:r>
          </a:p>
          <a:p>
            <a:r>
              <a:rPr lang="es-ES" sz="4500" dirty="0"/>
              <a:t>Cualquier síntoma de infección (fiebre, dolores corporales, dolor de cabeza, fatiga).</a:t>
            </a:r>
          </a:p>
          <a:p>
            <a:r>
              <a:rPr lang="es-ES" sz="4500" dirty="0"/>
              <a:t>Crisis de dolor.</a:t>
            </a:r>
          </a:p>
          <a:p>
            <a:r>
              <a:rPr lang="es-ES" sz="4500" dirty="0"/>
              <a:t>Erección prolongada y dolorosa (en los hombres).</a:t>
            </a:r>
          </a:p>
          <a:p>
            <a:pPr marL="0" indent="0">
              <a:buNone/>
            </a:pPr>
            <a:endParaRPr lang="es-ES" sz="4500" b="1" dirty="0"/>
          </a:p>
          <a:p>
            <a:pPr marL="0" indent="0">
              <a:buNone/>
            </a:pPr>
            <a:r>
              <a:rPr lang="es-ES" sz="4500" b="1" u="sng" dirty="0"/>
              <a:t>Tratamiento</a:t>
            </a:r>
          </a:p>
          <a:p>
            <a:pPr marL="0" indent="0">
              <a:buNone/>
            </a:pPr>
            <a:endParaRPr lang="es-ES" sz="4500" b="1" dirty="0"/>
          </a:p>
          <a:p>
            <a:r>
              <a:rPr lang="es-ES" sz="4500" dirty="0"/>
              <a:t>El objetivo del tratamiento es reducir la cantidad de crisis. </a:t>
            </a:r>
          </a:p>
          <a:p>
            <a:r>
              <a:rPr lang="es-ES" sz="4500" dirty="0"/>
              <a:t>Además de los tratamientos médicos que deberán ser prescritos obligatoriamente por profesionales médicos, es conveniente beber mucho líquido</a:t>
            </a:r>
          </a:p>
          <a:p>
            <a:pPr marL="0" indent="0">
              <a:buNone/>
            </a:pPr>
            <a:br>
              <a:rPr lang="es-ES" dirty="0"/>
            </a:br>
            <a:endParaRPr lang="es-ES" dirty="0"/>
          </a:p>
        </p:txBody>
      </p:sp>
    </p:spTree>
    <p:extLst>
      <p:ext uri="{BB962C8B-B14F-4D97-AF65-F5344CB8AC3E}">
        <p14:creationId xmlns:p14="http://schemas.microsoft.com/office/powerpoint/2010/main" val="2032703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28252E-7C05-4BB8-97E6-B3AB7FD42237}"/>
              </a:ext>
            </a:extLst>
          </p:cNvPr>
          <p:cNvSpPr>
            <a:spLocks noGrp="1"/>
          </p:cNvSpPr>
          <p:nvPr>
            <p:ph type="title"/>
          </p:nvPr>
        </p:nvSpPr>
        <p:spPr/>
        <p:txBody>
          <a:bodyPr/>
          <a:lstStyle/>
          <a:p>
            <a:r>
              <a:rPr lang="es-ES" b="1" dirty="0"/>
              <a:t>Anemia hemolítica</a:t>
            </a:r>
            <a:endParaRPr lang="es-ES" dirty="0"/>
          </a:p>
        </p:txBody>
      </p:sp>
      <p:sp>
        <p:nvSpPr>
          <p:cNvPr id="3" name="Marcador de contenido 2">
            <a:extLst>
              <a:ext uri="{FF2B5EF4-FFF2-40B4-BE49-F238E27FC236}">
                <a16:creationId xmlns:a16="http://schemas.microsoft.com/office/drawing/2014/main" id="{85C4AC50-5015-4509-8DF8-878384C7C985}"/>
              </a:ext>
            </a:extLst>
          </p:cNvPr>
          <p:cNvSpPr>
            <a:spLocks noGrp="1"/>
          </p:cNvSpPr>
          <p:nvPr>
            <p:ph idx="1"/>
          </p:nvPr>
        </p:nvSpPr>
        <p:spPr>
          <a:xfrm>
            <a:off x="251520" y="1600200"/>
            <a:ext cx="8712968" cy="5257800"/>
          </a:xfrm>
        </p:spPr>
        <p:txBody>
          <a:bodyPr>
            <a:normAutofit fontScale="85000" lnSpcReduction="20000"/>
          </a:bodyPr>
          <a:lstStyle/>
          <a:p>
            <a:pPr marL="0" indent="0">
              <a:buNone/>
            </a:pPr>
            <a:r>
              <a:rPr lang="es-ES" b="1" u="sng" dirty="0"/>
              <a:t>¿Qué es la anemia hemolítica?</a:t>
            </a:r>
          </a:p>
          <a:p>
            <a:pPr marL="0" indent="0">
              <a:buNone/>
            </a:pPr>
            <a:endParaRPr lang="es-ES" b="1" u="sng" dirty="0"/>
          </a:p>
          <a:p>
            <a:pPr marL="0" indent="0">
              <a:buNone/>
            </a:pPr>
            <a:r>
              <a:rPr lang="es-ES" dirty="0"/>
              <a:t>La anemia hemolítica es un trastorno en el que los glóbulos rojos se destruyen más rápido que lo que la médula ósea puede producirlos (</a:t>
            </a:r>
            <a:r>
              <a:rPr lang="es-ES" i="1" dirty="0"/>
              <a:t>hemólisis)</a:t>
            </a:r>
            <a:r>
              <a:rPr lang="es-ES" dirty="0"/>
              <a:t>. </a:t>
            </a:r>
          </a:p>
          <a:p>
            <a:pPr marL="0" indent="0">
              <a:buNone/>
            </a:pPr>
            <a:endParaRPr lang="es-ES" dirty="0"/>
          </a:p>
          <a:p>
            <a:pPr marL="0" indent="0">
              <a:buNone/>
            </a:pPr>
            <a:r>
              <a:rPr lang="es-ES" b="1" u="sng" dirty="0"/>
              <a:t>Tipos de anemia hemolítica:</a:t>
            </a:r>
          </a:p>
          <a:p>
            <a:r>
              <a:rPr lang="es-ES" b="1" dirty="0"/>
              <a:t>Intrínseca. </a:t>
            </a:r>
            <a:r>
              <a:rPr lang="es-ES" dirty="0"/>
              <a:t>La destrucción de los glóbulos rojos se debe a un defecto dentro de los propios glóbulos rojos. A menudo son heredadas.</a:t>
            </a:r>
          </a:p>
          <a:p>
            <a:r>
              <a:rPr lang="es-ES" b="1" dirty="0"/>
              <a:t>Extrínseca. </a:t>
            </a:r>
            <a:r>
              <a:rPr lang="es-ES" dirty="0"/>
              <a:t>Los glóbulos rojos se producen sanamente, pero luego se destruyen al quedar atrapados en el bazo, destruidos por infección o destruidos por fármacos que pueden afectar los glóbulos rojos. </a:t>
            </a:r>
          </a:p>
        </p:txBody>
      </p:sp>
    </p:spTree>
    <p:extLst>
      <p:ext uri="{BB962C8B-B14F-4D97-AF65-F5344CB8AC3E}">
        <p14:creationId xmlns:p14="http://schemas.microsoft.com/office/powerpoint/2010/main" val="159562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06A099-3978-403C-82EF-2EACBA7198FA}"/>
              </a:ext>
            </a:extLst>
          </p:cNvPr>
          <p:cNvSpPr>
            <a:spLocks noGrp="1"/>
          </p:cNvSpPr>
          <p:nvPr>
            <p:ph type="ctrTitle"/>
          </p:nvPr>
        </p:nvSpPr>
        <p:spPr>
          <a:xfrm>
            <a:off x="685800" y="764704"/>
            <a:ext cx="7772400" cy="1470025"/>
          </a:xfrm>
        </p:spPr>
        <p:txBody>
          <a:bodyPr/>
          <a:lstStyle/>
          <a:p>
            <a:r>
              <a:rPr lang="es-ES" u="sng" dirty="0"/>
              <a:t>¿Qué es la hemoglobina?</a:t>
            </a:r>
          </a:p>
        </p:txBody>
      </p:sp>
      <p:sp>
        <p:nvSpPr>
          <p:cNvPr id="3" name="Subtítulo 2">
            <a:extLst>
              <a:ext uri="{FF2B5EF4-FFF2-40B4-BE49-F238E27FC236}">
                <a16:creationId xmlns:a16="http://schemas.microsoft.com/office/drawing/2014/main" id="{2DB21355-7351-4BAF-A0FA-EB9EEC3A403A}"/>
              </a:ext>
            </a:extLst>
          </p:cNvPr>
          <p:cNvSpPr>
            <a:spLocks noGrp="1"/>
          </p:cNvSpPr>
          <p:nvPr>
            <p:ph type="subTitle" idx="1"/>
          </p:nvPr>
        </p:nvSpPr>
        <p:spPr>
          <a:xfrm>
            <a:off x="899592" y="2234729"/>
            <a:ext cx="7272808" cy="3498527"/>
          </a:xfrm>
        </p:spPr>
        <p:txBody>
          <a:bodyPr>
            <a:noAutofit/>
          </a:bodyPr>
          <a:lstStyle/>
          <a:p>
            <a:pPr algn="l"/>
            <a:r>
              <a:rPr lang="es-ES" u="sng" dirty="0">
                <a:solidFill>
                  <a:schemeClr val="tx1"/>
                </a:solidFill>
              </a:rPr>
              <a:t>Pigmento rojo</a:t>
            </a:r>
            <a:r>
              <a:rPr lang="es-ES" dirty="0">
                <a:solidFill>
                  <a:schemeClr val="tx1"/>
                </a:solidFill>
              </a:rPr>
              <a:t> contenido </a:t>
            </a:r>
            <a:r>
              <a:rPr lang="es-ES" u="sng" dirty="0">
                <a:solidFill>
                  <a:schemeClr val="tx1"/>
                </a:solidFill>
              </a:rPr>
              <a:t>en los hematíes de la sangre</a:t>
            </a:r>
            <a:r>
              <a:rPr lang="es-ES" dirty="0">
                <a:solidFill>
                  <a:schemeClr val="tx1"/>
                </a:solidFill>
              </a:rPr>
              <a:t> de los vertebrados, cuya </a:t>
            </a:r>
            <a:r>
              <a:rPr lang="es-ES" u="sng" dirty="0">
                <a:solidFill>
                  <a:schemeClr val="tx1"/>
                </a:solidFill>
              </a:rPr>
              <a:t>función</a:t>
            </a:r>
            <a:r>
              <a:rPr lang="es-ES" dirty="0">
                <a:solidFill>
                  <a:schemeClr val="tx1"/>
                </a:solidFill>
              </a:rPr>
              <a:t> consiste en </a:t>
            </a:r>
            <a:r>
              <a:rPr lang="es-ES" u="sng" dirty="0">
                <a:solidFill>
                  <a:schemeClr val="tx1"/>
                </a:solidFill>
              </a:rPr>
              <a:t>captar el oxígeno de los alveolos</a:t>
            </a:r>
            <a:r>
              <a:rPr lang="es-ES" dirty="0">
                <a:solidFill>
                  <a:schemeClr val="tx1"/>
                </a:solidFill>
              </a:rPr>
              <a:t> pulmonares y </a:t>
            </a:r>
            <a:r>
              <a:rPr lang="es-ES" u="sng" dirty="0">
                <a:solidFill>
                  <a:schemeClr val="tx1"/>
                </a:solidFill>
              </a:rPr>
              <a:t>enviarlo a los tejidos</a:t>
            </a:r>
            <a:r>
              <a:rPr lang="es-ES" dirty="0">
                <a:solidFill>
                  <a:schemeClr val="tx1"/>
                </a:solidFill>
              </a:rPr>
              <a:t>, y en </a:t>
            </a:r>
            <a:r>
              <a:rPr lang="es-ES" u="sng" dirty="0">
                <a:solidFill>
                  <a:schemeClr val="tx1"/>
                </a:solidFill>
              </a:rPr>
              <a:t>tomar el dióxido de carbono</a:t>
            </a:r>
            <a:r>
              <a:rPr lang="es-ES" dirty="0">
                <a:solidFill>
                  <a:schemeClr val="tx1"/>
                </a:solidFill>
              </a:rPr>
              <a:t> de estos y </a:t>
            </a:r>
            <a:r>
              <a:rPr lang="es-ES" u="sng" dirty="0">
                <a:solidFill>
                  <a:schemeClr val="tx1"/>
                </a:solidFill>
              </a:rPr>
              <a:t>transportarlo de nuevo a los pulmones para expulsarlo.</a:t>
            </a:r>
          </a:p>
        </p:txBody>
      </p:sp>
    </p:spTree>
    <p:extLst>
      <p:ext uri="{BB962C8B-B14F-4D97-AF65-F5344CB8AC3E}">
        <p14:creationId xmlns:p14="http://schemas.microsoft.com/office/powerpoint/2010/main" val="771795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821921-31EF-4157-B0F7-2FE1E261BA95}"/>
              </a:ext>
            </a:extLst>
          </p:cNvPr>
          <p:cNvSpPr>
            <a:spLocks noGrp="1"/>
          </p:cNvSpPr>
          <p:nvPr>
            <p:ph type="title"/>
          </p:nvPr>
        </p:nvSpPr>
        <p:spPr/>
        <p:txBody>
          <a:bodyPr>
            <a:normAutofit fontScale="90000"/>
          </a:bodyPr>
          <a:lstStyle/>
          <a:p>
            <a:pPr algn="l"/>
            <a:r>
              <a:rPr lang="es-ES" b="1" dirty="0"/>
              <a:t>¿Cuáles son los síntomas de la anemia hemolítica?</a:t>
            </a:r>
            <a:br>
              <a:rPr lang="es-ES" b="1" dirty="0"/>
            </a:br>
            <a:endParaRPr lang="es-ES" dirty="0"/>
          </a:p>
        </p:txBody>
      </p:sp>
      <p:sp>
        <p:nvSpPr>
          <p:cNvPr id="3" name="Marcador de contenido 2">
            <a:extLst>
              <a:ext uri="{FF2B5EF4-FFF2-40B4-BE49-F238E27FC236}">
                <a16:creationId xmlns:a16="http://schemas.microsoft.com/office/drawing/2014/main" id="{BBCBCC21-2F8E-4F6F-8FE7-BB17A42D7DE6}"/>
              </a:ext>
            </a:extLst>
          </p:cNvPr>
          <p:cNvSpPr>
            <a:spLocks noGrp="1"/>
          </p:cNvSpPr>
          <p:nvPr>
            <p:ph idx="1"/>
          </p:nvPr>
        </p:nvSpPr>
        <p:spPr>
          <a:xfrm>
            <a:off x="457200" y="1600200"/>
            <a:ext cx="8686800" cy="4983161"/>
          </a:xfrm>
        </p:spPr>
        <p:txBody>
          <a:bodyPr>
            <a:normAutofit fontScale="70000" lnSpcReduction="20000"/>
          </a:bodyPr>
          <a:lstStyle/>
          <a:p>
            <a:pPr marL="0" indent="0">
              <a:buNone/>
            </a:pPr>
            <a:r>
              <a:rPr lang="es-ES" sz="3700" dirty="0"/>
              <a:t>Los síntomas que se pueden manifestar pueden ser:</a:t>
            </a:r>
          </a:p>
          <a:p>
            <a:pPr marL="0" indent="0">
              <a:buNone/>
            </a:pPr>
            <a:endParaRPr lang="es-ES" sz="3700" dirty="0"/>
          </a:p>
          <a:p>
            <a:r>
              <a:rPr lang="es-ES" sz="3700" dirty="0"/>
              <a:t>Palidez anormal o falta de color en la piel</a:t>
            </a:r>
          </a:p>
          <a:p>
            <a:r>
              <a:rPr lang="es-ES" sz="3700" dirty="0"/>
              <a:t>Ictericia o color amarillo en la piel y ojos</a:t>
            </a:r>
          </a:p>
          <a:p>
            <a:r>
              <a:rPr lang="es-ES" sz="3700" dirty="0"/>
              <a:t>Orina color oscuro</a:t>
            </a:r>
          </a:p>
          <a:p>
            <a:r>
              <a:rPr lang="es-ES" sz="3700" dirty="0"/>
              <a:t>Fiebre</a:t>
            </a:r>
          </a:p>
          <a:p>
            <a:r>
              <a:rPr lang="es-ES" sz="3700" dirty="0"/>
              <a:t>Debilidad</a:t>
            </a:r>
          </a:p>
          <a:p>
            <a:r>
              <a:rPr lang="es-ES" sz="3700" dirty="0"/>
              <a:t>Mareos y confusión</a:t>
            </a:r>
          </a:p>
          <a:p>
            <a:r>
              <a:rPr lang="es-ES" sz="3700" dirty="0"/>
              <a:t>Intolerancia a la actividad física</a:t>
            </a:r>
          </a:p>
          <a:p>
            <a:r>
              <a:rPr lang="es-ES" sz="3700" dirty="0"/>
              <a:t>Agrandamiento del bazo e hígado</a:t>
            </a:r>
          </a:p>
          <a:p>
            <a:r>
              <a:rPr lang="es-ES" sz="3700" dirty="0"/>
              <a:t>Incremento del ritmo cardíaco (taquicardia)</a:t>
            </a:r>
          </a:p>
          <a:p>
            <a:r>
              <a:rPr lang="es-ES" sz="3700" dirty="0"/>
              <a:t>Soplo del corazón</a:t>
            </a:r>
          </a:p>
          <a:p>
            <a:endParaRPr lang="es-ES" dirty="0"/>
          </a:p>
        </p:txBody>
      </p:sp>
    </p:spTree>
    <p:extLst>
      <p:ext uri="{BB962C8B-B14F-4D97-AF65-F5344CB8AC3E}">
        <p14:creationId xmlns:p14="http://schemas.microsoft.com/office/powerpoint/2010/main" val="4229349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3D6DF7-5DA8-4C14-AA80-1FB45A03CE3B}"/>
              </a:ext>
            </a:extLst>
          </p:cNvPr>
          <p:cNvSpPr>
            <a:spLocks noGrp="1"/>
          </p:cNvSpPr>
          <p:nvPr>
            <p:ph type="title"/>
          </p:nvPr>
        </p:nvSpPr>
        <p:spPr/>
        <p:txBody>
          <a:bodyPr/>
          <a:lstStyle/>
          <a:p>
            <a:r>
              <a:rPr lang="es-ES" u="sng" dirty="0"/>
              <a:t>¿Cuándo consultar al médico?</a:t>
            </a:r>
          </a:p>
        </p:txBody>
      </p:sp>
      <p:sp>
        <p:nvSpPr>
          <p:cNvPr id="3" name="Marcador de contenido 2">
            <a:extLst>
              <a:ext uri="{FF2B5EF4-FFF2-40B4-BE49-F238E27FC236}">
                <a16:creationId xmlns:a16="http://schemas.microsoft.com/office/drawing/2014/main" id="{E973A554-8C30-451A-A6A4-6E2EA59057D8}"/>
              </a:ext>
            </a:extLst>
          </p:cNvPr>
          <p:cNvSpPr>
            <a:spLocks noGrp="1"/>
          </p:cNvSpPr>
          <p:nvPr>
            <p:ph idx="1"/>
          </p:nvPr>
        </p:nvSpPr>
        <p:spPr/>
        <p:txBody>
          <a:bodyPr>
            <a:normAutofit fontScale="70000" lnSpcReduction="20000"/>
          </a:bodyPr>
          <a:lstStyle/>
          <a:p>
            <a:pPr marL="0" indent="0">
              <a:buNone/>
            </a:pPr>
            <a:endParaRPr lang="es-ES" b="1" dirty="0"/>
          </a:p>
          <a:p>
            <a:pPr marL="0" indent="0">
              <a:buNone/>
            </a:pPr>
            <a:r>
              <a:rPr lang="es-ES" sz="4000" dirty="0"/>
              <a:t>Se debe </a:t>
            </a:r>
            <a:r>
              <a:rPr lang="es-ES" sz="4000" u="sng" dirty="0"/>
              <a:t>consultar al médico si </a:t>
            </a:r>
            <a:r>
              <a:rPr lang="es-ES" sz="4000" dirty="0"/>
              <a:t>detectamos:</a:t>
            </a:r>
          </a:p>
          <a:p>
            <a:pPr marL="0" indent="0">
              <a:buNone/>
            </a:pPr>
            <a:endParaRPr lang="es-ES" sz="4000" dirty="0"/>
          </a:p>
          <a:p>
            <a:r>
              <a:rPr lang="es-ES" sz="4000" dirty="0"/>
              <a:t>Cansancio superior al habitual.</a:t>
            </a:r>
          </a:p>
          <a:p>
            <a:r>
              <a:rPr lang="es-ES" sz="4000" dirty="0"/>
              <a:t> Piel y labios pálidos.</a:t>
            </a:r>
          </a:p>
          <a:p>
            <a:r>
              <a:rPr lang="es-ES" sz="4000" dirty="0"/>
              <a:t> Frecuencia cardíaca rápida (taquicardia). </a:t>
            </a:r>
          </a:p>
          <a:p>
            <a:endParaRPr lang="es-ES" sz="4000" u="sng" dirty="0"/>
          </a:p>
          <a:p>
            <a:pPr marL="0" indent="0">
              <a:buNone/>
            </a:pPr>
            <a:r>
              <a:rPr lang="es-ES" sz="4000" u="sng" dirty="0"/>
              <a:t>Tratamiento:</a:t>
            </a:r>
          </a:p>
          <a:p>
            <a:pPr marL="0" indent="0">
              <a:buNone/>
            </a:pPr>
            <a:r>
              <a:rPr lang="es-ES" sz="4000" dirty="0"/>
              <a:t>Es frecuente la necesidad de seguir tratamientos farmacológicos, que por lo general, pueden requerir hospitalización:</a:t>
            </a:r>
            <a:endParaRPr lang="es-ES" sz="4000" u="sng" dirty="0"/>
          </a:p>
        </p:txBody>
      </p:sp>
    </p:spTree>
    <p:extLst>
      <p:ext uri="{BB962C8B-B14F-4D97-AF65-F5344CB8AC3E}">
        <p14:creationId xmlns:p14="http://schemas.microsoft.com/office/powerpoint/2010/main" val="833918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443384-F742-4DA6-9250-0B6470F5D330}"/>
              </a:ext>
            </a:extLst>
          </p:cNvPr>
          <p:cNvSpPr>
            <a:spLocks noGrp="1"/>
          </p:cNvSpPr>
          <p:nvPr>
            <p:ph type="title"/>
          </p:nvPr>
        </p:nvSpPr>
        <p:spPr/>
        <p:txBody>
          <a:bodyPr/>
          <a:lstStyle/>
          <a:p>
            <a:r>
              <a:rPr lang="es-ES" b="1" dirty="0"/>
              <a:t>Anemia aplásica idiopática</a:t>
            </a:r>
            <a:endParaRPr lang="es-ES" dirty="0"/>
          </a:p>
        </p:txBody>
      </p:sp>
      <p:sp>
        <p:nvSpPr>
          <p:cNvPr id="3" name="Marcador de contenido 2">
            <a:extLst>
              <a:ext uri="{FF2B5EF4-FFF2-40B4-BE49-F238E27FC236}">
                <a16:creationId xmlns:a16="http://schemas.microsoft.com/office/drawing/2014/main" id="{38FD6DE3-DBC0-43A1-83AA-10D165CF7832}"/>
              </a:ext>
            </a:extLst>
          </p:cNvPr>
          <p:cNvSpPr>
            <a:spLocks noGrp="1"/>
          </p:cNvSpPr>
          <p:nvPr>
            <p:ph idx="1"/>
          </p:nvPr>
        </p:nvSpPr>
        <p:spPr>
          <a:xfrm>
            <a:off x="457200" y="1600200"/>
            <a:ext cx="8363272" cy="5257800"/>
          </a:xfrm>
        </p:spPr>
        <p:txBody>
          <a:bodyPr>
            <a:normAutofit fontScale="77500" lnSpcReduction="20000"/>
          </a:bodyPr>
          <a:lstStyle/>
          <a:p>
            <a:pPr marL="0" indent="0">
              <a:buNone/>
            </a:pPr>
            <a:r>
              <a:rPr lang="es-ES" b="1" u="sng" dirty="0"/>
              <a:t>¿Qué es la anemia aplásica idiopática?</a:t>
            </a:r>
          </a:p>
          <a:p>
            <a:pPr marL="0" indent="0">
              <a:buNone/>
            </a:pPr>
            <a:endParaRPr lang="es-ES" b="1" dirty="0"/>
          </a:p>
          <a:p>
            <a:r>
              <a:rPr lang="es-ES" dirty="0"/>
              <a:t>La anemia aplásica idiopática es una afección en la cual la médula ósea no produce suficientes células sanguíneas. </a:t>
            </a:r>
          </a:p>
          <a:p>
            <a:pPr marL="0" indent="0">
              <a:buNone/>
            </a:pPr>
            <a:endParaRPr lang="es-ES" dirty="0"/>
          </a:p>
          <a:p>
            <a:pPr marL="0" indent="0">
              <a:buNone/>
            </a:pPr>
            <a:r>
              <a:rPr lang="es-ES" b="1" u="sng" dirty="0">
                <a:effectLst>
                  <a:outerShdw blurRad="38100" dist="38100" dir="2700000" algn="tl">
                    <a:srgbClr val="000000">
                      <a:alpha val="43137"/>
                    </a:srgbClr>
                  </a:outerShdw>
                </a:effectLst>
              </a:rPr>
              <a:t>Causas</a:t>
            </a:r>
          </a:p>
          <a:p>
            <a:r>
              <a:rPr lang="es-ES" dirty="0"/>
              <a:t>El consumo de ciertas drogas o la exposición a químicos tóxicos como el  benceno.</a:t>
            </a:r>
          </a:p>
          <a:p>
            <a:r>
              <a:rPr lang="es-ES" dirty="0"/>
              <a:t>Exposición a la radiación o quimioterapia</a:t>
            </a:r>
          </a:p>
          <a:p>
            <a:r>
              <a:rPr lang="es-ES" dirty="0"/>
              <a:t>Trastornos autoinmunitarios</a:t>
            </a:r>
          </a:p>
          <a:p>
            <a:r>
              <a:rPr lang="es-ES" dirty="0"/>
              <a:t>Embarazo</a:t>
            </a:r>
          </a:p>
          <a:p>
            <a:r>
              <a:rPr lang="es-ES" dirty="0"/>
              <a:t>Virus </a:t>
            </a:r>
          </a:p>
          <a:p>
            <a:r>
              <a:rPr lang="es-ES" dirty="0"/>
              <a:t>Pero a veces la causa se desconoce, en este caso, el trastorno se llama anemia aplásica idiopática.</a:t>
            </a:r>
          </a:p>
          <a:p>
            <a:endParaRPr lang="es-ES" dirty="0"/>
          </a:p>
        </p:txBody>
      </p:sp>
    </p:spTree>
    <p:extLst>
      <p:ext uri="{BB962C8B-B14F-4D97-AF65-F5344CB8AC3E}">
        <p14:creationId xmlns:p14="http://schemas.microsoft.com/office/powerpoint/2010/main" val="1724194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7EF841-5953-46E8-9C50-C56A44C621AC}"/>
              </a:ext>
            </a:extLst>
          </p:cNvPr>
          <p:cNvSpPr>
            <a:spLocks noGrp="1"/>
          </p:cNvSpPr>
          <p:nvPr>
            <p:ph type="title"/>
          </p:nvPr>
        </p:nvSpPr>
        <p:spPr/>
        <p:txBody>
          <a:bodyPr/>
          <a:lstStyle/>
          <a:p>
            <a:pPr algn="l"/>
            <a:r>
              <a:rPr lang="es-ES" dirty="0"/>
              <a:t>Síntomas:</a:t>
            </a:r>
          </a:p>
        </p:txBody>
      </p:sp>
      <p:sp>
        <p:nvSpPr>
          <p:cNvPr id="3" name="Marcador de contenido 2">
            <a:extLst>
              <a:ext uri="{FF2B5EF4-FFF2-40B4-BE49-F238E27FC236}">
                <a16:creationId xmlns:a16="http://schemas.microsoft.com/office/drawing/2014/main" id="{68E27929-6AD7-49AB-B035-84533F2C9763}"/>
              </a:ext>
            </a:extLst>
          </p:cNvPr>
          <p:cNvSpPr>
            <a:spLocks noGrp="1"/>
          </p:cNvSpPr>
          <p:nvPr>
            <p:ph idx="1"/>
          </p:nvPr>
        </p:nvSpPr>
        <p:spPr>
          <a:xfrm>
            <a:off x="179512" y="1124744"/>
            <a:ext cx="8784976" cy="5458618"/>
          </a:xfrm>
        </p:spPr>
        <p:txBody>
          <a:bodyPr>
            <a:normAutofit fontScale="62500" lnSpcReduction="20000"/>
          </a:bodyPr>
          <a:lstStyle/>
          <a:p>
            <a:pPr marL="0" indent="0">
              <a:buNone/>
            </a:pPr>
            <a:endParaRPr lang="es-ES" sz="4200" b="1" dirty="0"/>
          </a:p>
          <a:p>
            <a:pPr marL="0" indent="0">
              <a:buNone/>
            </a:pPr>
            <a:r>
              <a:rPr lang="es-ES" sz="4200" dirty="0"/>
              <a:t>Los </a:t>
            </a:r>
            <a:r>
              <a:rPr lang="es-ES" sz="4200" u="sng" dirty="0"/>
              <a:t>síntomas</a:t>
            </a:r>
            <a:r>
              <a:rPr lang="es-ES" sz="4200" dirty="0"/>
              <a:t> se deben a la baja producción de glóbulos rojos, glóbulos blancos y plaquetas. </a:t>
            </a:r>
            <a:r>
              <a:rPr lang="es-ES" sz="4200" u="sng" dirty="0"/>
              <a:t>Los más frecuentes son:</a:t>
            </a:r>
          </a:p>
          <a:p>
            <a:pPr marL="0" indent="0">
              <a:buNone/>
            </a:pPr>
            <a:endParaRPr lang="es-ES" sz="4200" u="sng" dirty="0"/>
          </a:p>
          <a:p>
            <a:r>
              <a:rPr lang="es-ES" sz="4200" dirty="0"/>
              <a:t>Fatiga y debilidad.</a:t>
            </a:r>
          </a:p>
          <a:p>
            <a:r>
              <a:rPr lang="es-ES" sz="4200" dirty="0"/>
              <a:t>Palidez</a:t>
            </a:r>
          </a:p>
          <a:p>
            <a:r>
              <a:rPr lang="es-ES" sz="4200" dirty="0"/>
              <a:t>Frecuencia cardíaca rápida y dificultad para respirar con el ejercicio</a:t>
            </a:r>
          </a:p>
          <a:p>
            <a:r>
              <a:rPr lang="es-ES" sz="4200" dirty="0"/>
              <a:t>Sensación de mareo al ponerse de pie.</a:t>
            </a:r>
          </a:p>
          <a:p>
            <a:r>
              <a:rPr lang="es-ES" sz="4200" dirty="0"/>
              <a:t>Encías sangrantes y sangrado nasal.</a:t>
            </a:r>
          </a:p>
          <a:p>
            <a:r>
              <a:rPr lang="es-ES" sz="4200" dirty="0"/>
              <a:t>Tendencia a la formación de hematomas.</a:t>
            </a:r>
          </a:p>
          <a:p>
            <a:r>
              <a:rPr lang="es-ES" sz="4200" dirty="0"/>
              <a:t>Salpullido, marcas rojas puntiformes y pequeñas en la piel.</a:t>
            </a:r>
          </a:p>
          <a:p>
            <a:r>
              <a:rPr lang="es-ES" sz="4200" dirty="0"/>
              <a:t>Infecciones frecuentes y/o graves</a:t>
            </a:r>
          </a:p>
          <a:p>
            <a:endParaRPr lang="es-ES" dirty="0"/>
          </a:p>
        </p:txBody>
      </p:sp>
    </p:spTree>
    <p:extLst>
      <p:ext uri="{BB962C8B-B14F-4D97-AF65-F5344CB8AC3E}">
        <p14:creationId xmlns:p14="http://schemas.microsoft.com/office/powerpoint/2010/main" val="22497931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a:extLst>
              <a:ext uri="{FF2B5EF4-FFF2-40B4-BE49-F238E27FC236}">
                <a16:creationId xmlns:a16="http://schemas.microsoft.com/office/drawing/2014/main" id="{F036A6E0-B33E-4E04-A028-5568C7DC6B12}"/>
              </a:ext>
            </a:extLst>
          </p:cNvPr>
          <p:cNvSpPr>
            <a:spLocks noGrp="1"/>
          </p:cNvSpPr>
          <p:nvPr>
            <p:ph type="subTitle" idx="1"/>
          </p:nvPr>
        </p:nvSpPr>
        <p:spPr>
          <a:xfrm>
            <a:off x="539552" y="1124746"/>
            <a:ext cx="8424936" cy="5733254"/>
          </a:xfrm>
        </p:spPr>
        <p:txBody>
          <a:bodyPr>
            <a:normAutofit fontScale="92500" lnSpcReduction="10000"/>
          </a:bodyPr>
          <a:lstStyle/>
          <a:p>
            <a:pPr marL="514350" indent="-514350" algn="l">
              <a:buFont typeface="+mj-lt"/>
              <a:buAutoNum type="arabicPeriod"/>
            </a:pPr>
            <a:r>
              <a:rPr lang="es-ES" sz="2400" dirty="0">
                <a:solidFill>
                  <a:schemeClr val="tx1"/>
                </a:solidFill>
              </a:rPr>
              <a:t>¿Qué es la anemia?</a:t>
            </a:r>
          </a:p>
          <a:p>
            <a:pPr marL="514350" indent="-514350" algn="l">
              <a:buFont typeface="+mj-lt"/>
              <a:buAutoNum type="arabicPeriod"/>
            </a:pPr>
            <a:r>
              <a:rPr lang="es-ES" sz="2400" dirty="0">
                <a:solidFill>
                  <a:schemeClr val="tx1"/>
                </a:solidFill>
              </a:rPr>
              <a:t>¿Qué es la hemoglobina?</a:t>
            </a:r>
          </a:p>
          <a:p>
            <a:pPr marL="514350" indent="-514350" algn="l">
              <a:buFont typeface="+mj-lt"/>
              <a:buAutoNum type="arabicPeriod"/>
            </a:pPr>
            <a:r>
              <a:rPr lang="es-ES" sz="2400" dirty="0">
                <a:solidFill>
                  <a:schemeClr val="tx1"/>
                </a:solidFill>
              </a:rPr>
              <a:t>Cuáles son los valores normales de la hemoglobina para tu grupo de edad.</a:t>
            </a:r>
          </a:p>
          <a:p>
            <a:pPr marL="514350" indent="-514350" algn="l">
              <a:buFont typeface="+mj-lt"/>
              <a:buAutoNum type="arabicPeriod"/>
            </a:pPr>
            <a:r>
              <a:rPr lang="es-ES" sz="2400" dirty="0">
                <a:solidFill>
                  <a:schemeClr val="tx1"/>
                </a:solidFill>
              </a:rPr>
              <a:t>Señala algunos signos o síntomas que sirvan para detectar la presencia de anemia.</a:t>
            </a:r>
          </a:p>
          <a:p>
            <a:pPr marL="514350" indent="-514350" algn="l">
              <a:buFont typeface="+mj-lt"/>
              <a:buAutoNum type="arabicPeriod"/>
            </a:pPr>
            <a:r>
              <a:rPr lang="es-ES" sz="2400" dirty="0">
                <a:solidFill>
                  <a:schemeClr val="tx1"/>
                </a:solidFill>
              </a:rPr>
              <a:t>Señala algunos factores de riesgo que pueden favorecer la presencia de anemia.</a:t>
            </a:r>
          </a:p>
          <a:p>
            <a:pPr marL="514350" indent="-514350" algn="l">
              <a:buFont typeface="+mj-lt"/>
              <a:buAutoNum type="arabicPeriod"/>
            </a:pPr>
            <a:r>
              <a:rPr lang="es-ES" sz="2400" dirty="0">
                <a:solidFill>
                  <a:schemeClr val="tx1"/>
                </a:solidFill>
              </a:rPr>
              <a:t>Señala algunas acciones que podamos llevar a cabo para prevenir la aparición de la anemia.</a:t>
            </a:r>
          </a:p>
          <a:p>
            <a:pPr marL="514350" indent="-514350" algn="l">
              <a:buFont typeface="+mj-lt"/>
              <a:buAutoNum type="arabicPeriod"/>
            </a:pPr>
            <a:r>
              <a:rPr lang="es-ES" sz="2400" dirty="0">
                <a:solidFill>
                  <a:schemeClr val="tx1"/>
                </a:solidFill>
              </a:rPr>
              <a:t>Señala los principales tipos de anemia</a:t>
            </a:r>
          </a:p>
          <a:p>
            <a:pPr marL="514350" indent="-514350" algn="l">
              <a:buFont typeface="+mj-lt"/>
              <a:buAutoNum type="arabicPeriod"/>
            </a:pPr>
            <a:r>
              <a:rPr lang="es-ES" sz="2400" dirty="0">
                <a:solidFill>
                  <a:schemeClr val="tx1"/>
                </a:solidFill>
              </a:rPr>
              <a:t>¿Cual es el tipo más frecuente de anemia? </a:t>
            </a:r>
          </a:p>
          <a:p>
            <a:pPr marL="514350" indent="-514350" algn="l">
              <a:buFont typeface="+mj-lt"/>
              <a:buAutoNum type="arabicPeriod"/>
            </a:pPr>
            <a:r>
              <a:rPr lang="es-ES" sz="2400" dirty="0">
                <a:solidFill>
                  <a:schemeClr val="tx1"/>
                </a:solidFill>
              </a:rPr>
              <a:t>Señala algunas pautas alimentarias que sirvan para para prevenir aparición de anemia.</a:t>
            </a:r>
          </a:p>
          <a:p>
            <a:pPr marL="514350" indent="-514350" algn="l">
              <a:buFont typeface="+mj-lt"/>
              <a:buAutoNum type="arabicPeriod"/>
            </a:pPr>
            <a:r>
              <a:rPr lang="es-ES" sz="2400" dirty="0">
                <a:solidFill>
                  <a:schemeClr val="tx1"/>
                </a:solidFill>
              </a:rPr>
              <a:t>Señala que algunos síntomas que indiquen la conveniencia de consultar a nuestro médico.</a:t>
            </a:r>
          </a:p>
          <a:p>
            <a:pPr marL="514350" indent="-514350" algn="l">
              <a:buFont typeface="+mj-lt"/>
              <a:buAutoNum type="arabicPeriod"/>
            </a:pPr>
            <a:endParaRPr lang="es-ES" dirty="0"/>
          </a:p>
          <a:p>
            <a:pPr marL="514350" indent="-514350" algn="l">
              <a:buFont typeface="+mj-lt"/>
              <a:buAutoNum type="arabicPeriod"/>
            </a:pPr>
            <a:endParaRPr lang="es-ES" dirty="0"/>
          </a:p>
          <a:p>
            <a:pPr marL="514350" indent="-514350" algn="l">
              <a:buFont typeface="+mj-lt"/>
              <a:buAutoNum type="arabicPeriod"/>
            </a:pPr>
            <a:endParaRPr lang="es-ES" dirty="0"/>
          </a:p>
          <a:p>
            <a:pPr marL="514350" indent="-514350" algn="l">
              <a:buFont typeface="+mj-lt"/>
              <a:buAutoNum type="arabicPeriod"/>
            </a:pPr>
            <a:endParaRPr lang="es-ES" u="sng" dirty="0"/>
          </a:p>
          <a:p>
            <a:pPr marL="514350" indent="-514350" algn="l">
              <a:buFont typeface="+mj-lt"/>
              <a:buAutoNum type="arabicPeriod"/>
            </a:pPr>
            <a:endParaRPr lang="es-ES" dirty="0"/>
          </a:p>
          <a:p>
            <a:pPr marL="514350" indent="-514350" algn="l">
              <a:buFont typeface="+mj-lt"/>
              <a:buAutoNum type="arabicPeriod"/>
            </a:pPr>
            <a:endParaRPr lang="es-ES" dirty="0"/>
          </a:p>
          <a:p>
            <a:pPr marL="514350" indent="-514350" algn="l">
              <a:buFont typeface="+mj-lt"/>
              <a:buAutoNum type="arabicPeriod"/>
            </a:pPr>
            <a:endParaRPr lang="es-ES" dirty="0"/>
          </a:p>
        </p:txBody>
      </p:sp>
      <p:sp>
        <p:nvSpPr>
          <p:cNvPr id="6" name="Rectángulo 5">
            <a:extLst>
              <a:ext uri="{FF2B5EF4-FFF2-40B4-BE49-F238E27FC236}">
                <a16:creationId xmlns:a16="http://schemas.microsoft.com/office/drawing/2014/main" id="{38BEFC83-FAE6-47B6-8E92-FD4E7C9A3D33}"/>
              </a:ext>
            </a:extLst>
          </p:cNvPr>
          <p:cNvSpPr/>
          <p:nvPr/>
        </p:nvSpPr>
        <p:spPr>
          <a:xfrm>
            <a:off x="610594" y="183338"/>
            <a:ext cx="7922811" cy="923330"/>
          </a:xfrm>
          <a:prstGeom prst="rect">
            <a:avLst/>
          </a:prstGeom>
          <a:noFill/>
        </p:spPr>
        <p:txBody>
          <a:bodyPr wrap="none" lIns="91440" tIns="45720" rIns="91440" bIns="45720">
            <a:spAutoFit/>
          </a:bodyPr>
          <a:lstStyle/>
          <a:p>
            <a:pPr algn="ctr"/>
            <a:r>
              <a:rPr lang="es-ES" sz="5400" dirty="0">
                <a:ln w="0"/>
                <a:solidFill>
                  <a:schemeClr val="accent1"/>
                </a:solidFill>
                <a:effectLst>
                  <a:outerShdw blurRad="38100" dist="25400" dir="5400000" algn="ctr" rotWithShape="0">
                    <a:srgbClr val="6E747A">
                      <a:alpha val="43000"/>
                    </a:srgbClr>
                  </a:outerShdw>
                </a:effectLst>
              </a:rPr>
              <a:t>CUESTIONARÍO</a:t>
            </a:r>
            <a:r>
              <a:rPr lang="es-ES" sz="5400" b="1" cap="none" spc="0" dirty="0">
                <a:ln w="22225">
                  <a:solidFill>
                    <a:schemeClr val="accent2"/>
                  </a:solidFill>
                  <a:prstDash val="solid"/>
                </a:ln>
                <a:solidFill>
                  <a:schemeClr val="accent2">
                    <a:lumMod val="40000"/>
                    <a:lumOff val="60000"/>
                  </a:schemeClr>
                </a:solidFill>
                <a:effectLst/>
              </a:rPr>
              <a:t> </a:t>
            </a:r>
            <a:r>
              <a:rPr lang="es-ES" sz="5400" dirty="0">
                <a:ln w="0"/>
                <a:solidFill>
                  <a:schemeClr val="accent1"/>
                </a:solidFill>
                <a:effectLst>
                  <a:outerShdw blurRad="38100" dist="25400" dir="5400000" algn="ctr" rotWithShape="0">
                    <a:srgbClr val="6E747A">
                      <a:alpha val="43000"/>
                    </a:srgbClr>
                  </a:outerShdw>
                </a:effectLst>
              </a:rPr>
              <a:t>DE REPASO</a:t>
            </a:r>
            <a:endParaRPr lang="es-E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598686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57618F-F914-4564-9F01-9D86841E2F1D}"/>
              </a:ext>
            </a:extLst>
          </p:cNvPr>
          <p:cNvSpPr>
            <a:spLocks noGrp="1"/>
          </p:cNvSpPr>
          <p:nvPr>
            <p:ph type="ctrTitle"/>
          </p:nvPr>
        </p:nvSpPr>
        <p:spPr>
          <a:xfrm>
            <a:off x="467544" y="764704"/>
            <a:ext cx="7772400" cy="1470025"/>
          </a:xfrm>
        </p:spPr>
        <p:txBody>
          <a:bodyPr/>
          <a:lstStyle/>
          <a:p>
            <a:r>
              <a:rPr lang="es-ES" dirty="0"/>
              <a:t>¿Cuáles son los valores normales de la hemoglobina?</a:t>
            </a:r>
          </a:p>
        </p:txBody>
      </p:sp>
      <p:sp>
        <p:nvSpPr>
          <p:cNvPr id="3" name="Subtítulo 2">
            <a:extLst>
              <a:ext uri="{FF2B5EF4-FFF2-40B4-BE49-F238E27FC236}">
                <a16:creationId xmlns:a16="http://schemas.microsoft.com/office/drawing/2014/main" id="{D00967D2-A3FE-4C92-ABED-D5FA76E97D04}"/>
              </a:ext>
            </a:extLst>
          </p:cNvPr>
          <p:cNvSpPr>
            <a:spLocks noGrp="1"/>
          </p:cNvSpPr>
          <p:nvPr>
            <p:ph type="subTitle" idx="1"/>
          </p:nvPr>
        </p:nvSpPr>
        <p:spPr>
          <a:xfrm>
            <a:off x="467544" y="2636912"/>
            <a:ext cx="8208912" cy="3672408"/>
          </a:xfrm>
        </p:spPr>
        <p:txBody>
          <a:bodyPr>
            <a:normAutofit/>
          </a:bodyPr>
          <a:lstStyle/>
          <a:p>
            <a:r>
              <a:rPr lang="es-ES" dirty="0">
                <a:solidFill>
                  <a:schemeClr val="tx1"/>
                </a:solidFill>
              </a:rPr>
              <a:t>Los valores de referencia de la hemoglobina son:</a:t>
            </a:r>
          </a:p>
          <a:p>
            <a:pPr marL="457200" indent="-457200" algn="l">
              <a:buFont typeface="Arial" panose="020B0604020202020204" pitchFamily="34" charset="0"/>
              <a:buChar char="•"/>
            </a:pPr>
            <a:r>
              <a:rPr lang="es-ES" b="1" dirty="0">
                <a:solidFill>
                  <a:schemeClr val="tx1"/>
                </a:solidFill>
              </a:rPr>
              <a:t>Niños de 2 a 6 años: </a:t>
            </a:r>
            <a:r>
              <a:rPr lang="es-ES" dirty="0">
                <a:solidFill>
                  <a:schemeClr val="tx1"/>
                </a:solidFill>
              </a:rPr>
              <a:t>11,5 a 13,5 g/</a:t>
            </a:r>
            <a:r>
              <a:rPr lang="es-ES" dirty="0" err="1">
                <a:solidFill>
                  <a:schemeClr val="tx1"/>
                </a:solidFill>
              </a:rPr>
              <a:t>dL</a:t>
            </a:r>
            <a:r>
              <a:rPr lang="es-ES" dirty="0">
                <a:solidFill>
                  <a:schemeClr val="tx1"/>
                </a:solidFill>
              </a:rPr>
              <a:t>;</a:t>
            </a:r>
          </a:p>
          <a:p>
            <a:pPr marL="457200" indent="-457200" algn="l">
              <a:buFont typeface="Arial" panose="020B0604020202020204" pitchFamily="34" charset="0"/>
              <a:buChar char="•"/>
            </a:pPr>
            <a:r>
              <a:rPr lang="es-ES" b="1" dirty="0">
                <a:solidFill>
                  <a:schemeClr val="tx1"/>
                </a:solidFill>
              </a:rPr>
              <a:t>Niños de 6 a 12 años:</a:t>
            </a:r>
            <a:r>
              <a:rPr lang="es-ES" dirty="0">
                <a:solidFill>
                  <a:schemeClr val="tx1"/>
                </a:solidFill>
              </a:rPr>
              <a:t> 11,5 a 15,5 g/</a:t>
            </a:r>
            <a:r>
              <a:rPr lang="es-ES" dirty="0" err="1">
                <a:solidFill>
                  <a:schemeClr val="tx1"/>
                </a:solidFill>
              </a:rPr>
              <a:t>dL</a:t>
            </a:r>
            <a:r>
              <a:rPr lang="es-ES" dirty="0">
                <a:solidFill>
                  <a:schemeClr val="tx1"/>
                </a:solidFill>
              </a:rPr>
              <a:t>;</a:t>
            </a:r>
          </a:p>
          <a:p>
            <a:pPr marL="457200" indent="-457200" algn="l">
              <a:buFont typeface="Arial" panose="020B0604020202020204" pitchFamily="34" charset="0"/>
              <a:buChar char="•"/>
            </a:pPr>
            <a:r>
              <a:rPr lang="es-ES" b="1" dirty="0">
                <a:solidFill>
                  <a:schemeClr val="tx1"/>
                </a:solidFill>
              </a:rPr>
              <a:t>Hombres:</a:t>
            </a:r>
            <a:r>
              <a:rPr lang="es-ES" dirty="0">
                <a:solidFill>
                  <a:schemeClr val="tx1"/>
                </a:solidFill>
              </a:rPr>
              <a:t> 14 a 18 g/</a:t>
            </a:r>
            <a:r>
              <a:rPr lang="es-ES" dirty="0" err="1">
                <a:solidFill>
                  <a:schemeClr val="tx1"/>
                </a:solidFill>
              </a:rPr>
              <a:t>dL</a:t>
            </a:r>
            <a:r>
              <a:rPr lang="es-ES" dirty="0">
                <a:solidFill>
                  <a:schemeClr val="tx1"/>
                </a:solidFill>
              </a:rPr>
              <a:t>;</a:t>
            </a:r>
          </a:p>
          <a:p>
            <a:pPr marL="457200" indent="-457200" algn="l">
              <a:buFont typeface="Arial" panose="020B0604020202020204" pitchFamily="34" charset="0"/>
              <a:buChar char="•"/>
            </a:pPr>
            <a:r>
              <a:rPr lang="es-ES" b="1" dirty="0">
                <a:solidFill>
                  <a:schemeClr val="tx1"/>
                </a:solidFill>
              </a:rPr>
              <a:t>Mujeres: </a:t>
            </a:r>
            <a:r>
              <a:rPr lang="es-ES" dirty="0">
                <a:solidFill>
                  <a:schemeClr val="tx1"/>
                </a:solidFill>
              </a:rPr>
              <a:t>12 a 16 g/</a:t>
            </a:r>
            <a:r>
              <a:rPr lang="es-ES" dirty="0" err="1">
                <a:solidFill>
                  <a:schemeClr val="tx1"/>
                </a:solidFill>
              </a:rPr>
              <a:t>dL</a:t>
            </a:r>
            <a:r>
              <a:rPr lang="es-ES" dirty="0">
                <a:solidFill>
                  <a:schemeClr val="tx1"/>
                </a:solidFill>
              </a:rPr>
              <a:t>;</a:t>
            </a:r>
          </a:p>
          <a:p>
            <a:pPr marL="457200" indent="-457200" algn="l">
              <a:buFont typeface="Arial" panose="020B0604020202020204" pitchFamily="34" charset="0"/>
              <a:buChar char="•"/>
            </a:pPr>
            <a:r>
              <a:rPr lang="es-ES" b="1" dirty="0">
                <a:solidFill>
                  <a:schemeClr val="tx1"/>
                </a:solidFill>
              </a:rPr>
              <a:t>Embarazadas:</a:t>
            </a:r>
            <a:r>
              <a:rPr lang="es-ES" dirty="0">
                <a:solidFill>
                  <a:schemeClr val="tx1"/>
                </a:solidFill>
              </a:rPr>
              <a:t> 11 g/</a:t>
            </a:r>
            <a:r>
              <a:rPr lang="es-ES" dirty="0" err="1">
                <a:solidFill>
                  <a:schemeClr val="tx1"/>
                </a:solidFill>
              </a:rPr>
              <a:t>dL</a:t>
            </a:r>
            <a:r>
              <a:rPr lang="es-ES" dirty="0">
                <a:solidFill>
                  <a:schemeClr val="tx1"/>
                </a:solidFill>
              </a:rPr>
              <a:t>.</a:t>
            </a:r>
          </a:p>
          <a:p>
            <a:endParaRPr lang="es-ES" dirty="0"/>
          </a:p>
        </p:txBody>
      </p:sp>
    </p:spTree>
    <p:extLst>
      <p:ext uri="{BB962C8B-B14F-4D97-AF65-F5344CB8AC3E}">
        <p14:creationId xmlns:p14="http://schemas.microsoft.com/office/powerpoint/2010/main" val="3223993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5026F7-6910-455F-A382-0692BFF4280E}"/>
              </a:ext>
            </a:extLst>
          </p:cNvPr>
          <p:cNvSpPr>
            <a:spLocks noGrp="1"/>
          </p:cNvSpPr>
          <p:nvPr>
            <p:ph type="title"/>
          </p:nvPr>
        </p:nvSpPr>
        <p:spPr>
          <a:xfrm>
            <a:off x="457200" y="88693"/>
            <a:ext cx="8229600" cy="1143000"/>
          </a:xfrm>
        </p:spPr>
        <p:txBody>
          <a:bodyPr>
            <a:normAutofit fontScale="90000"/>
          </a:bodyPr>
          <a:lstStyle/>
          <a:p>
            <a:r>
              <a:rPr lang="es-ES" dirty="0"/>
              <a:t>¿Qué puede ocurrir si se produce una disminución de la hemoglobina?</a:t>
            </a:r>
          </a:p>
        </p:txBody>
      </p:sp>
      <p:sp>
        <p:nvSpPr>
          <p:cNvPr id="4" name="Rectangle 1">
            <a:extLst>
              <a:ext uri="{FF2B5EF4-FFF2-40B4-BE49-F238E27FC236}">
                <a16:creationId xmlns:a16="http://schemas.microsoft.com/office/drawing/2014/main" id="{89F9EEAF-50B2-4FE5-B3B8-361A25B0A4DE}"/>
              </a:ext>
            </a:extLst>
          </p:cNvPr>
          <p:cNvSpPr>
            <a:spLocks noGrp="1" noChangeArrowheads="1"/>
          </p:cNvSpPr>
          <p:nvPr>
            <p:ph idx="1"/>
          </p:nvPr>
        </p:nvSpPr>
        <p:spPr bwMode="auto">
          <a:xfrm>
            <a:off x="457200" y="1231693"/>
            <a:ext cx="874790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ES" altLang="es-ES" sz="2800" b="0" i="0" u="none" strike="noStrike" cap="none" normalizeH="0" baseline="0" dirty="0">
                <a:ln>
                  <a:noFill/>
                </a:ln>
                <a:effectLst/>
                <a:latin typeface="Arial" panose="020B0604020202020204" pitchFamily="34" charset="0"/>
              </a:rPr>
              <a:t>Anemia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altLang="es-ES" sz="2800" b="0" i="0" u="none" strike="noStrike" cap="none" normalizeH="0" baseline="0" dirty="0">
                <a:ln>
                  <a:noFill/>
                </a:ln>
                <a:solidFill>
                  <a:schemeClr val="tx1"/>
                </a:solidFill>
                <a:effectLst/>
                <a:latin typeface="Arial" panose="020B0604020202020204" pitchFamily="34" charset="0"/>
              </a:rPr>
              <a:t>Cirrosis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altLang="es-ES" sz="2800" b="0" i="0" u="none" strike="noStrike" cap="none" normalizeH="0" baseline="0" dirty="0">
                <a:ln>
                  <a:noFill/>
                </a:ln>
                <a:solidFill>
                  <a:schemeClr val="tx1"/>
                </a:solidFill>
                <a:effectLst/>
                <a:latin typeface="Arial" panose="020B0604020202020204" pitchFamily="34" charset="0"/>
              </a:rPr>
              <a:t>Leucemia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altLang="es-ES" sz="2800" b="0" i="0" u="none" strike="noStrike" cap="none" normalizeH="0" baseline="0" dirty="0">
                <a:ln>
                  <a:noFill/>
                </a:ln>
                <a:solidFill>
                  <a:schemeClr val="tx1"/>
                </a:solidFill>
                <a:effectLst/>
                <a:latin typeface="Arial" panose="020B0604020202020204" pitchFamily="34" charset="0"/>
              </a:rPr>
              <a:t>Hipotiroidismo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altLang="es-ES" sz="2800" b="0" i="0" u="none" strike="noStrike" cap="none" normalizeH="0" baseline="0" dirty="0">
                <a:ln>
                  <a:noFill/>
                </a:ln>
                <a:solidFill>
                  <a:schemeClr val="tx1"/>
                </a:solidFill>
                <a:effectLst/>
                <a:latin typeface="Arial" panose="020B0604020202020204" pitchFamily="34" charset="0"/>
              </a:rPr>
              <a:t>Insuficiencia renal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altLang="es-ES" sz="2800" b="0" i="0" u="none" strike="noStrike" cap="none" normalizeH="0" baseline="0" dirty="0">
                <a:ln>
                  <a:noFill/>
                </a:ln>
                <a:solidFill>
                  <a:schemeClr val="tx1"/>
                </a:solidFill>
                <a:effectLst/>
                <a:latin typeface="Arial" panose="020B0604020202020204" pitchFamily="34" charset="0"/>
              </a:rPr>
              <a:t>Deficiencia de hierro y vitaminas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altLang="es-ES" sz="2800" b="0" i="0" u="none" strike="noStrike" cap="none" normalizeH="0" baseline="0" dirty="0">
                <a:ln>
                  <a:noFill/>
                </a:ln>
                <a:solidFill>
                  <a:schemeClr val="tx1"/>
                </a:solidFill>
                <a:effectLst/>
                <a:latin typeface="Arial" panose="020B0604020202020204" pitchFamily="34" charset="0"/>
              </a:rPr>
              <a:t>Hemorragia;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 altLang="es-ES" sz="2800" b="0" i="0" u="none" strike="noStrike" cap="none" normalizeH="0" baseline="0" dirty="0">
                <a:ln>
                  <a:noFill/>
                </a:ln>
                <a:solidFill>
                  <a:schemeClr val="tx1"/>
                </a:solidFill>
                <a:effectLst/>
                <a:latin typeface="Arial" panose="020B0604020202020204" pitchFamily="34" charset="0"/>
              </a:rPr>
              <a:t>Medicamentos para tratar enfermedades como</a:t>
            </a:r>
          </a:p>
          <a:p>
            <a:pPr marL="0" marR="0" lvl="0" indent="0" algn="l" defTabSz="914400" rtl="0" eaLnBrk="0" fontAlgn="base" latinLnBrk="0" hangingPunct="0">
              <a:lnSpc>
                <a:spcPct val="100000"/>
              </a:lnSpc>
              <a:spcBef>
                <a:spcPct val="0"/>
              </a:spcBef>
              <a:spcAft>
                <a:spcPct val="0"/>
              </a:spcAft>
              <a:buClrTx/>
              <a:buSzTx/>
              <a:buNone/>
              <a:tabLst/>
            </a:pPr>
            <a:r>
              <a:rPr kumimoji="0" lang="es-ES" altLang="es-ES" sz="2800" b="0" i="0" u="none" strike="noStrike" cap="none" normalizeH="0" baseline="0" dirty="0">
                <a:ln>
                  <a:noFill/>
                </a:ln>
                <a:solidFill>
                  <a:schemeClr val="tx1"/>
                </a:solidFill>
                <a:effectLst/>
                <a:latin typeface="Arial" panose="020B0604020202020204" pitchFamily="34" charset="0"/>
              </a:rPr>
              <a:t> el cáncer y el SIDA </a:t>
            </a:r>
          </a:p>
          <a:p>
            <a:pPr marL="0" marR="0" lvl="0" indent="0" algn="l" defTabSz="914400" rtl="0" eaLnBrk="0" fontAlgn="base" latinLnBrk="0" hangingPunct="0">
              <a:lnSpc>
                <a:spcPct val="100000"/>
              </a:lnSpc>
              <a:spcBef>
                <a:spcPct val="0"/>
              </a:spcBef>
              <a:spcAft>
                <a:spcPct val="0"/>
              </a:spcAft>
              <a:buClrTx/>
              <a:buSzTx/>
              <a:buNone/>
              <a:tabLst/>
            </a:pPr>
            <a:endParaRPr kumimoji="0" lang="es-ES" altLang="es-ES"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es-ES" altLang="es-ES" sz="2800" dirty="0">
                <a:latin typeface="Arial" panose="020B0604020202020204" pitchFamily="34" charset="0"/>
              </a:rPr>
              <a:t>Por tanto, en caso de detectar una disminución de </a:t>
            </a:r>
          </a:p>
          <a:p>
            <a:pPr marL="0" marR="0" lvl="0" indent="0" algn="l" defTabSz="914400" rtl="0" eaLnBrk="0" fontAlgn="base" latinLnBrk="0" hangingPunct="0">
              <a:lnSpc>
                <a:spcPct val="100000"/>
              </a:lnSpc>
              <a:spcBef>
                <a:spcPct val="0"/>
              </a:spcBef>
              <a:spcAft>
                <a:spcPct val="0"/>
              </a:spcAft>
              <a:buClrTx/>
              <a:buSzTx/>
              <a:buNone/>
              <a:tabLst/>
            </a:pPr>
            <a:r>
              <a:rPr kumimoji="0" lang="es-ES" altLang="es-ES" sz="2800" b="0" i="0" u="none" strike="noStrike" cap="none" normalizeH="0" baseline="0" dirty="0">
                <a:ln>
                  <a:noFill/>
                </a:ln>
                <a:solidFill>
                  <a:schemeClr val="tx1"/>
                </a:solidFill>
                <a:effectLst/>
                <a:latin typeface="Arial" panose="020B0604020202020204" pitchFamily="34" charset="0"/>
              </a:rPr>
              <a:t>la hemoglobina debemos consu</a:t>
            </a:r>
            <a:r>
              <a:rPr lang="es-ES" altLang="es-ES" sz="2800" dirty="0">
                <a:latin typeface="Arial" panose="020B0604020202020204" pitchFamily="34" charset="0"/>
              </a:rPr>
              <a:t>ltar a nuestro médico</a:t>
            </a:r>
            <a:endParaRPr kumimoji="0" lang="es-ES" altLang="es-E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5801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692696"/>
            <a:ext cx="7772400" cy="1470025"/>
          </a:xfrm>
        </p:spPr>
        <p:txBody>
          <a:bodyPr/>
          <a:lstStyle/>
          <a:p>
            <a:r>
              <a:rPr lang="es-ES" b="1" u="sng" dirty="0"/>
              <a:t>Qué hacen los glóbulos rojos</a:t>
            </a:r>
            <a:br>
              <a:rPr lang="es-ES" b="1" u="sng" dirty="0"/>
            </a:br>
            <a:endParaRPr lang="es-ES" u="sng" dirty="0"/>
          </a:p>
        </p:txBody>
      </p:sp>
      <p:sp>
        <p:nvSpPr>
          <p:cNvPr id="3" name="2 Subtítulo"/>
          <p:cNvSpPr>
            <a:spLocks noGrp="1"/>
          </p:cNvSpPr>
          <p:nvPr>
            <p:ph type="subTitle" idx="1"/>
          </p:nvPr>
        </p:nvSpPr>
        <p:spPr>
          <a:xfrm>
            <a:off x="827584" y="1916832"/>
            <a:ext cx="6944816" cy="3721968"/>
          </a:xfrm>
        </p:spPr>
        <p:txBody>
          <a:bodyPr>
            <a:normAutofit fontScale="92500"/>
          </a:bodyPr>
          <a:lstStyle/>
          <a:p>
            <a:pPr algn="l"/>
            <a:r>
              <a:rPr lang="es-ES" dirty="0">
                <a:solidFill>
                  <a:schemeClr val="tx1"/>
                </a:solidFill>
              </a:rPr>
              <a:t>Tu organismo fabrica tres tipos de células sanguíneas:</a:t>
            </a:r>
          </a:p>
          <a:p>
            <a:pPr marL="514350" indent="-514350" algn="l">
              <a:buFont typeface="+mj-lt"/>
              <a:buAutoNum type="arabicPeriod"/>
            </a:pPr>
            <a:r>
              <a:rPr lang="es-ES" dirty="0">
                <a:solidFill>
                  <a:schemeClr val="tx1"/>
                </a:solidFill>
              </a:rPr>
              <a:t> glóbulos blancos para luchar contra las infecciones.</a:t>
            </a:r>
          </a:p>
          <a:p>
            <a:pPr marL="514350" indent="-514350" algn="l">
              <a:buFont typeface="+mj-lt"/>
              <a:buAutoNum type="arabicPeriod"/>
            </a:pPr>
            <a:r>
              <a:rPr lang="es-ES" dirty="0">
                <a:solidFill>
                  <a:schemeClr val="tx1"/>
                </a:solidFill>
              </a:rPr>
              <a:t>plaquetas para ayudar en la coagulación </a:t>
            </a:r>
          </a:p>
          <a:p>
            <a:pPr marL="514350" indent="-514350" algn="l">
              <a:buFont typeface="+mj-lt"/>
              <a:buAutoNum type="arabicPeriod"/>
            </a:pPr>
            <a:r>
              <a:rPr lang="es-ES" dirty="0">
                <a:solidFill>
                  <a:schemeClr val="tx1"/>
                </a:solidFill>
              </a:rPr>
              <a:t> </a:t>
            </a:r>
            <a:r>
              <a:rPr lang="es-ES" u="sng" dirty="0">
                <a:solidFill>
                  <a:schemeClr val="tx1"/>
                </a:solidFill>
              </a:rPr>
              <a:t>glóbulos rojos para transportar oxígeno por todo el cuerpo.</a:t>
            </a:r>
          </a:p>
        </p:txBody>
      </p:sp>
    </p:spTree>
    <p:extLst>
      <p:ext uri="{BB962C8B-B14F-4D97-AF65-F5344CB8AC3E}">
        <p14:creationId xmlns:p14="http://schemas.microsoft.com/office/powerpoint/2010/main" val="3048803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332657"/>
            <a:ext cx="7920880" cy="864096"/>
          </a:xfrm>
        </p:spPr>
        <p:txBody>
          <a:bodyPr>
            <a:normAutofit fontScale="90000"/>
          </a:bodyPr>
          <a:lstStyle/>
          <a:p>
            <a:r>
              <a:rPr lang="es-ES" b="1" u="sng" dirty="0"/>
              <a:t>Síntomas</a:t>
            </a:r>
            <a:br>
              <a:rPr lang="es-ES" b="1" dirty="0"/>
            </a:br>
            <a:endParaRPr lang="es-ES" dirty="0"/>
          </a:p>
        </p:txBody>
      </p:sp>
      <p:sp>
        <p:nvSpPr>
          <p:cNvPr id="3" name="2 Subtítulo"/>
          <p:cNvSpPr>
            <a:spLocks noGrp="1"/>
          </p:cNvSpPr>
          <p:nvPr>
            <p:ph type="subTitle" idx="1"/>
          </p:nvPr>
        </p:nvSpPr>
        <p:spPr>
          <a:xfrm>
            <a:off x="1115616" y="1268759"/>
            <a:ext cx="7488832" cy="5256583"/>
          </a:xfrm>
        </p:spPr>
        <p:txBody>
          <a:bodyPr>
            <a:normAutofit fontScale="85000" lnSpcReduction="10000"/>
          </a:bodyPr>
          <a:lstStyle/>
          <a:p>
            <a:pPr algn="l"/>
            <a:r>
              <a:rPr lang="es-ES" dirty="0">
                <a:solidFill>
                  <a:schemeClr val="tx1"/>
                </a:solidFill>
              </a:rPr>
              <a:t>Los signos y síntomas de la anemia varían según la causa de la afección. Algunos de ellos son:</a:t>
            </a:r>
          </a:p>
          <a:p>
            <a:pPr marL="514350" indent="-514350" algn="l">
              <a:buFont typeface="Arial" panose="020B0604020202020204" pitchFamily="34" charset="0"/>
              <a:buChar char="•"/>
            </a:pPr>
            <a:r>
              <a:rPr lang="es-ES" dirty="0">
                <a:solidFill>
                  <a:schemeClr val="tx1"/>
                </a:solidFill>
              </a:rPr>
              <a:t>Fatiga</a:t>
            </a:r>
          </a:p>
          <a:p>
            <a:pPr marL="514350" indent="-514350" algn="l">
              <a:buFont typeface="Arial" panose="020B0604020202020204" pitchFamily="34" charset="0"/>
              <a:buChar char="•"/>
            </a:pPr>
            <a:r>
              <a:rPr lang="es-ES" dirty="0">
                <a:solidFill>
                  <a:schemeClr val="tx1"/>
                </a:solidFill>
              </a:rPr>
              <a:t>Debilidad</a:t>
            </a:r>
          </a:p>
          <a:p>
            <a:pPr marL="514350" indent="-514350" algn="l">
              <a:buFont typeface="Arial" panose="020B0604020202020204" pitchFamily="34" charset="0"/>
              <a:buChar char="•"/>
            </a:pPr>
            <a:r>
              <a:rPr lang="es-ES" dirty="0">
                <a:solidFill>
                  <a:schemeClr val="tx1"/>
                </a:solidFill>
              </a:rPr>
              <a:t>Piel pálida o amarillenta</a:t>
            </a:r>
          </a:p>
          <a:p>
            <a:pPr marL="514350" indent="-514350" algn="l">
              <a:buFont typeface="Arial" panose="020B0604020202020204" pitchFamily="34" charset="0"/>
              <a:buChar char="•"/>
            </a:pPr>
            <a:r>
              <a:rPr lang="es-ES" dirty="0">
                <a:solidFill>
                  <a:schemeClr val="tx1"/>
                </a:solidFill>
              </a:rPr>
              <a:t>Latidos del corazón irregulares</a:t>
            </a:r>
          </a:p>
          <a:p>
            <a:pPr marL="514350" indent="-514350" algn="l">
              <a:buFont typeface="Arial" panose="020B0604020202020204" pitchFamily="34" charset="0"/>
              <a:buChar char="•"/>
            </a:pPr>
            <a:r>
              <a:rPr lang="es-ES" dirty="0">
                <a:solidFill>
                  <a:schemeClr val="tx1"/>
                </a:solidFill>
              </a:rPr>
              <a:t>Dificultad para respirar</a:t>
            </a:r>
          </a:p>
          <a:p>
            <a:pPr marL="514350" indent="-514350" algn="l">
              <a:buFont typeface="Arial" panose="020B0604020202020204" pitchFamily="34" charset="0"/>
              <a:buChar char="•"/>
            </a:pPr>
            <a:r>
              <a:rPr lang="es-ES" dirty="0">
                <a:solidFill>
                  <a:schemeClr val="tx1"/>
                </a:solidFill>
              </a:rPr>
              <a:t>Mareos o aturdimiento</a:t>
            </a:r>
          </a:p>
          <a:p>
            <a:pPr marL="514350" indent="-514350" algn="l">
              <a:buFont typeface="Arial" panose="020B0604020202020204" pitchFamily="34" charset="0"/>
              <a:buChar char="•"/>
            </a:pPr>
            <a:r>
              <a:rPr lang="es-ES" dirty="0">
                <a:solidFill>
                  <a:schemeClr val="tx1"/>
                </a:solidFill>
              </a:rPr>
              <a:t>Dolor en el pecho</a:t>
            </a:r>
          </a:p>
          <a:p>
            <a:pPr marL="514350" indent="-514350" algn="l">
              <a:buFont typeface="Arial" panose="020B0604020202020204" pitchFamily="34" charset="0"/>
              <a:buChar char="•"/>
            </a:pPr>
            <a:r>
              <a:rPr lang="es-ES" dirty="0">
                <a:solidFill>
                  <a:schemeClr val="tx1"/>
                </a:solidFill>
              </a:rPr>
              <a:t>Manos y pies fríos</a:t>
            </a:r>
          </a:p>
          <a:p>
            <a:pPr marL="514350" indent="-514350" algn="l">
              <a:buFont typeface="Arial" panose="020B0604020202020204" pitchFamily="34" charset="0"/>
              <a:buChar char="•"/>
            </a:pPr>
            <a:r>
              <a:rPr lang="es-ES" dirty="0">
                <a:solidFill>
                  <a:schemeClr val="tx1"/>
                </a:solidFill>
              </a:rPr>
              <a:t>Dolor de cabeza</a:t>
            </a:r>
          </a:p>
          <a:p>
            <a:endParaRPr lang="es-ES" dirty="0"/>
          </a:p>
        </p:txBody>
      </p:sp>
    </p:spTree>
    <p:extLst>
      <p:ext uri="{BB962C8B-B14F-4D97-AF65-F5344CB8AC3E}">
        <p14:creationId xmlns:p14="http://schemas.microsoft.com/office/powerpoint/2010/main" val="4235130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620688"/>
            <a:ext cx="7772400" cy="1470025"/>
          </a:xfrm>
        </p:spPr>
        <p:txBody>
          <a:bodyPr/>
          <a:lstStyle/>
          <a:p>
            <a:r>
              <a:rPr lang="es-ES" b="1" u="sng" dirty="0"/>
              <a:t>¿Cuándo consultar al médico?</a:t>
            </a:r>
            <a:br>
              <a:rPr lang="es-ES" b="1" u="sng" dirty="0"/>
            </a:br>
            <a:endParaRPr lang="es-ES" u="sng" dirty="0"/>
          </a:p>
        </p:txBody>
      </p:sp>
      <p:sp>
        <p:nvSpPr>
          <p:cNvPr id="3" name="2 Subtítulo"/>
          <p:cNvSpPr>
            <a:spLocks noGrp="1"/>
          </p:cNvSpPr>
          <p:nvPr>
            <p:ph type="subTitle" idx="1"/>
          </p:nvPr>
        </p:nvSpPr>
        <p:spPr>
          <a:xfrm>
            <a:off x="755576" y="1772816"/>
            <a:ext cx="7488832" cy="4248472"/>
          </a:xfrm>
        </p:spPr>
        <p:txBody>
          <a:bodyPr>
            <a:normAutofit fontScale="77500" lnSpcReduction="20000"/>
          </a:bodyPr>
          <a:lstStyle/>
          <a:p>
            <a:r>
              <a:rPr lang="es-ES" dirty="0">
                <a:solidFill>
                  <a:schemeClr val="tx1"/>
                </a:solidFill>
              </a:rPr>
              <a:t>Cuando te notes alguno de ésos síntomas:</a:t>
            </a:r>
          </a:p>
          <a:p>
            <a:endParaRPr lang="es-ES" dirty="0">
              <a:solidFill>
                <a:schemeClr val="tx1"/>
              </a:solidFill>
            </a:endParaRPr>
          </a:p>
          <a:p>
            <a:pPr marL="514350" indent="-514350" algn="l">
              <a:buFont typeface="Arial" panose="020B0604020202020204" pitchFamily="34" charset="0"/>
              <a:buChar char="•"/>
            </a:pPr>
            <a:r>
              <a:rPr lang="es-ES" dirty="0">
                <a:solidFill>
                  <a:schemeClr val="tx1"/>
                </a:solidFill>
              </a:rPr>
              <a:t>Fatiga</a:t>
            </a:r>
          </a:p>
          <a:p>
            <a:pPr marL="514350" indent="-514350" algn="l">
              <a:buFont typeface="Arial" panose="020B0604020202020204" pitchFamily="34" charset="0"/>
              <a:buChar char="•"/>
            </a:pPr>
            <a:r>
              <a:rPr lang="es-ES" dirty="0">
                <a:solidFill>
                  <a:schemeClr val="tx1"/>
                </a:solidFill>
              </a:rPr>
              <a:t>Debilidad</a:t>
            </a:r>
          </a:p>
          <a:p>
            <a:pPr marL="514350" indent="-514350" algn="l">
              <a:buFont typeface="Arial" panose="020B0604020202020204" pitchFamily="34" charset="0"/>
              <a:buChar char="•"/>
            </a:pPr>
            <a:r>
              <a:rPr lang="es-ES" dirty="0">
                <a:solidFill>
                  <a:schemeClr val="tx1"/>
                </a:solidFill>
              </a:rPr>
              <a:t>Piel pálida o amarillenta</a:t>
            </a:r>
          </a:p>
          <a:p>
            <a:pPr marL="514350" indent="-514350" algn="l">
              <a:buFont typeface="Arial" panose="020B0604020202020204" pitchFamily="34" charset="0"/>
              <a:buChar char="•"/>
            </a:pPr>
            <a:r>
              <a:rPr lang="es-ES" dirty="0">
                <a:solidFill>
                  <a:schemeClr val="tx1"/>
                </a:solidFill>
              </a:rPr>
              <a:t>Latidos del corazón irregulares</a:t>
            </a:r>
          </a:p>
          <a:p>
            <a:pPr marL="514350" indent="-514350" algn="l">
              <a:buFont typeface="Arial" panose="020B0604020202020204" pitchFamily="34" charset="0"/>
              <a:buChar char="•"/>
            </a:pPr>
            <a:r>
              <a:rPr lang="es-ES" dirty="0">
                <a:solidFill>
                  <a:schemeClr val="tx1"/>
                </a:solidFill>
              </a:rPr>
              <a:t>Dificultad para respirar</a:t>
            </a:r>
          </a:p>
          <a:p>
            <a:pPr marL="514350" indent="-514350" algn="l">
              <a:buFont typeface="Arial" panose="020B0604020202020204" pitchFamily="34" charset="0"/>
              <a:buChar char="•"/>
            </a:pPr>
            <a:r>
              <a:rPr lang="es-ES" dirty="0">
                <a:solidFill>
                  <a:schemeClr val="tx1"/>
                </a:solidFill>
              </a:rPr>
              <a:t>Mareos o aturdimiento</a:t>
            </a:r>
          </a:p>
          <a:p>
            <a:pPr marL="514350" indent="-514350" algn="l">
              <a:buFont typeface="Arial" panose="020B0604020202020204" pitchFamily="34" charset="0"/>
              <a:buChar char="•"/>
            </a:pPr>
            <a:r>
              <a:rPr lang="es-ES" dirty="0">
                <a:solidFill>
                  <a:schemeClr val="tx1"/>
                </a:solidFill>
              </a:rPr>
              <a:t>Dolor en el pecho</a:t>
            </a:r>
          </a:p>
          <a:p>
            <a:pPr marL="514350" indent="-514350" algn="l">
              <a:buFont typeface="Arial" panose="020B0604020202020204" pitchFamily="34" charset="0"/>
              <a:buChar char="•"/>
            </a:pPr>
            <a:r>
              <a:rPr lang="es-ES" dirty="0">
                <a:solidFill>
                  <a:schemeClr val="tx1"/>
                </a:solidFill>
              </a:rPr>
              <a:t>Manos y pies fríos</a:t>
            </a:r>
          </a:p>
          <a:p>
            <a:pPr marL="514350" indent="-514350" algn="l">
              <a:buFont typeface="Arial" panose="020B0604020202020204" pitchFamily="34" charset="0"/>
              <a:buChar char="•"/>
            </a:pPr>
            <a:r>
              <a:rPr lang="es-ES" dirty="0">
                <a:solidFill>
                  <a:schemeClr val="tx1"/>
                </a:solidFill>
              </a:rPr>
              <a:t>Dolor de cabeza</a:t>
            </a:r>
          </a:p>
          <a:p>
            <a:endParaRPr lang="es-ES" dirty="0"/>
          </a:p>
        </p:txBody>
      </p:sp>
    </p:spTree>
    <p:extLst>
      <p:ext uri="{BB962C8B-B14F-4D97-AF65-F5344CB8AC3E}">
        <p14:creationId xmlns:p14="http://schemas.microsoft.com/office/powerpoint/2010/main" val="1042078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a:t>Causas de la </a:t>
            </a:r>
            <a:r>
              <a:rPr lang="es-ES" b="1" u="sng" dirty="0" err="1"/>
              <a:t>anemía</a:t>
            </a:r>
            <a:br>
              <a:rPr lang="es-ES" b="1" dirty="0"/>
            </a:br>
            <a:endParaRPr lang="es-ES" dirty="0"/>
          </a:p>
        </p:txBody>
      </p:sp>
      <p:sp>
        <p:nvSpPr>
          <p:cNvPr id="3" name="2 Marcador de contenido"/>
          <p:cNvSpPr>
            <a:spLocks noGrp="1"/>
          </p:cNvSpPr>
          <p:nvPr>
            <p:ph idx="1"/>
          </p:nvPr>
        </p:nvSpPr>
        <p:spPr/>
        <p:txBody>
          <a:bodyPr/>
          <a:lstStyle/>
          <a:p>
            <a:pPr marL="742950" indent="-742950">
              <a:buFont typeface="+mj-lt"/>
              <a:buAutoNum type="arabicPeriod"/>
            </a:pPr>
            <a:r>
              <a:rPr lang="es-ES" sz="4000" dirty="0"/>
              <a:t>El cuerpo no produce suficientes glóbulos rojos</a:t>
            </a:r>
          </a:p>
          <a:p>
            <a:pPr marL="742950" indent="-742950">
              <a:buFont typeface="+mj-lt"/>
              <a:buAutoNum type="arabicPeriod"/>
            </a:pPr>
            <a:r>
              <a:rPr lang="es-ES" sz="4000" dirty="0"/>
              <a:t>Un sangrado provoca que pierdas glóbulos rojos más rápidamente de lo que se pueden reemplazar</a:t>
            </a:r>
          </a:p>
          <a:p>
            <a:pPr marL="742950" indent="-742950">
              <a:buFont typeface="+mj-lt"/>
              <a:buAutoNum type="arabicPeriod"/>
            </a:pPr>
            <a:r>
              <a:rPr lang="es-ES" sz="4000" dirty="0"/>
              <a:t>El cuerpo destruye glóbulos rojos</a:t>
            </a:r>
          </a:p>
          <a:p>
            <a:endParaRPr lang="es-ES" dirty="0"/>
          </a:p>
        </p:txBody>
      </p:sp>
    </p:spTree>
    <p:extLst>
      <p:ext uri="{BB962C8B-B14F-4D97-AF65-F5344CB8AC3E}">
        <p14:creationId xmlns:p14="http://schemas.microsoft.com/office/powerpoint/2010/main" val="9094875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2831</Words>
  <Application>Microsoft Office PowerPoint</Application>
  <PresentationFormat>Presentación en pantalla (4:3)</PresentationFormat>
  <Paragraphs>285</Paragraphs>
  <Slides>34</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34</vt:i4>
      </vt:variant>
    </vt:vector>
  </HeadingPairs>
  <TitlesOfParts>
    <vt:vector size="37" baseType="lpstr">
      <vt:lpstr>Arial</vt:lpstr>
      <vt:lpstr>Calibri</vt:lpstr>
      <vt:lpstr>Tema de Office</vt:lpstr>
      <vt:lpstr>ANEMIA</vt:lpstr>
      <vt:lpstr>¿Qué es la anemia?</vt:lpstr>
      <vt:lpstr>¿Qué es la hemoglobina?</vt:lpstr>
      <vt:lpstr>¿Cuáles son los valores normales de la hemoglobina?</vt:lpstr>
      <vt:lpstr>¿Qué puede ocurrir si se produce una disminución de la hemoglobina?</vt:lpstr>
      <vt:lpstr>Qué hacen los glóbulos rojos </vt:lpstr>
      <vt:lpstr>Síntomas </vt:lpstr>
      <vt:lpstr>¿Cuándo consultar al médico? </vt:lpstr>
      <vt:lpstr>Causas de la anemía </vt:lpstr>
      <vt:lpstr>Factores de riesgo: (estos factores aumentan tu riesgo de anemia): </vt:lpstr>
      <vt:lpstr>Factores de riesgo: (estos factores aumentan tu riesgo de anemia (2))</vt:lpstr>
      <vt:lpstr>Complicaciones: que puede pasar cuando la anemia no se trata adecuadamente: </vt:lpstr>
      <vt:lpstr>Prevención </vt:lpstr>
      <vt:lpstr>Prevención (2)</vt:lpstr>
      <vt:lpstr>Tipos de anemia </vt:lpstr>
      <vt:lpstr>Anemia por deficiencia de hierro </vt:lpstr>
      <vt:lpstr>¿Cuáles son los síntomas de la anemia por deficiencia de hierro?</vt:lpstr>
      <vt:lpstr>¿Cuáles son las causas de la anemia por deficiencia de hierro? </vt:lpstr>
      <vt:lpstr>  Anemia por deficiencia de vitamina B12: Causas </vt:lpstr>
      <vt:lpstr>Pautas alimenticias para prevenir aparición de anemia por falta de vitamina B12</vt:lpstr>
      <vt:lpstr>Síntomas </vt:lpstr>
      <vt:lpstr>Anemia por deficiencia de ácido fólico:</vt:lpstr>
      <vt:lpstr>Síntomas Anemia por deficiencia de ácido fólico</vt:lpstr>
      <vt:lpstr>Anemias causadas por enfermedades crónicas: </vt:lpstr>
      <vt:lpstr>Anemias causadas por enfermedades crónicas</vt:lpstr>
      <vt:lpstr>Anemia drepanocítica</vt:lpstr>
      <vt:lpstr>Síntomas Anemia drepanocítica: </vt:lpstr>
      <vt:lpstr>Cuándo consultar con el médico </vt:lpstr>
      <vt:lpstr>Anemia hemolítica</vt:lpstr>
      <vt:lpstr>¿Cuáles son los síntomas de la anemia hemolítica? </vt:lpstr>
      <vt:lpstr>¿Cuándo consultar al médico?</vt:lpstr>
      <vt:lpstr>Anemia aplásica idiopática</vt:lpstr>
      <vt:lpstr>Síntomas: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CARMEN</dc:creator>
  <cp:lastModifiedBy>ARR</cp:lastModifiedBy>
  <cp:revision>50</cp:revision>
  <dcterms:created xsi:type="dcterms:W3CDTF">2018-11-24T18:44:35Z</dcterms:created>
  <dcterms:modified xsi:type="dcterms:W3CDTF">2019-01-09T11:19:40Z</dcterms:modified>
</cp:coreProperties>
</file>