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notesMasterIdLst>
    <p:notesMasterId r:id="rId21"/>
  </p:notesMasterIdLst>
  <p:sldIdLst>
    <p:sldId id="256" r:id="rId2"/>
    <p:sldId id="257" r:id="rId3"/>
    <p:sldId id="326" r:id="rId4"/>
    <p:sldId id="327" r:id="rId5"/>
    <p:sldId id="328" r:id="rId6"/>
    <p:sldId id="307" r:id="rId7"/>
    <p:sldId id="314" r:id="rId8"/>
    <p:sldId id="315" r:id="rId9"/>
    <p:sldId id="316" r:id="rId10"/>
    <p:sldId id="317" r:id="rId11"/>
    <p:sldId id="322" r:id="rId12"/>
    <p:sldId id="319" r:id="rId13"/>
    <p:sldId id="318" r:id="rId14"/>
    <p:sldId id="320" r:id="rId15"/>
    <p:sldId id="321" r:id="rId16"/>
    <p:sldId id="323" r:id="rId17"/>
    <p:sldId id="324" r:id="rId18"/>
    <p:sldId id="325" r:id="rId19"/>
    <p:sldId id="32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2" autoAdjust="0"/>
    <p:restoredTop sz="86368" autoAdjust="0"/>
  </p:normalViewPr>
  <p:slideViewPr>
    <p:cSldViewPr>
      <p:cViewPr varScale="1">
        <p:scale>
          <a:sx n="99" d="100"/>
          <a:sy n="99" d="100"/>
        </p:scale>
        <p:origin x="1542" y="78"/>
      </p:cViewPr>
      <p:guideLst>
        <p:guide orient="horz" pos="2160"/>
        <p:guide pos="2880"/>
      </p:guideLst>
    </p:cSldViewPr>
  </p:slideViewPr>
  <p:outlineViewPr>
    <p:cViewPr>
      <p:scale>
        <a:sx n="33" d="100"/>
        <a:sy n="33" d="100"/>
      </p:scale>
      <p:origin x="0" y="2126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53AD9F-C8DF-4852-B244-C70AAAA1210F}" type="datetimeFigureOut">
              <a:rPr lang="es-ES" smtClean="0"/>
              <a:pPr/>
              <a:t>31/01/2019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853863-69ED-4F06-9B0D-26AAB5FD56F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3231119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89039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4592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579584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3518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1740862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57645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308956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3068010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37646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89902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394581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2658185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340573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1212493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1AAD5EF6-228A-4919-B16B-0BA4496D8D58}" type="datetimeFigureOut">
              <a:rPr lang="es-ES" smtClean="0"/>
              <a:pPr/>
              <a:t>31/01/2019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7F91B18-0720-4E79-9811-F3F87FC1F301}" type="slidenum">
              <a:rPr lang="es-ES" smtClean="0"/>
              <a:pPr/>
              <a:t>‹Nº›</a:t>
            </a:fld>
            <a:endParaRPr lang="es-ES"/>
          </a:p>
        </p:txBody>
      </p:sp>
    </p:spTree>
    <p:extLst>
      <p:ext uri="{BB962C8B-B14F-4D97-AF65-F5344CB8AC3E}">
        <p14:creationId xmlns:p14="http://schemas.microsoft.com/office/powerpoint/2010/main" val="233967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AD5EF6-228A-4919-B16B-0BA4496D8D58}" type="datetimeFigureOut">
              <a:rPr lang="es-ES" smtClean="0"/>
              <a:pPr/>
              <a:t>31/01/2019</a:t>
            </a:fld>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37F91B18-0720-4E79-9811-F3F87FC1F301}" type="slidenum">
              <a:rPr lang="es-ES" smtClean="0"/>
              <a:pPr/>
              <a:t>‹Nº›</a:t>
            </a:fld>
            <a:endParaRPr lang="es-ES"/>
          </a:p>
        </p:txBody>
      </p:sp>
    </p:spTree>
    <p:extLst>
      <p:ext uri="{BB962C8B-B14F-4D97-AF65-F5344CB8AC3E}">
        <p14:creationId xmlns:p14="http://schemas.microsoft.com/office/powerpoint/2010/main" val="281208242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zTEA6YxRHXw"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28662" y="1268760"/>
            <a:ext cx="7200800" cy="1598176"/>
          </a:xfrm>
        </p:spPr>
        <p:style>
          <a:lnRef idx="2">
            <a:schemeClr val="accent2"/>
          </a:lnRef>
          <a:fillRef idx="1">
            <a:schemeClr val="lt1"/>
          </a:fillRef>
          <a:effectRef idx="0">
            <a:schemeClr val="accent2"/>
          </a:effectRef>
          <a:fontRef idx="minor">
            <a:schemeClr val="dk1"/>
          </a:fontRef>
        </p:style>
        <p:txBody>
          <a:bodyPr>
            <a:normAutofit fontScale="90000"/>
          </a:bodyPr>
          <a:lstStyle/>
          <a:p>
            <a:br>
              <a:rPr lang="es-ES" dirty="0">
                <a:solidFill>
                  <a:srgbClr val="FF0000"/>
                </a:solidFill>
              </a:rPr>
            </a:br>
            <a:br>
              <a:rPr lang="es-ES" dirty="0">
                <a:solidFill>
                  <a:srgbClr val="FF0000"/>
                </a:solidFill>
              </a:rPr>
            </a:br>
            <a:endParaRPr lang="es-ES" dirty="0">
              <a:solidFill>
                <a:srgbClr val="FF0000"/>
              </a:solidFill>
            </a:endParaRPr>
          </a:p>
        </p:txBody>
      </p:sp>
      <p:sp>
        <p:nvSpPr>
          <p:cNvPr id="3" name="2 Subtítulo"/>
          <p:cNvSpPr>
            <a:spLocks noGrp="1"/>
          </p:cNvSpPr>
          <p:nvPr>
            <p:ph type="subTitle" idx="1"/>
          </p:nvPr>
        </p:nvSpPr>
        <p:spPr>
          <a:xfrm>
            <a:off x="827584" y="3886200"/>
            <a:ext cx="6400800" cy="2043130"/>
          </a:xfrm>
        </p:spPr>
        <p:txBody>
          <a:bodyPr>
            <a:normAutofit fontScale="92500" lnSpcReduction="10000"/>
          </a:bodyPr>
          <a:lstStyle/>
          <a:p>
            <a:r>
              <a:rPr lang="es-ES" b="1" dirty="0">
                <a:ln/>
                <a:solidFill>
                  <a:srgbClr val="7A983E"/>
                </a:solidFill>
                <a:latin typeface="Abadi" panose="020B0604020104020204" pitchFamily="34" charset="0"/>
              </a:rPr>
              <a:t>Grupo Trabajo:</a:t>
            </a:r>
          </a:p>
          <a:p>
            <a:r>
              <a:rPr lang="es-ES" b="1" dirty="0">
                <a:ln/>
                <a:solidFill>
                  <a:srgbClr val="7A983E"/>
                </a:solidFill>
                <a:latin typeface="Abadi" panose="020B0604020104020204" pitchFamily="34" charset="0"/>
              </a:rPr>
              <a:t>“Estrategias de actuación para la salud y la calidad de vida de nuestros alumnos”</a:t>
            </a:r>
          </a:p>
          <a:p>
            <a:endParaRPr lang="es-ES" b="1" dirty="0">
              <a:ln/>
              <a:solidFill>
                <a:srgbClr val="7A983E"/>
              </a:solidFill>
              <a:latin typeface="Abadi" panose="020B0604020104020204" pitchFamily="34" charset="0"/>
            </a:endParaRPr>
          </a:p>
          <a:p>
            <a:r>
              <a:rPr lang="es-ES" b="1" dirty="0">
                <a:ln/>
                <a:solidFill>
                  <a:srgbClr val="7A983E"/>
                </a:solidFill>
                <a:latin typeface="Abadi" panose="020B0604020104020204" pitchFamily="34" charset="0"/>
              </a:rPr>
              <a:t>C.E.P. DE CÓRDOBA</a:t>
            </a:r>
          </a:p>
          <a:p>
            <a:r>
              <a:rPr lang="es-ES" b="1" dirty="0" err="1">
                <a:ln/>
                <a:solidFill>
                  <a:srgbClr val="7A983E"/>
                </a:solidFill>
                <a:latin typeface="Abadi" panose="020B0604020104020204" pitchFamily="34" charset="0"/>
              </a:rPr>
              <a:t>Mª</a:t>
            </a:r>
            <a:r>
              <a:rPr lang="es-ES" b="1" dirty="0">
                <a:ln/>
                <a:solidFill>
                  <a:srgbClr val="7A983E"/>
                </a:solidFill>
                <a:latin typeface="Abadi" panose="020B0604020104020204" pitchFamily="34" charset="0"/>
              </a:rPr>
              <a:t> Victoria Pina Nieto</a:t>
            </a:r>
          </a:p>
          <a:p>
            <a:endParaRPr lang="es-ES" dirty="0"/>
          </a:p>
        </p:txBody>
      </p:sp>
      <p:sp>
        <p:nvSpPr>
          <p:cNvPr id="4" name="3 Rectángulo"/>
          <p:cNvSpPr/>
          <p:nvPr/>
        </p:nvSpPr>
        <p:spPr>
          <a:xfrm>
            <a:off x="1071538" y="1628800"/>
            <a:ext cx="6929486"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a:ln w="11430"/>
                <a:solidFill>
                  <a:schemeClr val="accent1">
                    <a:lumMod val="75000"/>
                  </a:schemeClr>
                </a:solidFill>
                <a:effectLst>
                  <a:outerShdw blurRad="50800" dist="39000" dir="5460000" algn="tl">
                    <a:srgbClr val="000000">
                      <a:alpha val="38000"/>
                    </a:srgbClr>
                  </a:outerShdw>
                </a:effectLst>
                <a:latin typeface="Abadi" panose="020B0604020104020204" pitchFamily="34" charset="0"/>
              </a:rPr>
              <a:t>SALUD BUCODENTAL</a:t>
            </a:r>
          </a:p>
        </p:txBody>
      </p:sp>
    </p:spTree>
    <p:extLst>
      <p:ext uri="{BB962C8B-B14F-4D97-AF65-F5344CB8AC3E}">
        <p14:creationId xmlns:p14="http://schemas.microsoft.com/office/powerpoint/2010/main" val="3376949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8138865" cy="1320800"/>
          </a:xfrm>
        </p:spPr>
        <p:txBody>
          <a:bodyPr>
            <a:normAutofit/>
          </a:bodyPr>
          <a:lstStyle/>
          <a:p>
            <a:r>
              <a:rPr lang="es-ES" sz="3200" dirty="0">
                <a:solidFill>
                  <a:schemeClr val="accent2">
                    <a:lumMod val="75000"/>
                  </a:schemeClr>
                </a:solidFill>
              </a:rPr>
              <a:t>Causas de las enfermedades bucodentales</a:t>
            </a:r>
          </a:p>
        </p:txBody>
      </p:sp>
      <p:sp>
        <p:nvSpPr>
          <p:cNvPr id="3" name="2 Marcador de contenido"/>
          <p:cNvSpPr>
            <a:spLocks noGrp="1"/>
          </p:cNvSpPr>
          <p:nvPr>
            <p:ph idx="1"/>
          </p:nvPr>
        </p:nvSpPr>
        <p:spPr>
          <a:xfrm>
            <a:off x="457200" y="2348880"/>
            <a:ext cx="8229600" cy="3744416"/>
          </a:xfrm>
        </p:spPr>
        <p:txBody>
          <a:bodyPr>
            <a:normAutofit fontScale="47500" lnSpcReduction="20000"/>
          </a:bodyPr>
          <a:lstStyle/>
          <a:p>
            <a:pPr algn="just"/>
            <a:r>
              <a:rPr lang="es-ES" sz="3400" dirty="0"/>
              <a:t>Las enfermedades bucodentales presentan factores de riesgo relacionados, entre otros, con la mala salud, el tabaquismo y el consumo nocivo de alcohol, factores que comparten con las cuatro enfermedades crónicas más importantes, a saber: las enfermedades cardiovasculares, el cáncer, las enfermedades respiratorias crónicas y la diabetes. Es de notar a este respecto que las afecciones bucodentales a menudo están asociadas a enfermedades crónicas. La mala higiene de la boca también constituye un factor de riesgo para el padecimiento de enfermedades bucodentales.</a:t>
            </a:r>
          </a:p>
          <a:p>
            <a:pPr algn="just"/>
            <a:r>
              <a:rPr lang="es-ES" sz="3400" dirty="0"/>
              <a:t>La prevalencia de estas enfermedades varía dependiendo de la región geográfica de que se trate y de la disponibilidad y accesibilidad de servicios de salud bucodental. También tienen mucho peso diversos determinantes sociales. La prevalencia de enfermedades bucodentales está aumentando en los países de ingresos bajos y medianos; en todos los países, la carga de morbilidad por esta causa es considerablemente mayor en las poblaciones pobres y desfavorecidas.</a:t>
            </a:r>
          </a:p>
          <a:p>
            <a:pPr marL="0" indent="0">
              <a:buNone/>
            </a:pPr>
            <a:endParaRPr lang="es-ES" sz="2400" dirty="0"/>
          </a:p>
        </p:txBody>
      </p:sp>
    </p:spTree>
    <p:extLst>
      <p:ext uri="{BB962C8B-B14F-4D97-AF65-F5344CB8AC3E}">
        <p14:creationId xmlns:p14="http://schemas.microsoft.com/office/powerpoint/2010/main" val="2092295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rPr>
              <a:t>La sensibilidad dental</a:t>
            </a:r>
          </a:p>
        </p:txBody>
      </p:sp>
      <p:sp>
        <p:nvSpPr>
          <p:cNvPr id="3" name="2 Marcador de contenido"/>
          <p:cNvSpPr>
            <a:spLocks noGrp="1"/>
          </p:cNvSpPr>
          <p:nvPr>
            <p:ph idx="1"/>
          </p:nvPr>
        </p:nvSpPr>
        <p:spPr>
          <a:xfrm>
            <a:off x="457200" y="1930400"/>
            <a:ext cx="8229600" cy="4224363"/>
          </a:xfrm>
        </p:spPr>
        <p:txBody>
          <a:bodyPr>
            <a:normAutofit/>
          </a:bodyPr>
          <a:lstStyle/>
          <a:p>
            <a:pPr marL="0" indent="0" algn="just">
              <a:buNone/>
            </a:pPr>
            <a:r>
              <a:rPr lang="es-ES" sz="2000" dirty="0"/>
              <a:t>La sensibilidad dental es un problema más común de lo que parece, ya que afecta al 25% de la población adulta. Consiste en un dolor dental fuerte pero temporal que aparece tras el contacto con un estímulo exterior (bebidas o alimentos ácidos, fríos, calientes), debido a la exposición de la dentina al medio oral. Generalmente tiene mayor incidencia entre los 20 y 40 años y más en mujeres que en hombres. Los dientes más afectados suelen ser los premolares y los caninos.</a:t>
            </a:r>
          </a:p>
        </p:txBody>
      </p:sp>
      <p:pic>
        <p:nvPicPr>
          <p:cNvPr id="7" name="Imagen 6">
            <a:extLst>
              <a:ext uri="{FF2B5EF4-FFF2-40B4-BE49-F238E27FC236}">
                <a16:creationId xmlns:a16="http://schemas.microsoft.com/office/drawing/2014/main" id="{F30C0233-5620-4085-B5E7-38E9CEF2437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9872" y="4581128"/>
            <a:ext cx="2569865" cy="1815997"/>
          </a:xfrm>
          <a:prstGeom prst="rect">
            <a:avLst/>
          </a:prstGeom>
        </p:spPr>
      </p:pic>
    </p:spTree>
    <p:extLst>
      <p:ext uri="{BB962C8B-B14F-4D97-AF65-F5344CB8AC3E}">
        <p14:creationId xmlns:p14="http://schemas.microsoft.com/office/powerpoint/2010/main" val="397497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rPr>
              <a:t>Prevención y tratamiento</a:t>
            </a:r>
          </a:p>
        </p:txBody>
      </p:sp>
      <p:sp>
        <p:nvSpPr>
          <p:cNvPr id="3" name="2 Marcador de contenido"/>
          <p:cNvSpPr>
            <a:spLocks noGrp="1"/>
          </p:cNvSpPr>
          <p:nvPr>
            <p:ph idx="1"/>
          </p:nvPr>
        </p:nvSpPr>
        <p:spPr>
          <a:xfrm>
            <a:off x="457200" y="1556792"/>
            <a:ext cx="8229600" cy="4525963"/>
          </a:xfrm>
        </p:spPr>
        <p:txBody>
          <a:bodyPr>
            <a:normAutofit/>
          </a:bodyPr>
          <a:lstStyle/>
          <a:p>
            <a:pPr marL="0" indent="0" algn="just">
              <a:buNone/>
            </a:pPr>
            <a:r>
              <a:rPr lang="es-ES" sz="2000" dirty="0"/>
              <a:t>Las caries dentales pueden prevenirse manteniendo de forma constante una baja concentración de fluoruro en la cavidad bucal. Ello puede conseguirse mediante la fluoración del agua de bebida, la sal, la leche, los colutorios o la pasta dentífrica, o bien mediante la aplicación de fluoruros por profesionales. La exposición a largo plazo a niveles óptimos de fluoruros reduce el número de caries tanto en los niños como en los adultos. </a:t>
            </a:r>
          </a:p>
          <a:p>
            <a:pPr marL="0" indent="0" algn="just">
              <a:buNone/>
            </a:pPr>
            <a:endParaRPr lang="es-ES" sz="2200" dirty="0"/>
          </a:p>
        </p:txBody>
      </p:sp>
      <p:pic>
        <p:nvPicPr>
          <p:cNvPr id="8" name="Imagen 7">
            <a:extLst>
              <a:ext uri="{FF2B5EF4-FFF2-40B4-BE49-F238E27FC236}">
                <a16:creationId xmlns:a16="http://schemas.microsoft.com/office/drawing/2014/main" id="{F0E6C866-2D7A-460D-9C2F-3C01DFB6CEA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3933056"/>
            <a:ext cx="2557264" cy="2557264"/>
          </a:xfrm>
          <a:prstGeom prst="rect">
            <a:avLst/>
          </a:prstGeom>
        </p:spPr>
      </p:pic>
    </p:spTree>
    <p:extLst>
      <p:ext uri="{BB962C8B-B14F-4D97-AF65-F5344CB8AC3E}">
        <p14:creationId xmlns:p14="http://schemas.microsoft.com/office/powerpoint/2010/main" val="2025076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rPr>
              <a:t>Prevención y tratamiento</a:t>
            </a:r>
          </a:p>
        </p:txBody>
      </p:sp>
      <p:sp>
        <p:nvSpPr>
          <p:cNvPr id="3" name="2 Marcador de contenido"/>
          <p:cNvSpPr>
            <a:spLocks noGrp="1"/>
          </p:cNvSpPr>
          <p:nvPr>
            <p:ph idx="1"/>
          </p:nvPr>
        </p:nvSpPr>
        <p:spPr>
          <a:xfrm>
            <a:off x="457200" y="1999381"/>
            <a:ext cx="8229600" cy="3733875"/>
          </a:xfrm>
        </p:spPr>
        <p:txBody>
          <a:bodyPr>
            <a:normAutofit fontScale="62500" lnSpcReduction="20000"/>
          </a:bodyPr>
          <a:lstStyle/>
          <a:p>
            <a:pPr marL="0" indent="0" algn="just">
              <a:buNone/>
            </a:pPr>
            <a:r>
              <a:rPr lang="es-ES" sz="2800" dirty="0"/>
              <a:t>La carga de enfermedades bucodentales y otras afecciones crónicas puede reducirse de forma simultánea, atajando los factores de riesgo comunes, como se indica a continuación:</a:t>
            </a:r>
          </a:p>
          <a:p>
            <a:pPr algn="just"/>
            <a:r>
              <a:rPr lang="es-ES" sz="2800" dirty="0"/>
              <a:t>La reducción de la ingesta de azúcares y una alimentación bien equilibrada para prevenir la caries dental y la pérdida prematura de dientes.</a:t>
            </a:r>
          </a:p>
          <a:p>
            <a:pPr algn="just"/>
            <a:r>
              <a:rPr lang="es-ES" sz="2800" dirty="0"/>
              <a:t>El consumo de frutas y verduras protege contra el cáncer de la cavidad bucal.</a:t>
            </a:r>
          </a:p>
          <a:p>
            <a:pPr algn="just"/>
            <a:r>
              <a:rPr lang="es-ES" sz="2800" dirty="0"/>
              <a:t>Dejar de fumar y reducir el consumo de alcohol disminuyen el riesgo de cánceres de la cavidad bucal, periodontopatías y pérdida de dientes.</a:t>
            </a:r>
          </a:p>
          <a:p>
            <a:pPr algn="just"/>
            <a:r>
              <a:rPr lang="es-ES" sz="2800" dirty="0"/>
              <a:t>El uso de equipos eficaces de protección en la práctica de deportes y el uso de vehículos automóviles reduce las lesiones faciales.</a:t>
            </a:r>
          </a:p>
          <a:p>
            <a:pPr algn="just"/>
            <a:r>
              <a:rPr lang="es-ES" sz="2800" dirty="0"/>
              <a:t>Entornos físicos seguros.</a:t>
            </a:r>
          </a:p>
          <a:p>
            <a:pPr marL="0" indent="0">
              <a:buNone/>
            </a:pPr>
            <a:endParaRPr lang="es-ES" sz="2400" dirty="0"/>
          </a:p>
        </p:txBody>
      </p:sp>
    </p:spTree>
    <p:extLst>
      <p:ext uri="{BB962C8B-B14F-4D97-AF65-F5344CB8AC3E}">
        <p14:creationId xmlns:p14="http://schemas.microsoft.com/office/powerpoint/2010/main" val="1312714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rPr>
              <a:t>Higiene bucodental</a:t>
            </a:r>
          </a:p>
        </p:txBody>
      </p:sp>
      <p:sp>
        <p:nvSpPr>
          <p:cNvPr id="3" name="2 Marcador de contenido"/>
          <p:cNvSpPr>
            <a:spLocks noGrp="1"/>
          </p:cNvSpPr>
          <p:nvPr>
            <p:ph idx="1"/>
          </p:nvPr>
        </p:nvSpPr>
        <p:spPr>
          <a:xfrm>
            <a:off x="457200" y="2132856"/>
            <a:ext cx="8229600" cy="3600400"/>
          </a:xfrm>
        </p:spPr>
        <p:txBody>
          <a:bodyPr>
            <a:normAutofit fontScale="92500"/>
          </a:bodyPr>
          <a:lstStyle/>
          <a:p>
            <a:pPr marL="0" indent="0" algn="just">
              <a:buNone/>
            </a:pPr>
            <a:r>
              <a:rPr lang="es-ES" sz="2200" dirty="0"/>
              <a:t>Una buena higiene bucal siempre lleva asociada, además de un buen cepillado, la utilización de un colutorio, de seda dental y de los cepillos interdentales siempre y cuando esté indicado.</a:t>
            </a:r>
          </a:p>
          <a:p>
            <a:pPr marL="0" indent="0" algn="just">
              <a:buNone/>
            </a:pPr>
            <a:r>
              <a:rPr lang="es-ES" sz="2200" dirty="0"/>
              <a:t>Los cepillos interproximales o interdentales son una herramienta más para garantizar el necesario buen cuidado de tu boca, ya que únicamente con el cepillo de dientes no podemos llegar a los lugares a los que la seda o los cepillos interdentales llegan. Se usan para realizar una limpieza más eficaz entre los dientes si el espacio entre éstos sea suficientemente amplio, con el objetivo de eliminar restos y placa bacteriana que se deposita en nuestra dentadura día a día.</a:t>
            </a:r>
          </a:p>
        </p:txBody>
      </p:sp>
    </p:spTree>
    <p:extLst>
      <p:ext uri="{BB962C8B-B14F-4D97-AF65-F5344CB8AC3E}">
        <p14:creationId xmlns:p14="http://schemas.microsoft.com/office/powerpoint/2010/main" val="1638532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09600"/>
            <a:ext cx="8820471" cy="1320800"/>
          </a:xfrm>
        </p:spPr>
        <p:txBody>
          <a:bodyPr>
            <a:normAutofit/>
          </a:bodyPr>
          <a:lstStyle/>
          <a:p>
            <a:r>
              <a:rPr lang="es-ES" sz="3200" dirty="0">
                <a:solidFill>
                  <a:schemeClr val="accent2">
                    <a:lumMod val="75000"/>
                  </a:schemeClr>
                </a:solidFill>
              </a:rPr>
              <a:t>Consejos básicos para la higiene bucodental</a:t>
            </a:r>
          </a:p>
        </p:txBody>
      </p:sp>
      <p:sp>
        <p:nvSpPr>
          <p:cNvPr id="3" name="2 Marcador de contenido"/>
          <p:cNvSpPr>
            <a:spLocks noGrp="1"/>
          </p:cNvSpPr>
          <p:nvPr>
            <p:ph idx="1"/>
          </p:nvPr>
        </p:nvSpPr>
        <p:spPr>
          <a:xfrm>
            <a:off x="457200" y="2132857"/>
            <a:ext cx="8229600" cy="4248472"/>
          </a:xfrm>
        </p:spPr>
        <p:txBody>
          <a:bodyPr>
            <a:normAutofit fontScale="55000" lnSpcReduction="20000"/>
          </a:bodyPr>
          <a:lstStyle/>
          <a:p>
            <a:pPr algn="just"/>
            <a:r>
              <a:rPr lang="es-ES" sz="2800" dirty="0"/>
              <a:t>Cepillar nuestros dientes cada vez que comemos o al menos 3 veces al día.</a:t>
            </a:r>
          </a:p>
          <a:p>
            <a:pPr algn="just"/>
            <a:r>
              <a:rPr lang="es-ES" sz="2800" dirty="0"/>
              <a:t>El cepillado no es suficiente. Debemos además utilizar el cepillo interdental y el hilo dental para conseguir sacar los restos de comida que se quedan entre las piezas. Hacemos cepillados muy rápidos y olvidamos que entre los dientes también se queda comida y hay que saber sacarla.</a:t>
            </a:r>
          </a:p>
          <a:p>
            <a:pPr algn="just"/>
            <a:r>
              <a:rPr lang="es-ES" sz="2800" dirty="0"/>
              <a:t>Usar un colutorio o enjuague bucal con flúor. Los recomendados para niños son buenos tanto para ellos como para nosotros.</a:t>
            </a:r>
          </a:p>
          <a:p>
            <a:pPr algn="just"/>
            <a:r>
              <a:rPr lang="es-ES" sz="2800" dirty="0"/>
              <a:t>Beber agua en cantidad. La falta de una hidratación adecuada (se recomiendan dos litros diarios de agua) puede implicar un aumento de la placa bacteriana e incluso problemas de inflamación de encías así como de creación de caries (azúcar).</a:t>
            </a:r>
          </a:p>
          <a:p>
            <a:pPr algn="just"/>
            <a:r>
              <a:rPr lang="es-ES" sz="2800" dirty="0"/>
              <a:t>Moderar la ingesta de bebidas carbonatadas, ácidas, azucaradas y alcohólicas sin olvidar limpiar los dientes a conciencia tras su ingesta.</a:t>
            </a:r>
          </a:p>
          <a:p>
            <a:pPr algn="just"/>
            <a:r>
              <a:rPr lang="es-ES" sz="2800" dirty="0"/>
              <a:t>Si no es posible dejar de fumar (que sería lo idóneo para nuestros dientes), moderar y controlarlo. Es necesario recordar que en el 100% de los casos, el fumador se queda antes sin dientes que el no fumador. El tabaco destruye las encías.</a:t>
            </a:r>
          </a:p>
          <a:p>
            <a:pPr marL="0" indent="0" algn="just">
              <a:buNone/>
            </a:pPr>
            <a:endParaRPr lang="es-ES" sz="2200" dirty="0"/>
          </a:p>
        </p:txBody>
      </p:sp>
    </p:spTree>
    <p:extLst>
      <p:ext uri="{BB962C8B-B14F-4D97-AF65-F5344CB8AC3E}">
        <p14:creationId xmlns:p14="http://schemas.microsoft.com/office/powerpoint/2010/main" val="3244076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8229600" cy="1320800"/>
          </a:xfrm>
        </p:spPr>
        <p:txBody>
          <a:bodyPr>
            <a:normAutofit/>
          </a:bodyPr>
          <a:lstStyle/>
          <a:p>
            <a:r>
              <a:rPr lang="es-ES" dirty="0">
                <a:solidFill>
                  <a:schemeClr val="accent2">
                    <a:lumMod val="75000"/>
                  </a:schemeClr>
                </a:solidFill>
              </a:rPr>
              <a:t>Mitos dentales que no hay que creer</a:t>
            </a:r>
          </a:p>
        </p:txBody>
      </p:sp>
      <p:sp>
        <p:nvSpPr>
          <p:cNvPr id="3" name="2 Marcador de contenido"/>
          <p:cNvSpPr>
            <a:spLocks noGrp="1"/>
          </p:cNvSpPr>
          <p:nvPr>
            <p:ph idx="1"/>
          </p:nvPr>
        </p:nvSpPr>
        <p:spPr>
          <a:xfrm>
            <a:off x="457200" y="2359421"/>
            <a:ext cx="8229600" cy="3949899"/>
          </a:xfrm>
        </p:spPr>
        <p:txBody>
          <a:bodyPr>
            <a:normAutofit fontScale="70000" lnSpcReduction="20000"/>
          </a:bodyPr>
          <a:lstStyle/>
          <a:p>
            <a:pPr marL="0" indent="0" algn="just">
              <a:buNone/>
            </a:pPr>
            <a:r>
              <a:rPr lang="es-ES" sz="3100" dirty="0"/>
              <a:t>Son muchos los mitos dentales y remedios caseros que llegan a nuestros oídos por boca de amigos y conocidos o que leemos en páginas de Internet. Sin embargo muchos de ellos no son ciertos y pueden causar problemas a nuestra salud bucodental. </a:t>
            </a:r>
          </a:p>
          <a:p>
            <a:pPr algn="just"/>
            <a:r>
              <a:rPr lang="es-ES" sz="2400" b="1" dirty="0"/>
              <a:t>Las caries de los dientes de leche no afectan a los definitivos.</a:t>
            </a:r>
            <a:r>
              <a:rPr lang="es-ES" sz="2400" dirty="0"/>
              <a:t>   La caries del diente de leche necesita ser tratada lo antes posible.</a:t>
            </a:r>
          </a:p>
          <a:p>
            <a:pPr algn="just"/>
            <a:r>
              <a:rPr lang="es-ES" sz="2400" b="1" dirty="0"/>
              <a:t>Las caries siempre duelen.</a:t>
            </a:r>
            <a:r>
              <a:rPr lang="es-ES" sz="2400" dirty="0"/>
              <a:t> Una caries puede estar presente en un diente, principalmente en el esmalte, sin que el paciente sienta dolor alguno. </a:t>
            </a:r>
          </a:p>
          <a:p>
            <a:pPr algn="just"/>
            <a:r>
              <a:rPr lang="es-ES" sz="2400" b="1" dirty="0"/>
              <a:t>El embarazo ocasiona pérdida de dientes en la madre por falta de calcio.</a:t>
            </a:r>
            <a:r>
              <a:rPr lang="es-ES" sz="2400" dirty="0"/>
              <a:t> Durante el embarazo la alteración hormonal produce cambios en las encías aumentando el depósito de bacterias. Tienen un mayor riesgo de gingivitis y caries. Por eso las embarazadas necesitan extremar su higiene dental y acudir a revisión con el dentista durante el embarazo.</a:t>
            </a:r>
          </a:p>
          <a:p>
            <a:pPr marL="0" indent="0" algn="just">
              <a:buNone/>
            </a:pPr>
            <a:endParaRPr lang="es-ES" sz="2200" dirty="0"/>
          </a:p>
        </p:txBody>
      </p:sp>
    </p:spTree>
    <p:extLst>
      <p:ext uri="{BB962C8B-B14F-4D97-AF65-F5344CB8AC3E}">
        <p14:creationId xmlns:p14="http://schemas.microsoft.com/office/powerpoint/2010/main" val="407705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7706817" cy="1320800"/>
          </a:xfrm>
        </p:spPr>
        <p:txBody>
          <a:bodyPr>
            <a:normAutofit/>
          </a:bodyPr>
          <a:lstStyle/>
          <a:p>
            <a:r>
              <a:rPr lang="es-ES" dirty="0">
                <a:solidFill>
                  <a:schemeClr val="accent2">
                    <a:lumMod val="75000"/>
                  </a:schemeClr>
                </a:solidFill>
              </a:rPr>
              <a:t>Mitos dentales que no hay que creer</a:t>
            </a:r>
          </a:p>
        </p:txBody>
      </p:sp>
      <p:sp>
        <p:nvSpPr>
          <p:cNvPr id="3" name="2 Marcador de contenido"/>
          <p:cNvSpPr>
            <a:spLocks noGrp="1"/>
          </p:cNvSpPr>
          <p:nvPr>
            <p:ph idx="1"/>
          </p:nvPr>
        </p:nvSpPr>
        <p:spPr>
          <a:xfrm>
            <a:off x="457200" y="1700808"/>
            <a:ext cx="8229600" cy="4248472"/>
          </a:xfrm>
        </p:spPr>
        <p:txBody>
          <a:bodyPr>
            <a:normAutofit fontScale="85000" lnSpcReduction="20000"/>
          </a:bodyPr>
          <a:lstStyle/>
          <a:p>
            <a:pPr algn="just"/>
            <a:r>
              <a:rPr lang="es-ES" sz="2200" b="1" dirty="0"/>
              <a:t>Mascar chicle sustituye el cepillado. </a:t>
            </a:r>
            <a:r>
              <a:rPr lang="es-ES" sz="2200" dirty="0"/>
              <a:t>Falso mito muy extendido. Contribuye a generar más saliva y mejorar el PH pero en ningún caso puede sustituir a la seda dental, al cepillo interdental y al cepillo de dientes.</a:t>
            </a:r>
          </a:p>
          <a:p>
            <a:pPr algn="just"/>
            <a:r>
              <a:rPr lang="es-ES" sz="2200" b="1" dirty="0"/>
              <a:t>El bicarbonato es bueno para blanquear los dientes. </a:t>
            </a:r>
            <a:r>
              <a:rPr lang="es-ES" sz="2200" dirty="0"/>
              <a:t>Aunque antiguamente se utilizaba como blanqueante no es recomendable ya que es muy abrasivo y ocasiona daños al esmalte. Los blanqueamientos dentales deben realizarse sólo por un dentista.</a:t>
            </a:r>
          </a:p>
          <a:p>
            <a:pPr algn="just"/>
            <a:r>
              <a:rPr lang="es-ES" sz="2200" b="1" dirty="0"/>
              <a:t>Los dientes son los responsables del mal aliento. </a:t>
            </a:r>
            <a:r>
              <a:rPr lang="es-ES" sz="2200" dirty="0"/>
              <a:t>Esto es falso a medias ya que el mal aliento aparece por falta de higiene dental y acumulación de restos y bacterias. En ocasiones tiene su origen en problemas gastrointestinales.</a:t>
            </a:r>
          </a:p>
          <a:p>
            <a:pPr algn="just"/>
            <a:r>
              <a:rPr lang="es-ES" sz="2200" b="1" dirty="0"/>
              <a:t>Las muelas del juicio deben extraerse siempre. </a:t>
            </a:r>
            <a:r>
              <a:rPr lang="es-ES" sz="2200" dirty="0"/>
              <a:t>Solo deben extraerse cuándo su posición y desarrollo causen infecciones o problemas para el resto de los dientes. Cada caso debe ser evaluado por un odontólogo.</a:t>
            </a:r>
          </a:p>
          <a:p>
            <a:pPr marL="0" indent="0" algn="just">
              <a:buNone/>
            </a:pPr>
            <a:endParaRPr lang="es-ES" sz="2200" dirty="0"/>
          </a:p>
        </p:txBody>
      </p:sp>
    </p:spTree>
    <p:extLst>
      <p:ext uri="{BB962C8B-B14F-4D97-AF65-F5344CB8AC3E}">
        <p14:creationId xmlns:p14="http://schemas.microsoft.com/office/powerpoint/2010/main" val="2174076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7706817" cy="1320800"/>
          </a:xfrm>
        </p:spPr>
        <p:txBody>
          <a:bodyPr>
            <a:normAutofit/>
          </a:bodyPr>
          <a:lstStyle/>
          <a:p>
            <a:r>
              <a:rPr lang="es-ES" dirty="0">
                <a:solidFill>
                  <a:schemeClr val="accent2">
                    <a:lumMod val="75000"/>
                  </a:schemeClr>
                </a:solidFill>
              </a:rPr>
              <a:t>Claves para un cepillado correcto</a:t>
            </a:r>
          </a:p>
        </p:txBody>
      </p:sp>
      <p:sp>
        <p:nvSpPr>
          <p:cNvPr id="3" name="2 Marcador de contenido"/>
          <p:cNvSpPr>
            <a:spLocks noGrp="1"/>
          </p:cNvSpPr>
          <p:nvPr>
            <p:ph idx="1"/>
          </p:nvPr>
        </p:nvSpPr>
        <p:spPr>
          <a:xfrm>
            <a:off x="457200" y="1916832"/>
            <a:ext cx="8229600" cy="4104456"/>
          </a:xfrm>
        </p:spPr>
        <p:txBody>
          <a:bodyPr>
            <a:normAutofit fontScale="92500" lnSpcReduction="20000"/>
          </a:bodyPr>
          <a:lstStyle/>
          <a:p>
            <a:pPr marL="0" indent="0" algn="just">
              <a:buNone/>
            </a:pPr>
            <a:r>
              <a:rPr lang="es-ES" sz="2200" dirty="0"/>
              <a:t>El cepillado de dientes es esencial para mantener una buena salud bucodental. Para ello deben tenerse en cuenta las siguientes recomendaciones:</a:t>
            </a:r>
          </a:p>
          <a:p>
            <a:pPr marL="457200" indent="-457200" algn="just">
              <a:buAutoNum type="arabicParenR"/>
            </a:pPr>
            <a:r>
              <a:rPr lang="es-ES" sz="2000" dirty="0"/>
              <a:t>Un cepillado después de cada comida, con un mínimo de tres veces al día. El cepillado elimina los restos de alimentos y la placa bacteriana, evitando la acumulación de sarro y los restos de alimentos situados en las caras externas, internas y de masticación, y que pueden afectar las estructuras dentales.</a:t>
            </a:r>
          </a:p>
          <a:p>
            <a:pPr marL="457200" indent="-457200" algn="just">
              <a:buAutoNum type="arabicParenR"/>
            </a:pPr>
            <a:r>
              <a:rPr lang="es-ES" sz="2000" dirty="0"/>
              <a:t>La técnica para el cepillado de los dientes es muy importante. Se aconseja seguir siempre el mismo orden para no dejarse ninguna zona sin limpiar.</a:t>
            </a:r>
          </a:p>
          <a:p>
            <a:pPr marL="457200" indent="-457200" algn="just">
              <a:buAutoNum type="arabicParenR"/>
            </a:pPr>
            <a:r>
              <a:rPr lang="es-ES" sz="2000" dirty="0"/>
              <a:t>El cepillado de los dientes debe durar al menos tres minutos.</a:t>
            </a:r>
          </a:p>
          <a:p>
            <a:pPr marL="457200" indent="-457200" algn="just">
              <a:buAutoNum type="arabicParenR"/>
            </a:pPr>
            <a:r>
              <a:rPr lang="es-ES" sz="2000" dirty="0"/>
              <a:t>Para finalizar debe cepillarse la lengua de delante hacia atrás varias veces.</a:t>
            </a:r>
          </a:p>
          <a:p>
            <a:pPr marL="457200" indent="-457200" algn="just">
              <a:buAutoNum type="arabicParenR"/>
            </a:pPr>
            <a:endParaRPr lang="es-ES" sz="2000" dirty="0"/>
          </a:p>
          <a:p>
            <a:pPr marL="457200" indent="-457200" algn="just">
              <a:buAutoNum type="arabicParenR"/>
            </a:pPr>
            <a:endParaRPr lang="es-ES" sz="2000" dirty="0"/>
          </a:p>
          <a:p>
            <a:pPr marL="457200" indent="-457200" algn="just">
              <a:buAutoNum type="arabicParenR"/>
            </a:pPr>
            <a:endParaRPr lang="es-ES" sz="2200" dirty="0"/>
          </a:p>
        </p:txBody>
      </p:sp>
    </p:spTree>
    <p:extLst>
      <p:ext uri="{BB962C8B-B14F-4D97-AF65-F5344CB8AC3E}">
        <p14:creationId xmlns:p14="http://schemas.microsoft.com/office/powerpoint/2010/main" val="2467136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599" y="609600"/>
            <a:ext cx="7490793" cy="1320800"/>
          </a:xfrm>
        </p:spPr>
        <p:txBody>
          <a:bodyPr>
            <a:normAutofit/>
          </a:bodyPr>
          <a:lstStyle/>
          <a:p>
            <a:r>
              <a:rPr lang="es-ES" dirty="0">
                <a:solidFill>
                  <a:schemeClr val="accent2">
                    <a:lumMod val="75000"/>
                  </a:schemeClr>
                </a:solidFill>
              </a:rPr>
              <a:t>Claves para un cepillado correcto</a:t>
            </a:r>
          </a:p>
        </p:txBody>
      </p:sp>
      <p:sp>
        <p:nvSpPr>
          <p:cNvPr id="3" name="2 Marcador de contenido"/>
          <p:cNvSpPr>
            <a:spLocks noGrp="1"/>
          </p:cNvSpPr>
          <p:nvPr>
            <p:ph idx="1"/>
          </p:nvPr>
        </p:nvSpPr>
        <p:spPr>
          <a:xfrm>
            <a:off x="457200" y="1700808"/>
            <a:ext cx="8229600" cy="5040560"/>
          </a:xfrm>
        </p:spPr>
        <p:txBody>
          <a:bodyPr>
            <a:normAutofit/>
          </a:bodyPr>
          <a:lstStyle/>
          <a:p>
            <a:pPr marL="0" indent="0" algn="just">
              <a:buNone/>
            </a:pPr>
            <a:endParaRPr lang="es-ES" sz="2000" dirty="0"/>
          </a:p>
          <a:p>
            <a:pPr marL="457200" indent="-457200" algn="just">
              <a:buAutoNum type="arabicParenR"/>
            </a:pPr>
            <a:endParaRPr lang="es-ES" sz="2000" dirty="0"/>
          </a:p>
          <a:p>
            <a:pPr marL="457200" indent="-457200" algn="just">
              <a:buAutoNum type="arabicParenR"/>
            </a:pPr>
            <a:endParaRPr lang="es-ES" sz="2200" dirty="0"/>
          </a:p>
        </p:txBody>
      </p:sp>
      <p:pic>
        <p:nvPicPr>
          <p:cNvPr id="4" name="Elementos multimedia en línea 3" title="Técnica de higiene con cepillo manual">
            <a:hlinkClick r:id="" action="ppaction://media"/>
            <a:extLst>
              <a:ext uri="{FF2B5EF4-FFF2-40B4-BE49-F238E27FC236}">
                <a16:creationId xmlns:a16="http://schemas.microsoft.com/office/drawing/2014/main" id="{42036536-FC16-4F88-9174-F4756300F35F}"/>
              </a:ext>
            </a:extLst>
          </p:cNvPr>
          <p:cNvPicPr>
            <a:picLocks noRot="1" noChangeAspect="1"/>
          </p:cNvPicPr>
          <p:nvPr>
            <a:videoFile r:link="rId1"/>
          </p:nvPr>
        </p:nvPicPr>
        <p:blipFill>
          <a:blip r:embed="rId3"/>
          <a:stretch>
            <a:fillRect/>
          </a:stretch>
        </p:blipFill>
        <p:spPr>
          <a:xfrm>
            <a:off x="2051720" y="2355851"/>
            <a:ext cx="4572000" cy="2571750"/>
          </a:xfrm>
          <a:prstGeom prst="rect">
            <a:avLst/>
          </a:prstGeom>
        </p:spPr>
      </p:pic>
    </p:spTree>
    <p:extLst>
      <p:ext uri="{BB962C8B-B14F-4D97-AF65-F5344CB8AC3E}">
        <p14:creationId xmlns:p14="http://schemas.microsoft.com/office/powerpoint/2010/main" val="1883489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solidFill>
                  <a:schemeClr val="accent2">
                    <a:lumMod val="75000"/>
                  </a:schemeClr>
                </a:solidFill>
              </a:rPr>
              <a:t>Definición (OMS)</a:t>
            </a:r>
          </a:p>
        </p:txBody>
      </p:sp>
      <p:sp>
        <p:nvSpPr>
          <p:cNvPr id="3" name="2 Marcador de contenido"/>
          <p:cNvSpPr>
            <a:spLocks noGrp="1"/>
          </p:cNvSpPr>
          <p:nvPr>
            <p:ph idx="1"/>
          </p:nvPr>
        </p:nvSpPr>
        <p:spPr>
          <a:xfrm>
            <a:off x="539552" y="1700808"/>
            <a:ext cx="8229600" cy="4525963"/>
          </a:xfrm>
        </p:spPr>
        <p:txBody>
          <a:bodyPr>
            <a:normAutofit/>
          </a:bodyPr>
          <a:lstStyle/>
          <a:p>
            <a:pPr marL="0" indent="0">
              <a:buNone/>
            </a:pPr>
            <a:r>
              <a:rPr lang="es-ES" sz="2000" dirty="0"/>
              <a:t>La salud bucodental, fundamental para gozar de una buena salud y una buena calidad de vida, se puede definir como la ausencia de dolor orofacial, cáncer de boca o de garganta, infecciones y llagas bucales, enfermedades periodontales (de las encías), caries, pérdida de dientes y otras enfermedades y trastornos que limitan en la persona afectada la capacidad de morder, masticar, sonreír y hablar, al tiempo que repercuten en su bienestar psicosocial.</a:t>
            </a:r>
          </a:p>
          <a:p>
            <a:pPr marL="0" indent="0">
              <a:buNone/>
            </a:pPr>
            <a:endParaRPr lang="es-ES" sz="2000" dirty="0"/>
          </a:p>
        </p:txBody>
      </p:sp>
      <p:pic>
        <p:nvPicPr>
          <p:cNvPr id="5" name="Imagen 4">
            <a:extLst>
              <a:ext uri="{FF2B5EF4-FFF2-40B4-BE49-F238E27FC236}">
                <a16:creationId xmlns:a16="http://schemas.microsoft.com/office/drawing/2014/main" id="{CA303A55-B06A-4750-84DD-40E6588D1E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3975733"/>
            <a:ext cx="4320480" cy="2160240"/>
          </a:xfrm>
          <a:prstGeom prst="rect">
            <a:avLst/>
          </a:prstGeom>
        </p:spPr>
      </p:pic>
    </p:spTree>
    <p:extLst>
      <p:ext uri="{BB962C8B-B14F-4D97-AF65-F5344CB8AC3E}">
        <p14:creationId xmlns:p14="http://schemas.microsoft.com/office/powerpoint/2010/main" val="56726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solidFill>
                  <a:schemeClr val="accent2">
                    <a:lumMod val="75000"/>
                  </a:schemeClr>
                </a:solidFill>
              </a:rPr>
              <a:t>Los dientes</a:t>
            </a:r>
          </a:p>
        </p:txBody>
      </p:sp>
      <p:sp>
        <p:nvSpPr>
          <p:cNvPr id="3" name="2 Marcador de contenido"/>
          <p:cNvSpPr>
            <a:spLocks noGrp="1"/>
          </p:cNvSpPr>
          <p:nvPr>
            <p:ph idx="1"/>
          </p:nvPr>
        </p:nvSpPr>
        <p:spPr>
          <a:xfrm>
            <a:off x="539552" y="1700808"/>
            <a:ext cx="8229600" cy="4525963"/>
          </a:xfrm>
        </p:spPr>
        <p:txBody>
          <a:bodyPr>
            <a:normAutofit/>
          </a:bodyPr>
          <a:lstStyle/>
          <a:p>
            <a:pPr algn="just"/>
            <a:r>
              <a:rPr lang="es-ES" sz="2000" dirty="0"/>
              <a:t>La boca y los dientes forman la sonrisa, que con frecuencia es lo primero que una persona ve al mirarte. La boca también es fundamental para hablar: La lengua (que también nos permite saborear) nos deja formar palabras con la ayuda de los labios y los dientes. La lengua golpea a los dientes para hacer algunos sonidos; por ejemplo, el sonido de la letra "T" se produce con la lengua contra la fila superior de dientes. </a:t>
            </a:r>
          </a:p>
          <a:p>
            <a:pPr algn="just"/>
            <a:r>
              <a:rPr lang="es-ES" sz="2000" dirty="0"/>
              <a:t>Sin los dientes, tendríamos que vivir a dieta líquida o una dieta de alimentos blandos y en puré. Los dientes son el elemento más duro del cuerpo y son necesarios para la </a:t>
            </a:r>
            <a:r>
              <a:rPr lang="es-ES" sz="2000" b="1" dirty="0"/>
              <a:t>masticación</a:t>
            </a:r>
            <a:r>
              <a:rPr lang="es-ES" sz="2000" dirty="0"/>
              <a:t>, que es el proceso por el cual desgarramos, cortamos y molemos los alimentos para prepararlos para tragarlos.</a:t>
            </a:r>
          </a:p>
          <a:p>
            <a:pPr marL="0" indent="0">
              <a:buNone/>
            </a:pPr>
            <a:endParaRPr lang="es-ES" sz="2000" dirty="0"/>
          </a:p>
        </p:txBody>
      </p:sp>
    </p:spTree>
    <p:extLst>
      <p:ext uri="{BB962C8B-B14F-4D97-AF65-F5344CB8AC3E}">
        <p14:creationId xmlns:p14="http://schemas.microsoft.com/office/powerpoint/2010/main" val="2408584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solidFill>
                  <a:schemeClr val="accent2">
                    <a:lumMod val="75000"/>
                  </a:schemeClr>
                </a:solidFill>
              </a:rPr>
              <a:t>Los dientes</a:t>
            </a:r>
          </a:p>
        </p:txBody>
      </p:sp>
      <p:sp>
        <p:nvSpPr>
          <p:cNvPr id="3" name="2 Marcador de contenido"/>
          <p:cNvSpPr>
            <a:spLocks noGrp="1"/>
          </p:cNvSpPr>
          <p:nvPr>
            <p:ph idx="1"/>
          </p:nvPr>
        </p:nvSpPr>
        <p:spPr>
          <a:xfrm>
            <a:off x="539552" y="1484784"/>
            <a:ext cx="8229600" cy="4525963"/>
          </a:xfrm>
        </p:spPr>
        <p:txBody>
          <a:bodyPr>
            <a:normAutofit fontScale="92500" lnSpcReduction="10000"/>
          </a:bodyPr>
          <a:lstStyle/>
          <a:p>
            <a:pPr marL="0" indent="0">
              <a:buNone/>
            </a:pPr>
            <a:r>
              <a:rPr lang="es-ES" sz="2000" dirty="0"/>
              <a:t>Los tipos de dientes son los siguientes:</a:t>
            </a:r>
          </a:p>
          <a:p>
            <a:r>
              <a:rPr lang="es-ES" sz="2000" dirty="0"/>
              <a:t>Los </a:t>
            </a:r>
            <a:r>
              <a:rPr lang="es-ES" sz="2000" b="1" dirty="0"/>
              <a:t>incisivos</a:t>
            </a:r>
            <a:r>
              <a:rPr lang="es-ES" sz="2000" dirty="0"/>
              <a:t> son los dientes cuadrados y de bordes filosos ubicados en la parte delantera y frontal de la boca. Hay cuatro en la parte inferior y cuatro en la parte superior.</a:t>
            </a:r>
          </a:p>
          <a:p>
            <a:r>
              <a:rPr lang="es-ES" sz="2000" dirty="0"/>
              <a:t>A los lados de los incisivos se encuentran los </a:t>
            </a:r>
            <a:r>
              <a:rPr lang="es-ES" sz="2000" b="1" dirty="0"/>
              <a:t>caninos</a:t>
            </a:r>
            <a:r>
              <a:rPr lang="es-ES" sz="2000" dirty="0"/>
              <a:t> que son largos y afilados. Hay dos en la parte inferior y dos en la superior. Los caninos superiores a veces reciben el nombre de "colmillos".</a:t>
            </a:r>
          </a:p>
          <a:p>
            <a:r>
              <a:rPr lang="es-ES" sz="2000" dirty="0"/>
              <a:t>Detrás de los caninos, se encuentran los </a:t>
            </a:r>
            <a:r>
              <a:rPr lang="es-ES" sz="2000" b="1" dirty="0"/>
              <a:t>premolares</a:t>
            </a:r>
            <a:r>
              <a:rPr lang="es-ES" sz="2000" dirty="0"/>
              <a:t> o bicúspides. Existen dos pares, o un total de cuatro premolares, en cada mandíbula: dos detrás de los caninos, en la parte inferior y dos detrás de cada canino en la parte superior.</a:t>
            </a:r>
          </a:p>
          <a:p>
            <a:r>
              <a:rPr lang="es-ES" sz="2000" dirty="0"/>
              <a:t>Los </a:t>
            </a:r>
            <a:r>
              <a:rPr lang="es-ES" sz="2000" b="1" dirty="0"/>
              <a:t>molares</a:t>
            </a:r>
            <a:r>
              <a:rPr lang="es-ES" sz="2000" dirty="0"/>
              <a:t>, ubicados detrás de los premolares, tienen puntas y surcos. En la boca de un adulto hay 12 molares: tres pares en cada mandíbula, que reciben el nombre de primeros, segundos y terceros molares. Los terceros molares reciben el nombre de muelas de juicio.</a:t>
            </a:r>
          </a:p>
          <a:p>
            <a:pPr marL="0" indent="0">
              <a:buNone/>
            </a:pPr>
            <a:endParaRPr lang="es-ES" sz="2000" dirty="0"/>
          </a:p>
        </p:txBody>
      </p:sp>
    </p:spTree>
    <p:extLst>
      <p:ext uri="{BB962C8B-B14F-4D97-AF65-F5344CB8AC3E}">
        <p14:creationId xmlns:p14="http://schemas.microsoft.com/office/powerpoint/2010/main" val="114256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a:solidFill>
                  <a:schemeClr val="accent2">
                    <a:lumMod val="75000"/>
                  </a:schemeClr>
                </a:solidFill>
              </a:rPr>
              <a:t>Estructura de un diente</a:t>
            </a:r>
          </a:p>
        </p:txBody>
      </p:sp>
      <p:pic>
        <p:nvPicPr>
          <p:cNvPr id="5" name="Marcador de contenido 4">
            <a:extLst>
              <a:ext uri="{FF2B5EF4-FFF2-40B4-BE49-F238E27FC236}">
                <a16:creationId xmlns:a16="http://schemas.microsoft.com/office/drawing/2014/main" id="{EF400961-8C4A-45C5-B2D7-5DE13A4C5E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5056" y="2372519"/>
            <a:ext cx="2857500" cy="3457575"/>
          </a:xfrm>
        </p:spPr>
      </p:pic>
    </p:spTree>
    <p:extLst>
      <p:ext uri="{BB962C8B-B14F-4D97-AF65-F5344CB8AC3E}">
        <p14:creationId xmlns:p14="http://schemas.microsoft.com/office/powerpoint/2010/main" val="324153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rPr>
              <a:t>Enfermedades bucodentales</a:t>
            </a:r>
          </a:p>
        </p:txBody>
      </p:sp>
      <p:sp>
        <p:nvSpPr>
          <p:cNvPr id="3" name="2 Marcador de contenido"/>
          <p:cNvSpPr>
            <a:spLocks noGrp="1"/>
          </p:cNvSpPr>
          <p:nvPr>
            <p:ph idx="1"/>
          </p:nvPr>
        </p:nvSpPr>
        <p:spPr>
          <a:xfrm>
            <a:off x="609599" y="1556792"/>
            <a:ext cx="6347714" cy="3880773"/>
          </a:xfrm>
        </p:spPr>
        <p:txBody>
          <a:bodyPr>
            <a:normAutofit/>
          </a:bodyPr>
          <a:lstStyle/>
          <a:p>
            <a:pPr marL="0" indent="0">
              <a:buNone/>
            </a:pPr>
            <a:r>
              <a:rPr lang="es-ES" sz="2000" dirty="0"/>
              <a:t>Las enfermedades bucodentales más frecuentes son la caries, las afecciones periodontales (de las encías), el cáncer de boca, las enfermedades infecciosas bucodentales, los traumatismos físicos y las lesiones congénitas</a:t>
            </a:r>
          </a:p>
          <a:p>
            <a:r>
              <a:rPr lang="es-ES" sz="2000" b="1" dirty="0"/>
              <a:t>Caries</a:t>
            </a:r>
            <a:r>
              <a:rPr lang="es-ES" sz="2000" dirty="0"/>
              <a:t>: En términos mundiales, entre el 60% y el 90% de los niños en edad escolar y cerca del 100% de los adultos tienen caries dental, a menudo acompañada de dolor o sensación de molestia.</a:t>
            </a:r>
          </a:p>
          <a:p>
            <a:pPr marL="0" indent="0">
              <a:buNone/>
            </a:pPr>
            <a:endParaRPr lang="es-ES" dirty="0"/>
          </a:p>
        </p:txBody>
      </p:sp>
      <p:pic>
        <p:nvPicPr>
          <p:cNvPr id="5" name="Imagen 4">
            <a:extLst>
              <a:ext uri="{FF2B5EF4-FFF2-40B4-BE49-F238E27FC236}">
                <a16:creationId xmlns:a16="http://schemas.microsoft.com/office/drawing/2014/main" id="{B8EF6EAC-AB03-4350-ADF5-6288E7D27C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71800" y="4718985"/>
            <a:ext cx="2699792" cy="16657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rPr>
              <a:t>Enfermedades bucodentales</a:t>
            </a:r>
          </a:p>
        </p:txBody>
      </p:sp>
      <p:sp>
        <p:nvSpPr>
          <p:cNvPr id="3" name="2 Marcador de contenido"/>
          <p:cNvSpPr>
            <a:spLocks noGrp="1"/>
          </p:cNvSpPr>
          <p:nvPr>
            <p:ph idx="1"/>
          </p:nvPr>
        </p:nvSpPr>
        <p:spPr/>
        <p:txBody>
          <a:bodyPr>
            <a:normAutofit fontScale="85000" lnSpcReduction="10000"/>
          </a:bodyPr>
          <a:lstStyle/>
          <a:p>
            <a:r>
              <a:rPr lang="es-ES" sz="2400" b="1" dirty="0"/>
              <a:t>Enfermedades periodontales</a:t>
            </a:r>
            <a:r>
              <a:rPr lang="es-ES" sz="2400" dirty="0"/>
              <a:t>:</a:t>
            </a:r>
          </a:p>
          <a:p>
            <a:pPr marL="0" indent="0" algn="just">
              <a:buNone/>
            </a:pPr>
            <a:r>
              <a:rPr lang="es-ES" sz="2400" dirty="0"/>
              <a:t>Las enfermedades periodontales graves, que pueden desembocar en la pérdida de dientes, afectan a un 15%-20% de los adultos de edad media (35-44 años).</a:t>
            </a:r>
          </a:p>
          <a:p>
            <a:r>
              <a:rPr lang="es-ES" sz="2400" b="1" dirty="0"/>
              <a:t>Pérdida de dientes</a:t>
            </a:r>
          </a:p>
          <a:p>
            <a:pPr marL="0" indent="0" algn="just">
              <a:buNone/>
            </a:pPr>
            <a:r>
              <a:rPr lang="es-ES" sz="2400" dirty="0"/>
              <a:t>La caries y las enfermedades periodontales son las principales causantes de la pérdida de dientes. La pérdida total de la dentadura es un fenómeno bastante generalizado que afecta sobre todo a las personas mayores. Alrededor del 30% de la población mundial con edades comprendidas entre los 65 y los 74 años no tiene dientes naturales.</a:t>
            </a:r>
          </a:p>
          <a:p>
            <a:endParaRPr lang="es-ES" sz="2400" dirty="0"/>
          </a:p>
        </p:txBody>
      </p:sp>
    </p:spTree>
    <p:extLst>
      <p:ext uri="{BB962C8B-B14F-4D97-AF65-F5344CB8AC3E}">
        <p14:creationId xmlns:p14="http://schemas.microsoft.com/office/powerpoint/2010/main" val="3549177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rPr>
              <a:t>Enfermedades bucodentales</a:t>
            </a:r>
          </a:p>
        </p:txBody>
      </p:sp>
      <p:sp>
        <p:nvSpPr>
          <p:cNvPr id="3" name="2 Marcador de contenido"/>
          <p:cNvSpPr>
            <a:spLocks noGrp="1"/>
          </p:cNvSpPr>
          <p:nvPr>
            <p:ph idx="1"/>
          </p:nvPr>
        </p:nvSpPr>
        <p:spPr/>
        <p:txBody>
          <a:bodyPr>
            <a:normAutofit fontScale="62500" lnSpcReduction="20000"/>
          </a:bodyPr>
          <a:lstStyle/>
          <a:p>
            <a:r>
              <a:rPr lang="es-ES" sz="2600" b="1" dirty="0"/>
              <a:t>Cáncer de boca</a:t>
            </a:r>
          </a:p>
          <a:p>
            <a:pPr marL="0" indent="0" algn="just">
              <a:buNone/>
            </a:pPr>
            <a:r>
              <a:rPr lang="es-ES" sz="2600" dirty="0"/>
              <a:t>La incidencia del cáncer de boca oscila en la mayoría de los países entre 1 y 10 casos por cada 100 000 habitantes. Su prevalencia es relativamente mayor en los hombres, las personas mayores y las personas con bajo nivel educativo y escasos ingresos. El tabaco y el alcohol son dos factores causales importantes.</a:t>
            </a:r>
          </a:p>
          <a:p>
            <a:pPr algn="just"/>
            <a:r>
              <a:rPr lang="es-ES" sz="2600" b="1" dirty="0"/>
              <a:t>Infecciones fúngicas, bacterianas o víricas en infecciones por VIH</a:t>
            </a:r>
          </a:p>
          <a:p>
            <a:pPr marL="0" indent="0" algn="just">
              <a:buNone/>
            </a:pPr>
            <a:r>
              <a:rPr lang="es-ES" sz="2600" dirty="0"/>
              <a:t>Casi la mitad (40-50%) de las personas VIH-positivas sufren infecciones orales fúngicas, bacterianas o víricas, que suelen aparecer al principio de la infección por VIH.</a:t>
            </a:r>
          </a:p>
          <a:p>
            <a:pPr algn="just"/>
            <a:r>
              <a:rPr lang="es-ES" sz="2600" b="1" dirty="0"/>
              <a:t>Traumatismos bucodentales</a:t>
            </a:r>
          </a:p>
          <a:p>
            <a:pPr marL="0" indent="0" algn="just">
              <a:buNone/>
            </a:pPr>
            <a:r>
              <a:rPr lang="es-ES" sz="2600" dirty="0"/>
              <a:t>A nivel mundial, entre el 16% y el 40% de los niños con entre 6 y 12 años padecen traumatismos bucodentales debidos a la falta de seguridad en los parques infantiles y escuelas, los accidentes de tránsito y los actos de violencia.</a:t>
            </a:r>
          </a:p>
          <a:p>
            <a:endParaRPr lang="es-ES" sz="2400" dirty="0"/>
          </a:p>
        </p:txBody>
      </p:sp>
    </p:spTree>
    <p:extLst>
      <p:ext uri="{BB962C8B-B14F-4D97-AF65-F5344CB8AC3E}">
        <p14:creationId xmlns:p14="http://schemas.microsoft.com/office/powerpoint/2010/main" val="4205956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a:solidFill>
                  <a:schemeClr val="accent2">
                    <a:lumMod val="75000"/>
                  </a:schemeClr>
                </a:solidFill>
              </a:rPr>
              <a:t>Enfermedades bucodentales</a:t>
            </a:r>
          </a:p>
        </p:txBody>
      </p:sp>
      <p:sp>
        <p:nvSpPr>
          <p:cNvPr id="3" name="2 Marcador de contenido"/>
          <p:cNvSpPr>
            <a:spLocks noGrp="1"/>
          </p:cNvSpPr>
          <p:nvPr>
            <p:ph idx="1"/>
          </p:nvPr>
        </p:nvSpPr>
        <p:spPr/>
        <p:txBody>
          <a:bodyPr>
            <a:normAutofit fontScale="70000" lnSpcReduction="20000"/>
          </a:bodyPr>
          <a:lstStyle/>
          <a:p>
            <a:r>
              <a:rPr lang="es-ES" sz="2400" b="1" dirty="0"/>
              <a:t>Noma</a:t>
            </a:r>
          </a:p>
          <a:p>
            <a:pPr marL="0" indent="0" algn="just">
              <a:buNone/>
            </a:pPr>
            <a:r>
              <a:rPr lang="es-ES" sz="2400" dirty="0"/>
              <a:t>La noma es una grave lesión gangrenosa que se da en niños pequeños que viven en condiciones de extrema pobreza, sobre todo en África y Asia. La lesión puede progresar hacia una necrosis gingival grave (muerte prematura de células del tejido vivo) de los labios y el mentón. Muchos niños que padecen noma sufren también otras infecciones como el sarampión o el VIH. Sin el tratamiento adecuado, las probabilidades de defunción de estos niños rondan el 90%.</a:t>
            </a:r>
          </a:p>
          <a:p>
            <a:pPr algn="just"/>
            <a:r>
              <a:rPr lang="es-ES" sz="2400" b="1" dirty="0"/>
              <a:t>Labio leporino y paladar hendido</a:t>
            </a:r>
          </a:p>
          <a:p>
            <a:pPr marL="0" indent="0" algn="just">
              <a:buNone/>
            </a:pPr>
            <a:r>
              <a:rPr lang="es-ES" sz="2400" dirty="0"/>
              <a:t>Aproximadamente uno de cada 500 a 700 recién nacidos presentan defectos congénitos, tales como labio leporino o paladar hendido. Esta proporción varía considerablemente dependiendo del grupo étnico y de la zona geográfica de que se trate.</a:t>
            </a:r>
          </a:p>
          <a:p>
            <a:endParaRPr lang="es-ES" sz="2400" dirty="0"/>
          </a:p>
        </p:txBody>
      </p:sp>
    </p:spTree>
    <p:extLst>
      <p:ext uri="{BB962C8B-B14F-4D97-AF65-F5344CB8AC3E}">
        <p14:creationId xmlns:p14="http://schemas.microsoft.com/office/powerpoint/2010/main" val="2831282299"/>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47575</TotalTime>
  <Words>1928</Words>
  <Application>Microsoft Office PowerPoint</Application>
  <PresentationFormat>Presentación en pantalla (4:3)</PresentationFormat>
  <Paragraphs>82</Paragraphs>
  <Slides>19</Slides>
  <Notes>0</Notes>
  <HiddenSlides>0</HiddenSlides>
  <MMClips>1</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19</vt:i4>
      </vt:variant>
    </vt:vector>
  </HeadingPairs>
  <TitlesOfParts>
    <vt:vector size="25" baseType="lpstr">
      <vt:lpstr>Abadi</vt:lpstr>
      <vt:lpstr>Arial</vt:lpstr>
      <vt:lpstr>Calibri</vt:lpstr>
      <vt:lpstr>Trebuchet MS</vt:lpstr>
      <vt:lpstr>Wingdings 3</vt:lpstr>
      <vt:lpstr>Faceta</vt:lpstr>
      <vt:lpstr>  </vt:lpstr>
      <vt:lpstr>Definición (OMS)</vt:lpstr>
      <vt:lpstr>Los dientes</vt:lpstr>
      <vt:lpstr>Los dientes</vt:lpstr>
      <vt:lpstr>Estructura de un diente</vt:lpstr>
      <vt:lpstr>Enfermedades bucodentales</vt:lpstr>
      <vt:lpstr>Enfermedades bucodentales</vt:lpstr>
      <vt:lpstr>Enfermedades bucodentales</vt:lpstr>
      <vt:lpstr>Enfermedades bucodentales</vt:lpstr>
      <vt:lpstr>Causas de las enfermedades bucodentales</vt:lpstr>
      <vt:lpstr>La sensibilidad dental</vt:lpstr>
      <vt:lpstr>Prevención y tratamiento</vt:lpstr>
      <vt:lpstr>Prevención y tratamiento</vt:lpstr>
      <vt:lpstr>Higiene bucodental</vt:lpstr>
      <vt:lpstr>Consejos básicos para la higiene bucodental</vt:lpstr>
      <vt:lpstr>Mitos dentales que no hay que creer</vt:lpstr>
      <vt:lpstr>Mitos dentales que no hay que creer</vt:lpstr>
      <vt:lpstr>Claves para un cepillado correcto</vt:lpstr>
      <vt:lpstr>Claves para un cepillado correcto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toshiba</dc:creator>
  <cp:lastModifiedBy>Manuel Dorado Pérez</cp:lastModifiedBy>
  <cp:revision>51</cp:revision>
  <dcterms:created xsi:type="dcterms:W3CDTF">2019-01-17T22:12:40Z</dcterms:created>
  <dcterms:modified xsi:type="dcterms:W3CDTF">2019-01-31T20:39:28Z</dcterms:modified>
</cp:coreProperties>
</file>