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4.png" ContentType="image/png"/>
  <Override PartName="/ppt/media/image11.jpeg" ContentType="image/jpeg"/>
  <Override PartName="/ppt/media/image13.png" ContentType="image/png"/>
  <Override PartName="/ppt/media/image8.jpeg" ContentType="image/jpeg"/>
  <Override PartName="/ppt/media/image5.jpeg" ContentType="image/jpeg"/>
  <Override PartName="/ppt/media/image1.png" ContentType="image/png"/>
  <Override PartName="/ppt/media/image10.jpeg" ContentType="image/jpeg"/>
  <Override PartName="/ppt/media/image2.png" ContentType="image/png"/>
  <Override PartName="/ppt/media/image7.jpeg" ContentType="image/jpeg"/>
  <Override PartName="/ppt/media/image12.jpeg" ContentType="image/jpeg"/>
  <Override PartName="/ppt/media/image3.png" ContentType="image/png"/>
  <Override PartName="/ppt/media/image9.jpeg" ContentType="image/jpeg"/>
  <Override PartName="/ppt/media/image6.jpeg" ContentType="image/jpeg"/>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_rels/slideLayout1.xml.rels" ContentType="application/vnd.openxmlformats-package.relationships+xml"/>
  <Override PartName="/ppt/slideLayouts/_rels/slideLayout19.xml.rels" ContentType="application/vnd.openxmlformats-package.relationships+xml"/>
  <Override PartName="/ppt/slideLayouts/_rels/slideLayout16.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22.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14.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0.xml.rels" ContentType="application/vnd.openxmlformats-package.relationships+xml"/>
  <Override PartName="/ppt/slideLayouts/_rels/slideLayout18.xml.rels" ContentType="application/vnd.openxmlformats-package.relationships+xml"/>
  <Override PartName="/ppt/slideLayouts/_rels/slideLayout24.xml.rels" ContentType="application/vnd.openxmlformats-package.relationships+xml"/>
  <Override PartName="/ppt/slideLayouts/_rels/slideLayout12.xml.rels" ContentType="application/vnd.openxmlformats-package.relationships+xml"/>
  <Override PartName="/ppt/slideLayouts/_rels/slideLayout15.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21.xml.rels" ContentType="application/vnd.openxmlformats-package.relationships+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presentation.xml" ContentType="application/vnd.openxmlformats-officedocument.presentationml.presentation.main+xml"/>
  <Override PartName="/ppt/slides/slide14.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_rels/slide2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31.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27.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15.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30.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7.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lang="es-E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lang="es-ES"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s-ES" sz="4400" spc="-1" strike="noStrike">
                <a:solidFill>
                  <a:srgbClr val="000000"/>
                </a:solidFill>
                <a:uFill>
                  <a:solidFill>
                    <a:srgbClr val="ffffff"/>
                  </a:solidFill>
                </a:uFill>
                <a:latin typeface="Calibri"/>
              </a:rPr>
              <a:t>Haga clic para modificar el estilo de título del patrón</a:t>
            </a:r>
            <a:endParaRPr lang="es-E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s-ES" sz="1200" spc="-1" strike="noStrike">
                <a:solidFill>
                  <a:srgbClr val="8b8b8b"/>
                </a:solidFill>
                <a:uFill>
                  <a:solidFill>
                    <a:srgbClr val="ffffff"/>
                  </a:solidFill>
                </a:uFill>
                <a:latin typeface="Calibri"/>
              </a:rPr>
              <a:t>14/02/19</a:t>
            </a:r>
            <a:endParaRPr lang="es-E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lang="es-E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9DD2CC36-F132-4E18-A8AB-CE7E7C6ACB0E}" type="slidenum">
              <a:rPr lang="es-ES" sz="1200" spc="-1" strike="noStrike">
                <a:solidFill>
                  <a:srgbClr val="8b8b8b"/>
                </a:solidFill>
                <a:uFill>
                  <a:solidFill>
                    <a:srgbClr val="ffffff"/>
                  </a:solidFill>
                </a:uFill>
                <a:latin typeface="Calibri"/>
              </a:rPr>
              <a:t>&lt;número&gt;</a:t>
            </a:fld>
            <a:endParaRPr lang="es-E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6920"/>
          </a:xfrm>
          <a:prstGeom prst="rect">
            <a:avLst/>
          </a:prstGeom>
        </p:spPr>
        <p:txBody>
          <a:bodyPr lIns="0" rIns="0" tIns="0" bIns="0"/>
          <a:p>
            <a:pPr marL="432000" indent="-324000">
              <a:buClr>
                <a:srgbClr val="000000"/>
              </a:buClr>
              <a:buSzPct val="45000"/>
              <a:buFont typeface="Wingdings" charset="2"/>
              <a:buChar char=""/>
            </a:pPr>
            <a:r>
              <a:rPr lang="es-ES" sz="3200" spc="-1" strike="noStrike">
                <a:solidFill>
                  <a:srgbClr val="000000"/>
                </a:solidFill>
                <a:uFill>
                  <a:solidFill>
                    <a:srgbClr val="ffffff"/>
                  </a:solidFill>
                </a:uFill>
                <a:latin typeface="Calibri"/>
              </a:rPr>
              <a:t>Pulse para editar el formato de esquema del texto</a:t>
            </a:r>
            <a:endParaRPr lang="es-E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es-ES" sz="2400" spc="-1" strike="noStrike">
                <a:solidFill>
                  <a:srgbClr val="000000"/>
                </a:solidFill>
                <a:uFill>
                  <a:solidFill>
                    <a:srgbClr val="ffffff"/>
                  </a:solidFill>
                </a:uFill>
                <a:latin typeface="Calibri"/>
              </a:rPr>
              <a:t>Segundo nivel del esquema</a:t>
            </a:r>
            <a:endParaRPr lang="es-ES"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es-ES" sz="2000" spc="-1" strike="noStrike">
                <a:solidFill>
                  <a:srgbClr val="000000"/>
                </a:solidFill>
                <a:uFill>
                  <a:solidFill>
                    <a:srgbClr val="ffffff"/>
                  </a:solidFill>
                </a:uFill>
                <a:latin typeface="Calibri"/>
              </a:rPr>
              <a:t>Tercer nivel del esquema</a:t>
            </a:r>
            <a:endParaRPr lang="es-ES"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es-ES" sz="2000" spc="-1" strike="noStrike">
                <a:solidFill>
                  <a:srgbClr val="000000"/>
                </a:solidFill>
                <a:uFill>
                  <a:solidFill>
                    <a:srgbClr val="ffffff"/>
                  </a:solidFill>
                </a:uFill>
                <a:latin typeface="Calibri"/>
              </a:rPr>
              <a:t>Cuarto nivel del esquema</a:t>
            </a:r>
            <a:endParaRPr lang="es-ES"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es-ES" sz="2000" spc="-1" strike="noStrike">
                <a:solidFill>
                  <a:srgbClr val="000000"/>
                </a:solidFill>
                <a:uFill>
                  <a:solidFill>
                    <a:srgbClr val="ffffff"/>
                  </a:solidFill>
                </a:uFill>
                <a:latin typeface="Calibri"/>
              </a:rPr>
              <a:t>Quinto nivel del esquema</a:t>
            </a:r>
            <a:endParaRPr lang="es-E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es-ES" sz="2000" spc="-1" strike="noStrike">
                <a:solidFill>
                  <a:srgbClr val="000000"/>
                </a:solidFill>
                <a:uFill>
                  <a:solidFill>
                    <a:srgbClr val="ffffff"/>
                  </a:solidFill>
                </a:uFill>
                <a:latin typeface="Calibri"/>
              </a:rPr>
              <a:t>Sexto nivel del esquema</a:t>
            </a:r>
            <a:endParaRPr lang="es-E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lang="es-ES" sz="2000" spc="-1" strike="noStrike">
                <a:solidFill>
                  <a:srgbClr val="000000"/>
                </a:solidFill>
                <a:uFill>
                  <a:solidFill>
                    <a:srgbClr val="ffffff"/>
                  </a:solidFill>
                </a:uFill>
                <a:latin typeface="Calibri"/>
              </a:rPr>
              <a:t>Séptimo nivel del esquema</a:t>
            </a:r>
            <a:endParaRPr lang="es-E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s-ES" sz="4400" spc="-1" strike="noStrike">
                <a:solidFill>
                  <a:srgbClr val="000000"/>
                </a:solidFill>
                <a:uFill>
                  <a:solidFill>
                    <a:srgbClr val="ffffff"/>
                  </a:solidFill>
                </a:uFill>
                <a:latin typeface="Calibri"/>
              </a:rPr>
              <a:t>Haga clic para modificar el estilo de título del patrón</a:t>
            </a:r>
            <a:endParaRPr lang="es-ES"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lang="es-ES" sz="3200" spc="-1" strike="noStrike">
                <a:solidFill>
                  <a:srgbClr val="000000"/>
                </a:solidFill>
                <a:uFill>
                  <a:solidFill>
                    <a:srgbClr val="ffffff"/>
                  </a:solidFill>
                </a:uFill>
                <a:latin typeface="Calibri"/>
              </a:rPr>
              <a:t>Pulse para editar el formato de esquema del texto</a:t>
            </a:r>
            <a:endParaRPr lang="es-E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lang="es-ES" sz="3200" spc="-1" strike="noStrike">
                <a:solidFill>
                  <a:srgbClr val="000000"/>
                </a:solidFill>
                <a:uFill>
                  <a:solidFill>
                    <a:srgbClr val="ffffff"/>
                  </a:solidFill>
                </a:uFill>
                <a:latin typeface="Calibri"/>
              </a:rPr>
              <a:t>Segundo nivel del esquema</a:t>
            </a:r>
            <a:endParaRPr lang="es-ES"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lang="es-ES" sz="3200" spc="-1" strike="noStrike">
                <a:solidFill>
                  <a:srgbClr val="000000"/>
                </a:solidFill>
                <a:uFill>
                  <a:solidFill>
                    <a:srgbClr val="ffffff"/>
                  </a:solidFill>
                </a:uFill>
                <a:latin typeface="Calibri"/>
              </a:rPr>
              <a:t>Tercer nivel del esquema</a:t>
            </a:r>
            <a:endParaRPr lang="es-ES"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lang="es-ES" sz="3200" spc="-1" strike="noStrike">
                <a:solidFill>
                  <a:srgbClr val="000000"/>
                </a:solidFill>
                <a:uFill>
                  <a:solidFill>
                    <a:srgbClr val="ffffff"/>
                  </a:solidFill>
                </a:uFill>
                <a:latin typeface="Calibri"/>
              </a:rPr>
              <a:t>Cuarto nivel del esquema</a:t>
            </a:r>
            <a:endParaRPr lang="es-ES"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lang="es-ES" sz="3200" spc="-1" strike="noStrike">
                <a:solidFill>
                  <a:srgbClr val="000000"/>
                </a:solidFill>
                <a:uFill>
                  <a:solidFill>
                    <a:srgbClr val="ffffff"/>
                  </a:solidFill>
                </a:uFill>
                <a:latin typeface="Calibri"/>
              </a:rPr>
              <a:t>Quinto nivel del esquema</a:t>
            </a:r>
            <a:endParaRPr lang="es-ES"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lang="es-ES" sz="3200" spc="-1" strike="noStrike">
                <a:solidFill>
                  <a:srgbClr val="000000"/>
                </a:solidFill>
                <a:uFill>
                  <a:solidFill>
                    <a:srgbClr val="ffffff"/>
                  </a:solidFill>
                </a:uFill>
                <a:latin typeface="Calibri"/>
              </a:rPr>
              <a:t>Sexto nivel del esquema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Séptimo nivel del esquemaHaga clic para modificar el estilo de texto del patrón</a:t>
            </a:r>
            <a:endParaRPr lang="es-E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lang="es-ES" sz="2800" spc="-1" strike="noStrike">
                <a:solidFill>
                  <a:srgbClr val="000000"/>
                </a:solidFill>
                <a:uFill>
                  <a:solidFill>
                    <a:srgbClr val="ffffff"/>
                  </a:solidFill>
                </a:uFill>
                <a:latin typeface="Calibri"/>
              </a:rPr>
              <a:t>Segundo nivel</a:t>
            </a:r>
            <a:endParaRPr lang="es-ES"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lang="es-ES" sz="2400" spc="-1" strike="noStrike">
                <a:solidFill>
                  <a:srgbClr val="000000"/>
                </a:solidFill>
                <a:uFill>
                  <a:solidFill>
                    <a:srgbClr val="ffffff"/>
                  </a:solidFill>
                </a:uFill>
                <a:latin typeface="Calibri"/>
              </a:rPr>
              <a:t>Tercer nivel</a:t>
            </a:r>
            <a:endParaRPr lang="es-ES"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lang="es-ES" sz="2000" spc="-1" strike="noStrike">
                <a:solidFill>
                  <a:srgbClr val="000000"/>
                </a:solidFill>
                <a:uFill>
                  <a:solidFill>
                    <a:srgbClr val="ffffff"/>
                  </a:solidFill>
                </a:uFill>
                <a:latin typeface="Calibri"/>
              </a:rPr>
              <a:t>Cuarto nivel</a:t>
            </a:r>
            <a:endParaRPr lang="es-ES"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lang="es-ES" sz="2000" spc="-1" strike="noStrike">
                <a:solidFill>
                  <a:srgbClr val="000000"/>
                </a:solidFill>
                <a:uFill>
                  <a:solidFill>
                    <a:srgbClr val="ffffff"/>
                  </a:solidFill>
                </a:uFill>
                <a:latin typeface="Calibri"/>
              </a:rPr>
              <a:t>Quinto nivel</a:t>
            </a:r>
            <a:endParaRPr lang="es-ES"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s-ES" sz="1200" spc="-1" strike="noStrike">
                <a:solidFill>
                  <a:srgbClr val="8b8b8b"/>
                </a:solidFill>
                <a:uFill>
                  <a:solidFill>
                    <a:srgbClr val="ffffff"/>
                  </a:solidFill>
                </a:uFill>
                <a:latin typeface="Calibri"/>
              </a:rPr>
              <a:t>14/02/19</a:t>
            </a:r>
            <a:endParaRPr lang="es-E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lang="es-E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A736996C-0068-427C-B8F8-621F083515BE}" type="slidenum">
              <a:rPr lang="es-ES" sz="1200" spc="-1" strike="noStrike">
                <a:solidFill>
                  <a:srgbClr val="8b8b8b"/>
                </a:solidFill>
                <a:uFill>
                  <a:solidFill>
                    <a:srgbClr val="ffffff"/>
                  </a:solidFill>
                </a:uFill>
                <a:latin typeface="Calibri"/>
              </a:rPr>
              <a:t>&lt;número&gt;</a:t>
            </a:fld>
            <a:endParaRPr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hyperlink" Target="https://ecoosfera.com/2014/03/1o-remedios-naturales-y-caseros-para-la-tos/" TargetMode="External"/><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ecoosfera.com/2016/04/8-remedios-naturales-y-caseros-para-la-tos-asmatica/" TargetMode="External"/><Relationship Id="rId2" Type="http://schemas.openxmlformats.org/officeDocument/2006/relationships/image" Target="../media/image5.jpe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928800" y="2000160"/>
            <a:ext cx="7200360" cy="1597680"/>
          </a:xfrm>
          <a:prstGeom prst="rect">
            <a:avLst/>
          </a:prstGeom>
          <a:solidFill>
            <a:srgbClr val="ffffff"/>
          </a:solidFill>
          <a:ln w="25560">
            <a:solidFill>
              <a:srgbClr val="c0504d"/>
            </a:solidFill>
            <a:round/>
          </a:ln>
        </p:spPr>
        <p:txBody>
          <a:bodyPr anchor="ctr"/>
          <a:p>
            <a:pPr algn="ctr">
              <a:lnSpc>
                <a:spcPct val="100000"/>
              </a:lnSpc>
            </a:pPr>
            <a:r>
              <a:rPr lang="es-ES" sz="4400" spc="-1" strike="noStrike">
                <a:solidFill>
                  <a:srgbClr val="000000"/>
                </a:solidFill>
                <a:uFill>
                  <a:solidFill>
                    <a:srgbClr val="ffffff"/>
                  </a:solidFill>
                </a:uFill>
                <a:latin typeface="Calibri"/>
              </a:rPr>
              <a:t>
</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79" name="TextShape 2"/>
          <p:cNvSpPr txBox="1"/>
          <p:nvPr/>
        </p:nvSpPr>
        <p:spPr>
          <a:xfrm>
            <a:off x="1371600" y="3886200"/>
            <a:ext cx="6400440" cy="2042640"/>
          </a:xfrm>
          <a:prstGeom prst="rect">
            <a:avLst/>
          </a:prstGeom>
          <a:noFill/>
          <a:ln>
            <a:noFill/>
          </a:ln>
        </p:spPr>
        <p:txBody>
          <a:bodyPr/>
          <a:p>
            <a:pPr algn="ctr">
              <a:lnSpc>
                <a:spcPct val="100000"/>
              </a:lnSpc>
            </a:pPr>
            <a:r>
              <a:rPr b="1" lang="es-ES" sz="3200" spc="-1" strike="noStrike">
                <a:solidFill>
                  <a:srgbClr val="00b0f0"/>
                </a:solidFill>
                <a:uFill>
                  <a:solidFill>
                    <a:srgbClr val="ffffff"/>
                  </a:solidFill>
                </a:uFill>
                <a:latin typeface="Calibri"/>
              </a:rPr>
              <a:t>Grupo Trabajo:</a:t>
            </a:r>
            <a:endParaRPr lang="es-ES" sz="3200" spc="-1" strike="noStrike">
              <a:solidFill>
                <a:srgbClr val="000000"/>
              </a:solidFill>
              <a:uFill>
                <a:solidFill>
                  <a:srgbClr val="ffffff"/>
                </a:solidFill>
              </a:uFill>
              <a:latin typeface="Arial"/>
            </a:endParaRPr>
          </a:p>
          <a:p>
            <a:pPr algn="ctr">
              <a:lnSpc>
                <a:spcPct val="100000"/>
              </a:lnSpc>
            </a:pPr>
            <a:r>
              <a:rPr b="1" lang="es-ES" sz="3200" spc="-1" strike="noStrike">
                <a:solidFill>
                  <a:srgbClr val="00b0f0"/>
                </a:solidFill>
                <a:uFill>
                  <a:solidFill>
                    <a:srgbClr val="ffffff"/>
                  </a:solidFill>
                </a:uFill>
                <a:latin typeface="Calibri"/>
              </a:rPr>
              <a:t>“</a:t>
            </a:r>
            <a:r>
              <a:rPr b="1" lang="es-ES" sz="3200" spc="-1" strike="noStrike">
                <a:solidFill>
                  <a:srgbClr val="00b0f0"/>
                </a:solidFill>
                <a:uFill>
                  <a:solidFill>
                    <a:srgbClr val="ffffff"/>
                  </a:solidFill>
                </a:uFill>
                <a:latin typeface="Calibri"/>
              </a:rPr>
              <a:t>Estrategias de actuación para la salud y la calidad de vida de nuestros alumnos”</a:t>
            </a:r>
            <a:endParaRPr lang="es-ES" sz="3200" spc="-1" strike="noStrike">
              <a:solidFill>
                <a:srgbClr val="000000"/>
              </a:solidFill>
              <a:uFill>
                <a:solidFill>
                  <a:srgbClr val="ffffff"/>
                </a:solidFill>
              </a:uFill>
              <a:latin typeface="Arial"/>
            </a:endParaRPr>
          </a:p>
          <a:p>
            <a:pPr algn="ctr">
              <a:lnSpc>
                <a:spcPct val="100000"/>
              </a:lnSpc>
            </a:pPr>
            <a:endParaRPr lang="es-ES" sz="3200" spc="-1" strike="noStrike">
              <a:solidFill>
                <a:srgbClr val="000000"/>
              </a:solidFill>
              <a:uFill>
                <a:solidFill>
                  <a:srgbClr val="ffffff"/>
                </a:solidFill>
              </a:uFill>
              <a:latin typeface="Arial"/>
            </a:endParaRPr>
          </a:p>
          <a:p>
            <a:pPr algn="ctr">
              <a:lnSpc>
                <a:spcPct val="100000"/>
              </a:lnSpc>
            </a:pPr>
            <a:r>
              <a:rPr b="1" lang="es-ES" sz="3200" spc="-1" strike="noStrike">
                <a:solidFill>
                  <a:srgbClr val="00b0f0"/>
                </a:solidFill>
                <a:uFill>
                  <a:solidFill>
                    <a:srgbClr val="ffffff"/>
                  </a:solidFill>
                </a:uFill>
                <a:latin typeface="Calibri"/>
              </a:rPr>
              <a:t>C.E.P. DE CÓRDOBA</a:t>
            </a:r>
            <a:endParaRPr lang="es-ES" sz="3200" spc="-1" strike="noStrike">
              <a:solidFill>
                <a:srgbClr val="000000"/>
              </a:solidFill>
              <a:uFill>
                <a:solidFill>
                  <a:srgbClr val="ffffff"/>
                </a:solidFill>
              </a:uFill>
              <a:latin typeface="Arial"/>
            </a:endParaRPr>
          </a:p>
          <a:p>
            <a:pPr algn="ctr">
              <a:lnSpc>
                <a:spcPct val="100000"/>
              </a:lnSpc>
            </a:pPr>
            <a:endParaRPr lang="es-ES" sz="3200" spc="-1" strike="noStrike">
              <a:solidFill>
                <a:srgbClr val="000000"/>
              </a:solidFill>
              <a:uFill>
                <a:solidFill>
                  <a:srgbClr val="ffffff"/>
                </a:solidFill>
              </a:uFill>
              <a:latin typeface="Arial"/>
            </a:endParaRPr>
          </a:p>
        </p:txBody>
      </p:sp>
      <p:sp>
        <p:nvSpPr>
          <p:cNvPr id="80" name="CustomShape 3"/>
          <p:cNvSpPr/>
          <p:nvPr/>
        </p:nvSpPr>
        <p:spPr>
          <a:xfrm>
            <a:off x="1071360" y="2286000"/>
            <a:ext cx="6929280" cy="914760"/>
          </a:xfrm>
          <a:prstGeom prst="rect">
            <a:avLst/>
          </a:prstGeom>
          <a:noFill/>
          <a:ln>
            <a:noFill/>
          </a:ln>
        </p:spPr>
        <p:style>
          <a:lnRef idx="0"/>
          <a:fillRef idx="0"/>
          <a:effectRef idx="0"/>
          <a:fontRef idx="minor"/>
        </p:style>
        <p:txBody>
          <a:bodyPr/>
          <a:p>
            <a:pPr algn="ctr">
              <a:lnSpc>
                <a:spcPct val="100000"/>
              </a:lnSpc>
            </a:pPr>
            <a:r>
              <a:rPr b="1" lang="es-ES" sz="5400" spc="-1" strike="noStrike">
                <a:solidFill>
                  <a:srgbClr val="fb7c7a"/>
                </a:solidFill>
                <a:uFill>
                  <a:solidFill>
                    <a:srgbClr val="ffffff"/>
                  </a:solidFill>
                </a:uFill>
                <a:latin typeface="Calibri"/>
              </a:rPr>
              <a:t>EL ASMA</a:t>
            </a:r>
            <a:endParaRPr lang="es-E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¿Qué es una crisis de asma?</a:t>
            </a:r>
            <a:endParaRPr lang="es-ES" sz="1800" spc="-1" strike="noStrike">
              <a:solidFill>
                <a:srgbClr val="000000"/>
              </a:solidFill>
              <a:uFill>
                <a:solidFill>
                  <a:srgbClr val="ffffff"/>
                </a:solidFill>
              </a:uFill>
              <a:latin typeface="Calibri"/>
            </a:endParaRPr>
          </a:p>
        </p:txBody>
      </p:sp>
      <p:sp>
        <p:nvSpPr>
          <p:cNvPr id="98"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La inflamación de bronquios se incrementa durante las </a:t>
            </a:r>
            <a:r>
              <a:rPr b="1" lang="es-ES" sz="3200" spc="-1" strike="noStrike">
                <a:solidFill>
                  <a:srgbClr val="000000"/>
                </a:solidFill>
                <a:uFill>
                  <a:solidFill>
                    <a:srgbClr val="ffffff"/>
                  </a:solidFill>
                </a:uFill>
                <a:latin typeface="Calibri"/>
              </a:rPr>
              <a:t>crisis asmáticas</a:t>
            </a:r>
            <a:r>
              <a:rPr lang="es-ES" sz="3200" spc="-1" strike="noStrike">
                <a:solidFill>
                  <a:srgbClr val="000000"/>
                </a:solidFill>
                <a:uFill>
                  <a:solidFill>
                    <a:srgbClr val="ffffff"/>
                  </a:solidFill>
                </a:uFill>
                <a:latin typeface="Calibri"/>
              </a:rPr>
              <a:t>, lo que dificulta la respiración. Durante una crisis asmática, también denominada </a:t>
            </a:r>
            <a:r>
              <a:rPr b="1" lang="es-ES" sz="3200" spc="-1" strike="noStrike">
                <a:solidFill>
                  <a:srgbClr val="000000"/>
                </a:solidFill>
                <a:uFill>
                  <a:solidFill>
                    <a:srgbClr val="ffffff"/>
                  </a:solidFill>
                </a:uFill>
                <a:latin typeface="Calibri"/>
              </a:rPr>
              <a:t>ataque o episodio asmático</a:t>
            </a:r>
            <a:r>
              <a:rPr lang="es-ES" sz="3200" spc="-1" strike="noStrike">
                <a:solidFill>
                  <a:srgbClr val="000000"/>
                </a:solidFill>
                <a:uFill>
                  <a:solidFill>
                    <a:srgbClr val="ffffff"/>
                  </a:solidFill>
                </a:uFill>
                <a:latin typeface="Calibri"/>
              </a:rPr>
              <a:t>, los pulmones también es posible que produzcan una gran cantidad de mucosidad pegajosa que obstruye parcialmente las vías respiratorias.</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¿Cómo afecta el asma en el sistema respiratorio?</a:t>
            </a:r>
            <a:endParaRPr lang="es-ES" sz="1800" spc="-1" strike="noStrike">
              <a:solidFill>
                <a:srgbClr val="000000"/>
              </a:solidFill>
              <a:uFill>
                <a:solidFill>
                  <a:srgbClr val="ffffff"/>
                </a:solidFill>
              </a:uFill>
              <a:latin typeface="Calibri"/>
            </a:endParaRPr>
          </a:p>
        </p:txBody>
      </p:sp>
      <p:sp>
        <p:nvSpPr>
          <p:cNvPr id="100"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El asma es una enfermedad que afecta las vías respiratorias que van a los pulmones. </a:t>
            </a:r>
            <a:r>
              <a:rPr b="1" lang="es-ES" sz="3200" spc="-1" strike="noStrike">
                <a:solidFill>
                  <a:srgbClr val="000000"/>
                </a:solidFill>
                <a:uFill>
                  <a:solidFill>
                    <a:srgbClr val="ffffff"/>
                  </a:solidFill>
                </a:uFill>
                <a:latin typeface="Calibri"/>
              </a:rPr>
              <a:t>Las vías respiratorias se inflaman y expanden </a:t>
            </a:r>
            <a:r>
              <a:rPr lang="es-ES" sz="3200" spc="-1" strike="noStrike">
                <a:solidFill>
                  <a:srgbClr val="000000"/>
                </a:solidFill>
                <a:uFill>
                  <a:solidFill>
                    <a:srgbClr val="ffffff"/>
                  </a:solidFill>
                </a:uFill>
                <a:latin typeface="Calibri"/>
              </a:rPr>
              <a:t>al reaccionar con facilidad a ciertos factores, tales como los virus, el humo o el polen... </a:t>
            </a:r>
            <a:endParaRPr lang="es-ES" sz="3200" spc="-1" strike="noStrike">
              <a:solidFill>
                <a:srgbClr val="000000"/>
              </a:solidFill>
              <a:uFill>
                <a:solidFill>
                  <a:srgbClr val="ffffff"/>
                </a:solidFill>
              </a:uFill>
              <a:latin typeface="Calibri"/>
            </a:endParaRPr>
          </a:p>
          <a:p>
            <a:pPr marL="343080" indent="-342720">
              <a:lnSpc>
                <a:spcPct val="100000"/>
              </a:lnSpc>
            </a:pPr>
            <a:r>
              <a:rPr b="1" lang="es-ES" sz="3200" spc="-1" strike="noStrike">
                <a:solidFill>
                  <a:srgbClr val="000000"/>
                </a:solidFill>
                <a:uFill>
                  <a:solidFill>
                    <a:srgbClr val="ffffff"/>
                  </a:solidFill>
                </a:uFill>
                <a:latin typeface="Calibri"/>
              </a:rPr>
              <a:t>No es posible curar el asma, pero se puede controlar.</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¿Cómo prevenir el asma?</a:t>
            </a:r>
            <a:endParaRPr lang="es-ES" sz="1800" spc="-1" strike="noStrike">
              <a:solidFill>
                <a:srgbClr val="000000"/>
              </a:solidFill>
              <a:uFill>
                <a:solidFill>
                  <a:srgbClr val="ffffff"/>
                </a:solidFill>
              </a:uFill>
              <a:latin typeface="Calibri"/>
            </a:endParaRPr>
          </a:p>
        </p:txBody>
      </p:sp>
      <p:sp>
        <p:nvSpPr>
          <p:cNvPr id="102"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Se pueden tomar medidas para controlar la enfermedad y prevenir los síntomas del asma.</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Infórmese sobre el asma y cómo se puede controlar.</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Use las medicinas como se las recete su médico.</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Identifique y trate de evitar, en la medida de lo posible, las cosas que le empeoren (evite pues los desencadenantes de su asma). </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28760" y="714240"/>
            <a:ext cx="8229240" cy="57132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Llevar un seguimiento de los síntomas </a:t>
            </a:r>
            <a:r>
              <a:rPr b="1"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04" name="TextShape 2"/>
          <p:cNvSpPr txBox="1"/>
          <p:nvPr/>
        </p:nvSpPr>
        <p:spPr>
          <a:xfrm>
            <a:off x="357120" y="1643040"/>
            <a:ext cx="8229240" cy="4525560"/>
          </a:xfrm>
          <a:prstGeom prst="rect">
            <a:avLst/>
          </a:prstGeom>
          <a:noFill/>
          <a:ln>
            <a:noFill/>
          </a:ln>
        </p:spPr>
        <p:txBody>
          <a:bodyPr/>
          <a:p>
            <a:pPr marL="343080" indent="-342720">
              <a:lnSpc>
                <a:spcPct val="100000"/>
              </a:lnSpc>
            </a:pPr>
            <a:r>
              <a:rPr b="1" lang="es-ES" sz="3200" spc="-1" strike="noStrike">
                <a:solidFill>
                  <a:srgbClr val="000000"/>
                </a:solidFill>
                <a:uFill>
                  <a:solidFill>
                    <a:srgbClr val="ffffff"/>
                  </a:solidFill>
                </a:uFill>
                <a:latin typeface="Calibri"/>
              </a:rPr>
              <a:t>Un plan de acción escrito </a:t>
            </a:r>
            <a:r>
              <a:rPr lang="es-ES" sz="3200" spc="-1" strike="noStrike">
                <a:solidFill>
                  <a:srgbClr val="000000"/>
                </a:solidFill>
                <a:uFill>
                  <a:solidFill>
                    <a:srgbClr val="ffffff"/>
                  </a:solidFill>
                </a:uFill>
                <a:latin typeface="Calibri"/>
              </a:rPr>
              <a:t>es una herramienta importante para determinar cuán bien está funcionando el tratamiento, en función de los síntomas de asma.</a:t>
            </a:r>
            <a:endParaRPr lang="es-ES" sz="3200" spc="-1" strike="noStrike">
              <a:solidFill>
                <a:srgbClr val="000000"/>
              </a:solidFill>
              <a:uFill>
                <a:solidFill>
                  <a:srgbClr val="ffffff"/>
                </a:solidFill>
              </a:uFill>
              <a:latin typeface="Calibri"/>
            </a:endParaRPr>
          </a:p>
          <a:p>
            <a:pPr marL="343080" indent="-342720">
              <a:lnSpc>
                <a:spcPct val="100000"/>
              </a:lnSpc>
            </a:pPr>
            <a:r>
              <a:rPr lang="es-ES" sz="3200" spc="-1" strike="noStrike">
                <a:solidFill>
                  <a:srgbClr val="000000"/>
                </a:solidFill>
                <a:uFill>
                  <a:solidFill>
                    <a:srgbClr val="ffffff"/>
                  </a:solidFill>
                </a:uFill>
                <a:latin typeface="Calibri"/>
              </a:rPr>
              <a:t>Junto con tu médico, debes crear un plan escrito que describa las medidas necesarias para controlar tu asma.</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428760" y="50004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El plan puede ayudarte en lo siguiente:</a:t>
            </a:r>
            <a:endParaRPr lang="es-ES" sz="1800" spc="-1" strike="noStrike">
              <a:solidFill>
                <a:srgbClr val="000000"/>
              </a:solidFill>
              <a:uFill>
                <a:solidFill>
                  <a:srgbClr val="ffffff"/>
                </a:solidFill>
              </a:uFill>
              <a:latin typeface="Calibri"/>
            </a:endParaRPr>
          </a:p>
        </p:txBody>
      </p:sp>
      <p:sp>
        <p:nvSpPr>
          <p:cNvPr id="106" name="TextShape 2"/>
          <p:cNvSpPr txBox="1"/>
          <p:nvPr/>
        </p:nvSpPr>
        <p:spPr>
          <a:xfrm>
            <a:off x="428760" y="1785960"/>
            <a:ext cx="8229240" cy="4525560"/>
          </a:xfrm>
          <a:prstGeom prst="rect">
            <a:avLst/>
          </a:prstGeom>
          <a:noFill/>
          <a:ln>
            <a:noFill/>
          </a:ln>
        </p:spPr>
        <p:txBody>
          <a:bodyPr/>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Hacer un seguimiento de los brotes (</a:t>
            </a:r>
            <a:r>
              <a:rPr b="1" lang="es-ES" sz="3200" spc="-1" strike="noStrike">
                <a:solidFill>
                  <a:srgbClr val="000000"/>
                </a:solidFill>
                <a:uFill>
                  <a:solidFill>
                    <a:srgbClr val="ffffff"/>
                  </a:solidFill>
                </a:uFill>
                <a:latin typeface="Calibri"/>
              </a:rPr>
              <a:t>exacerbaciones</a:t>
            </a:r>
            <a:r>
              <a:rPr lang="es-ES" sz="3200" spc="-1" strike="noStrike">
                <a:solidFill>
                  <a:srgbClr val="000000"/>
                </a:solidFill>
                <a:uFill>
                  <a:solidFill>
                    <a:srgbClr val="ffffff"/>
                  </a:solidFill>
                </a:uFill>
                <a:latin typeface="Calibri"/>
              </a:rPr>
              <a:t>) de asma.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Determinar la eficacia de los medicamentos para controlar los síntomas.</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Tomar nota de los efectos secundarios que provoquen los medicamentos, como temblores, irritabilidad o dificultad para dormir.</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Controlar cómo funcionan los pulmones mediante un medidor del flujo espiratorio.</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Evaluar en qué medida los síntomas afectan las actividades diarias como caminar, dormir y hacer las cosas cotidianas.</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Ajustar los medicamentos cuando los síntomas empeoren.</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Reconocer cuándo es necesario consultar con un médico o buscar atención de urgencia.</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Planes para el asma</a:t>
            </a:r>
            <a:endParaRPr lang="es-ES" sz="1800" spc="-1" strike="noStrike">
              <a:solidFill>
                <a:srgbClr val="000000"/>
              </a:solidFill>
              <a:uFill>
                <a:solidFill>
                  <a:srgbClr val="ffffff"/>
                </a:solidFill>
              </a:uFill>
              <a:latin typeface="Calibri"/>
            </a:endParaRPr>
          </a:p>
        </p:txBody>
      </p:sp>
      <p:sp>
        <p:nvSpPr>
          <p:cNvPr id="108"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Muchos usan un sistema de </a:t>
            </a:r>
            <a:r>
              <a:rPr b="1" lang="es-ES" sz="3200" spc="-1" strike="noStrike">
                <a:solidFill>
                  <a:srgbClr val="000000"/>
                </a:solidFill>
                <a:uFill>
                  <a:solidFill>
                    <a:srgbClr val="ffffff"/>
                  </a:solidFill>
                </a:uFill>
                <a:latin typeface="Calibri"/>
              </a:rPr>
              <a:t>«Semáforo» </a:t>
            </a:r>
            <a:r>
              <a:rPr lang="es-ES" sz="3200" spc="-1" strike="noStrike">
                <a:solidFill>
                  <a:srgbClr val="000000"/>
                </a:solidFill>
                <a:uFill>
                  <a:solidFill>
                    <a:srgbClr val="ffffff"/>
                  </a:solidFill>
                </a:uFill>
                <a:latin typeface="Calibri"/>
              </a:rPr>
              <a:t>con zonas </a:t>
            </a:r>
            <a:r>
              <a:rPr i="1" lang="es-ES" sz="3200" spc="-1" strike="noStrike">
                <a:solidFill>
                  <a:srgbClr val="00b050"/>
                </a:solidFill>
                <a:uFill>
                  <a:solidFill>
                    <a:srgbClr val="ffffff"/>
                  </a:solidFill>
                </a:uFill>
                <a:latin typeface="Calibri"/>
              </a:rPr>
              <a:t>verdes</a:t>
            </a:r>
            <a:r>
              <a:rPr i="1" lang="es-ES" sz="3200" spc="-1" strike="noStrike">
                <a:solidFill>
                  <a:srgbClr val="000000"/>
                </a:solidFill>
                <a:uFill>
                  <a:solidFill>
                    <a:srgbClr val="ffffff"/>
                  </a:solidFill>
                </a:uFill>
                <a:latin typeface="Calibri"/>
              </a:rPr>
              <a:t>, </a:t>
            </a:r>
            <a:r>
              <a:rPr i="1" lang="es-ES" sz="3200" spc="-1" strike="noStrike">
                <a:solidFill>
                  <a:srgbClr val="ffc000"/>
                </a:solidFill>
                <a:uFill>
                  <a:solidFill>
                    <a:srgbClr val="ffffff"/>
                  </a:solidFill>
                </a:uFill>
                <a:latin typeface="Calibri"/>
              </a:rPr>
              <a:t>amarillas</a:t>
            </a:r>
            <a:r>
              <a:rPr i="1" lang="es-ES" sz="3200" spc="-1" strike="noStrike">
                <a:solidFill>
                  <a:srgbClr val="000000"/>
                </a:solidFill>
                <a:uFill>
                  <a:solidFill>
                    <a:srgbClr val="ffffff"/>
                  </a:solidFill>
                </a:uFill>
                <a:latin typeface="Calibri"/>
              </a:rPr>
              <a:t> y </a:t>
            </a:r>
            <a:r>
              <a:rPr i="1" lang="es-ES" sz="3200" spc="-1" strike="noStrike">
                <a:solidFill>
                  <a:srgbClr val="ff0000"/>
                </a:solidFill>
                <a:uFill>
                  <a:solidFill>
                    <a:srgbClr val="ffffff"/>
                  </a:solidFill>
                </a:uFill>
                <a:latin typeface="Calibri"/>
              </a:rPr>
              <a:t>rojas</a:t>
            </a:r>
            <a:r>
              <a:rPr i="1"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que corresponden al empeoramiento de los síntomas.</a:t>
            </a:r>
            <a:endParaRPr lang="es-ES" sz="3200" spc="-1" strike="noStrike">
              <a:solidFill>
                <a:srgbClr val="000000"/>
              </a:solidFill>
              <a:uFill>
                <a:solidFill>
                  <a:srgbClr val="ffffff"/>
                </a:solidFill>
              </a:uFill>
              <a:latin typeface="Calibri"/>
            </a:endParaRPr>
          </a:p>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Este sistema puede ayudarte a determinar rápidamente la gravedad del asma y a identificar signos de un ataque de asma. </a:t>
            </a:r>
            <a:endParaRPr lang="es-ES" sz="3200" spc="-1" strike="noStrike">
              <a:solidFill>
                <a:srgbClr val="000000"/>
              </a:solidFill>
              <a:uFill>
                <a:solidFill>
                  <a:srgbClr val="ffffff"/>
                </a:solidFill>
              </a:uFill>
              <a:latin typeface="Calibri"/>
            </a:endParaRPr>
          </a:p>
          <a:p>
            <a:pPr marL="343080" indent="-342720">
              <a:lnSpc>
                <a:spcPct val="100000"/>
              </a:lnSpc>
            </a:pPr>
            <a:r>
              <a:rPr lang="es-ES" sz="3200" spc="-1" strike="noStrike">
                <a:solidFill>
                  <a:srgbClr val="000000"/>
                </a:solidFill>
                <a:uFill>
                  <a:solidFill>
                    <a:srgbClr val="ffffff"/>
                  </a:solidFill>
                </a:uFill>
                <a:latin typeface="Calibri"/>
              </a:rPr>
              <a:t>Algunos planes para el asma usan un cuestionario de los síntomas llamado </a:t>
            </a:r>
            <a:r>
              <a:rPr b="1" lang="es-ES" sz="3200" spc="-1" strike="noStrike">
                <a:solidFill>
                  <a:srgbClr val="000000"/>
                </a:solidFill>
                <a:uFill>
                  <a:solidFill>
                    <a:srgbClr val="ffffff"/>
                  </a:solidFill>
                </a:uFill>
                <a:latin typeface="Calibri"/>
              </a:rPr>
              <a:t>«Prueba para el control del asma»</a:t>
            </a:r>
            <a:r>
              <a:rPr lang="es-ES" sz="3200" spc="-1" strike="noStrike">
                <a:solidFill>
                  <a:srgbClr val="000000"/>
                </a:solidFill>
                <a:uFill>
                  <a:solidFill>
                    <a:srgbClr val="ffffff"/>
                  </a:solidFill>
                </a:uFill>
                <a:latin typeface="Calibri"/>
              </a:rPr>
              <a:t>, a fin de medir la gravedad del asma en relación con el mes anterior.</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¿Cuáles son los medicamentos de alivio rápido para el asma?</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10"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1" lang="es-ES" sz="3200" spc="-1" strike="noStrike">
                <a:solidFill>
                  <a:srgbClr val="000000"/>
                </a:solidFill>
                <a:uFill>
                  <a:solidFill>
                    <a:srgbClr val="ffffff"/>
                  </a:solidFill>
                </a:uFill>
                <a:latin typeface="Calibri"/>
              </a:rPr>
              <a:t>Algunos medicamentos de alivio rápido para el asma abarcan:</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Albuterol (ProAir HFA, Proventil HFA, Ventolin HFA)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Levalbuterol (Xopenex HFA)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Metaproterenol.</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Terbutalina.</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¿Cómo se puede solucionar el asma?</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12"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b="1" lang="es-ES" sz="3200" spc="-1" strike="noStrike">
                <a:solidFill>
                  <a:srgbClr val="000000"/>
                </a:solidFill>
                <a:uFill>
                  <a:solidFill>
                    <a:srgbClr val="ffffff"/>
                  </a:solidFill>
                </a:uFill>
                <a:latin typeface="Calibri"/>
              </a:rPr>
              <a:t>Las medicinas </a:t>
            </a:r>
            <a:r>
              <a:rPr lang="es-ES" sz="3200" spc="-1" strike="noStrike">
                <a:solidFill>
                  <a:srgbClr val="000000"/>
                </a:solidFill>
                <a:uFill>
                  <a:solidFill>
                    <a:srgbClr val="ffffff"/>
                  </a:solidFill>
                </a:uFill>
                <a:latin typeface="Calibri"/>
              </a:rPr>
              <a:t>para el asma se pueden tomar en forma de pastillas, pero</a:t>
            </a:r>
            <a:r>
              <a:rPr b="1" lang="es-ES" sz="3200" spc="-1" strike="noStrike">
                <a:solidFill>
                  <a:srgbClr val="000000"/>
                </a:solidFill>
                <a:uFill>
                  <a:solidFill>
                    <a:srgbClr val="ffffff"/>
                  </a:solidFill>
                </a:uFill>
                <a:latin typeface="Calibri"/>
              </a:rPr>
              <a:t> la mayoría de ellas se inhalan</a:t>
            </a:r>
            <a:r>
              <a:rPr lang="es-ES" sz="3200" spc="-1" strike="noStrike">
                <a:solidFill>
                  <a:srgbClr val="000000"/>
                </a:solidFill>
                <a:uFill>
                  <a:solidFill>
                    <a:srgbClr val="ffffff"/>
                  </a:solidFill>
                </a:uFill>
                <a:latin typeface="Calibri"/>
              </a:rPr>
              <a:t>. Para esto se</a:t>
            </a:r>
            <a:r>
              <a:rPr b="1"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usa un dispositivo llamado </a:t>
            </a:r>
            <a:r>
              <a:rPr b="1" lang="es-ES" sz="3200" spc="-1" strike="noStrike">
                <a:solidFill>
                  <a:srgbClr val="000000"/>
                </a:solidFill>
                <a:uFill>
                  <a:solidFill>
                    <a:srgbClr val="ffffff"/>
                  </a:solidFill>
                </a:uFill>
                <a:latin typeface="Calibri"/>
              </a:rPr>
              <a:t>inhalador</a:t>
            </a:r>
            <a:r>
              <a:rPr lang="es-ES" sz="3200" spc="-1" strike="noStrike">
                <a:solidFill>
                  <a:srgbClr val="000000"/>
                </a:solidFill>
                <a:uFill>
                  <a:solidFill>
                    <a:srgbClr val="ffffff"/>
                  </a:solidFill>
                </a:uFill>
                <a:latin typeface="Calibri"/>
              </a:rPr>
              <a:t>, que le permite a la medicina llegar directamente a los pulmones. </a:t>
            </a:r>
            <a:r>
              <a:rPr i="1" lang="es-ES" sz="3200" spc="-1" strike="noStrike">
                <a:solidFill>
                  <a:srgbClr val="000000"/>
                </a:solidFill>
                <a:uFill>
                  <a:solidFill>
                    <a:srgbClr val="ffffff"/>
                  </a:solidFill>
                </a:uFill>
                <a:latin typeface="Calibri"/>
              </a:rPr>
              <a:t>No todos los inhaladores se usan de la misma manera.</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¿Cómo se llama el aparato que se usa para el asma?</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14"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Un </a:t>
            </a:r>
            <a:r>
              <a:rPr b="1" lang="es-ES" sz="3200" spc="-1" strike="noStrike">
                <a:solidFill>
                  <a:srgbClr val="000000"/>
                </a:solidFill>
                <a:uFill>
                  <a:solidFill>
                    <a:srgbClr val="ffffff"/>
                  </a:solidFill>
                </a:uFill>
                <a:latin typeface="Calibri"/>
              </a:rPr>
              <a:t>inhalador</a:t>
            </a:r>
            <a:r>
              <a:rPr lang="es-ES" sz="3200" spc="-1" strike="noStrike">
                <a:solidFill>
                  <a:srgbClr val="000000"/>
                </a:solidFill>
                <a:uFill>
                  <a:solidFill>
                    <a:srgbClr val="ffffff"/>
                  </a:solidFill>
                </a:uFill>
                <a:latin typeface="Calibri"/>
              </a:rPr>
              <a:t> es un dispositivo médico utilizado para suministrar un medicamento en forma de partículas de polvo al organismo a través de los pulmones, y de aquí a los tejidos blandos. Es ampliamente utilizado para el tratamiento del asma y enfermedades</a:t>
            </a:r>
            <a:r>
              <a:rPr b="1"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pulmonares</a:t>
            </a:r>
            <a:r>
              <a:rPr b="1"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obstructivas.</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¿Cuales son las vacunas para el asma?</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16" name="TextShape 2"/>
          <p:cNvSpPr txBox="1"/>
          <p:nvPr/>
        </p:nvSpPr>
        <p:spPr>
          <a:xfrm>
            <a:off x="457200" y="1600200"/>
            <a:ext cx="8229240" cy="4525560"/>
          </a:xfrm>
          <a:prstGeom prst="rect">
            <a:avLst/>
          </a:prstGeom>
          <a:noFill/>
          <a:ln>
            <a:noFill/>
          </a:ln>
        </p:spPr>
        <p:txBody>
          <a:bodyPr/>
          <a:p>
            <a:pPr marL="343080" indent="-342720">
              <a:lnSpc>
                <a:spcPct val="100000"/>
              </a:lnSpc>
            </a:pPr>
            <a:r>
              <a:rPr b="1" lang="es-ES" sz="3200" spc="-1" strike="noStrike">
                <a:solidFill>
                  <a:srgbClr val="000000"/>
                </a:solidFill>
                <a:uFill>
                  <a:solidFill>
                    <a:srgbClr val="ffffff"/>
                  </a:solidFill>
                </a:uFill>
                <a:latin typeface="Calibri"/>
              </a:rPr>
              <a:t>Se usan para las personas alérgicas que tienen asma</a:t>
            </a:r>
            <a:r>
              <a:rPr lang="es-ES" sz="3200" spc="-1" strike="noStrike">
                <a:solidFill>
                  <a:srgbClr val="000000"/>
                </a:solidFill>
                <a:uFill>
                  <a:solidFill>
                    <a:srgbClr val="ffffff"/>
                  </a:solidFill>
                </a:uFill>
                <a:latin typeface="Calibri"/>
              </a:rPr>
              <a:t>, rinitis, conjuntivitis, alergia a picaduras de abeja o avispa, o alergia a látex.</a:t>
            </a:r>
            <a:endParaRPr lang="es-ES" sz="3200" spc="-1" strike="noStrike">
              <a:solidFill>
                <a:srgbClr val="000000"/>
              </a:solidFill>
              <a:uFill>
                <a:solidFill>
                  <a:srgbClr val="ffffff"/>
                </a:solidFill>
              </a:uFill>
              <a:latin typeface="Calibri"/>
            </a:endParaRPr>
          </a:p>
          <a:p>
            <a:pPr marL="343080" indent="-342720">
              <a:lnSpc>
                <a:spcPct val="100000"/>
              </a:lnSpc>
            </a:pPr>
            <a:r>
              <a:rPr b="1" lang="es-ES" sz="3200" spc="-1" strike="noStrike">
                <a:solidFill>
                  <a:srgbClr val="000000"/>
                </a:solidFill>
                <a:uFill>
                  <a:solidFill>
                    <a:srgbClr val="ffffff"/>
                  </a:solidFill>
                </a:uFill>
                <a:latin typeface="Calibri"/>
              </a:rPr>
              <a:t>No se usan para alergia </a:t>
            </a:r>
            <a:r>
              <a:rPr lang="es-ES" sz="3200" spc="-1" strike="noStrike">
                <a:solidFill>
                  <a:srgbClr val="000000"/>
                </a:solidFill>
                <a:uFill>
                  <a:solidFill>
                    <a:srgbClr val="ffffff"/>
                  </a:solidFill>
                </a:uFill>
                <a:latin typeface="Calibri"/>
              </a:rPr>
              <a:t>a alimentos, medicamentos, dermatitis atópica, dermatitis de contacto o urticaria-edema, aunque se están investigando vacunas para alergia a algún alimento.</a:t>
            </a:r>
            <a:endParaRPr lang="es-ES" sz="3200" spc="-1" strike="noStrike">
              <a:solidFill>
                <a:srgbClr val="000000"/>
              </a:solidFill>
              <a:uFill>
                <a:solidFill>
                  <a:srgbClr val="ffffff"/>
                </a:solidFill>
              </a:uFill>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¿Qué es el asma?</a:t>
            </a:r>
            <a:endParaRPr lang="es-ES" sz="1800" spc="-1" strike="noStrike">
              <a:solidFill>
                <a:srgbClr val="000000"/>
              </a:solidFill>
              <a:uFill>
                <a:solidFill>
                  <a:srgbClr val="ffffff"/>
                </a:solidFill>
              </a:uFill>
              <a:latin typeface="Calibri"/>
            </a:endParaRPr>
          </a:p>
        </p:txBody>
      </p:sp>
      <p:sp>
        <p:nvSpPr>
          <p:cNvPr id="82" name="TextShape 2"/>
          <p:cNvSpPr txBox="1"/>
          <p:nvPr/>
        </p:nvSpPr>
        <p:spPr>
          <a:xfrm>
            <a:off x="539640" y="170064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El asma es una </a:t>
            </a:r>
            <a:r>
              <a:rPr b="1" lang="es-ES" sz="3200" spc="-1" strike="noStrike">
                <a:solidFill>
                  <a:srgbClr val="000000"/>
                </a:solidFill>
                <a:uFill>
                  <a:solidFill>
                    <a:srgbClr val="ffffff"/>
                  </a:solidFill>
                </a:uFill>
                <a:latin typeface="Calibri"/>
              </a:rPr>
              <a:t>enfermedad respiratoria crónica no transmisible (no contagiosa) </a:t>
            </a:r>
            <a:r>
              <a:rPr lang="es-ES" sz="3200" spc="-1" strike="noStrike">
                <a:solidFill>
                  <a:srgbClr val="000000"/>
                </a:solidFill>
                <a:uFill>
                  <a:solidFill>
                    <a:srgbClr val="ffffff"/>
                  </a:solidFill>
                </a:uFill>
                <a:latin typeface="Calibri"/>
              </a:rPr>
              <a:t>de los pulmones que inflama y estrecha las vías respiratorias. Las enfermedades crónicas son enfermedades que duran mucho tiempo. El asma causa períodos repetidos de </a:t>
            </a:r>
            <a:r>
              <a:rPr i="1" lang="es-ES" sz="3200" spc="-1" strike="noStrike">
                <a:solidFill>
                  <a:srgbClr val="000000"/>
                </a:solidFill>
                <a:uFill>
                  <a:solidFill>
                    <a:srgbClr val="ffffff"/>
                  </a:solidFill>
                </a:uFill>
                <a:latin typeface="Calibri"/>
              </a:rPr>
              <a:t>sibilancias</a:t>
            </a:r>
            <a:r>
              <a:rPr lang="es-ES" sz="3200" spc="-1" strike="noStrike">
                <a:solidFill>
                  <a:srgbClr val="000000"/>
                </a:solidFill>
                <a:uFill>
                  <a:solidFill>
                    <a:srgbClr val="ffffff"/>
                  </a:solidFill>
                </a:uFill>
                <a:latin typeface="Calibri"/>
              </a:rPr>
              <a:t> (silbidos o pitidos en al respirar), presión en el pecho, dificultad para respirar y tos.</a:t>
            </a:r>
            <a:endParaRPr lang="es-ES" sz="3200" spc="-1" strike="noStrike">
              <a:solidFill>
                <a:srgbClr val="000000"/>
              </a:solidFill>
              <a:uFill>
                <a:solidFill>
                  <a:srgbClr val="ffffff"/>
                </a:solidFill>
              </a:uFill>
              <a:latin typeface="Calibri"/>
            </a:endParaRPr>
          </a:p>
          <a:p>
            <a:pPr>
              <a:lnSpc>
                <a:spcPct val="100000"/>
              </a:lnSpc>
            </a:pPr>
            <a:r>
              <a:rPr b="1" lang="es-ES" sz="3200" spc="-1" strike="noStrike">
                <a:solidFill>
                  <a:srgbClr val="000000"/>
                </a:solidFill>
                <a:uFill>
                  <a:solidFill>
                    <a:srgbClr val="ffffff"/>
                  </a:solidFill>
                </a:uFill>
                <a:latin typeface="Calibri"/>
              </a:rPr>
              <a:t>Afecta </a:t>
            </a:r>
            <a:r>
              <a:rPr b="1" i="1" lang="es-ES" sz="3200" spc="-1" strike="noStrike">
                <a:solidFill>
                  <a:srgbClr val="000000"/>
                </a:solidFill>
                <a:uFill>
                  <a:solidFill>
                    <a:srgbClr val="ffffff"/>
                  </a:solidFill>
                </a:uFill>
                <a:latin typeface="Calibri"/>
              </a:rPr>
              <a:t>a más de 300 millones </a:t>
            </a:r>
            <a:r>
              <a:rPr b="1" lang="es-ES" sz="3200" spc="-1" strike="noStrike">
                <a:solidFill>
                  <a:srgbClr val="000000"/>
                </a:solidFill>
                <a:uFill>
                  <a:solidFill>
                    <a:srgbClr val="ffffff"/>
                  </a:solidFill>
                </a:uFill>
                <a:latin typeface="Calibri"/>
              </a:rPr>
              <a:t>de personas en el mundo.</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285840" y="285840"/>
            <a:ext cx="8229240" cy="845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
</a:t>
            </a:r>
            <a:r>
              <a:rPr b="1" lang="es-ES" sz="4400" spc="-1" strike="noStrike">
                <a:solidFill>
                  <a:srgbClr val="000000"/>
                </a:solidFill>
                <a:uFill>
                  <a:solidFill>
                    <a:srgbClr val="ffffff"/>
                  </a:solidFill>
                </a:uFill>
                <a:latin typeface="Calibri"/>
              </a:rPr>
              <a:t>¿Cuáles son los cuidados para una persona con asma?</a:t>
            </a:r>
            <a:endParaRPr lang="es-ES" sz="1800" spc="-1" strike="noStrike">
              <a:solidFill>
                <a:srgbClr val="000000"/>
              </a:solidFill>
              <a:uFill>
                <a:solidFill>
                  <a:srgbClr val="ffffff"/>
                </a:solidFill>
              </a:uFill>
              <a:latin typeface="Calibri"/>
            </a:endParaRPr>
          </a:p>
        </p:txBody>
      </p:sp>
      <p:sp>
        <p:nvSpPr>
          <p:cNvPr id="118" name="TextShape 2"/>
          <p:cNvSpPr txBox="1"/>
          <p:nvPr/>
        </p:nvSpPr>
        <p:spPr>
          <a:xfrm>
            <a:off x="428760" y="1857240"/>
            <a:ext cx="8229240" cy="4525560"/>
          </a:xfrm>
          <a:prstGeom prst="rect">
            <a:avLst/>
          </a:prstGeom>
          <a:noFill/>
          <a:ln>
            <a:noFill/>
          </a:ln>
        </p:spPr>
        <p:txBody>
          <a:bodyPr/>
          <a:p>
            <a:pPr marL="343080" indent="-342720">
              <a:lnSpc>
                <a:spcPct val="100000"/>
              </a:lnSpc>
            </a:pPr>
            <a:r>
              <a:rPr b="1" lang="es-ES" sz="3200" spc="-1" strike="noStrike">
                <a:solidFill>
                  <a:srgbClr val="000000"/>
                </a:solidFill>
                <a:uFill>
                  <a:solidFill>
                    <a:srgbClr val="ffffff"/>
                  </a:solidFill>
                </a:uFill>
                <a:latin typeface="Calibri"/>
              </a:rPr>
              <a:t>Consejos para controlar el asma: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Evita los alérgenos que más te afecten.</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Realiza ejercicios respiratorios habitualmente.</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Sí al deporte, pero con precaución.</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No fumes y aléjate de los ambientes con humo.</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Llévate el sentido común cuando viajes.</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200" spc="-1" strike="noStrike">
                <a:solidFill>
                  <a:srgbClr val="000000"/>
                </a:solidFill>
                <a:uFill>
                  <a:solidFill>
                    <a:srgbClr val="ffffff"/>
                  </a:solidFill>
                </a:uFill>
                <a:latin typeface="Calibri"/>
              </a:rPr>
              <a:t>Toma todos los días tu medicación, incluso aunque no sufras síntomas.</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57200" y="274680"/>
            <a:ext cx="8229240" cy="653760"/>
          </a:xfrm>
          <a:prstGeom prst="rect">
            <a:avLst/>
          </a:prstGeom>
          <a:noFill/>
          <a:ln>
            <a:noFill/>
          </a:ln>
        </p:spPr>
        <p:txBody>
          <a:bodyPr anchor="ctr"/>
          <a:p>
            <a:pPr>
              <a:lnSpc>
                <a:spcPct val="100000"/>
              </a:lnSpc>
            </a:pPr>
            <a:r>
              <a:rPr b="1" lang="es-ES" sz="4400" spc="-1" strike="noStrike">
                <a:solidFill>
                  <a:srgbClr val="000000"/>
                </a:solidFill>
                <a:uFill>
                  <a:solidFill>
                    <a:srgbClr val="ffffff"/>
                  </a:solidFill>
                </a:uFill>
                <a:latin typeface="Calibri"/>
              </a:rPr>
              <a:t>Recordamos que…</a:t>
            </a:r>
            <a:endParaRPr lang="es-ES" sz="1800" spc="-1" strike="noStrike">
              <a:solidFill>
                <a:srgbClr val="000000"/>
              </a:solidFill>
              <a:uFill>
                <a:solidFill>
                  <a:srgbClr val="ffffff"/>
                </a:solidFill>
              </a:uFill>
              <a:latin typeface="Calibri"/>
            </a:endParaRPr>
          </a:p>
        </p:txBody>
      </p:sp>
      <p:sp>
        <p:nvSpPr>
          <p:cNvPr id="120" name="TextShape 2"/>
          <p:cNvSpPr txBox="1"/>
          <p:nvPr/>
        </p:nvSpPr>
        <p:spPr>
          <a:xfrm>
            <a:off x="500040" y="1071720"/>
            <a:ext cx="8229240" cy="4525560"/>
          </a:xfrm>
          <a:prstGeom prst="rect">
            <a:avLst/>
          </a:prstGeom>
          <a:noFill/>
          <a:ln>
            <a:noFill/>
          </a:ln>
        </p:spPr>
        <p:txBody>
          <a:bodyPr/>
          <a:p>
            <a:pPr marL="343080" indent="-342720">
              <a:lnSpc>
                <a:spcPct val="100000"/>
              </a:lnSpc>
            </a:pPr>
            <a:r>
              <a:rPr lang="es-ES" sz="2000" spc="-1" strike="noStrike">
                <a:solidFill>
                  <a:srgbClr val="000000"/>
                </a:solidFill>
                <a:uFill>
                  <a:solidFill>
                    <a:srgbClr val="ffffff"/>
                  </a:solidFill>
                </a:uFill>
                <a:latin typeface="Calibri"/>
              </a:rPr>
              <a:t>El asma, esta enfermedad que dificulta la respiración, puede convertirse en una enfermedad crónica de los pulmones que inflama y estrecha las vías respiratorias. Puede afectar a personas de todas las edades, aunque se presenta principalmente durante la infancia. </a:t>
            </a:r>
            <a:r>
              <a:rPr lang="es-ES" sz="2000" spc="-1" strike="noStrike" u="sng">
                <a:solidFill>
                  <a:srgbClr val="0000ff"/>
                </a:solidFill>
                <a:uFill>
                  <a:solidFill>
                    <a:srgbClr val="ffffff"/>
                  </a:solidFill>
                </a:uFill>
                <a:latin typeface="Calibri"/>
                <a:hlinkClick r:id="rId1"/>
              </a:rPr>
              <a:t>Afortunadamente existen remedios caseros para la tos</a:t>
            </a:r>
            <a:r>
              <a:rPr lang="es-ES" sz="2000" spc="-1" strike="noStrike">
                <a:solidFill>
                  <a:srgbClr val="000000"/>
                </a:solidFill>
                <a:uFill>
                  <a:solidFill>
                    <a:srgbClr val="ffffff"/>
                  </a:solidFill>
                </a:uFill>
                <a:latin typeface="Calibri"/>
              </a:rPr>
              <a:t>, y para la tos asmática en especial, que podrían ayudarte a disminuir o incluso curar este padecimiento. </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a:p>
            <a:pPr marL="343080" indent="-342720">
              <a:lnSpc>
                <a:spcPct val="100000"/>
              </a:lnSpc>
            </a:pPr>
            <a:r>
              <a:rPr lang="es-ES" sz="2000" spc="-1" strike="noStrike">
                <a:solidFill>
                  <a:srgbClr val="000000"/>
                </a:solidFill>
                <a:uFill>
                  <a:solidFill>
                    <a:srgbClr val="ffffff"/>
                  </a:solidFill>
                </a:uFill>
                <a:latin typeface="Calibri"/>
              </a:rPr>
              <a:t>Las personas que padecen de esta enfermedad, tienden a sufrir de episodios en que se obstruye la respiración. Es decir que durante un ataque de asma, las paredes de las vías respiratorias en los pulmones se hinchan y las vías respiratorias se contraen. Esto trae, en consecuencia, menos aire en el cuerpo y una mayor cantidad de mucosidad que obstruye, a su vez, las vías. Las causas de estos episodios pueden reducirse en factores como el humo de tabaco, ácaros del polvo, contaminación del aire exterior, humo de las fábricas, cucarachas, moho, ejercicio físico, etcétera.</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28760" y="5286240"/>
            <a:ext cx="8429400" cy="1356840"/>
          </a:xfrm>
          <a:prstGeom prst="rect">
            <a:avLst/>
          </a:prstGeom>
          <a:noFill/>
          <a:ln>
            <a:noFill/>
          </a:ln>
        </p:spPr>
        <p:txBody>
          <a:bodyPr/>
          <a:p>
            <a:pPr marL="343080" indent="-342720">
              <a:lnSpc>
                <a:spcPct val="100000"/>
              </a:lnSpc>
            </a:pPr>
            <a:endParaRPr lang="es-ES" sz="3200" spc="-1" strike="noStrike">
              <a:solidFill>
                <a:srgbClr val="000000"/>
              </a:solidFill>
              <a:uFill>
                <a:solidFill>
                  <a:srgbClr val="ffffff"/>
                </a:solidFill>
              </a:uFill>
              <a:latin typeface="Calibri"/>
            </a:endParaRPr>
          </a:p>
          <a:p>
            <a:pPr marL="343080" indent="-342720">
              <a:lnSpc>
                <a:spcPct val="100000"/>
              </a:lnSpc>
            </a:pPr>
            <a:r>
              <a:rPr b="1" lang="es-ES" sz="3200" spc="-1" strike="noStrike" u="sng">
                <a:solidFill>
                  <a:srgbClr val="0000ff"/>
                </a:solidFill>
                <a:uFill>
                  <a:solidFill>
                    <a:srgbClr val="ffffff"/>
                  </a:solidFill>
                </a:uFill>
                <a:latin typeface="Calibri"/>
                <a:hlinkClick r:id="rId1"/>
              </a:rPr>
              <a:t>https://ecoosfera.com/2016/04/8-remedios-naturales-y-caseros-para-la-tos-asmatica/</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a:p>
            <a:pPr marL="343080" indent="-342720">
              <a:lnSpc>
                <a:spcPct val="100000"/>
              </a:lnSpc>
            </a:pPr>
            <a:r>
              <a:rPr lang="es-ES" sz="3200" spc="-1" strike="noStrike">
                <a:solidFill>
                  <a:srgbClr val="000000"/>
                </a:solidFill>
                <a:uFill>
                  <a:solidFill>
                    <a:srgbClr val="ffffff"/>
                  </a:solidFill>
                </a:uFill>
                <a:latin typeface="Calibri"/>
              </a:rPr>
              <a:t>
</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pic>
        <p:nvPicPr>
          <p:cNvPr id="122" name="3 Imagen" descr=""/>
          <p:cNvPicPr/>
          <p:nvPr/>
        </p:nvPicPr>
        <p:blipFill>
          <a:blip r:embed="rId2"/>
          <a:stretch/>
        </p:blipFill>
        <p:spPr>
          <a:xfrm>
            <a:off x="571320" y="642960"/>
            <a:ext cx="7857720" cy="450036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285840" y="14292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¿Qué es bueno para el asma?</a:t>
            </a:r>
            <a:endParaRPr lang="es-ES" sz="1800" spc="-1" strike="noStrike">
              <a:solidFill>
                <a:srgbClr val="000000"/>
              </a:solidFill>
              <a:uFill>
                <a:solidFill>
                  <a:srgbClr val="ffffff"/>
                </a:solidFill>
              </a:uFill>
              <a:latin typeface="Calibri"/>
            </a:endParaRPr>
          </a:p>
        </p:txBody>
      </p:sp>
      <p:sp>
        <p:nvSpPr>
          <p:cNvPr id="124" name="TextShape 2"/>
          <p:cNvSpPr txBox="1"/>
          <p:nvPr/>
        </p:nvSpPr>
        <p:spPr>
          <a:xfrm>
            <a:off x="457200" y="1214280"/>
            <a:ext cx="8229240" cy="5357520"/>
          </a:xfrm>
          <a:prstGeom prst="rect">
            <a:avLst/>
          </a:prstGeom>
          <a:noFill/>
          <a:ln>
            <a:noFill/>
          </a:ln>
        </p:spPr>
        <p:txBody>
          <a:bodyPr/>
          <a:p>
            <a:pPr marL="343080" indent="-342720">
              <a:lnSpc>
                <a:spcPct val="100000"/>
              </a:lnSpc>
            </a:pPr>
            <a:r>
              <a:rPr lang="es-ES" sz="4500" spc="-1" strike="noStrike">
                <a:solidFill>
                  <a:srgbClr val="000000"/>
                </a:solidFill>
                <a:uFill>
                  <a:solidFill>
                    <a:srgbClr val="ffffff"/>
                  </a:solidFill>
                </a:uFill>
                <a:latin typeface="Calibri"/>
              </a:rPr>
              <a:t>Si bien no se puede eliminar por completo esta enfermedad, se puede mantener bajo control previniendo los episodios asmáticos. A continuación te compartimos ocho remedios caseros para prevenir y reducir la tos o bronquitis asmática.</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a:p>
            <a:pPr marL="343080" indent="-342720">
              <a:lnSpc>
                <a:spcPct val="100000"/>
              </a:lnSpc>
            </a:pPr>
            <a:r>
              <a:rPr b="1" lang="es-ES" sz="4400" spc="-1" strike="noStrike">
                <a:solidFill>
                  <a:srgbClr val="000000"/>
                </a:solidFill>
                <a:uFill>
                  <a:solidFill>
                    <a:srgbClr val="ffffff"/>
                  </a:solidFill>
                </a:uFill>
                <a:latin typeface="Calibri"/>
              </a:rPr>
              <a:t>8 remedios naturales y caseros para la tos asmática: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Jengibre</a:t>
            </a:r>
            <a:r>
              <a:rPr lang="es-ES" sz="4400" spc="-1" strike="noStrike">
                <a:solidFill>
                  <a:srgbClr val="000000"/>
                </a:solidFill>
                <a:uFill>
                  <a:solidFill>
                    <a:srgbClr val="ffffff"/>
                  </a:solidFill>
                </a:uFill>
                <a:latin typeface="Calibri"/>
              </a:rPr>
              <a:t>. </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Cebolla</a:t>
            </a:r>
            <a:r>
              <a:rPr lang="es-ES" sz="4400" spc="-1" strike="noStrike">
                <a:solidFill>
                  <a:srgbClr val="000000"/>
                </a:solidFill>
                <a:uFill>
                  <a:solidFill>
                    <a:srgbClr val="ffffff"/>
                  </a:solidFill>
                </a:uFill>
                <a:latin typeface="Calibri"/>
              </a:rPr>
              <a:t>. </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Ajo</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Jugo de limón</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Miel</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Ginkgo biloba</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Cúrcuma</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s-ES" sz="4400" spc="-1" strike="noStrike">
                <a:solidFill>
                  <a:srgbClr val="000000"/>
                </a:solidFill>
                <a:uFill>
                  <a:solidFill>
                    <a:srgbClr val="ffffff"/>
                  </a:solidFill>
                </a:uFill>
                <a:latin typeface="Calibri"/>
              </a:rPr>
              <a:t>Té verde</a:t>
            </a:r>
            <a:r>
              <a:rPr lang="es-ES" sz="44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5" name="3 Imagen" descr=""/>
          <p:cNvPicPr/>
          <p:nvPr/>
        </p:nvPicPr>
        <p:blipFill>
          <a:blip r:embed="rId1"/>
          <a:stretch/>
        </p:blipFill>
        <p:spPr>
          <a:xfrm>
            <a:off x="642960" y="1785960"/>
            <a:ext cx="3077280" cy="2059560"/>
          </a:xfrm>
          <a:prstGeom prst="rect">
            <a:avLst/>
          </a:prstGeom>
          <a:ln>
            <a:noFill/>
          </a:ln>
        </p:spPr>
      </p:pic>
      <p:sp>
        <p:nvSpPr>
          <p:cNvPr id="126" name="TextShape 1"/>
          <p:cNvSpPr txBox="1"/>
          <p:nvPr/>
        </p:nvSpPr>
        <p:spPr>
          <a:xfrm>
            <a:off x="428760" y="42876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Jenjibre</a:t>
            </a:r>
            <a:endParaRPr lang="es-ES" sz="1800" spc="-1" strike="noStrike">
              <a:solidFill>
                <a:srgbClr val="000000"/>
              </a:solidFill>
              <a:uFill>
                <a:solidFill>
                  <a:srgbClr val="ffffff"/>
                </a:solidFill>
              </a:uFill>
              <a:latin typeface="Calibri"/>
            </a:endParaRPr>
          </a:p>
        </p:txBody>
      </p:sp>
      <p:sp>
        <p:nvSpPr>
          <p:cNvPr id="127" name="TextShape 2"/>
          <p:cNvSpPr txBox="1"/>
          <p:nvPr/>
        </p:nvSpPr>
        <p:spPr>
          <a:xfrm>
            <a:off x="3929040" y="1785960"/>
            <a:ext cx="4757400" cy="275724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El té de jengibre es una alternativa natural para aliviar el asma, pues posee </a:t>
            </a:r>
            <a:r>
              <a:rPr b="1" lang="es-ES" sz="3200" spc="-1" strike="noStrike">
                <a:solidFill>
                  <a:srgbClr val="000000"/>
                </a:solidFill>
                <a:uFill>
                  <a:solidFill>
                    <a:srgbClr val="ffffff"/>
                  </a:solidFill>
                </a:uFill>
                <a:latin typeface="Calibri"/>
              </a:rPr>
              <a:t>propiedades </a:t>
            </a:r>
            <a:r>
              <a:rPr b="1" i="1" lang="es-ES" sz="3200" spc="-1" strike="noStrike">
                <a:solidFill>
                  <a:srgbClr val="000000"/>
                </a:solidFill>
                <a:uFill>
                  <a:solidFill>
                    <a:srgbClr val="ffffff"/>
                  </a:solidFill>
                </a:uFill>
                <a:latin typeface="Calibri"/>
              </a:rPr>
              <a:t>broncodilatadoras</a:t>
            </a:r>
            <a:r>
              <a:rPr b="1"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que ayudarán a respirar mejor.</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Cebolla</a:t>
            </a:r>
            <a:endParaRPr lang="es-ES" sz="1800" spc="-1" strike="noStrike">
              <a:solidFill>
                <a:srgbClr val="000000"/>
              </a:solidFill>
              <a:uFill>
                <a:solidFill>
                  <a:srgbClr val="ffffff"/>
                </a:solidFill>
              </a:uFill>
              <a:latin typeface="Calibri"/>
            </a:endParaRPr>
          </a:p>
        </p:txBody>
      </p:sp>
      <p:sp>
        <p:nvSpPr>
          <p:cNvPr id="129" name="TextShape 2"/>
          <p:cNvSpPr txBox="1"/>
          <p:nvPr/>
        </p:nvSpPr>
        <p:spPr>
          <a:xfrm>
            <a:off x="3929040" y="1600200"/>
            <a:ext cx="4757400" cy="4471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Gracias a que posee un </a:t>
            </a:r>
            <a:r>
              <a:rPr b="1" lang="es-ES" sz="3200" spc="-1" strike="noStrike">
                <a:solidFill>
                  <a:srgbClr val="000000"/>
                </a:solidFill>
                <a:uFill>
                  <a:solidFill>
                    <a:srgbClr val="ffffff"/>
                  </a:solidFill>
                </a:uFill>
                <a:latin typeface="Calibri"/>
              </a:rPr>
              <a:t>flavonoide</a:t>
            </a:r>
            <a:r>
              <a:rPr lang="es-ES" sz="3200" spc="-1" strike="noStrike">
                <a:solidFill>
                  <a:srgbClr val="000000"/>
                </a:solidFill>
                <a:uFill>
                  <a:solidFill>
                    <a:srgbClr val="ffffff"/>
                  </a:solidFill>
                </a:uFill>
                <a:latin typeface="Calibri"/>
              </a:rPr>
              <a:t> llamado </a:t>
            </a:r>
            <a:r>
              <a:rPr b="1" lang="es-ES" sz="3200" spc="-1" strike="noStrike">
                <a:solidFill>
                  <a:srgbClr val="000000"/>
                </a:solidFill>
                <a:uFill>
                  <a:solidFill>
                    <a:srgbClr val="ffffff"/>
                  </a:solidFill>
                </a:uFill>
                <a:latin typeface="Calibri"/>
              </a:rPr>
              <a:t>quercetina</a:t>
            </a:r>
            <a:r>
              <a:rPr lang="es-ES" sz="3200" spc="-1" strike="noStrike">
                <a:solidFill>
                  <a:srgbClr val="000000"/>
                </a:solidFill>
                <a:uFill>
                  <a:solidFill>
                    <a:srgbClr val="ffffff"/>
                  </a:solidFill>
                </a:uFill>
                <a:latin typeface="Calibri"/>
              </a:rPr>
              <a:t>, la cebolla ayuda a </a:t>
            </a:r>
            <a:r>
              <a:rPr b="1" lang="es-ES" sz="3200" spc="-1" strike="noStrike">
                <a:solidFill>
                  <a:srgbClr val="000000"/>
                </a:solidFill>
                <a:uFill>
                  <a:solidFill>
                    <a:srgbClr val="ffffff"/>
                  </a:solidFill>
                </a:uFill>
                <a:latin typeface="Calibri"/>
              </a:rPr>
              <a:t>relajar</a:t>
            </a:r>
            <a:r>
              <a:rPr lang="es-ES" sz="3200" spc="-1" strike="noStrike">
                <a:solidFill>
                  <a:srgbClr val="000000"/>
                </a:solidFill>
                <a:uFill>
                  <a:solidFill>
                    <a:srgbClr val="ffffff"/>
                  </a:solidFill>
                </a:uFill>
                <a:latin typeface="Calibri"/>
              </a:rPr>
              <a:t> los </a:t>
            </a:r>
            <a:r>
              <a:rPr b="1" lang="es-ES" sz="3200" spc="-1" strike="noStrike">
                <a:solidFill>
                  <a:srgbClr val="000000"/>
                </a:solidFill>
                <a:uFill>
                  <a:solidFill>
                    <a:srgbClr val="ffffff"/>
                  </a:solidFill>
                </a:uFill>
                <a:latin typeface="Calibri"/>
              </a:rPr>
              <a:t>bronquios y a disminuir la constricción</a:t>
            </a:r>
            <a:r>
              <a:rPr lang="es-ES" sz="3200" spc="-1" strike="noStrike">
                <a:solidFill>
                  <a:srgbClr val="000000"/>
                </a:solidFill>
                <a:uFill>
                  <a:solidFill>
                    <a:srgbClr val="ffffff"/>
                  </a:solidFill>
                </a:uFill>
                <a:latin typeface="Calibri"/>
              </a:rPr>
              <a:t> de las vías respiratorias. Entre sus compuestos, también se encuentra los </a:t>
            </a:r>
            <a:r>
              <a:rPr b="1" lang="es-ES" sz="3200" spc="-1" strike="noStrike">
                <a:solidFill>
                  <a:srgbClr val="000000"/>
                </a:solidFill>
                <a:uFill>
                  <a:solidFill>
                    <a:srgbClr val="ffffff"/>
                  </a:solidFill>
                </a:uFill>
                <a:latin typeface="Calibri"/>
              </a:rPr>
              <a:t>tiosulfinatos</a:t>
            </a:r>
            <a:r>
              <a:rPr lang="es-ES" sz="3200" spc="-1" strike="noStrike">
                <a:solidFill>
                  <a:srgbClr val="000000"/>
                </a:solidFill>
                <a:uFill>
                  <a:solidFill>
                    <a:srgbClr val="ffffff"/>
                  </a:solidFill>
                </a:uFill>
                <a:latin typeface="Calibri"/>
              </a:rPr>
              <a:t>, el cual se le conoce por sus propiedades </a:t>
            </a:r>
            <a:r>
              <a:rPr b="1" lang="es-ES" sz="3200" spc="-1" strike="noStrike">
                <a:solidFill>
                  <a:srgbClr val="000000"/>
                </a:solidFill>
                <a:uFill>
                  <a:solidFill>
                    <a:srgbClr val="ffffff"/>
                  </a:solidFill>
                </a:uFill>
                <a:latin typeface="Calibri"/>
              </a:rPr>
              <a:t>antiasmáticas</a:t>
            </a:r>
            <a:r>
              <a:rPr lang="es-ES" sz="32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pic>
        <p:nvPicPr>
          <p:cNvPr id="130" name="3 Imagen" descr=""/>
          <p:cNvPicPr/>
          <p:nvPr/>
        </p:nvPicPr>
        <p:blipFill>
          <a:blip r:embed="rId1"/>
          <a:stretch/>
        </p:blipFill>
        <p:spPr>
          <a:xfrm>
            <a:off x="713880" y="1714320"/>
            <a:ext cx="2928600" cy="221436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Ajo</a:t>
            </a:r>
            <a:endParaRPr lang="es-ES" sz="1800" spc="-1" strike="noStrike">
              <a:solidFill>
                <a:srgbClr val="000000"/>
              </a:solidFill>
              <a:uFill>
                <a:solidFill>
                  <a:srgbClr val="ffffff"/>
                </a:solidFill>
              </a:uFill>
              <a:latin typeface="Calibri"/>
            </a:endParaRPr>
          </a:p>
        </p:txBody>
      </p:sp>
      <p:sp>
        <p:nvSpPr>
          <p:cNvPr id="132" name="TextShape 2"/>
          <p:cNvSpPr txBox="1"/>
          <p:nvPr/>
        </p:nvSpPr>
        <p:spPr>
          <a:xfrm>
            <a:off x="4357800" y="1600200"/>
            <a:ext cx="43286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Anteriormente, el ajo era usado como medicamento natural gracias a sus </a:t>
            </a:r>
            <a:r>
              <a:rPr b="1" lang="es-ES" sz="3200" spc="-1" strike="noStrike">
                <a:solidFill>
                  <a:srgbClr val="000000"/>
                </a:solidFill>
                <a:uFill>
                  <a:solidFill>
                    <a:srgbClr val="ffffff"/>
                  </a:solidFill>
                </a:uFill>
                <a:latin typeface="Calibri"/>
              </a:rPr>
              <a:t>propiedades anti-inflamatorias</a:t>
            </a:r>
            <a:r>
              <a:rPr lang="es-ES" sz="3200" spc="-1" strike="noStrike">
                <a:solidFill>
                  <a:srgbClr val="000000"/>
                </a:solidFill>
                <a:uFill>
                  <a:solidFill>
                    <a:srgbClr val="ffffff"/>
                  </a:solidFill>
                </a:uFill>
                <a:latin typeface="Calibri"/>
              </a:rPr>
              <a:t>. De hecho, el extracto de ajo reduce significativamente la inflamación de las vías respiratorias.</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pic>
        <p:nvPicPr>
          <p:cNvPr id="133" name="3 Imagen" descr=""/>
          <p:cNvPicPr/>
          <p:nvPr/>
        </p:nvPicPr>
        <p:blipFill>
          <a:blip r:embed="rId1"/>
          <a:stretch/>
        </p:blipFill>
        <p:spPr>
          <a:xfrm>
            <a:off x="571320" y="1785960"/>
            <a:ext cx="3498120" cy="232740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Jugo de limón</a:t>
            </a:r>
            <a:endParaRPr lang="es-ES" sz="1800" spc="-1" strike="noStrike">
              <a:solidFill>
                <a:srgbClr val="000000"/>
              </a:solidFill>
              <a:uFill>
                <a:solidFill>
                  <a:srgbClr val="ffffff"/>
                </a:solidFill>
              </a:uFill>
              <a:latin typeface="Calibri"/>
            </a:endParaRPr>
          </a:p>
        </p:txBody>
      </p:sp>
      <p:sp>
        <p:nvSpPr>
          <p:cNvPr id="135" name="TextShape 2"/>
          <p:cNvSpPr txBox="1"/>
          <p:nvPr/>
        </p:nvSpPr>
        <p:spPr>
          <a:xfrm>
            <a:off x="4357800" y="1600200"/>
            <a:ext cx="43286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Ayuda a </a:t>
            </a:r>
            <a:r>
              <a:rPr b="1" lang="es-ES" sz="3200" spc="-1" strike="noStrike">
                <a:solidFill>
                  <a:srgbClr val="000000"/>
                </a:solidFill>
                <a:uFill>
                  <a:solidFill>
                    <a:srgbClr val="ffffff"/>
                  </a:solidFill>
                </a:uFill>
                <a:latin typeface="Calibri"/>
              </a:rPr>
              <a:t>evitar que la mucosidad </a:t>
            </a:r>
            <a:r>
              <a:rPr lang="es-ES" sz="3200" spc="-1" strike="noStrike">
                <a:solidFill>
                  <a:srgbClr val="000000"/>
                </a:solidFill>
                <a:uFill>
                  <a:solidFill>
                    <a:srgbClr val="ffffff"/>
                  </a:solidFill>
                </a:uFill>
                <a:latin typeface="Calibri"/>
              </a:rPr>
              <a:t>se acumule en los bronquios, mejorando la respiración y </a:t>
            </a:r>
            <a:r>
              <a:rPr b="1" lang="es-ES" sz="3200" spc="-1" strike="noStrike">
                <a:solidFill>
                  <a:srgbClr val="000000"/>
                </a:solidFill>
                <a:uFill>
                  <a:solidFill>
                    <a:srgbClr val="ffffff"/>
                  </a:solidFill>
                </a:uFill>
                <a:latin typeface="Calibri"/>
              </a:rPr>
              <a:t>limpiando </a:t>
            </a:r>
            <a:r>
              <a:rPr lang="es-ES" sz="3200" spc="-1" strike="noStrike">
                <a:solidFill>
                  <a:srgbClr val="000000"/>
                </a:solidFill>
                <a:uFill>
                  <a:solidFill>
                    <a:srgbClr val="ffffff"/>
                  </a:solidFill>
                </a:uFill>
                <a:latin typeface="Calibri"/>
              </a:rPr>
              <a:t>el aparato respiratoria </a:t>
            </a:r>
            <a:r>
              <a:rPr b="1" lang="es-ES" sz="3200" spc="-1" strike="noStrike">
                <a:solidFill>
                  <a:srgbClr val="000000"/>
                </a:solidFill>
                <a:uFill>
                  <a:solidFill>
                    <a:srgbClr val="ffffff"/>
                  </a:solidFill>
                </a:uFill>
                <a:latin typeface="Calibri"/>
              </a:rPr>
              <a:t>de bacterias y gérmenes</a:t>
            </a:r>
            <a:r>
              <a:rPr lang="es-ES" sz="3200" spc="-1" strike="noStrike">
                <a:solidFill>
                  <a:srgbClr val="000000"/>
                </a:solidFill>
                <a:uFill>
                  <a:solidFill>
                    <a:srgbClr val="ffffff"/>
                  </a:solidFill>
                </a:uFill>
                <a:latin typeface="Calibri"/>
              </a:rPr>
              <a:t> que dificultan el paso del aire.</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pic>
        <p:nvPicPr>
          <p:cNvPr id="136" name="3 Imagen" descr=""/>
          <p:cNvPicPr/>
          <p:nvPr/>
        </p:nvPicPr>
        <p:blipFill>
          <a:blip r:embed="rId1"/>
          <a:stretch/>
        </p:blipFill>
        <p:spPr>
          <a:xfrm>
            <a:off x="571320" y="1785960"/>
            <a:ext cx="3711960" cy="242856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Miel</a:t>
            </a:r>
            <a:endParaRPr lang="es-ES" sz="1800" spc="-1" strike="noStrike">
              <a:solidFill>
                <a:srgbClr val="000000"/>
              </a:solidFill>
              <a:uFill>
                <a:solidFill>
                  <a:srgbClr val="ffffff"/>
                </a:solidFill>
              </a:uFill>
              <a:latin typeface="Calibri"/>
            </a:endParaRPr>
          </a:p>
        </p:txBody>
      </p:sp>
      <p:sp>
        <p:nvSpPr>
          <p:cNvPr id="138" name="TextShape 2"/>
          <p:cNvSpPr txBox="1"/>
          <p:nvPr/>
        </p:nvSpPr>
        <p:spPr>
          <a:xfrm>
            <a:off x="4071960" y="1600200"/>
            <a:ext cx="4614480" cy="411444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Es un </a:t>
            </a:r>
            <a:r>
              <a:rPr b="1" lang="es-ES" sz="3200" spc="-1" strike="noStrike">
                <a:solidFill>
                  <a:srgbClr val="000000"/>
                </a:solidFill>
                <a:uFill>
                  <a:solidFill>
                    <a:srgbClr val="ffffff"/>
                  </a:solidFill>
                </a:uFill>
                <a:latin typeface="Calibri"/>
              </a:rPr>
              <a:t>expectorante y antiinflamatorio</a:t>
            </a:r>
            <a:r>
              <a:rPr lang="es-ES" sz="3200" spc="-1" strike="noStrike">
                <a:solidFill>
                  <a:srgbClr val="000000"/>
                </a:solidFill>
                <a:uFill>
                  <a:solidFill>
                    <a:srgbClr val="ffffff"/>
                  </a:solidFill>
                </a:uFill>
                <a:latin typeface="Calibri"/>
              </a:rPr>
              <a:t> natural que ayuda a eliminar las flemas. Es útil para sacar el moco que se acumula en las vías respiratorias y bloquea el flujo de aire que podría desencadenarse o agravar un ataque de asma.</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pic>
        <p:nvPicPr>
          <p:cNvPr id="139" name="3 Imagen" descr=""/>
          <p:cNvPicPr/>
          <p:nvPr/>
        </p:nvPicPr>
        <p:blipFill>
          <a:blip r:embed="rId1"/>
          <a:stretch/>
        </p:blipFill>
        <p:spPr>
          <a:xfrm>
            <a:off x="500040" y="1714320"/>
            <a:ext cx="3699360" cy="237312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Ginkgo biloba</a:t>
            </a:r>
            <a:endParaRPr lang="es-ES" sz="1800" spc="-1" strike="noStrike">
              <a:solidFill>
                <a:srgbClr val="000000"/>
              </a:solidFill>
              <a:uFill>
                <a:solidFill>
                  <a:srgbClr val="ffffff"/>
                </a:solidFill>
              </a:uFill>
              <a:latin typeface="Calibri"/>
            </a:endParaRPr>
          </a:p>
        </p:txBody>
      </p:sp>
      <p:sp>
        <p:nvSpPr>
          <p:cNvPr id="141" name="TextShape 2"/>
          <p:cNvSpPr txBox="1"/>
          <p:nvPr/>
        </p:nvSpPr>
        <p:spPr>
          <a:xfrm>
            <a:off x="4286160" y="1600200"/>
            <a:ext cx="4400280" cy="382860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La hoja </a:t>
            </a:r>
            <a:r>
              <a:rPr b="1" lang="es-ES" sz="3200" spc="-1" strike="noStrike">
                <a:solidFill>
                  <a:srgbClr val="000000"/>
                </a:solidFill>
                <a:uFill>
                  <a:solidFill>
                    <a:srgbClr val="ffffff"/>
                  </a:solidFill>
                </a:uFill>
                <a:latin typeface="Calibri"/>
              </a:rPr>
              <a:t>inhibe</a:t>
            </a:r>
            <a:r>
              <a:rPr lang="es-ES" sz="3200" spc="-1" strike="noStrike">
                <a:solidFill>
                  <a:srgbClr val="000000"/>
                </a:solidFill>
                <a:uFill>
                  <a:solidFill>
                    <a:srgbClr val="ffffff"/>
                  </a:solidFill>
                </a:uFill>
                <a:latin typeface="Calibri"/>
              </a:rPr>
              <a:t> una sustancia que se encuentra en los pulmones y provoca la </a:t>
            </a:r>
            <a:r>
              <a:rPr b="1" lang="es-ES" sz="3200" spc="-1" strike="noStrike">
                <a:solidFill>
                  <a:srgbClr val="000000"/>
                </a:solidFill>
                <a:uFill>
                  <a:solidFill>
                    <a:srgbClr val="ffffff"/>
                  </a:solidFill>
                </a:uFill>
                <a:latin typeface="Calibri"/>
              </a:rPr>
              <a:t>inflamación</a:t>
            </a:r>
            <a:r>
              <a:rPr lang="es-ES" sz="3200" spc="-1" strike="noStrike">
                <a:solidFill>
                  <a:srgbClr val="000000"/>
                </a:solidFill>
                <a:uFill>
                  <a:solidFill>
                    <a:srgbClr val="ffffff"/>
                  </a:solidFill>
                </a:uFill>
                <a:latin typeface="Calibri"/>
              </a:rPr>
              <a:t> de las vías respiratorias. Actúa como </a:t>
            </a:r>
            <a:r>
              <a:rPr b="1" lang="es-ES" sz="3200" spc="-1" strike="noStrike">
                <a:solidFill>
                  <a:srgbClr val="000000"/>
                </a:solidFill>
                <a:uFill>
                  <a:solidFill>
                    <a:srgbClr val="ffffff"/>
                  </a:solidFill>
                </a:uFill>
                <a:latin typeface="Calibri"/>
              </a:rPr>
              <a:t>broncodilatador </a:t>
            </a:r>
            <a:r>
              <a:rPr lang="es-ES" sz="3200" spc="-1" strike="noStrike">
                <a:solidFill>
                  <a:srgbClr val="000000"/>
                </a:solidFill>
                <a:uFill>
                  <a:solidFill>
                    <a:srgbClr val="ffffff"/>
                  </a:solidFill>
                </a:uFill>
                <a:latin typeface="Calibri"/>
              </a:rPr>
              <a:t>y reduce la inflamación, por lo que se recomienda tomar dos veces al día una infusión de hojas de Ginkgo biloba (nogal de Japón).</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pic>
        <p:nvPicPr>
          <p:cNvPr id="142" name="3 Imagen" descr=""/>
          <p:cNvPicPr/>
          <p:nvPr/>
        </p:nvPicPr>
        <p:blipFill>
          <a:blip r:embed="rId1"/>
          <a:stretch/>
        </p:blipFill>
        <p:spPr>
          <a:xfrm>
            <a:off x="642960" y="1714320"/>
            <a:ext cx="3642840" cy="3642840"/>
          </a:xfrm>
          <a:prstGeom prst="rect">
            <a:avLst/>
          </a:prstGeom>
          <a:ln>
            <a:noFill/>
          </a:ln>
        </p:spPr>
      </p:pic>
      <p:sp>
        <p:nvSpPr>
          <p:cNvPr id="143" name="TextShape 3"/>
          <p:cNvSpPr txBox="1"/>
          <p:nvPr/>
        </p:nvSpPr>
        <p:spPr>
          <a:xfrm>
            <a:off x="4429080" y="5357880"/>
            <a:ext cx="4285800" cy="364680"/>
          </a:xfrm>
          <a:prstGeom prst="rect">
            <a:avLst/>
          </a:prstGeom>
          <a:noFill/>
          <a:ln>
            <a:noFill/>
          </a:ln>
        </p:spPr>
        <p:txBody>
          <a:bodyPr anchor="ctr"/>
          <a:p>
            <a:pPr algn="ctr">
              <a:lnSpc>
                <a:spcPct val="100000"/>
              </a:lnSpc>
            </a:pPr>
            <a:r>
              <a:rPr lang="es-ES" sz="1600" spc="-1" strike="noStrike">
                <a:solidFill>
                  <a:srgbClr val="8b8b8b"/>
                </a:solidFill>
                <a:uFill>
                  <a:solidFill>
                    <a:srgbClr val="ffffff"/>
                  </a:solidFill>
                </a:uFill>
                <a:latin typeface="Calibri"/>
              </a:rPr>
              <a:t>https://es.wikipedia.org/wiki/Ginkgo_biloba</a:t>
            </a:r>
            <a:endParaRPr lang="es-ES" sz="1400" spc="-1" strike="noStrike">
              <a:solidFill>
                <a:srgbClr val="000000"/>
              </a:solidFill>
              <a:uFill>
                <a:solidFill>
                  <a:srgbClr val="ffffff"/>
                </a:solidFill>
              </a:uFill>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Cuáles son los diferentes tipos de asma?</a:t>
            </a:r>
            <a:r>
              <a:rPr lang="es-ES" sz="4400" spc="-1" strike="noStrike">
                <a:solidFill>
                  <a:srgbClr val="000000"/>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84"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600" spc="-1" strike="noStrike">
                <a:solidFill>
                  <a:srgbClr val="000000"/>
                </a:solidFill>
                <a:uFill>
                  <a:solidFill>
                    <a:srgbClr val="ffffff"/>
                  </a:solidFill>
                </a:uFill>
                <a:latin typeface="Calibri"/>
              </a:rPr>
              <a:t>¿Sabías que existen diferentes tipos de asma?</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600" spc="-1" strike="noStrike">
                <a:solidFill>
                  <a:srgbClr val="000000"/>
                </a:solidFill>
                <a:uFill>
                  <a:solidFill>
                    <a:srgbClr val="ffffff"/>
                  </a:solidFill>
                </a:uFill>
                <a:latin typeface="Calibri"/>
              </a:rPr>
              <a:t>Asma </a:t>
            </a:r>
            <a:r>
              <a:rPr b="1" lang="es-ES" sz="3600" spc="-1" strike="noStrike">
                <a:solidFill>
                  <a:srgbClr val="000000"/>
                </a:solidFill>
                <a:uFill>
                  <a:solidFill>
                    <a:srgbClr val="ffffff"/>
                  </a:solidFill>
                </a:uFill>
                <a:latin typeface="Calibri"/>
              </a:rPr>
              <a:t>alérgica</a:t>
            </a:r>
            <a:r>
              <a:rPr lang="es-ES" sz="3600" spc="-1" strike="noStrike">
                <a:solidFill>
                  <a:srgbClr val="000000"/>
                </a:solidFill>
                <a:uFill>
                  <a:solidFill>
                    <a:srgbClr val="ffffff"/>
                  </a:solidFill>
                </a:uFill>
                <a:latin typeface="Calibri"/>
              </a:rPr>
              <a:t>: tu respiración puede empeorar cuando te expones a alérgenos como el polen de las plantas, ácaros del polvo, o pelo de animales como perros y gatos.</a:t>
            </a:r>
            <a:endParaRPr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s-ES" sz="3600" spc="-1" strike="noStrike">
                <a:solidFill>
                  <a:srgbClr val="000000"/>
                </a:solidFill>
                <a:uFill>
                  <a:solidFill>
                    <a:srgbClr val="ffffff"/>
                  </a:solidFill>
                </a:uFill>
                <a:latin typeface="Calibri"/>
              </a:rPr>
              <a:t>Asma </a:t>
            </a:r>
            <a:r>
              <a:rPr b="1" lang="es-ES" sz="3600" spc="-1" strike="noStrike">
                <a:solidFill>
                  <a:srgbClr val="000000"/>
                </a:solidFill>
                <a:uFill>
                  <a:solidFill>
                    <a:srgbClr val="ffffff"/>
                  </a:solidFill>
                </a:uFill>
                <a:latin typeface="Calibri"/>
              </a:rPr>
              <a:t>estacional</a:t>
            </a:r>
            <a:r>
              <a:rPr lang="es-ES" sz="3600" spc="-1" strike="noStrike">
                <a:solidFill>
                  <a:srgbClr val="000000"/>
                </a:solidFill>
                <a:uFill>
                  <a:solidFill>
                    <a:srgbClr val="ffffff"/>
                  </a:solidFill>
                </a:uFill>
                <a:latin typeface="Calibri"/>
              </a:rPr>
              <a:t>: su aparición está relacionada con el polen de las plantas; empeora en primavera o a finales de verano.</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Cúrcuma</a:t>
            </a:r>
            <a:endParaRPr lang="es-ES" sz="1800" spc="-1" strike="noStrike">
              <a:solidFill>
                <a:srgbClr val="000000"/>
              </a:solidFill>
              <a:uFill>
                <a:solidFill>
                  <a:srgbClr val="ffffff"/>
                </a:solidFill>
              </a:uFill>
              <a:latin typeface="Calibri"/>
            </a:endParaRPr>
          </a:p>
        </p:txBody>
      </p:sp>
      <p:sp>
        <p:nvSpPr>
          <p:cNvPr id="145" name="TextShape 2"/>
          <p:cNvSpPr txBox="1"/>
          <p:nvPr/>
        </p:nvSpPr>
        <p:spPr>
          <a:xfrm>
            <a:off x="4214880" y="1600200"/>
            <a:ext cx="447156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Es una especia con </a:t>
            </a:r>
            <a:r>
              <a:rPr b="1" lang="es-ES" sz="3200" spc="-1" strike="noStrike">
                <a:solidFill>
                  <a:srgbClr val="000000"/>
                </a:solidFill>
                <a:uFill>
                  <a:solidFill>
                    <a:srgbClr val="ffffff"/>
                  </a:solidFill>
                </a:uFill>
                <a:latin typeface="Calibri"/>
              </a:rPr>
              <a:t>propiedades antiinflamatorias y expectorantes</a:t>
            </a:r>
            <a:r>
              <a:rPr lang="es-ES" sz="3200" spc="-1" strike="noStrike">
                <a:solidFill>
                  <a:srgbClr val="000000"/>
                </a:solidFill>
                <a:uFill>
                  <a:solidFill>
                    <a:srgbClr val="ffffff"/>
                  </a:solidFill>
                </a:uFill>
                <a:latin typeface="Calibri"/>
              </a:rPr>
              <a:t>, la cual ayuda a controlar naturalmente el asma. La cúrcuma tiene una acción protectora en el sistema respiratorio.</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pic>
        <p:nvPicPr>
          <p:cNvPr id="146" name="3 Imagen" descr=""/>
          <p:cNvPicPr/>
          <p:nvPr/>
        </p:nvPicPr>
        <p:blipFill>
          <a:blip r:embed="rId1"/>
          <a:stretch/>
        </p:blipFill>
        <p:spPr>
          <a:xfrm>
            <a:off x="428760" y="1763640"/>
            <a:ext cx="3872520" cy="257148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428760" y="142920"/>
            <a:ext cx="8229240" cy="1142640"/>
          </a:xfrm>
          <a:prstGeom prst="rect">
            <a:avLst/>
          </a:prstGeom>
          <a:noFill/>
          <a:ln>
            <a:noFill/>
          </a:ln>
        </p:spPr>
        <p:txBody>
          <a:bodyPr anchor="ctr"/>
          <a:p>
            <a:pPr algn="ctr">
              <a:lnSpc>
                <a:spcPct val="100000"/>
              </a:lnSpc>
            </a:pPr>
            <a:r>
              <a:rPr lang="es-ES" sz="4400" spc="-1" strike="noStrike">
                <a:solidFill>
                  <a:srgbClr val="000000"/>
                </a:solidFill>
                <a:uFill>
                  <a:solidFill>
                    <a:srgbClr val="ffffff"/>
                  </a:solidFill>
                </a:uFill>
                <a:latin typeface="Calibri"/>
              </a:rPr>
              <a:t>Té verde</a:t>
            </a:r>
            <a:endParaRPr lang="es-ES" sz="1800" spc="-1" strike="noStrike">
              <a:solidFill>
                <a:srgbClr val="000000"/>
              </a:solidFill>
              <a:uFill>
                <a:solidFill>
                  <a:srgbClr val="ffffff"/>
                </a:solidFill>
              </a:uFill>
              <a:latin typeface="Calibri"/>
            </a:endParaRPr>
          </a:p>
        </p:txBody>
      </p:sp>
      <p:sp>
        <p:nvSpPr>
          <p:cNvPr id="148" name="TextShape 2"/>
          <p:cNvSpPr txBox="1"/>
          <p:nvPr/>
        </p:nvSpPr>
        <p:spPr>
          <a:xfrm>
            <a:off x="4071960" y="1214280"/>
            <a:ext cx="4614480" cy="507168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Es una fuente natural de </a:t>
            </a:r>
            <a:r>
              <a:rPr b="1" lang="es-ES" sz="3200" spc="-1" strike="noStrike">
                <a:solidFill>
                  <a:srgbClr val="000000"/>
                </a:solidFill>
                <a:uFill>
                  <a:solidFill>
                    <a:srgbClr val="ffffff"/>
                  </a:solidFill>
                </a:uFill>
                <a:latin typeface="Calibri"/>
              </a:rPr>
              <a:t>teofilina</a:t>
            </a:r>
            <a:r>
              <a:rPr lang="es-ES" sz="3200" spc="-1" strike="noStrike">
                <a:solidFill>
                  <a:srgbClr val="000000"/>
                </a:solidFill>
                <a:uFill>
                  <a:solidFill>
                    <a:srgbClr val="ffffff"/>
                  </a:solidFill>
                </a:uFill>
                <a:latin typeface="Calibri"/>
              </a:rPr>
              <a:t>, la cual es una sustancia con acción broncodilatadora que forma parte de numerosos fármacos usados para el tratamiento del asma. Relaja los músculos que soportan los tubos bronquiales, y se usa para prevenir y tratar el resoplo, la respiración entrecortada y la dificultad para respirar.</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pic>
        <p:nvPicPr>
          <p:cNvPr id="149" name="3 Imagen" descr=""/>
          <p:cNvPicPr/>
          <p:nvPr/>
        </p:nvPicPr>
        <p:blipFill>
          <a:blip r:embed="rId1"/>
          <a:stretch/>
        </p:blipFill>
        <p:spPr>
          <a:xfrm>
            <a:off x="357120" y="1357200"/>
            <a:ext cx="3523320" cy="264240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530280" y="332640"/>
            <a:ext cx="8229240" cy="1142640"/>
          </a:xfrm>
          <a:prstGeom prst="rect">
            <a:avLst/>
          </a:prstGeom>
          <a:noFill/>
          <a:ln>
            <a:noFill/>
          </a:ln>
        </p:spPr>
        <p:txBody>
          <a:bodyPr anchor="ctr"/>
          <a:p>
            <a:pPr algn="ctr">
              <a:lnSpc>
                <a:spcPct val="100000"/>
              </a:lnSpc>
            </a:pPr>
            <a:r>
              <a:rPr b="1" lang="es-ES" sz="4400" spc="-1" strike="noStrike" cap="all">
                <a:solidFill>
                  <a:srgbClr val="7494c8"/>
                </a:solidFill>
                <a:uFill>
                  <a:solidFill>
                    <a:srgbClr val="ffffff"/>
                  </a:solidFill>
                </a:uFill>
                <a:latin typeface="Calibri"/>
              </a:rPr>
              <a:t>
</a:t>
            </a:r>
            <a:endParaRPr lang="es-ES" sz="1800" spc="-1" strike="noStrike">
              <a:solidFill>
                <a:srgbClr val="000000"/>
              </a:solidFill>
              <a:uFill>
                <a:solidFill>
                  <a:srgbClr val="ffffff"/>
                </a:solidFill>
              </a:uFill>
              <a:latin typeface="Calibri"/>
            </a:endParaRPr>
          </a:p>
        </p:txBody>
      </p:sp>
      <p:sp>
        <p:nvSpPr>
          <p:cNvPr id="151" name="TextShape 2"/>
          <p:cNvSpPr txBox="1"/>
          <p:nvPr/>
        </p:nvSpPr>
        <p:spPr>
          <a:xfrm>
            <a:off x="457200" y="1600200"/>
            <a:ext cx="8229240" cy="4525560"/>
          </a:xfrm>
          <a:prstGeom prst="rect">
            <a:avLst/>
          </a:prstGeom>
          <a:noFill/>
          <a:ln>
            <a:noFill/>
          </a:ln>
        </p:spPr>
        <p:txBody>
          <a:bodyPr/>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¿Qué es el </a:t>
            </a:r>
            <a:r>
              <a:rPr b="1" lang="es-ES" sz="3200" spc="-1" strike="noStrike">
                <a:solidFill>
                  <a:srgbClr val="000000"/>
                </a:solidFill>
                <a:uFill>
                  <a:solidFill>
                    <a:srgbClr val="ffffff"/>
                  </a:solidFill>
                </a:uFill>
                <a:latin typeface="Calibri"/>
              </a:rPr>
              <a:t>asma</a:t>
            </a:r>
            <a:r>
              <a:rPr lang="es-ES" sz="3200" spc="-1" strike="noStrike">
                <a:solidFill>
                  <a:srgbClr val="000000"/>
                </a:solidFill>
                <a:uFill>
                  <a:solidFill>
                    <a:srgbClr val="ffffff"/>
                  </a:solidFill>
                </a:uFill>
                <a:latin typeface="Calibri"/>
              </a:rPr>
              <a:t>?</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Indica  algunos agentes causantes del asma.</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¿En qué consiste una crisis asmática?</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¿Cómo se puede evitar o paliar una crisis asmática?</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¿Qué es la disnea? ¿Y las sibilancias?</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¿Qué son los broncodilatadores?m ¿Y un inhalador?</a:t>
            </a:r>
            <a:endParaRPr lang="es-ES" sz="32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Nombra algunos remedios naturales y caseros para aliviar la tos asmática.</a:t>
            </a:r>
            <a:endParaRPr lang="es-ES" sz="3200" spc="-1" strike="noStrike">
              <a:solidFill>
                <a:srgbClr val="000000"/>
              </a:solidFill>
              <a:uFill>
                <a:solidFill>
                  <a:srgbClr val="ffffff"/>
                </a:solidFill>
              </a:uFill>
              <a:latin typeface="Calibri"/>
            </a:endParaRPr>
          </a:p>
        </p:txBody>
      </p:sp>
      <p:sp>
        <p:nvSpPr>
          <p:cNvPr id="152" name="CustomShape 3"/>
          <p:cNvSpPr/>
          <p:nvPr/>
        </p:nvSpPr>
        <p:spPr>
          <a:xfrm>
            <a:off x="4552560" y="332640"/>
            <a:ext cx="184320" cy="923040"/>
          </a:xfrm>
          <a:prstGeom prst="rect">
            <a:avLst/>
          </a:prstGeom>
          <a:noFill/>
          <a:ln>
            <a:noFill/>
          </a:ln>
        </p:spPr>
        <p:style>
          <a:lnRef idx="0"/>
          <a:fillRef idx="0"/>
          <a:effectRef idx="0"/>
          <a:fontRef idx="minor"/>
        </p:style>
      </p:sp>
      <p:sp>
        <p:nvSpPr>
          <p:cNvPr id="153" name="CustomShape 4"/>
          <p:cNvSpPr/>
          <p:nvPr/>
        </p:nvSpPr>
        <p:spPr>
          <a:xfrm>
            <a:off x="-725400" y="476640"/>
            <a:ext cx="10541160" cy="914760"/>
          </a:xfrm>
          <a:prstGeom prst="rect">
            <a:avLst/>
          </a:prstGeom>
          <a:noFill/>
          <a:ln>
            <a:noFill/>
          </a:ln>
        </p:spPr>
        <p:style>
          <a:lnRef idx="0"/>
          <a:fillRef idx="0"/>
          <a:effectRef idx="0"/>
          <a:fontRef idx="minor"/>
        </p:style>
        <p:txBody>
          <a:bodyPr wrap="none"/>
          <a:p>
            <a:pPr algn="ctr">
              <a:lnSpc>
                <a:spcPct val="100000"/>
              </a:lnSpc>
            </a:pPr>
            <a:r>
              <a:rPr b="1" lang="es-ES" sz="5400" spc="-1" strike="noStrike">
                <a:solidFill>
                  <a:srgbClr val="bfd3f8"/>
                </a:solidFill>
                <a:uFill>
                  <a:solidFill>
                    <a:srgbClr val="ffffff"/>
                  </a:solidFill>
                </a:uFill>
                <a:latin typeface="Calibri"/>
              </a:rPr>
              <a:t>CUESTIONARIO DE REPASO</a:t>
            </a:r>
            <a:endParaRPr lang="es-ES" sz="18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¿Qué lo provoca?</a:t>
            </a:r>
            <a:endParaRPr lang="es-ES" sz="1800" spc="-1" strike="noStrike">
              <a:solidFill>
                <a:srgbClr val="000000"/>
              </a:solidFill>
              <a:uFill>
                <a:solidFill>
                  <a:srgbClr val="ffffff"/>
                </a:solidFill>
              </a:uFill>
              <a:latin typeface="Calibri"/>
            </a:endParaRPr>
          </a:p>
        </p:txBody>
      </p:sp>
      <p:sp>
        <p:nvSpPr>
          <p:cNvPr id="86" name="TextShape 2"/>
          <p:cNvSpPr txBox="1"/>
          <p:nvPr/>
        </p:nvSpPr>
        <p:spPr>
          <a:xfrm>
            <a:off x="457200" y="1600200"/>
            <a:ext cx="8229240" cy="4525560"/>
          </a:xfrm>
          <a:prstGeom prst="rect">
            <a:avLst/>
          </a:prstGeom>
          <a:noFill/>
          <a:ln>
            <a:noFill/>
          </a:ln>
        </p:spPr>
        <p:txBody>
          <a:bodyPr/>
          <a:p>
            <a:pPr>
              <a:lnSpc>
                <a:spcPct val="100000"/>
              </a:lnSpc>
            </a:pPr>
            <a:r>
              <a:rPr lang="es-ES" sz="4000" spc="-1" strike="noStrike">
                <a:solidFill>
                  <a:srgbClr val="000000"/>
                </a:solidFill>
                <a:uFill>
                  <a:solidFill>
                    <a:srgbClr val="ffffff"/>
                  </a:solidFill>
                </a:uFill>
                <a:latin typeface="Calibri"/>
              </a:rPr>
              <a:t>El </a:t>
            </a:r>
            <a:r>
              <a:rPr b="1" lang="es-ES" sz="4000" spc="-1" strike="noStrike">
                <a:solidFill>
                  <a:srgbClr val="000000"/>
                </a:solidFill>
                <a:uFill>
                  <a:solidFill>
                    <a:srgbClr val="ffffff"/>
                  </a:solidFill>
                </a:uFill>
                <a:latin typeface="Calibri"/>
              </a:rPr>
              <a:t>agente causante </a:t>
            </a:r>
            <a:r>
              <a:rPr lang="es-ES" sz="4000" spc="-1" strike="noStrike">
                <a:solidFill>
                  <a:srgbClr val="000000"/>
                </a:solidFill>
                <a:uFill>
                  <a:solidFill>
                    <a:srgbClr val="ffffff"/>
                  </a:solidFill>
                </a:uFill>
                <a:latin typeface="Calibri"/>
              </a:rPr>
              <a:t>del asma puede ser el frío, o bien el ejercicio, o ciertos alérgenos que inflaman y cierran los bronquios, causando la falta de aire, la tos... Éstos pueden provocar también opresión en el pecho que es una característica de esta enfermedad respiratoria crónica.</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¿Cómo se llama el virus que provoca el asma?</a:t>
            </a:r>
            <a:endParaRPr lang="es-ES" sz="1800" spc="-1" strike="noStrike">
              <a:solidFill>
                <a:srgbClr val="000000"/>
              </a:solidFill>
              <a:uFill>
                <a:solidFill>
                  <a:srgbClr val="ffffff"/>
                </a:solidFill>
              </a:uFill>
              <a:latin typeface="Calibri"/>
            </a:endParaRPr>
          </a:p>
        </p:txBody>
      </p:sp>
      <p:sp>
        <p:nvSpPr>
          <p:cNvPr id="88"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Investigadores estadounidenses que realizaron estudios en ratones comprobaron que las infecciones causadas por el </a:t>
            </a:r>
            <a:r>
              <a:rPr b="1" lang="es-ES" sz="3200" spc="-1" strike="noStrike">
                <a:solidFill>
                  <a:srgbClr val="000000"/>
                </a:solidFill>
                <a:uFill>
                  <a:solidFill>
                    <a:srgbClr val="ffffff"/>
                  </a:solidFill>
                </a:uFill>
                <a:latin typeface="Calibri"/>
              </a:rPr>
              <a:t>virus sincitial respiratorio</a:t>
            </a:r>
            <a:r>
              <a:rPr lang="es-ES" sz="3200" spc="-1" strike="noStrike">
                <a:solidFill>
                  <a:srgbClr val="000000"/>
                </a:solidFill>
                <a:uFill>
                  <a:solidFill>
                    <a:srgbClr val="ffffff"/>
                  </a:solidFill>
                </a:uFill>
                <a:latin typeface="Calibri"/>
              </a:rPr>
              <a:t> (VRS) despojan a las células del sistema inmunológico de su habilidad de calmar la inflamación en las vías pulmonares, informa James Gallagher de la BBC. </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Síntomas del asma</a:t>
            </a:r>
            <a:endParaRPr lang="es-ES" sz="1800" spc="-1" strike="noStrike">
              <a:solidFill>
                <a:srgbClr val="000000"/>
              </a:solidFill>
              <a:uFill>
                <a:solidFill>
                  <a:srgbClr val="ffffff"/>
                </a:solidFill>
              </a:uFill>
              <a:latin typeface="Calibri"/>
            </a:endParaRPr>
          </a:p>
        </p:txBody>
      </p:sp>
      <p:sp>
        <p:nvSpPr>
          <p:cNvPr id="90"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En las personas con vías respiratorias sensibles, los síntomas de asma pueden desencadenarse por la inhalación de sustancias llamadas alérgenos o desencadenantes.</a:t>
            </a:r>
            <a:endParaRPr lang="es-ES" sz="3200" spc="-1" strike="noStrike">
              <a:solidFill>
                <a:srgbClr val="000000"/>
              </a:solidFill>
              <a:uFill>
                <a:solidFill>
                  <a:srgbClr val="ffffff"/>
                </a:solidFill>
              </a:uFill>
              <a:latin typeface="Calibri"/>
            </a:endParaRPr>
          </a:p>
          <a:p>
            <a:pPr>
              <a:lnSpc>
                <a:spcPct val="100000"/>
              </a:lnSpc>
            </a:pPr>
            <a:r>
              <a:rPr lang="es-ES" sz="3200" spc="-1" strike="noStrike">
                <a:solidFill>
                  <a:srgbClr val="000000"/>
                </a:solidFill>
                <a:uFill>
                  <a:solidFill>
                    <a:srgbClr val="ffffff"/>
                  </a:solidFill>
                </a:uFill>
                <a:latin typeface="Calibri"/>
              </a:rPr>
              <a:t>Los </a:t>
            </a:r>
            <a:r>
              <a:rPr b="1" lang="es-ES" sz="3200" spc="-1" strike="noStrike">
                <a:solidFill>
                  <a:srgbClr val="000000"/>
                </a:solidFill>
                <a:uFill>
                  <a:solidFill>
                    <a:srgbClr val="ffffff"/>
                  </a:solidFill>
                </a:uFill>
                <a:latin typeface="Calibri"/>
              </a:rPr>
              <a:t>desencadenantes</a:t>
            </a:r>
            <a:r>
              <a:rPr lang="es-ES" sz="3200" spc="-1" strike="noStrike">
                <a:solidFill>
                  <a:srgbClr val="000000"/>
                </a:solidFill>
                <a:uFill>
                  <a:solidFill>
                    <a:srgbClr val="ffffff"/>
                  </a:solidFill>
                </a:uFill>
                <a:latin typeface="Calibri"/>
              </a:rPr>
              <a:t> comunes del asma incluyen: animales (caspa o pelaje de mascotas), ácaros del polvo, el polen de las plantas, el moho… Infecciones respiratorias, como el resfriado común.</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¿Cómo se detecta el asma?</a:t>
            </a:r>
            <a:endParaRPr lang="es-ES" sz="1800" spc="-1" strike="noStrike">
              <a:solidFill>
                <a:srgbClr val="000000"/>
              </a:solidFill>
              <a:uFill>
                <a:solidFill>
                  <a:srgbClr val="ffffff"/>
                </a:solidFill>
              </a:uFill>
              <a:latin typeface="Calibri"/>
            </a:endParaRPr>
          </a:p>
        </p:txBody>
      </p:sp>
      <p:sp>
        <p:nvSpPr>
          <p:cNvPr id="92" name="TextShape 2"/>
          <p:cNvSpPr txBox="1"/>
          <p:nvPr/>
        </p:nvSpPr>
        <p:spPr>
          <a:xfrm>
            <a:off x="457200" y="1600200"/>
            <a:ext cx="8229240" cy="4525560"/>
          </a:xfrm>
          <a:prstGeom prst="rect">
            <a:avLst/>
          </a:prstGeom>
          <a:noFill/>
          <a:ln>
            <a:noFill/>
          </a:ln>
        </p:spPr>
        <p:txBody>
          <a:bodyPr/>
          <a:p>
            <a:pPr marL="343080" indent="-342720">
              <a:lnSpc>
                <a:spcPct val="100000"/>
              </a:lnSpc>
            </a:pPr>
            <a:r>
              <a:rPr lang="es-ES" sz="3200" spc="-1" strike="noStrike">
                <a:solidFill>
                  <a:srgbClr val="000000"/>
                </a:solidFill>
                <a:uFill>
                  <a:solidFill>
                    <a:srgbClr val="ffffff"/>
                  </a:solidFill>
                </a:uFill>
                <a:latin typeface="Calibri"/>
              </a:rPr>
              <a:t>   </a:t>
            </a:r>
            <a:r>
              <a:rPr lang="es-ES" sz="3200" spc="-1" strike="noStrike">
                <a:solidFill>
                  <a:srgbClr val="000000"/>
                </a:solidFill>
                <a:uFill>
                  <a:solidFill>
                    <a:srgbClr val="ffffff"/>
                  </a:solidFill>
                </a:uFill>
                <a:latin typeface="Calibri"/>
              </a:rPr>
              <a:t>Entre las pruebas de función pulmonar, la más común y fiable para el diagnóstico del asma es la </a:t>
            </a:r>
            <a:r>
              <a:rPr b="1" lang="es-ES" sz="3200" spc="-1" strike="noStrike">
                <a:solidFill>
                  <a:srgbClr val="000000"/>
                </a:solidFill>
                <a:uFill>
                  <a:solidFill>
                    <a:srgbClr val="ffffff"/>
                  </a:solidFill>
                </a:uFill>
                <a:latin typeface="Calibri"/>
              </a:rPr>
              <a:t>espirometría</a:t>
            </a:r>
            <a:r>
              <a:rPr lang="es-ES" sz="3200" spc="-1" strike="noStrike">
                <a:solidFill>
                  <a:srgbClr val="000000"/>
                </a:solidFill>
                <a:uFill>
                  <a:solidFill>
                    <a:srgbClr val="ffffff"/>
                  </a:solidFill>
                </a:uFill>
                <a:latin typeface="Calibri"/>
              </a:rPr>
              <a:t>, que consiste en medir la cantidad de aire que puedes inhalar y exhalar, así como el flujo de aire máximo, es decir, la velocidad con la que expulsas el aire de los pulmones. </a:t>
            </a:r>
            <a:endParaRPr lang="es-ES" sz="3200" spc="-1" strike="noStrike">
              <a:solidFill>
                <a:srgbClr val="000000"/>
              </a:solidFill>
              <a:uFill>
                <a:solidFill>
                  <a:srgbClr val="ffffff"/>
                </a:solidFill>
              </a:uFill>
              <a:latin typeface="Calibri"/>
            </a:endParaRPr>
          </a:p>
          <a:p>
            <a:pPr marL="343080" indent="-342720">
              <a:lnSpc>
                <a:spcPct val="100000"/>
              </a:lnSpc>
            </a:pPr>
            <a:endParaRPr lang="es-ES" sz="3200" spc="-1" strike="noStrike">
              <a:solidFill>
                <a:srgbClr val="000000"/>
              </a:solidFill>
              <a:uFill>
                <a:solidFill>
                  <a:srgbClr val="ffffff"/>
                </a:solidFill>
              </a:uFill>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¿Cómo se sabe si una persona tiene asma?</a:t>
            </a:r>
            <a:endParaRPr lang="es-ES" sz="1800" spc="-1" strike="noStrike">
              <a:solidFill>
                <a:srgbClr val="000000"/>
              </a:solidFill>
              <a:uFill>
                <a:solidFill>
                  <a:srgbClr val="ffffff"/>
                </a:solidFill>
              </a:uFill>
              <a:latin typeface="Calibri"/>
            </a:endParaRPr>
          </a:p>
        </p:txBody>
      </p:sp>
      <p:sp>
        <p:nvSpPr>
          <p:cNvPr id="94"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Entre los </a:t>
            </a:r>
            <a:r>
              <a:rPr b="1" lang="es-ES" sz="3200" spc="-1" strike="noStrike">
                <a:solidFill>
                  <a:srgbClr val="000000"/>
                </a:solidFill>
                <a:uFill>
                  <a:solidFill>
                    <a:srgbClr val="ffffff"/>
                  </a:solidFill>
                </a:uFill>
                <a:latin typeface="Calibri"/>
              </a:rPr>
              <a:t>síntomas</a:t>
            </a:r>
            <a:r>
              <a:rPr lang="es-ES" sz="3200" spc="-1" strike="noStrike">
                <a:solidFill>
                  <a:srgbClr val="000000"/>
                </a:solidFill>
                <a:uFill>
                  <a:solidFill>
                    <a:srgbClr val="ffffff"/>
                  </a:solidFill>
                </a:uFill>
                <a:latin typeface="Calibri"/>
              </a:rPr>
              <a:t> más comunes de los asmáticos se encuentran la tos, los silbidos o chillidos producidos al respirar, presión en el pecho y dificultad para respirar.</a:t>
            </a:r>
            <a:endParaRPr lang="es-ES" sz="3200" spc="-1" strike="noStrike">
              <a:solidFill>
                <a:srgbClr val="000000"/>
              </a:solidFill>
              <a:uFill>
                <a:solidFill>
                  <a:srgbClr val="ffffff"/>
                </a:solidFill>
              </a:uFill>
              <a:latin typeface="Calibri"/>
            </a:endParaRPr>
          </a:p>
          <a:p>
            <a:pPr>
              <a:lnSpc>
                <a:spcPct val="100000"/>
              </a:lnSpc>
            </a:pPr>
            <a:r>
              <a:rPr lang="es-ES" sz="3200" spc="-1" strike="noStrike">
                <a:solidFill>
                  <a:srgbClr val="000000"/>
                </a:solidFill>
                <a:uFill>
                  <a:solidFill>
                    <a:srgbClr val="ffffff"/>
                  </a:solidFill>
                </a:uFill>
                <a:latin typeface="Calibri"/>
              </a:rPr>
              <a:t>El asma se trata mediante un inhalador o nebulizador. </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p>
            <a:pPr algn="ctr">
              <a:lnSpc>
                <a:spcPct val="100000"/>
              </a:lnSpc>
            </a:pPr>
            <a:r>
              <a:rPr b="1" lang="es-ES" sz="4400" spc="-1" strike="noStrike">
                <a:solidFill>
                  <a:srgbClr val="000000"/>
                </a:solidFill>
                <a:uFill>
                  <a:solidFill>
                    <a:srgbClr val="ffffff"/>
                  </a:solidFill>
                </a:uFill>
                <a:latin typeface="Calibri"/>
              </a:rPr>
              <a:t>¿Por qué se produce?</a:t>
            </a:r>
            <a:endParaRPr lang="es-ES" sz="1800" spc="-1" strike="noStrike">
              <a:solidFill>
                <a:srgbClr val="000000"/>
              </a:solidFill>
              <a:uFill>
                <a:solidFill>
                  <a:srgbClr val="ffffff"/>
                </a:solidFill>
              </a:uFill>
              <a:latin typeface="Calibri"/>
            </a:endParaRPr>
          </a:p>
        </p:txBody>
      </p:sp>
      <p:sp>
        <p:nvSpPr>
          <p:cNvPr id="96" name="TextShape 2"/>
          <p:cNvSpPr txBox="1"/>
          <p:nvPr/>
        </p:nvSpPr>
        <p:spPr>
          <a:xfrm>
            <a:off x="457200" y="1600200"/>
            <a:ext cx="8229240" cy="4525560"/>
          </a:xfrm>
          <a:prstGeom prst="rect">
            <a:avLst/>
          </a:prstGeom>
          <a:noFill/>
          <a:ln>
            <a:noFill/>
          </a:ln>
        </p:spPr>
        <p:txBody>
          <a:bodyPr/>
          <a:p>
            <a:pPr>
              <a:lnSpc>
                <a:spcPct val="100000"/>
              </a:lnSpc>
            </a:pPr>
            <a:r>
              <a:rPr lang="es-ES" sz="3200" spc="-1" strike="noStrike">
                <a:solidFill>
                  <a:srgbClr val="000000"/>
                </a:solidFill>
                <a:uFill>
                  <a:solidFill>
                    <a:srgbClr val="ffffff"/>
                  </a:solidFill>
                </a:uFill>
                <a:latin typeface="Calibri"/>
              </a:rPr>
              <a:t>El asma es una enfermedad respiratoria caracterizada por </a:t>
            </a:r>
            <a:r>
              <a:rPr b="1" lang="es-ES" sz="3200" spc="-1" strike="noStrike">
                <a:solidFill>
                  <a:srgbClr val="000000"/>
                </a:solidFill>
                <a:uFill>
                  <a:solidFill>
                    <a:srgbClr val="ffffff"/>
                  </a:solidFill>
                </a:uFill>
                <a:latin typeface="Calibri"/>
              </a:rPr>
              <a:t>inflamación</a:t>
            </a:r>
            <a:r>
              <a:rPr lang="es-ES" sz="3200" spc="-1" strike="noStrike">
                <a:solidFill>
                  <a:srgbClr val="000000"/>
                </a:solidFill>
                <a:uFill>
                  <a:solidFill>
                    <a:srgbClr val="ffffff"/>
                  </a:solidFill>
                </a:uFill>
                <a:latin typeface="Calibri"/>
              </a:rPr>
              <a:t> crónica de las vías aéreas (</a:t>
            </a:r>
            <a:r>
              <a:rPr b="1" lang="es-ES" sz="3200" spc="-1" strike="noStrike">
                <a:solidFill>
                  <a:srgbClr val="000000"/>
                </a:solidFill>
                <a:uFill>
                  <a:solidFill>
                    <a:srgbClr val="ffffff"/>
                  </a:solidFill>
                </a:uFill>
                <a:latin typeface="Calibri"/>
              </a:rPr>
              <a:t>bronquios</a:t>
            </a:r>
            <a:r>
              <a:rPr lang="es-ES" sz="3200" spc="-1" strike="noStrike">
                <a:solidFill>
                  <a:srgbClr val="000000"/>
                </a:solidFill>
                <a:uFill>
                  <a:solidFill>
                    <a:srgbClr val="ffffff"/>
                  </a:solidFill>
                </a:uFill>
                <a:latin typeface="Calibri"/>
              </a:rPr>
              <a:t>) que causa episodios recurrentes de sensación de falta de aire (</a:t>
            </a:r>
            <a:r>
              <a:rPr b="1" lang="es-ES" sz="3200" spc="-1" strike="noStrike">
                <a:solidFill>
                  <a:srgbClr val="000000"/>
                </a:solidFill>
                <a:uFill>
                  <a:solidFill>
                    <a:srgbClr val="ffffff"/>
                  </a:solidFill>
                </a:uFill>
                <a:latin typeface="Calibri"/>
              </a:rPr>
              <a:t>disnea</a:t>
            </a:r>
            <a:r>
              <a:rPr lang="es-ES" sz="3200" spc="-1" strike="noStrike">
                <a:solidFill>
                  <a:srgbClr val="000000"/>
                </a:solidFill>
                <a:uFill>
                  <a:solidFill>
                    <a:srgbClr val="ffffff"/>
                  </a:solidFill>
                </a:uFill>
                <a:latin typeface="Calibri"/>
              </a:rPr>
              <a:t>), pitos en el pecho con la respiración (</a:t>
            </a:r>
            <a:r>
              <a:rPr b="1" lang="es-ES" sz="3200" spc="-1" strike="noStrike">
                <a:solidFill>
                  <a:srgbClr val="000000"/>
                </a:solidFill>
                <a:uFill>
                  <a:solidFill>
                    <a:srgbClr val="ffffff"/>
                  </a:solidFill>
                </a:uFill>
                <a:latin typeface="Calibri"/>
              </a:rPr>
              <a:t>sibilancias</a:t>
            </a:r>
            <a:r>
              <a:rPr lang="es-ES" sz="3200" spc="-1" strike="noStrike">
                <a:solidFill>
                  <a:srgbClr val="000000"/>
                </a:solidFill>
                <a:uFill>
                  <a:solidFill>
                    <a:srgbClr val="ffffff"/>
                  </a:solidFill>
                </a:uFill>
                <a:latin typeface="Calibri"/>
              </a:rPr>
              <a:t>), tos y sensación de opresión en el pecho. </a:t>
            </a: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a:p>
            <a:pPr>
              <a:lnSpc>
                <a:spcPct val="100000"/>
              </a:lnSpc>
            </a:pPr>
            <a:endParaRPr lang="es-ES" sz="3200" spc="-1" strike="noStrike">
              <a:solidFill>
                <a:srgbClr val="000000"/>
              </a:solidFill>
              <a:uFill>
                <a:solidFill>
                  <a:srgbClr val="ffffff"/>
                </a:solidFill>
              </a:uFill>
              <a:latin typeface="Calibri"/>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47511</TotalTime>
  <Application>LibreOffice/5.0.5.2$Linux_x86 LibreOffice_project/00m0$Build-2</Application>
  <Paragraphs>122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2019-01-17T22:12:40Z</dcterms:created>
  <dc:creator>toshiba</dc:creator>
  <dc:language>es-ES</dc:language>
  <cp:lastModifiedBy>Carmen García Escudero</cp:lastModifiedBy>
  <dcterms:modified xsi:type="dcterms:W3CDTF">2019-01-27T19:57:59Z</dcterms:modified>
  <cp:revision>41</cp:revision>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32</vt:i4>
  </property>
</Properties>
</file>