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99263" cy="99298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7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CE78-97BC-4815-B8F7-DA5A80C0A1F4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CE8F-CC1C-4D58-A2A6-653F560634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5615F-0AB6-4C3E-B585-E9D5D7DC9B06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90A-CD87-4270-B81B-DB77E66550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81354-2589-4370-B1DF-BF9EB4BC2DD7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333E-466F-4F30-9A59-4EBD90E964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0374-683A-4EDE-B24D-732A59BC546E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603C3-3AC3-4EB9-B61A-F2E87C437E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A845D-72F2-4ECB-B7F0-926ED4C48475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AD75D-4A70-4657-A825-031F817B24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226A-E4F6-4E84-9CF2-1E386F3689C9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8494B-C48D-40AE-999A-071499A2EC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2CB9F-9517-4FA7-8E76-93B32D191437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CD9DC-75BB-4CC7-8703-8665A0F15F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910DB-466B-4F3B-AA7F-E1774181A703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4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B424-BE36-4481-8973-8BB4ABA77B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687C4-797A-476A-B970-A1A96F2F8C2D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6B5E-CAFF-4451-95C6-11F44607B1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4B0AE-999F-4837-9BA4-F7A873BB55C1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9142B-0D0A-4A9D-A02C-7C225159B9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4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Redondear rectángulo de esquina sencilla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DD136-B84D-4C94-A39C-58E50B66FBD5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EDD9-41C1-48E8-B81C-05CBCBACB8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1" name="3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59BAEC6-A4E0-4FC2-963A-CDCB6C5A442A}" type="datetimeFigureOut">
              <a:rPr lang="es-ES"/>
              <a:pPr>
                <a:defRPr/>
              </a:pPr>
              <a:t>12/11/2018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4E85C9E-EE69-4F5F-B335-29F7446883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188" y="1341438"/>
            <a:ext cx="7772400" cy="1828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/>
              <a:t>RESOLUCIÓN DE PROBLEMAS Y MÉTODO ABN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620713"/>
            <a:ext cx="8183563" cy="6477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	ALGORITMO ESPECÍFICO DE REPARTO IGUALATORIO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755650" y="1412875"/>
          <a:ext cx="7704138" cy="196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0">
                  <a:extLst>
                    <a:ext uri="{9D8B030D-6E8A-4147-A177-3AD203B41FA5}"/>
                  </a:extLst>
                </a:gridCol>
                <a:gridCol w="6585346">
                  <a:extLst>
                    <a:ext uri="{9D8B030D-6E8A-4147-A177-3AD203B41FA5}"/>
                  </a:extLst>
                </a:gridCol>
              </a:tblGrid>
              <a:tr h="82003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 tiene 212 cromos y Óscar tiene 136. ¿Cuántos cromos tiene que darle Diego a Óscar para que ambos tengan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 mismo número de cromos?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05217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 tiene 212 cromos y Óscar tiene 136. Diego le da cromos a su amigo hasta que ambos tienen el mismo número.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¿Con cuántos cromos se quedan los 2?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27088" y="3789363"/>
          <a:ext cx="3097212" cy="2016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212           136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2630488" y="3979863"/>
            <a:ext cx="50323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2630488" y="4108450"/>
            <a:ext cx="50323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1116013" y="5300663"/>
            <a:ext cx="503237" cy="43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716463" y="3789363"/>
          <a:ext cx="3095625" cy="2016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212           136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cxnSp>
        <p:nvCxnSpPr>
          <p:cNvPr id="12" name="11 Conector recto de flecha"/>
          <p:cNvCxnSpPr/>
          <p:nvPr/>
        </p:nvCxnSpPr>
        <p:spPr>
          <a:xfrm>
            <a:off x="6443663" y="3933825"/>
            <a:ext cx="5048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6443663" y="4062413"/>
            <a:ext cx="5048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6011863" y="5300663"/>
            <a:ext cx="504825" cy="43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6961188" y="5300663"/>
            <a:ext cx="635000" cy="43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763713" y="3429000"/>
            <a:ext cx="5832475" cy="2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SUMA Y RESTA SIMULTÁNEA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620713"/>
            <a:ext cx="8183563" cy="6477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	ALGORITMO ESPECÍFICO DE REPARTO IGUALATORIO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755650" y="1412875"/>
          <a:ext cx="7704138" cy="196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0">
                  <a:extLst>
                    <a:ext uri="{9D8B030D-6E8A-4147-A177-3AD203B41FA5}"/>
                  </a:extLst>
                </a:gridCol>
                <a:gridCol w="6585346">
                  <a:extLst>
                    <a:ext uri="{9D8B030D-6E8A-4147-A177-3AD203B41FA5}"/>
                  </a:extLst>
                </a:gridCol>
              </a:tblGrid>
              <a:tr h="82003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tiene 212 cromos y Óscar tiene menos. Diego le da 38 cromos a su amigo y los dos tienen el mismo número de cromos. ¿Cuántos cromos tenía Óscar?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05217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 tiene 212 cromos y Óscar tiene menos. Diego le da cromos a su amigo hasta que los dos se quedan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 174 cromos ¿Cuántos cromos tenía Óscar?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27088" y="3789363"/>
          <a:ext cx="3097212" cy="2016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 212   -     38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9 Elipse"/>
          <p:cNvSpPr/>
          <p:nvPr/>
        </p:nvSpPr>
        <p:spPr>
          <a:xfrm>
            <a:off x="2125663" y="5302250"/>
            <a:ext cx="504825" cy="43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716463" y="3789363"/>
          <a:ext cx="3095625" cy="2016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174-38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" name="13 Elipse"/>
          <p:cNvSpPr/>
          <p:nvPr/>
        </p:nvSpPr>
        <p:spPr>
          <a:xfrm>
            <a:off x="5961063" y="5294313"/>
            <a:ext cx="576262" cy="43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763713" y="3429000"/>
            <a:ext cx="5832475" cy="2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Doble resta consecutiva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620713"/>
            <a:ext cx="8183563" cy="6477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	ALGORITMO ESPECÍFICO DE REPARTO IGUALATORIO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755650" y="1412875"/>
          <a:ext cx="7704138" cy="122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0">
                  <a:extLst>
                    <a:ext uri="{9D8B030D-6E8A-4147-A177-3AD203B41FA5}"/>
                  </a:extLst>
                </a:gridCol>
                <a:gridCol w="6585346">
                  <a:extLst>
                    <a:ext uri="{9D8B030D-6E8A-4147-A177-3AD203B41FA5}"/>
                  </a:extLst>
                </a:gridCol>
              </a:tblGrid>
              <a:tr h="122413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Óscar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tiene 136 cromos. Diego le da 38 cromos y ahora Óscar y Diego se quedan con el mismo número de cromos. ¿Cuántos cromos tenía Diego antes de repartirlos con su amigo?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27088" y="3789363"/>
          <a:ext cx="3097212" cy="151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 136+38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9 Elipse"/>
          <p:cNvSpPr/>
          <p:nvPr/>
        </p:nvSpPr>
        <p:spPr>
          <a:xfrm>
            <a:off x="2125663" y="4797425"/>
            <a:ext cx="504825" cy="43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716463" y="3789363"/>
          <a:ext cx="3095625" cy="151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174+38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" name="13 Elipse"/>
          <p:cNvSpPr/>
          <p:nvPr/>
        </p:nvSpPr>
        <p:spPr>
          <a:xfrm>
            <a:off x="5961063" y="4791075"/>
            <a:ext cx="576262" cy="43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770063" y="3068638"/>
            <a:ext cx="5832475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Doble suma consecutiva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620713"/>
            <a:ext cx="8183563" cy="6477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	ALGORITMO ESPECÍFICO DE REPARTO IGUALATORIO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755650" y="1412875"/>
          <a:ext cx="7704138" cy="122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0">
                  <a:extLst>
                    <a:ext uri="{9D8B030D-6E8A-4147-A177-3AD203B41FA5}"/>
                  </a:extLst>
                </a:gridCol>
                <a:gridCol w="6585346">
                  <a:extLst>
                    <a:ext uri="{9D8B030D-6E8A-4147-A177-3AD203B41FA5}"/>
                  </a:extLst>
                </a:gridCol>
              </a:tblGrid>
              <a:tr h="122413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Óscar tiene 136 cromos. Diego tiene más que Óscar pero le da unos pocos hasta que ambos se quedan con 174 cromos. ¿Cuántos cromos tenía Diego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antes de dar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a su amigo Óscar?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27088" y="3789363"/>
          <a:ext cx="3097212" cy="151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 174-136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9 Elipse"/>
          <p:cNvSpPr/>
          <p:nvPr/>
        </p:nvSpPr>
        <p:spPr>
          <a:xfrm>
            <a:off x="2125663" y="4797425"/>
            <a:ext cx="504825" cy="43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716463" y="3789363"/>
          <a:ext cx="3095625" cy="151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  <a:gridCol w="1032115">
                  <a:extLst>
                    <a:ext uri="{9D8B030D-6E8A-4147-A177-3AD203B41FA5}"/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174+38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" name="13 Elipse"/>
          <p:cNvSpPr/>
          <p:nvPr/>
        </p:nvSpPr>
        <p:spPr>
          <a:xfrm>
            <a:off x="5961063" y="4791075"/>
            <a:ext cx="576262" cy="43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770063" y="3068638"/>
            <a:ext cx="5832475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Resta y suma consecutiva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2276475"/>
            <a:ext cx="8183562" cy="20161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ALGORITMO GENERAL DE LA MULTIPLICACIÓN Y DIVISIÓN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9366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CATEGORÍA SEMÁNTICA DE ISOMORFISMO DE MEDIDAS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110537" cy="368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201">
                  <a:extLst>
                    <a:ext uri="{9D8B030D-6E8A-4147-A177-3AD203B41FA5}"/>
                  </a:extLst>
                </a:gridCol>
                <a:gridCol w="4265336">
                  <a:extLst>
                    <a:ext uri="{9D8B030D-6E8A-4147-A177-3AD203B41FA5}"/>
                  </a:extLst>
                </a:gridCol>
                <a:gridCol w="2703769">
                  <a:extLst>
                    <a:ext uri="{9D8B030D-6E8A-4147-A177-3AD203B41FA5}"/>
                  </a:extLst>
                </a:gridCol>
              </a:tblGrid>
              <a:tr h="1032082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IM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Un autobús lleva 65 viajeros en cada viaje. ¿Cuántos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viajeros llevará después de hacer 6 viajes?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MULTIPLICACIÓN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032082">
                <a:tc>
                  <a:txBody>
                    <a:bodyPr/>
                    <a:lstStyle/>
                    <a:p>
                      <a:r>
                        <a:rPr lang="es-ES" dirty="0"/>
                        <a:t>IM</a:t>
                      </a:r>
                      <a:r>
                        <a:rPr lang="es-ES" baseline="0" dirty="0"/>
                        <a:t> 2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Un autobús ha llevado 390 viajeros en 6 viajes.</a:t>
                      </a:r>
                      <a:r>
                        <a:rPr lang="es-ES" baseline="0" dirty="0"/>
                        <a:t> Si en cada viaje han ido el mismo número de personas. ¿Cuántos viajeros han ido en cada viaje?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s-ES" dirty="0"/>
                        <a:t> </a:t>
                      </a:r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 PARTITIVA O REPARTO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44051">
                <a:tc>
                  <a:txBody>
                    <a:bodyPr/>
                    <a:lstStyle/>
                    <a:p>
                      <a:r>
                        <a:rPr lang="es-ES" dirty="0"/>
                        <a:t>IM</a:t>
                      </a:r>
                      <a:r>
                        <a:rPr lang="es-ES" baseline="0" dirty="0"/>
                        <a:t> 3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Un autobús ha llevado</a:t>
                      </a:r>
                      <a:r>
                        <a:rPr lang="es-ES" baseline="0" dirty="0"/>
                        <a:t> 390 viajeros en varios viajes. Si en cada viaje han ido 65 personas. ¿Cuántos viajes ha hecho el autobús?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 CUOTITIVA O AGRUPAMIENTO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53425" cy="9366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CATEGORÍA SEMÁNTICA DE ESCALA CRECIENTE Y DECRECIENTE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35342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984">
                  <a:extLst>
                    <a:ext uri="{9D8B030D-6E8A-4147-A177-3AD203B41FA5}"/>
                  </a:extLst>
                </a:gridCol>
                <a:gridCol w="5422076">
                  <a:extLst>
                    <a:ext uri="{9D8B030D-6E8A-4147-A177-3AD203B41FA5}"/>
                  </a:extLst>
                </a:gridCol>
                <a:gridCol w="2124868">
                  <a:extLst>
                    <a:ext uri="{9D8B030D-6E8A-4147-A177-3AD203B41FA5}"/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EC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Laura tiene 8 cromos y Beatriz tiene 6 veces más cromos que Laura. ¿cuántos cromos tiene Beatriz?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multiplicación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EC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Beatriz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tiene 48 cromos y tiene 6 veces más cromos que Laura. ¿Cuántos cromos tiene Laura?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 partitiva o reparto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EC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Beatriz tiene 48 cromos y Laura tiene 8 cromos. ¿Cuántas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veces más cromos tiene Beatriz que Laura?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 </a:t>
                      </a:r>
                      <a:r>
                        <a:rPr kumimoji="0" lang="es-ES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cuotitiva</a:t>
                      </a:r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 agrupamiento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ED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Verónica tiene 8 cromos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y tiene 6 veces menos que Elena. ¿Cuántos cromos tiene Elena?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s-E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multiplicación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s-ES" dirty="0"/>
                        <a:t>ED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Elena tiene 48 cromos y Verónica tiene 6 veces menos cromos que Elena. Cuántos cromos tiene Verónica?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</a:t>
                      </a:r>
                    </a:p>
                    <a:p>
                      <a:pPr marL="0" algn="ctr" rtl="0" eaLnBrk="1" latinLnBrk="0" hangingPunct="1"/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Partitiva o reparto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s-ES" dirty="0"/>
                        <a:t>ED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Elena tiene 48 cromos y Verónica tiene 8 cromos. ¿Cuántas veces menos cromos tiene Verónica</a:t>
                      </a:r>
                      <a:r>
                        <a:rPr lang="es-ES" baseline="0" dirty="0"/>
                        <a:t> que Elena?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 </a:t>
                      </a:r>
                      <a:r>
                        <a:rPr kumimoji="0" lang="es-E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cuotitiva</a:t>
                      </a:r>
                      <a:r>
                        <a:rPr kumimoji="0" lang="es-E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 agrupamiento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333375"/>
            <a:ext cx="8497887" cy="863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CATEGORÍA SEMÁNTICA DEL PRODUCTO CARTESIANO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288" y="1204913"/>
          <a:ext cx="8424862" cy="524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932">
                  <a:extLst>
                    <a:ext uri="{9D8B030D-6E8A-4147-A177-3AD203B41FA5}"/>
                  </a:extLst>
                </a:gridCol>
                <a:gridCol w="5955819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116285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PC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En un restaurante se puede formar el menú eligiendo entre 3 primeros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platos y 5 segundos platos. ¿Cuántos menús diferentes se pueden formar?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multiplicación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16285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PC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En un restaurante se pueden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formar 15 menús diferentes eligiendo entre primeros platos y segundos platos. Si hay 3 primeros platos, ¿Cuántos segundos platos hay?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16285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PC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En un restaurante se pueden formar 15 menús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diferentes eligiendo entre primeros platos y segundos platos. Si hay 5 primeros platos, ¿Cuántos primeros platos hay?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74321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PC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Un patio cuadrado tiene 400 baldosas ¿Cuántas baldosas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tiene cada lado?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Raíz</a:t>
                      </a:r>
                      <a:r>
                        <a:rPr kumimoji="0" lang="es-ES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cuadrada</a:t>
                      </a:r>
                      <a:endParaRPr kumimoji="0"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es-ES" dirty="0"/>
                        <a:t>PC 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¿Cuántas baldosas</a:t>
                      </a:r>
                      <a:r>
                        <a:rPr lang="es-ES" baseline="0" dirty="0"/>
                        <a:t> tendrá el lado de la mayor superficie cuadrada que podemos cubrir con 3894 baldosas?¿Cuántas sobrarán?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Raíz cuadrada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647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SECUENCIACIÓN DE LOS PROBLEMAS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68313" y="981075"/>
          <a:ext cx="8207375" cy="1655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/>
                  </a:extLst>
                </a:gridCol>
                <a:gridCol w="1525550">
                  <a:extLst>
                    <a:ext uri="{9D8B030D-6E8A-4147-A177-3AD203B41FA5}"/>
                  </a:extLst>
                </a:gridCol>
                <a:gridCol w="2092181">
                  <a:extLst>
                    <a:ext uri="{9D8B030D-6E8A-4147-A177-3AD203B41FA5}"/>
                  </a:extLst>
                </a:gridCol>
                <a:gridCol w="1641782">
                  <a:extLst>
                    <a:ext uri="{9D8B030D-6E8A-4147-A177-3AD203B41FA5}"/>
                  </a:extLst>
                </a:gridCol>
                <a:gridCol w="1641782">
                  <a:extLst>
                    <a:ext uri="{9D8B030D-6E8A-4147-A177-3AD203B41FA5}"/>
                  </a:extLst>
                </a:gridCol>
              </a:tblGrid>
              <a:tr h="51341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CA1 CA2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600" dirty="0"/>
                        <a:t>CA3 CA4 CA5 CA6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CA1 CA2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CA3</a:t>
                      </a:r>
                      <a:r>
                        <a:rPr lang="es-ES" baseline="0" dirty="0"/>
                        <a:t> CA5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8313" y="2708275"/>
          <a:ext cx="8207375" cy="165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/>
                  </a:extLst>
                </a:gridCol>
                <a:gridCol w="1525550">
                  <a:extLst>
                    <a:ext uri="{9D8B030D-6E8A-4147-A177-3AD203B41FA5}"/>
                  </a:extLst>
                </a:gridCol>
                <a:gridCol w="2092181">
                  <a:extLst>
                    <a:ext uri="{9D8B030D-6E8A-4147-A177-3AD203B41FA5}"/>
                  </a:extLst>
                </a:gridCol>
                <a:gridCol w="1641783">
                  <a:extLst>
                    <a:ext uri="{9D8B030D-6E8A-4147-A177-3AD203B41FA5}"/>
                  </a:extLst>
                </a:gridCol>
                <a:gridCol w="1641783">
                  <a:extLst>
                    <a:ext uri="{9D8B030D-6E8A-4147-A177-3AD203B41FA5}"/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CO1 CO2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68313" y="4437063"/>
          <a:ext cx="8207375" cy="1655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/>
                  </a:extLst>
                </a:gridCol>
                <a:gridCol w="1525550">
                  <a:extLst>
                    <a:ext uri="{9D8B030D-6E8A-4147-A177-3AD203B41FA5}"/>
                  </a:extLst>
                </a:gridCol>
                <a:gridCol w="2092181">
                  <a:extLst>
                    <a:ext uri="{9D8B030D-6E8A-4147-A177-3AD203B41FA5}"/>
                  </a:extLst>
                </a:gridCol>
                <a:gridCol w="1641783">
                  <a:extLst>
                    <a:ext uri="{9D8B030D-6E8A-4147-A177-3AD203B41FA5}"/>
                  </a:extLst>
                </a:gridCol>
                <a:gridCol w="1641783">
                  <a:extLst>
                    <a:ext uri="{9D8B030D-6E8A-4147-A177-3AD203B41FA5}"/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CM3 CM4 CM2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400" dirty="0"/>
                        <a:t>CM1 CM5 CM6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CM3 CM4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CM2 CM1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CM5 CM6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647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SECUENCIACIÓN DE LOS PROBLEMAS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68313" y="981075"/>
          <a:ext cx="8207375" cy="157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/>
                  </a:extLst>
                </a:gridCol>
                <a:gridCol w="2004752">
                  <a:extLst>
                    <a:ext uri="{9D8B030D-6E8A-4147-A177-3AD203B41FA5}"/>
                  </a:extLst>
                </a:gridCol>
                <a:gridCol w="1612979">
                  <a:extLst>
                    <a:ext uri="{9D8B030D-6E8A-4147-A177-3AD203B41FA5}"/>
                  </a:extLst>
                </a:gridCol>
                <a:gridCol w="1641782">
                  <a:extLst>
                    <a:ext uri="{9D8B030D-6E8A-4147-A177-3AD203B41FA5}"/>
                  </a:extLst>
                </a:gridCol>
                <a:gridCol w="1641782">
                  <a:extLst>
                    <a:ext uri="{9D8B030D-6E8A-4147-A177-3AD203B41FA5}"/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IG5 IG6 IG2 IG1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600" dirty="0"/>
                        <a:t>IG3 IG4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IG5 IG6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IG2 IG1 IG3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IG3 IG4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8313" y="2636838"/>
          <a:ext cx="8207375" cy="173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/>
                  </a:extLst>
                </a:gridCol>
                <a:gridCol w="1525550">
                  <a:extLst>
                    <a:ext uri="{9D8B030D-6E8A-4147-A177-3AD203B41FA5}"/>
                  </a:extLst>
                </a:gridCol>
                <a:gridCol w="2092181">
                  <a:extLst>
                    <a:ext uri="{9D8B030D-6E8A-4147-A177-3AD203B41FA5}"/>
                  </a:extLst>
                </a:gridCol>
                <a:gridCol w="1641783">
                  <a:extLst>
                    <a:ext uri="{9D8B030D-6E8A-4147-A177-3AD203B41FA5}"/>
                  </a:extLst>
                </a:gridCol>
                <a:gridCol w="1641783">
                  <a:extLst>
                    <a:ext uri="{9D8B030D-6E8A-4147-A177-3AD203B41FA5}"/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600" dirty="0"/>
                        <a:t>RI2 RI1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RI5 RI3 RI6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RI4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RI2, RI1</a:t>
                      </a:r>
                    </a:p>
                    <a:p>
                      <a:pPr algn="ctr"/>
                      <a:r>
                        <a:rPr lang="es-ES" sz="800" dirty="0"/>
                        <a:t>Los</a:t>
                      </a:r>
                      <a:r>
                        <a:rPr lang="es-ES" sz="800" baseline="0" dirty="0"/>
                        <a:t> demás en tercer ciclo</a:t>
                      </a:r>
                      <a:endParaRPr lang="es-E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68313" y="4437063"/>
          <a:ext cx="8207375" cy="1655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/>
                  </a:extLst>
                </a:gridCol>
                <a:gridCol w="1525550">
                  <a:extLst>
                    <a:ext uri="{9D8B030D-6E8A-4147-A177-3AD203B41FA5}"/>
                  </a:extLst>
                </a:gridCol>
                <a:gridCol w="2092181">
                  <a:extLst>
                    <a:ext uri="{9D8B030D-6E8A-4147-A177-3AD203B41FA5}"/>
                  </a:extLst>
                </a:gridCol>
                <a:gridCol w="1641783">
                  <a:extLst>
                    <a:ext uri="{9D8B030D-6E8A-4147-A177-3AD203B41FA5}"/>
                  </a:extLst>
                </a:gridCol>
                <a:gridCol w="1641783">
                  <a:extLst>
                    <a:ext uri="{9D8B030D-6E8A-4147-A177-3AD203B41FA5}"/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IM1</a:t>
                      </a:r>
                      <a:r>
                        <a:rPr lang="es-ES" sz="1400" baseline="0" dirty="0"/>
                        <a:t> IM2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400" dirty="0"/>
                        <a:t>IM3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IM1 IM2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IM3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404813"/>
            <a:ext cx="8183562" cy="647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DIFICULTADES EN LA RESOLUCIÓN DE PROBLEMAS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6196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El alumno aprende a operar en abstracto realizando cálculos descontextualizados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Se da por hecho que hay una conexión entre los elementos lingüísticos y los algorítmicos y no es así.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es-ES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No se trabaja el camino de ida pero sí el de vuelta.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647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SECUENCIACIÓN DE LOS PROBLEMAS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39750" y="1341438"/>
          <a:ext cx="8208963" cy="1970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/>
                  </a:extLst>
                </a:gridCol>
                <a:gridCol w="1285857">
                  <a:extLst>
                    <a:ext uri="{9D8B030D-6E8A-4147-A177-3AD203B41FA5}"/>
                  </a:extLst>
                </a:gridCol>
                <a:gridCol w="1152128">
                  <a:extLst>
                    <a:ext uri="{9D8B030D-6E8A-4147-A177-3AD203B41FA5}"/>
                  </a:extLst>
                </a:gridCol>
                <a:gridCol w="1172701">
                  <a:extLst>
                    <a:ext uri="{9D8B030D-6E8A-4147-A177-3AD203B41FA5}"/>
                  </a:extLst>
                </a:gridCol>
                <a:gridCol w="1172701">
                  <a:extLst>
                    <a:ext uri="{9D8B030D-6E8A-4147-A177-3AD203B41FA5}"/>
                  </a:extLst>
                </a:gridCol>
                <a:gridCol w="1172701">
                  <a:extLst>
                    <a:ext uri="{9D8B030D-6E8A-4147-A177-3AD203B41FA5}"/>
                  </a:extLst>
                </a:gridCol>
                <a:gridCol w="1172701">
                  <a:extLst>
                    <a:ext uri="{9D8B030D-6E8A-4147-A177-3AD203B41FA5}"/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3º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5º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6º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EC1 EC2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600" dirty="0"/>
                        <a:t>ED1 ED3 ED2 ED3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EC1 EC2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ED2 EC3 ED3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ED1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39750" y="3716338"/>
          <a:ext cx="8208963" cy="157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/>
                  </a:extLst>
                </a:gridCol>
                <a:gridCol w="1285857">
                  <a:extLst>
                    <a:ext uri="{9D8B030D-6E8A-4147-A177-3AD203B41FA5}"/>
                  </a:extLst>
                </a:gridCol>
                <a:gridCol w="1152128">
                  <a:extLst>
                    <a:ext uri="{9D8B030D-6E8A-4147-A177-3AD203B41FA5}"/>
                  </a:extLst>
                </a:gridCol>
                <a:gridCol w="1172701">
                  <a:extLst>
                    <a:ext uri="{9D8B030D-6E8A-4147-A177-3AD203B41FA5}"/>
                  </a:extLst>
                </a:gridCol>
                <a:gridCol w="1172701">
                  <a:extLst>
                    <a:ext uri="{9D8B030D-6E8A-4147-A177-3AD203B41FA5}"/>
                  </a:extLst>
                </a:gridCol>
                <a:gridCol w="1172701">
                  <a:extLst>
                    <a:ext uri="{9D8B030D-6E8A-4147-A177-3AD203B41FA5}"/>
                  </a:extLst>
                </a:gridCol>
                <a:gridCol w="1172701">
                  <a:extLst>
                    <a:ext uri="{9D8B030D-6E8A-4147-A177-3AD203B41FA5}"/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3º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5º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6º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PC1 PC2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PC3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PC3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PC1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PC2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492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ETAPAS PARA RESOLVER UN PROBLEMA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268413"/>
            <a:ext cx="8183562" cy="496887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Comprensión y significado del proceso.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Ayudas en el acceso a los textos: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s-ES" dirty="0"/>
              <a:t>Presentación dramatizada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s-ES" dirty="0"/>
              <a:t>Ayudas figurativas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endParaRPr lang="es-ES" dirty="0"/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s-ES" dirty="0"/>
              <a:t>Con dibujos</a:t>
            </a:r>
          </a:p>
          <a:p>
            <a:pPr marL="265176" lvl="2" indent="-265176" fontAlgn="auto"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s-ES" sz="2800" dirty="0"/>
              <a:t> Entrenamiento sobre Problemas determinados.</a:t>
            </a:r>
          </a:p>
          <a:p>
            <a:pPr marL="265176" lvl="2" indent="-265176" fontAlgn="auto"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s-ES" sz="2800" dirty="0"/>
              <a:t>Uso de algoritmos facilitadores.</a:t>
            </a:r>
          </a:p>
          <a:p>
            <a:pPr marL="265176" lvl="2" indent="-265176" fontAlgn="auto"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s-ES" sz="2800" dirty="0"/>
              <a:t>La extensión de la Aplicación de las soluciones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140200" y="2708275"/>
          <a:ext cx="3744913" cy="79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>
                  <a:extLst>
                    <a:ext uri="{9D8B030D-6E8A-4147-A177-3AD203B41FA5}"/>
                  </a:extLst>
                </a:gridCol>
                <a:gridCol w="1248138">
                  <a:extLst>
                    <a:ext uri="{9D8B030D-6E8A-4147-A177-3AD203B41FA5}"/>
                  </a:extLst>
                </a:gridCol>
                <a:gridCol w="1248138">
                  <a:extLst>
                    <a:ext uri="{9D8B030D-6E8A-4147-A177-3AD203B41FA5}"/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r>
                        <a:rPr lang="es-ES" dirty="0"/>
                        <a:t>     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207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VIAJE DE IDA DE LOS PROBLEMAS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68313" y="1773238"/>
            <a:ext cx="8183562" cy="4187825"/>
          </a:xfrm>
        </p:spPr>
        <p:txBody>
          <a:bodyPr/>
          <a:lstStyle/>
          <a:p>
            <a:r>
              <a:rPr lang="es-ES" smtClean="0"/>
              <a:t>Tiene que conocer la situación.</a:t>
            </a:r>
          </a:p>
          <a:p>
            <a:endParaRPr lang="es-ES" smtClean="0"/>
          </a:p>
          <a:p>
            <a:r>
              <a:rPr lang="es-ES" smtClean="0"/>
              <a:t>Tiene que saberla contar : Narración Verbal</a:t>
            </a:r>
          </a:p>
          <a:p>
            <a:endParaRPr lang="es-ES" smtClean="0"/>
          </a:p>
          <a:p>
            <a:r>
              <a:rPr lang="es-ES" smtClean="0"/>
              <a:t>Tiene que saberla expresar: Narración escrita</a:t>
            </a:r>
          </a:p>
          <a:p>
            <a:endParaRPr lang="es-E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20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PROBLEMAS DE 1 OPERACIÓN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773238"/>
            <a:ext cx="8183562" cy="418782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Problemas de adición: 7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Problemas de sustracción: 13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Problemas de reparto igualatorio: 6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Problemas de Isomorfismo de medidas: 3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Problemas de Escala creciente: 3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Problemas de Escala decreciente: 3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Problemas de Producto cartesiano: 3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  <a:p>
            <a:pPr marL="603504" lvl="2" indent="0" algn="ctr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None/>
              <a:defRPr/>
            </a:pPr>
            <a:r>
              <a:rPr lang="es-ES" b="1" u="sng" dirty="0">
                <a:solidFill>
                  <a:schemeClr val="accent1"/>
                </a:solidFill>
              </a:rPr>
              <a:t>TOTAL: 38 PROBLEMAS DIFERENTES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115888"/>
            <a:ext cx="8183563" cy="7207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PROBLEMAS DE ADICIÓN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0825" y="836613"/>
          <a:ext cx="8569325" cy="584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364">
                  <a:extLst>
                    <a:ext uri="{9D8B030D-6E8A-4147-A177-3AD203B41FA5}"/>
                  </a:extLst>
                </a:gridCol>
                <a:gridCol w="7097588">
                  <a:extLst>
                    <a:ext uri="{9D8B030D-6E8A-4147-A177-3AD203B41FA5}"/>
                  </a:extLst>
                </a:gridCol>
              </a:tblGrid>
              <a:tr h="7477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1 (cambio)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Pablo tiene 12 €. Su tío le da 4€. ¿Cuántos tiene ahora?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49526">
                <a:tc>
                  <a:txBody>
                    <a:bodyPr/>
                    <a:lstStyle/>
                    <a:p>
                      <a:r>
                        <a:rPr lang="es-ES" dirty="0"/>
                        <a:t>CA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Pablo</a:t>
                      </a:r>
                      <a:r>
                        <a:rPr lang="es-ES" baseline="0" dirty="0"/>
                        <a:t> le ha dado a su tío 4 € y </a:t>
                      </a:r>
                      <a:r>
                        <a:rPr lang="es-ES" dirty="0"/>
                        <a:t>le quedan 8 € ¿Cuántas euros</a:t>
                      </a:r>
                      <a:r>
                        <a:rPr lang="es-ES" baseline="0" dirty="0"/>
                        <a:t> tenía Pablo antes de darle los euros a su tío?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47742">
                <a:tc>
                  <a:txBody>
                    <a:bodyPr/>
                    <a:lstStyle/>
                    <a:p>
                      <a:r>
                        <a:rPr lang="es-ES" dirty="0"/>
                        <a:t>CO 1</a:t>
                      </a:r>
                    </a:p>
                    <a:p>
                      <a:r>
                        <a:rPr lang="es-ES" sz="1400" dirty="0"/>
                        <a:t>combinación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La mamá de Sofía tiene 6 peras y 3 manzanas en el frutero. ¿Cuántas piezas de fruta hay en</a:t>
                      </a:r>
                      <a:r>
                        <a:rPr lang="es-ES" baseline="0" dirty="0"/>
                        <a:t> el frutero?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47742">
                <a:tc>
                  <a:txBody>
                    <a:bodyPr/>
                    <a:lstStyle/>
                    <a:p>
                      <a:r>
                        <a:rPr lang="es-ES" dirty="0"/>
                        <a:t>CM 3</a:t>
                      </a:r>
                    </a:p>
                    <a:p>
                      <a:r>
                        <a:rPr lang="es-ES" sz="1400" dirty="0"/>
                        <a:t>comparación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Mi padre tiene 41 años y mi abuelo tiene 27 años más que él. ¿cuántos años tiene mi abuelo?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49526">
                <a:tc>
                  <a:txBody>
                    <a:bodyPr/>
                    <a:lstStyle/>
                    <a:p>
                      <a:r>
                        <a:rPr lang="es-ES" dirty="0"/>
                        <a:t>CM 6</a:t>
                      </a:r>
                    </a:p>
                    <a:p>
                      <a:r>
                        <a:rPr lang="es-ES" sz="1400" dirty="0"/>
                        <a:t>comparación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Mi padre tiene 41 años y tiene 27 años </a:t>
                      </a:r>
                      <a:r>
                        <a:rPr lang="es-ES" b="1" i="1" u="sng" dirty="0"/>
                        <a:t>menos que </a:t>
                      </a:r>
                      <a:r>
                        <a:rPr lang="es-ES" dirty="0"/>
                        <a:t>mi abuelo ¿cuántos años tiene mi abuelo?(lenguaje incongruente)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49526">
                <a:tc>
                  <a:txBody>
                    <a:bodyPr/>
                    <a:lstStyle/>
                    <a:p>
                      <a:r>
                        <a:rPr lang="es-ES" dirty="0"/>
                        <a:t>IG 4</a:t>
                      </a:r>
                    </a:p>
                    <a:p>
                      <a:r>
                        <a:rPr lang="es-ES" sz="1600" dirty="0"/>
                        <a:t>igualación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Una lavadora cuesta 259€.</a:t>
                      </a:r>
                      <a:r>
                        <a:rPr lang="es-ES" baseline="0" dirty="0"/>
                        <a:t> Si un lavavajillas costara 116€ más, su precio sería igual al del lavavajillas. ¿cuánto cuesta el lavavajillas?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47742">
                <a:tc>
                  <a:txBody>
                    <a:bodyPr/>
                    <a:lstStyle/>
                    <a:p>
                      <a:r>
                        <a:rPr lang="es-ES" dirty="0"/>
                        <a:t>IG 5</a:t>
                      </a:r>
                    </a:p>
                    <a:p>
                      <a:r>
                        <a:rPr lang="es-ES" dirty="0"/>
                        <a:t>igualación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Una lavadora cuesta 259€.</a:t>
                      </a:r>
                      <a:r>
                        <a:rPr lang="es-ES" baseline="0" dirty="0"/>
                        <a:t> Si costara 116€ más, su precio sería igual al del lavavajillas ¿cuánto cuesta el lavavajillas?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188913"/>
            <a:ext cx="8183563" cy="5762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PROBLEMAS DE SUSTRACCIÓN por detracción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23850" y="836613"/>
          <a:ext cx="8424863" cy="592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/>
                  </a:extLst>
                </a:gridCol>
                <a:gridCol w="7200800">
                  <a:extLst>
                    <a:ext uri="{9D8B030D-6E8A-4147-A177-3AD203B41FA5}"/>
                  </a:extLst>
                </a:gridCol>
              </a:tblGrid>
              <a:tr h="71569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2</a:t>
                      </a:r>
                    </a:p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Sergio tiene 8€ en su hucha. Se gasta 3€ en canicas. ¿Cuántos € le quedan en su hucha?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894782">
                <a:tc>
                  <a:txBody>
                    <a:bodyPr/>
                    <a:lstStyle/>
                    <a:p>
                      <a:r>
                        <a:rPr lang="es-ES" dirty="0"/>
                        <a:t>Co 2</a:t>
                      </a:r>
                    </a:p>
                    <a:p>
                      <a:r>
                        <a:rPr lang="es-ES" sz="1200" dirty="0"/>
                        <a:t>combinación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Sandra tiene 18 pinturas y rotuladores en su estuche. Si tiene 11 pinturas ¿cuántos rotuladores tiene Sandra en su estuche?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CM 4</a:t>
                      </a:r>
                    </a:p>
                    <a:p>
                      <a:r>
                        <a:rPr lang="es-ES" sz="1200" dirty="0"/>
                        <a:t>comparación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Esther tiene 8€. Sofía tiene 5€ menos que ella ¿Cuánto dinero tiene</a:t>
                      </a:r>
                      <a:r>
                        <a:rPr lang="es-ES" baseline="0" dirty="0"/>
                        <a:t> Sofía?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CM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Cristina tiene 23€</a:t>
                      </a:r>
                      <a:r>
                        <a:rPr lang="es-ES" baseline="0" dirty="0"/>
                        <a:t> y tiene 6€ </a:t>
                      </a:r>
                      <a:r>
                        <a:rPr lang="es-ES" b="1" i="1" u="sng" baseline="0" dirty="0"/>
                        <a:t>más que </a:t>
                      </a:r>
                      <a:r>
                        <a:rPr lang="es-ES" baseline="0" dirty="0"/>
                        <a:t>Carlos ¿Cuántos euros tiene Carlos?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IG 3</a:t>
                      </a:r>
                    </a:p>
                    <a:p>
                      <a:r>
                        <a:rPr lang="es-ES" sz="1400" dirty="0"/>
                        <a:t>Igualación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Ángel</a:t>
                      </a:r>
                      <a:r>
                        <a:rPr lang="es-ES" baseline="0" dirty="0"/>
                        <a:t> tiene 19€. Si Rodrigo ganara 6€ tendría los mismos que Ángel. ¿Cuántos euros tiene Rodrigo?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IG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Iván tiene 12€.</a:t>
                      </a:r>
                      <a:r>
                        <a:rPr lang="es-ES" baseline="0" dirty="0"/>
                        <a:t> Si perdiera 5€ tendría los mismos que Marcos. ¿Cuántos euros tiene Marcos?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CM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Hugo tiene 14€. Elsa tiene 8 €. ¿cuántos euros tiene Hugo más que Elsa?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CM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Óscar tiene 27€. Samuel tiene 14€. ¿cuántos euros tiene Samuel menos que Óscar?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404813"/>
            <a:ext cx="8183563" cy="5762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PROBLEMAS DE SUSTRACCIÓN por escalera ascendente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135937" cy="352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286">
                  <a:extLst>
                    <a:ext uri="{9D8B030D-6E8A-4147-A177-3AD203B41FA5}"/>
                  </a:extLst>
                </a:gridCol>
                <a:gridCol w="6954618">
                  <a:extLst>
                    <a:ext uri="{9D8B030D-6E8A-4147-A177-3AD203B41FA5}"/>
                  </a:extLst>
                </a:gridCol>
              </a:tblGrid>
              <a:tr h="9924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Pablo tiene 12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Después de jugar los cuenta y tiene 19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¿cuántos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 ganado?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26797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Pablo ha jugado a las canicas y ha ganado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 canicas. Si ahora tiene 15 canicas ¿cuántas canicas tenía antes de empezar a jugar?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26797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Alberto tiene 14€. Estrella tiene 5€.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¿Cuántos euros le tienen que dar a Estrella para que tenga los mismos euros que Alberto?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620713"/>
            <a:ext cx="8183563" cy="6477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PROBLEMAS DE SUSTRACCIÓN por escalera descendente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755650" y="1557338"/>
          <a:ext cx="7704138" cy="273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0">
                  <a:extLst>
                    <a:ext uri="{9D8B030D-6E8A-4147-A177-3AD203B41FA5}"/>
                  </a:extLst>
                </a:gridCol>
                <a:gridCol w="6585346">
                  <a:extLst>
                    <a:ext uri="{9D8B030D-6E8A-4147-A177-3AD203B41FA5}"/>
                  </a:extLst>
                </a:gridCol>
              </a:tblGrid>
              <a:tr h="120137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Pablo tiene 12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Después de jugar le quedan sólo 7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¿Cuántos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 perdido?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53492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Alberto tiene 14€. Estrella tiene 5€.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¿Cuántos euros tiene que perder Alberto para tener los mismos que Estrella?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278</TotalTime>
  <Words>1418</Words>
  <Application>Microsoft Office PowerPoint</Application>
  <PresentationFormat>Presentación en pantalla (4:3)</PresentationFormat>
  <Paragraphs>338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5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Verdana</vt:lpstr>
      <vt:lpstr>Arial</vt:lpstr>
      <vt:lpstr>Wingdings 2</vt:lpstr>
      <vt:lpstr>Calibri</vt:lpstr>
      <vt:lpstr>Aspecto</vt:lpstr>
      <vt:lpstr>Aspecto</vt:lpstr>
      <vt:lpstr>Aspecto</vt:lpstr>
      <vt:lpstr>Aspecto</vt:lpstr>
      <vt:lpstr>Aspecto</vt:lpstr>
      <vt:lpstr>RESOLUCIÓN DE PROBLEMAS Y MÉTODO ABN</vt:lpstr>
      <vt:lpstr>DIFICULTADES EN LA RESOLUCIÓN DE PROBLEMAS</vt:lpstr>
      <vt:lpstr>ETAPAS PARA RESOLVER UN PROBLEMA</vt:lpstr>
      <vt:lpstr>VIAJE DE IDA DE LOS PROBLEMAS</vt:lpstr>
      <vt:lpstr>PROBLEMAS DE 1 OPERACIÓN</vt:lpstr>
      <vt:lpstr>PROBLEMAS DE ADICIÓN</vt:lpstr>
      <vt:lpstr>PROBLEMAS DE SUSTRACCIÓN por detracción</vt:lpstr>
      <vt:lpstr>PROBLEMAS DE SUSTRACCIÓN por escalera ascendente</vt:lpstr>
      <vt:lpstr>PROBLEMAS DE SUSTRACCIÓN por escalera descendente</vt:lpstr>
      <vt:lpstr> ALGORITMO ESPECÍFICO DE REPARTO IGUALATORIO</vt:lpstr>
      <vt:lpstr> ALGORITMO ESPECÍFICO DE REPARTO IGUALATORIO</vt:lpstr>
      <vt:lpstr> ALGORITMO ESPECÍFICO DE REPARTO IGUALATORIO</vt:lpstr>
      <vt:lpstr> ALGORITMO ESPECÍFICO DE REPARTO IGUALATORIO</vt:lpstr>
      <vt:lpstr>ALGORITMO GENERAL DE LA MULTIPLICACIÓN Y DIVISIÓN</vt:lpstr>
      <vt:lpstr>CATEGORÍA SEMÁNTICA DE ISOMORFISMO DE MEDIDAS</vt:lpstr>
      <vt:lpstr>CATEGORÍA SEMÁNTICA DE ESCALA CRECIENTE Y DECRECIENTE</vt:lpstr>
      <vt:lpstr>CATEGORÍA SEMÁNTICA DEL PRODUCTO CARTESIANO</vt:lpstr>
      <vt:lpstr>SECUENCIACIÓN DE LOS PROBLEMAS</vt:lpstr>
      <vt:lpstr>SECUENCIACIÓN DE LOS PROBLEMAS</vt:lpstr>
      <vt:lpstr>SECUENCIACIÓN DE LOS PROBLEMAS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DE PROBLEMAS Y MÉTODO ABN</dc:title>
  <dc:creator>DOMESTICO</dc:creator>
  <cp:lastModifiedBy>Usuario Equipo 11</cp:lastModifiedBy>
  <cp:revision>22</cp:revision>
  <dcterms:created xsi:type="dcterms:W3CDTF">2017-09-25T18:00:48Z</dcterms:created>
  <dcterms:modified xsi:type="dcterms:W3CDTF">2018-11-12T09:17:11Z</dcterms:modified>
</cp:coreProperties>
</file>