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18"/>
  </p:notesMasterIdLst>
  <p:sldIdLst>
    <p:sldId id="256" r:id="rId2"/>
    <p:sldId id="257" r:id="rId3"/>
    <p:sldId id="266" r:id="rId4"/>
    <p:sldId id="258" r:id="rId5"/>
    <p:sldId id="259" r:id="rId6"/>
    <p:sldId id="267" r:id="rId7"/>
    <p:sldId id="265" r:id="rId8"/>
    <p:sldId id="263" r:id="rId9"/>
    <p:sldId id="269" r:id="rId10"/>
    <p:sldId id="270" r:id="rId11"/>
    <p:sldId id="272" r:id="rId12"/>
    <p:sldId id="271" r:id="rId13"/>
    <p:sldId id="268" r:id="rId14"/>
    <p:sldId id="261" r:id="rId15"/>
    <p:sldId id="262" r:id="rId16"/>
    <p:sldId id="273" r:id="rId17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83019" autoAdjust="0"/>
  </p:normalViewPr>
  <p:slideViewPr>
    <p:cSldViewPr>
      <p:cViewPr varScale="1">
        <p:scale>
          <a:sx n="65" d="100"/>
          <a:sy n="65" d="100"/>
        </p:scale>
        <p:origin x="1314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32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CF9669-9423-4D33-B0D0-7AF911C4FE5B}" type="datetimeFigureOut">
              <a:rPr lang="es-ES" smtClean="0"/>
              <a:t>20/05/2019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3C89E9-E182-40EF-A24E-264CA337EA4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826754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3C89E9-E182-40EF-A24E-264CA337EA4F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353936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3C89E9-E182-40EF-A24E-264CA337EA4F}" type="slidenum">
              <a:rPr lang="es-ES" smtClean="0"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18926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3C89E9-E182-40EF-A24E-264CA337EA4F}" type="slidenum">
              <a:rPr lang="es-ES" smtClean="0"/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8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C23E9-CE02-4C08-A3BB-1132A304BD3D}" type="datetimeFigureOut">
              <a:rPr lang="es-ES" smtClean="0"/>
              <a:pPr/>
              <a:t>20/05/2019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C1882-6E8E-4945-BBCA-FFCDD516788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C23E9-CE02-4C08-A3BB-1132A304BD3D}" type="datetimeFigureOut">
              <a:rPr lang="es-ES" smtClean="0"/>
              <a:pPr/>
              <a:t>20/05/2019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C1882-6E8E-4945-BBCA-FFCDD516788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C23E9-CE02-4C08-A3BB-1132A304BD3D}" type="datetimeFigureOut">
              <a:rPr lang="es-ES" smtClean="0"/>
              <a:pPr/>
              <a:t>20/05/2019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C1882-6E8E-4945-BBCA-FFCDD516788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C23E9-CE02-4C08-A3BB-1132A304BD3D}" type="datetimeFigureOut">
              <a:rPr lang="es-ES" smtClean="0"/>
              <a:pPr/>
              <a:t>20/05/2019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C1882-6E8E-4945-BBCA-FFCDD516788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C23E9-CE02-4C08-A3BB-1132A304BD3D}" type="datetimeFigureOut">
              <a:rPr lang="es-ES" smtClean="0"/>
              <a:pPr/>
              <a:t>20/05/2019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C1882-6E8E-4945-BBCA-FFCDD516788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C23E9-CE02-4C08-A3BB-1132A304BD3D}" type="datetimeFigureOut">
              <a:rPr lang="es-ES" smtClean="0"/>
              <a:pPr/>
              <a:t>20/05/2019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C1882-6E8E-4945-BBCA-FFCDD516788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C23E9-CE02-4C08-A3BB-1132A304BD3D}" type="datetimeFigureOut">
              <a:rPr lang="es-ES" smtClean="0"/>
              <a:pPr/>
              <a:t>20/05/2019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C1882-6E8E-4945-BBCA-FFCDD516788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C23E9-CE02-4C08-A3BB-1132A304BD3D}" type="datetimeFigureOut">
              <a:rPr lang="es-ES" smtClean="0"/>
              <a:pPr/>
              <a:t>20/05/2019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C1882-6E8E-4945-BBCA-FFCDD516788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C23E9-CE02-4C08-A3BB-1132A304BD3D}" type="datetimeFigureOut">
              <a:rPr lang="es-ES" smtClean="0"/>
              <a:pPr/>
              <a:t>20/05/2019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C1882-6E8E-4945-BBCA-FFCDD516788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C23E9-CE02-4C08-A3BB-1132A304BD3D}" type="datetimeFigureOut">
              <a:rPr lang="es-ES" smtClean="0"/>
              <a:pPr/>
              <a:t>20/05/2019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C1882-6E8E-4945-BBCA-FFCDD5167882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C23E9-CE02-4C08-A3BB-1132A304BD3D}" type="datetimeFigureOut">
              <a:rPr lang="es-ES" smtClean="0"/>
              <a:pPr/>
              <a:t>20/05/2019</a:t>
            </a:fld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DC1882-6E8E-4945-BBCA-FFCDD5167882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8CDC1882-6E8E-4945-BBCA-FFCDD5167882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6F4C23E9-CE02-4C08-A3BB-1132A304BD3D}" type="datetimeFigureOut">
              <a:rPr lang="es-ES" smtClean="0"/>
              <a:pPr/>
              <a:t>20/05/2019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67544" y="692696"/>
            <a:ext cx="7543800" cy="216024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s-ES" sz="2800" b="1" u="sng" dirty="0">
                <a:solidFill>
                  <a:schemeClr val="accent1"/>
                </a:solidFill>
                <a:latin typeface="Comic Sans MS" pitchFamily="66" charset="0"/>
              </a:rPr>
              <a:t>DIGITALIZACIÓN DEL CENTRO A TRAVÉS DEL TRABAJO COOPERATIVO</a:t>
            </a:r>
            <a:r>
              <a:rPr lang="es-ES" sz="2800" b="1" u="sng" dirty="0" smtClean="0">
                <a:solidFill>
                  <a:schemeClr val="accent1"/>
                </a:solidFill>
                <a:latin typeface="Comic Sans MS" pitchFamily="66" charset="0"/>
              </a:rPr>
              <a:t>.</a:t>
            </a:r>
            <a:br>
              <a:rPr lang="es-ES" sz="2800" b="1" u="sng" dirty="0" smtClean="0">
                <a:solidFill>
                  <a:schemeClr val="accent1"/>
                </a:solidFill>
                <a:latin typeface="Comic Sans MS" pitchFamily="66" charset="0"/>
              </a:rPr>
            </a:br>
            <a:r>
              <a:rPr lang="es-ES" sz="1800" b="1" dirty="0" smtClean="0">
                <a:solidFill>
                  <a:schemeClr val="accent1"/>
                </a:solidFill>
                <a:latin typeface="Comic Sans MS" pitchFamily="66" charset="0"/>
              </a:rPr>
              <a:t>C.E.I.P JUAN JOSÉ BAQUERO</a:t>
            </a:r>
            <a:br>
              <a:rPr lang="es-ES" sz="1800" b="1" dirty="0" smtClean="0">
                <a:solidFill>
                  <a:schemeClr val="accent1"/>
                </a:solidFill>
                <a:latin typeface="Comic Sans MS" pitchFamily="66" charset="0"/>
              </a:rPr>
            </a:br>
            <a:r>
              <a:rPr lang="es-ES" sz="1800" b="1" dirty="0" smtClean="0">
                <a:solidFill>
                  <a:schemeClr val="accent1"/>
                </a:solidFill>
                <a:latin typeface="Comic Sans MS" pitchFamily="66" charset="0"/>
              </a:rPr>
              <a:t>LOS PALACIOS Y VILLAFRANCA</a:t>
            </a:r>
            <a:endParaRPr lang="es-ES" sz="1800" dirty="0">
              <a:solidFill>
                <a:schemeClr val="accent1"/>
              </a:solidFill>
              <a:latin typeface="Comic Sans MS" pitchFamily="66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>
              <a:lnSpc>
                <a:spcPct val="120000"/>
              </a:lnSpc>
            </a:pPr>
            <a:r>
              <a:rPr lang="es-ES" dirty="0" smtClean="0"/>
              <a:t>CEP DE LEBRIJA</a:t>
            </a:r>
          </a:p>
          <a:p>
            <a:pPr algn="r">
              <a:lnSpc>
                <a:spcPct val="120000"/>
              </a:lnSpc>
            </a:pPr>
            <a:r>
              <a:rPr lang="es-ES" dirty="0" smtClean="0"/>
              <a:t>16 de mayo de 2019.</a:t>
            </a:r>
          </a:p>
          <a:p>
            <a:pPr algn="r">
              <a:lnSpc>
                <a:spcPct val="120000"/>
              </a:lnSpc>
            </a:pPr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2630087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3384376" cy="648072"/>
          </a:xfrm>
        </p:spPr>
        <p:txBody>
          <a:bodyPr/>
          <a:lstStyle/>
          <a:p>
            <a:r>
              <a:rPr lang="es-ES" sz="3600" dirty="0" smtClean="0">
                <a:latin typeface="Comic Sans MS" panose="030F0702030302020204" pitchFamily="66" charset="0"/>
              </a:rPr>
              <a:t>Conversaciones. </a:t>
            </a:r>
            <a:endParaRPr lang="es-ES" sz="3600" dirty="0">
              <a:latin typeface="Comic Sans MS" panose="030F0702030302020204" pitchFamily="66" charset="0"/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908720"/>
            <a:ext cx="3744416" cy="5736704"/>
          </a:xfrm>
          <a:ln w="38100">
            <a:solidFill>
              <a:schemeClr val="accent1">
                <a:lumMod val="60000"/>
                <a:lumOff val="40000"/>
              </a:schemeClr>
            </a:solidFill>
          </a:ln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908720"/>
            <a:ext cx="3614073" cy="5736703"/>
          </a:xfrm>
          <a:prstGeom prst="rect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</p:pic>
      <p:sp>
        <p:nvSpPr>
          <p:cNvPr id="10" name="Rectángulo 9"/>
          <p:cNvSpPr/>
          <p:nvPr/>
        </p:nvSpPr>
        <p:spPr>
          <a:xfrm>
            <a:off x="1079612" y="1556792"/>
            <a:ext cx="1116124" cy="2160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Rectángulo 10"/>
          <p:cNvSpPr/>
          <p:nvPr/>
        </p:nvSpPr>
        <p:spPr>
          <a:xfrm>
            <a:off x="5004048" y="1556792"/>
            <a:ext cx="1368152" cy="2160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5358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7584" y="183967"/>
            <a:ext cx="5698976" cy="778098"/>
          </a:xfrm>
        </p:spPr>
        <p:txBody>
          <a:bodyPr/>
          <a:lstStyle/>
          <a:p>
            <a:r>
              <a:rPr lang="es-ES" sz="3600" dirty="0" smtClean="0">
                <a:latin typeface="Comic Sans MS" panose="030F0702030302020204" pitchFamily="66" charset="0"/>
              </a:rPr>
              <a:t>Actividades evaluables.</a:t>
            </a:r>
            <a:endParaRPr lang="es-ES" sz="3600" dirty="0">
              <a:latin typeface="Comic Sans MS" panose="030F0702030302020204" pitchFamily="66" charset="0"/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994651"/>
            <a:ext cx="3168352" cy="5364960"/>
          </a:xfrm>
          <a:ln w="38100">
            <a:solidFill>
              <a:schemeClr val="accent1">
                <a:lumMod val="60000"/>
                <a:lumOff val="40000"/>
              </a:schemeClr>
            </a:solidFill>
          </a:ln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9992" y="960670"/>
            <a:ext cx="3312368" cy="5398941"/>
          </a:xfrm>
          <a:prstGeom prst="rect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</p:pic>
      <p:sp>
        <p:nvSpPr>
          <p:cNvPr id="8" name="Cara sonriente 7"/>
          <p:cNvSpPr/>
          <p:nvPr/>
        </p:nvSpPr>
        <p:spPr>
          <a:xfrm>
            <a:off x="967214" y="1647468"/>
            <a:ext cx="698375" cy="432048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Cara sonriente 8"/>
          <p:cNvSpPr/>
          <p:nvPr/>
        </p:nvSpPr>
        <p:spPr>
          <a:xfrm>
            <a:off x="4788024" y="1608933"/>
            <a:ext cx="576064" cy="432048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Rectángulo 10"/>
          <p:cNvSpPr/>
          <p:nvPr/>
        </p:nvSpPr>
        <p:spPr>
          <a:xfrm flipH="1" flipV="1">
            <a:off x="1885185" y="1824957"/>
            <a:ext cx="1368151" cy="1440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/>
          <p:cNvSpPr/>
          <p:nvPr/>
        </p:nvSpPr>
        <p:spPr>
          <a:xfrm>
            <a:off x="5642165" y="1791484"/>
            <a:ext cx="1368152" cy="1440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30210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600" dirty="0" smtClean="0">
                <a:latin typeface="Comic Sans MS" panose="030F0702030302020204" pitchFamily="66" charset="0"/>
              </a:rPr>
              <a:t>Autorizaciones actividad.</a:t>
            </a:r>
            <a:endParaRPr lang="es-ES" sz="3600" dirty="0">
              <a:latin typeface="Comic Sans MS" panose="030F0702030302020204" pitchFamily="66" charset="0"/>
            </a:endParaRPr>
          </a:p>
        </p:txBody>
      </p:sp>
      <p:pic>
        <p:nvPicPr>
          <p:cNvPr id="10" name="Marcador de contenido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740" y="1124744"/>
            <a:ext cx="4032448" cy="5247081"/>
          </a:xfrm>
          <a:prstGeom prst="rect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</p:pic>
      <p:sp>
        <p:nvSpPr>
          <p:cNvPr id="11" name="Cara sonriente 10"/>
          <p:cNvSpPr/>
          <p:nvPr/>
        </p:nvSpPr>
        <p:spPr>
          <a:xfrm>
            <a:off x="2519772" y="1746293"/>
            <a:ext cx="720080" cy="504056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/>
          <p:cNvSpPr/>
          <p:nvPr/>
        </p:nvSpPr>
        <p:spPr>
          <a:xfrm>
            <a:off x="3498816" y="1927971"/>
            <a:ext cx="1728192" cy="2349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Rectángulo 12"/>
          <p:cNvSpPr/>
          <p:nvPr/>
        </p:nvSpPr>
        <p:spPr>
          <a:xfrm>
            <a:off x="2488521" y="2525959"/>
            <a:ext cx="1440160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Rectángulo 13"/>
          <p:cNvSpPr/>
          <p:nvPr/>
        </p:nvSpPr>
        <p:spPr>
          <a:xfrm>
            <a:off x="2987824" y="5458239"/>
            <a:ext cx="1482691" cy="1177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Rectángulo 14"/>
          <p:cNvSpPr/>
          <p:nvPr/>
        </p:nvSpPr>
        <p:spPr>
          <a:xfrm flipV="1">
            <a:off x="3100589" y="5965255"/>
            <a:ext cx="1183379" cy="1031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17612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4800" dirty="0">
                <a:solidFill>
                  <a:schemeClr val="accent1"/>
                </a:solidFill>
                <a:latin typeface="Comic Sans MS" panose="030F0702030302020204" pitchFamily="66" charset="0"/>
              </a:rPr>
              <a:t>Actuaciones. </a:t>
            </a:r>
            <a:endParaRPr lang="es-ES" dirty="0">
              <a:solidFill>
                <a:schemeClr val="accent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417638"/>
            <a:ext cx="7620000" cy="4983162"/>
          </a:xfrm>
        </p:spPr>
        <p:txBody>
          <a:bodyPr>
            <a:noAutofit/>
          </a:bodyPr>
          <a:lstStyle/>
          <a:p>
            <a:pPr lvl="0" algn="just">
              <a:lnSpc>
                <a:spcPct val="150000"/>
              </a:lnSpc>
            </a:pPr>
            <a:r>
              <a:rPr lang="es-ES" sz="2000" b="1" dirty="0" smtClean="0">
                <a:latin typeface="Comic Sans MS" panose="030F0702030302020204" pitchFamily="66" charset="0"/>
              </a:rPr>
              <a:t>Curso de formación “Cuaderno digital Séneca y Pasen en Educación Primaria”</a:t>
            </a:r>
            <a:r>
              <a:rPr lang="es-ES" sz="2000" dirty="0" smtClean="0">
                <a:latin typeface="Comic Sans MS" panose="030F0702030302020204" pitchFamily="66" charset="0"/>
              </a:rPr>
              <a:t>(Juan Manuel López Lozano).</a:t>
            </a:r>
          </a:p>
          <a:p>
            <a:pPr marL="114300" lvl="0" indent="0" algn="just">
              <a:lnSpc>
                <a:spcPct val="150000"/>
              </a:lnSpc>
              <a:buNone/>
            </a:pPr>
            <a:endParaRPr lang="es-ES" sz="2000" b="1" dirty="0">
              <a:latin typeface="Comic Sans MS" panose="030F0702030302020204" pitchFamily="66" charset="0"/>
            </a:endParaRPr>
          </a:p>
          <a:p>
            <a:pPr lvl="0" algn="just">
              <a:lnSpc>
                <a:spcPct val="150000"/>
              </a:lnSpc>
            </a:pPr>
            <a:r>
              <a:rPr lang="es-ES" sz="2000" b="1" dirty="0" smtClean="0">
                <a:latin typeface="Comic Sans MS" panose="030F0702030302020204" pitchFamily="66" charset="0"/>
              </a:rPr>
              <a:t>Salida </a:t>
            </a:r>
            <a:r>
              <a:rPr lang="es-ES" sz="2000" b="1" dirty="0">
                <a:latin typeface="Comic Sans MS" panose="030F0702030302020204" pitchFamily="66" charset="0"/>
              </a:rPr>
              <a:t>y entrada de documentos </a:t>
            </a:r>
            <a:r>
              <a:rPr lang="es-ES" sz="2000" b="1" dirty="0" smtClean="0">
                <a:latin typeface="Comic Sans MS" panose="030F0702030302020204" pitchFamily="66" charset="0"/>
              </a:rPr>
              <a:t>oficiales</a:t>
            </a:r>
            <a:r>
              <a:rPr lang="es-ES" sz="2000" dirty="0">
                <a:latin typeface="Comic Sans MS" panose="030F0702030302020204" pitchFamily="66" charset="0"/>
              </a:rPr>
              <a:t> </a:t>
            </a:r>
            <a:r>
              <a:rPr lang="es-ES" sz="2000" dirty="0" smtClean="0">
                <a:latin typeface="Comic Sans MS" panose="030F0702030302020204" pitchFamily="66" charset="0"/>
              </a:rPr>
              <a:t>a </a:t>
            </a:r>
            <a:r>
              <a:rPr lang="es-ES" sz="2000" dirty="0">
                <a:latin typeface="Comic Sans MS" panose="030F0702030302020204" pitchFamily="66" charset="0"/>
              </a:rPr>
              <a:t>través de la </a:t>
            </a:r>
            <a:r>
              <a:rPr lang="es-ES" sz="2000" b="1" dirty="0">
                <a:latin typeface="Comic Sans MS" panose="030F0702030302020204" pitchFamily="66" charset="0"/>
              </a:rPr>
              <a:t>ventanilla electrónica. </a:t>
            </a:r>
            <a:endParaRPr lang="es-ES" sz="2000" b="1" dirty="0" smtClean="0">
              <a:latin typeface="Comic Sans MS" panose="030F0702030302020204" pitchFamily="66" charset="0"/>
            </a:endParaRPr>
          </a:p>
          <a:p>
            <a:pPr marL="114300" lvl="0" indent="0" algn="just">
              <a:lnSpc>
                <a:spcPct val="150000"/>
              </a:lnSpc>
              <a:buNone/>
            </a:pPr>
            <a:endParaRPr lang="es-ES" sz="2000" dirty="0">
              <a:latin typeface="Comic Sans MS" panose="030F0702030302020204" pitchFamily="66" charset="0"/>
            </a:endParaRPr>
          </a:p>
          <a:p>
            <a:pPr algn="just">
              <a:lnSpc>
                <a:spcPct val="150000"/>
              </a:lnSpc>
            </a:pPr>
            <a:r>
              <a:rPr lang="es-ES" sz="2000" b="1" dirty="0" smtClean="0">
                <a:latin typeface="Comic Sans MS" panose="030F0702030302020204" pitchFamily="66" charset="0"/>
              </a:rPr>
              <a:t>Pasos  </a:t>
            </a:r>
            <a:r>
              <a:rPr lang="es-ES" sz="2000" dirty="0">
                <a:latin typeface="Comic Sans MS" panose="030F0702030302020204" pitchFamily="66" charset="0"/>
              </a:rPr>
              <a:t>para  la tramitación del </a:t>
            </a:r>
            <a:r>
              <a:rPr lang="es-ES" sz="2000" b="1" dirty="0">
                <a:latin typeface="Comic Sans MS" panose="030F0702030302020204" pitchFamily="66" charset="0"/>
              </a:rPr>
              <a:t>certificado </a:t>
            </a:r>
            <a:r>
              <a:rPr lang="es-ES" sz="2000" b="1" dirty="0" smtClean="0">
                <a:latin typeface="Comic Sans MS" panose="030F0702030302020204" pitchFamily="66" charset="0"/>
              </a:rPr>
              <a:t>digital.</a:t>
            </a:r>
          </a:p>
          <a:p>
            <a:pPr marL="114300" indent="0" algn="just">
              <a:lnSpc>
                <a:spcPct val="150000"/>
              </a:lnSpc>
              <a:buNone/>
            </a:pPr>
            <a:endParaRPr lang="es-ES" sz="2000" dirty="0">
              <a:latin typeface="Comic Sans MS" panose="030F0702030302020204" pitchFamily="66" charset="0"/>
            </a:endParaRPr>
          </a:p>
          <a:p>
            <a:pPr lvl="0" algn="just">
              <a:lnSpc>
                <a:spcPct val="150000"/>
              </a:lnSpc>
            </a:pPr>
            <a:r>
              <a:rPr lang="es-ES" sz="2000" dirty="0">
                <a:latin typeface="Comic Sans MS" panose="030F0702030302020204" pitchFamily="66" charset="0"/>
              </a:rPr>
              <a:t>Valoración global del Grupo de Trabajo para la elaboración de la </a:t>
            </a:r>
            <a:r>
              <a:rPr lang="es-ES" sz="2000" b="1" dirty="0">
                <a:latin typeface="Comic Sans MS" panose="030F0702030302020204" pitchFamily="66" charset="0"/>
              </a:rPr>
              <a:t>Memoria de Progreso.</a:t>
            </a:r>
            <a:endParaRPr lang="es-ES" sz="2000" dirty="0">
              <a:latin typeface="Comic Sans MS" panose="030F0702030302020204" pitchFamily="66" charset="0"/>
            </a:endParaRPr>
          </a:p>
          <a:p>
            <a:pPr marL="114300" indent="0">
              <a:buNone/>
            </a:pPr>
            <a:r>
              <a:rPr lang="es-ES" sz="2000" dirty="0">
                <a:latin typeface="Comic Sans MS" panose="030F0702030302020204" pitchFamily="66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50879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4000" dirty="0" smtClean="0">
                <a:solidFill>
                  <a:schemeClr val="accent1"/>
                </a:solidFill>
                <a:latin typeface="Comic Sans MS" pitchFamily="66" charset="0"/>
              </a:rPr>
              <a:t>Recursos y apoyos.</a:t>
            </a:r>
            <a:endParaRPr lang="es-ES" sz="4000" dirty="0">
              <a:solidFill>
                <a:schemeClr val="accent1"/>
              </a:solidFill>
              <a:latin typeface="Comic Sans MS" pitchFamily="66" charset="0"/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5800218"/>
              </p:ext>
            </p:extLst>
          </p:nvPr>
        </p:nvGraphicFramePr>
        <p:xfrm>
          <a:off x="539552" y="1196751"/>
          <a:ext cx="7537648" cy="5024617"/>
        </p:xfrm>
        <a:graphic>
          <a:graphicData uri="http://schemas.openxmlformats.org/drawingml/2006/table">
            <a:tbl>
              <a:tblPr firstRow="1" firstCol="1" bandRow="1"/>
              <a:tblGrid>
                <a:gridCol w="38490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86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650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effectLst/>
                          <a:latin typeface="Comic Sans MS" panose="030F0702030302020204" pitchFamily="66" charset="0"/>
                          <a:ea typeface="Calibri"/>
                          <a:cs typeface="Calibri"/>
                        </a:rPr>
                        <a:t>TIPO DE RECURSO</a:t>
                      </a:r>
                      <a:endParaRPr lang="es-ES" sz="1400" b="1" dirty="0"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effectLst/>
                          <a:latin typeface="Comic Sans MS" panose="030F0702030302020204" pitchFamily="66" charset="0"/>
                          <a:ea typeface="Calibri"/>
                          <a:cs typeface="Calibri"/>
                        </a:rPr>
                        <a:t>DESCRIPCIÓN DEL RECURSO</a:t>
                      </a:r>
                      <a:endParaRPr lang="es-ES" sz="1400" b="1" dirty="0"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5952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u="sng" dirty="0">
                          <a:effectLst/>
                          <a:latin typeface="Comic Sans MS" panose="030F0702030302020204" pitchFamily="66" charset="0"/>
                          <a:ea typeface="Calibri"/>
                          <a:cs typeface="Calibri"/>
                        </a:rPr>
                        <a:t>Asesoramiento externo</a:t>
                      </a:r>
                      <a:endParaRPr lang="es-ES" sz="1600" u="sng" dirty="0"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Comic Sans MS" panose="030F0702030302020204" pitchFamily="66" charset="0"/>
                          <a:ea typeface="Calibri"/>
                          <a:cs typeface="Calibri"/>
                        </a:rPr>
                        <a:t>Solicitud de asesoría externa al centro de un experto/a en la digitalización del Centro</a:t>
                      </a:r>
                      <a:endParaRPr lang="es-ES" sz="1400" dirty="0"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4603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u="sng" dirty="0">
                          <a:effectLst/>
                          <a:latin typeface="Comic Sans MS" panose="030F0702030302020204" pitchFamily="66" charset="0"/>
                          <a:ea typeface="Calibri"/>
                          <a:cs typeface="Calibri"/>
                        </a:rPr>
                        <a:t>Normativa vigente.</a:t>
                      </a:r>
                      <a:endParaRPr lang="es-ES" sz="1600" u="sng" dirty="0"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Comic Sans MS" panose="030F0702030302020204" pitchFamily="66" charset="0"/>
                          <a:ea typeface="Calibri"/>
                          <a:cs typeface="Calibri"/>
                        </a:rPr>
                        <a:t>Ley Orgánica 2/2006, de 3 de mayo.</a:t>
                      </a:r>
                      <a:endParaRPr lang="es-ES" sz="1400" dirty="0"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Comic Sans MS" panose="030F0702030302020204" pitchFamily="66" charset="0"/>
                          <a:ea typeface="Calibri"/>
                          <a:cs typeface="Calibri"/>
                        </a:rPr>
                        <a:t>Ley 17/2007, de 10 de diciembre, de Educación en Andalucía.</a:t>
                      </a:r>
                      <a:endParaRPr lang="es-ES" sz="1400" dirty="0"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Comic Sans MS" panose="030F0702030302020204" pitchFamily="66" charset="0"/>
                          <a:ea typeface="Calibri"/>
                          <a:cs typeface="Calibri"/>
                        </a:rPr>
                        <a:t>Orden de 20 de junio de 2011.</a:t>
                      </a:r>
                      <a:endParaRPr lang="es-ES" sz="1400" dirty="0"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5952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u="sng" dirty="0">
                          <a:effectLst/>
                          <a:latin typeface="Comic Sans MS" panose="030F0702030302020204" pitchFamily="66" charset="0"/>
                          <a:ea typeface="Calibri"/>
                          <a:cs typeface="Calibri"/>
                        </a:rPr>
                        <a:t>Webs relacionadas con la temática.</a:t>
                      </a:r>
                      <a:endParaRPr lang="es-ES" sz="1600" u="sng" dirty="0"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Comic Sans MS" panose="030F0702030302020204" pitchFamily="66" charset="0"/>
                          <a:ea typeface="Calibri"/>
                          <a:cs typeface="Calibri"/>
                        </a:rPr>
                        <a:t>Páginas webs donde poder buscar información sobre la digitalización de los centros.</a:t>
                      </a:r>
                      <a:endParaRPr lang="es-ES" sz="1400" dirty="0"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7301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u="sng" dirty="0">
                          <a:effectLst/>
                          <a:latin typeface="Comic Sans MS" panose="030F0702030302020204" pitchFamily="66" charset="0"/>
                          <a:ea typeface="Calibri"/>
                          <a:cs typeface="Calibri"/>
                        </a:rPr>
                        <a:t>Bibliografía relacionada con el tema.</a:t>
                      </a:r>
                      <a:endParaRPr lang="es-ES" sz="1600" u="sng" dirty="0"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Comic Sans MS" panose="030F0702030302020204" pitchFamily="66" charset="0"/>
                          <a:ea typeface="Calibri"/>
                          <a:cs typeface="Calibri"/>
                        </a:rPr>
                        <a:t>Libros que nos sirvan de referente para la digitalización del Centro</a:t>
                      </a:r>
                      <a:endParaRPr lang="es-ES" sz="1400" dirty="0"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872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600" dirty="0" smtClean="0">
                <a:solidFill>
                  <a:schemeClr val="accent1"/>
                </a:solidFill>
                <a:latin typeface="Comic Sans MS" pitchFamily="66" charset="0"/>
              </a:rPr>
              <a:t>Valoración del trabajo desarrollado</a:t>
            </a:r>
            <a:r>
              <a:rPr lang="es-ES" sz="3600" dirty="0" smtClean="0">
                <a:latin typeface="Comic Sans MS" pitchFamily="66" charset="0"/>
              </a:rPr>
              <a:t>.</a:t>
            </a:r>
            <a:endParaRPr lang="es-ES" sz="3600" dirty="0"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196752"/>
            <a:ext cx="7620000" cy="5400600"/>
          </a:xfrm>
        </p:spPr>
        <p:txBody>
          <a:bodyPr>
            <a:normAutofit fontScale="85000" lnSpcReduction="20000"/>
          </a:bodyPr>
          <a:lstStyle/>
          <a:p>
            <a:pPr algn="just">
              <a:lnSpc>
                <a:spcPct val="150000"/>
              </a:lnSpc>
              <a:buNone/>
            </a:pPr>
            <a:r>
              <a:rPr lang="es-ES" sz="2400" b="1" dirty="0" smtClean="0">
                <a:latin typeface="Comic Sans MS" panose="030F0702030302020204" pitchFamily="66" charset="0"/>
              </a:rPr>
              <a:t>Análisis</a:t>
            </a:r>
            <a:r>
              <a:rPr lang="es-ES" sz="2400" dirty="0" smtClean="0">
                <a:latin typeface="Comic Sans MS" panose="030F0702030302020204" pitchFamily="66" charset="0"/>
              </a:rPr>
              <a:t> </a:t>
            </a:r>
            <a:r>
              <a:rPr lang="es-ES" sz="2400" dirty="0">
                <a:latin typeface="Comic Sans MS" panose="030F0702030302020204" pitchFamily="66" charset="0"/>
              </a:rPr>
              <a:t>de:</a:t>
            </a:r>
          </a:p>
          <a:p>
            <a:pPr lvl="0" algn="just">
              <a:lnSpc>
                <a:spcPct val="150000"/>
              </a:lnSpc>
            </a:pPr>
            <a:r>
              <a:rPr lang="es-ES" sz="2400" b="1" dirty="0">
                <a:latin typeface="Comic Sans MS" panose="030F0702030302020204" pitchFamily="66" charset="0"/>
              </a:rPr>
              <a:t>Impresión</a:t>
            </a:r>
            <a:r>
              <a:rPr lang="es-ES" sz="2400" dirty="0">
                <a:latin typeface="Comic Sans MS" panose="030F0702030302020204" pitchFamily="66" charset="0"/>
              </a:rPr>
              <a:t> de lo trabajado por el </a:t>
            </a:r>
            <a:r>
              <a:rPr lang="es-ES" sz="2400" b="1" dirty="0">
                <a:latin typeface="Comic Sans MS" panose="030F0702030302020204" pitchFamily="66" charset="0"/>
              </a:rPr>
              <a:t>profesorado</a:t>
            </a:r>
            <a:r>
              <a:rPr lang="es-ES" sz="2400" b="1" dirty="0" smtClean="0">
                <a:latin typeface="Comic Sans MS" panose="030F0702030302020204" pitchFamily="66" charset="0"/>
              </a:rPr>
              <a:t>.</a:t>
            </a:r>
            <a:endParaRPr lang="es-ES" sz="2400" b="1" dirty="0">
              <a:latin typeface="Comic Sans MS" panose="030F0702030302020204" pitchFamily="66" charset="0"/>
            </a:endParaRPr>
          </a:p>
          <a:p>
            <a:pPr lvl="0" algn="just">
              <a:lnSpc>
                <a:spcPct val="150000"/>
              </a:lnSpc>
            </a:pPr>
            <a:r>
              <a:rPr lang="es-ES" sz="2400" b="1" dirty="0">
                <a:latin typeface="Comic Sans MS" panose="030F0702030302020204" pitchFamily="66" charset="0"/>
              </a:rPr>
              <a:t>Efecto</a:t>
            </a:r>
            <a:r>
              <a:rPr lang="es-ES" sz="2400" dirty="0">
                <a:latin typeface="Comic Sans MS" panose="030F0702030302020204" pitchFamily="66" charset="0"/>
              </a:rPr>
              <a:t> en el </a:t>
            </a:r>
            <a:r>
              <a:rPr lang="es-ES" sz="2400" b="1" dirty="0">
                <a:latin typeface="Comic Sans MS" panose="030F0702030302020204" pitchFamily="66" charset="0"/>
              </a:rPr>
              <a:t>alumnado</a:t>
            </a:r>
            <a:r>
              <a:rPr lang="es-ES" sz="2400" dirty="0">
                <a:latin typeface="Comic Sans MS" panose="030F0702030302020204" pitchFamily="66" charset="0"/>
              </a:rPr>
              <a:t>.</a:t>
            </a:r>
          </a:p>
          <a:p>
            <a:pPr lvl="0" algn="just">
              <a:lnSpc>
                <a:spcPct val="150000"/>
              </a:lnSpc>
            </a:pPr>
            <a:r>
              <a:rPr lang="es-ES" sz="2400" b="1" dirty="0">
                <a:latin typeface="Comic Sans MS" panose="030F0702030302020204" pitchFamily="66" charset="0"/>
              </a:rPr>
              <a:t>Efectividad</a:t>
            </a:r>
            <a:r>
              <a:rPr lang="es-ES" sz="2400" dirty="0">
                <a:latin typeface="Comic Sans MS" panose="030F0702030302020204" pitchFamily="66" charset="0"/>
              </a:rPr>
              <a:t> en el proceso de </a:t>
            </a:r>
            <a:r>
              <a:rPr lang="es-ES" sz="2400" b="1" dirty="0">
                <a:latin typeface="Comic Sans MS" panose="030F0702030302020204" pitchFamily="66" charset="0"/>
              </a:rPr>
              <a:t>enseñanza-aprendizaje</a:t>
            </a:r>
            <a:r>
              <a:rPr lang="es-ES" sz="2400" dirty="0">
                <a:latin typeface="Comic Sans MS" panose="030F0702030302020204" pitchFamily="66" charset="0"/>
              </a:rPr>
              <a:t>.</a:t>
            </a:r>
          </a:p>
          <a:p>
            <a:pPr lvl="0" algn="just">
              <a:lnSpc>
                <a:spcPct val="150000"/>
              </a:lnSpc>
            </a:pPr>
            <a:r>
              <a:rPr lang="es-ES" sz="2400" b="1" dirty="0">
                <a:latin typeface="Comic Sans MS" panose="030F0702030302020204" pitchFamily="66" charset="0"/>
              </a:rPr>
              <a:t>Difusión</a:t>
            </a:r>
            <a:r>
              <a:rPr lang="es-ES" sz="2400" dirty="0">
                <a:latin typeface="Comic Sans MS" panose="030F0702030302020204" pitchFamily="66" charset="0"/>
              </a:rPr>
              <a:t> de la actividad en el centro: </a:t>
            </a:r>
            <a:r>
              <a:rPr lang="es-ES" sz="2400" b="1" dirty="0">
                <a:latin typeface="Comic Sans MS" panose="030F0702030302020204" pitchFamily="66" charset="0"/>
              </a:rPr>
              <a:t>Digitalización del Centro</a:t>
            </a:r>
            <a:r>
              <a:rPr lang="es-ES" sz="2400" dirty="0">
                <a:latin typeface="Comic Sans MS" panose="030F0702030302020204" pitchFamily="66" charset="0"/>
              </a:rPr>
              <a:t>.</a:t>
            </a:r>
          </a:p>
          <a:p>
            <a:pPr lvl="0" algn="just">
              <a:lnSpc>
                <a:spcPct val="150000"/>
              </a:lnSpc>
            </a:pPr>
            <a:r>
              <a:rPr lang="es-ES" sz="2400" b="1" dirty="0">
                <a:latin typeface="Comic Sans MS" panose="030F0702030302020204" pitchFamily="66" charset="0"/>
              </a:rPr>
              <a:t>Ambiente</a:t>
            </a:r>
            <a:r>
              <a:rPr lang="es-ES" sz="2400" dirty="0">
                <a:latin typeface="Comic Sans MS" panose="030F0702030302020204" pitchFamily="66" charset="0"/>
              </a:rPr>
              <a:t> general del centro.</a:t>
            </a:r>
          </a:p>
          <a:p>
            <a:pPr lvl="0" algn="just">
              <a:lnSpc>
                <a:spcPct val="150000"/>
              </a:lnSpc>
            </a:pPr>
            <a:r>
              <a:rPr lang="es-ES" sz="2400" b="1" dirty="0">
                <a:latin typeface="Comic Sans MS" panose="030F0702030302020204" pitchFamily="66" charset="0"/>
              </a:rPr>
              <a:t>Difusión</a:t>
            </a:r>
            <a:r>
              <a:rPr lang="es-ES" sz="2400" dirty="0">
                <a:latin typeface="Comic Sans MS" panose="030F0702030302020204" pitchFamily="66" charset="0"/>
              </a:rPr>
              <a:t> del Grupo de Trabajo.</a:t>
            </a:r>
          </a:p>
          <a:p>
            <a:pPr lvl="0" algn="just">
              <a:lnSpc>
                <a:spcPct val="150000"/>
              </a:lnSpc>
            </a:pPr>
            <a:r>
              <a:rPr lang="es-ES" sz="2400" dirty="0">
                <a:latin typeface="Comic Sans MS" panose="030F0702030302020204" pitchFamily="66" charset="0"/>
              </a:rPr>
              <a:t>Observación de los</a:t>
            </a:r>
            <a:r>
              <a:rPr lang="es-ES" sz="2400" b="1" dirty="0">
                <a:latin typeface="Comic Sans MS" panose="030F0702030302020204" pitchFamily="66" charset="0"/>
              </a:rPr>
              <a:t> logros </a:t>
            </a:r>
            <a:r>
              <a:rPr lang="es-ES" sz="2400" dirty="0">
                <a:latin typeface="Comic Sans MS" panose="030F0702030302020204" pitchFamily="66" charset="0"/>
              </a:rPr>
              <a:t>conseguidos.</a:t>
            </a:r>
          </a:p>
          <a:p>
            <a:pPr lvl="0" algn="just">
              <a:lnSpc>
                <a:spcPct val="150000"/>
              </a:lnSpc>
            </a:pPr>
            <a:r>
              <a:rPr lang="es-ES" sz="2400" b="1" dirty="0" smtClean="0">
                <a:latin typeface="Comic Sans MS" panose="030F0702030302020204" pitchFamily="66" charset="0"/>
              </a:rPr>
              <a:t>Propuestas </a:t>
            </a:r>
            <a:r>
              <a:rPr lang="es-ES" sz="2400" b="1" dirty="0">
                <a:latin typeface="Comic Sans MS" panose="030F0702030302020204" pitchFamily="66" charset="0"/>
              </a:rPr>
              <a:t>de soluciones y mejora</a:t>
            </a:r>
            <a:r>
              <a:rPr lang="es-ES" sz="2400" dirty="0">
                <a:latin typeface="Comic Sans MS" panose="030F0702030302020204" pitchFamily="66" charset="0"/>
              </a:rPr>
              <a:t>  a problemas que se presenten durante la realización del Proyecto del Grupo de Trabajo</a:t>
            </a:r>
            <a:r>
              <a:rPr lang="es-ES" dirty="0">
                <a:latin typeface="Comic Sans MS" panose="030F0702030302020204" pitchFamily="66" charset="0"/>
              </a:rPr>
              <a:t>.</a:t>
            </a:r>
          </a:p>
          <a:p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77523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030" name="Picture 6" descr="Resultado de imagen de final de presentacion power point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263" y="238644"/>
            <a:ext cx="7825680" cy="6126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9226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600" dirty="0" smtClean="0">
                <a:solidFill>
                  <a:schemeClr val="accent1"/>
                </a:solidFill>
                <a:latin typeface="Comic Sans MS" pitchFamily="66" charset="0"/>
              </a:rPr>
              <a:t>Situación de partida.</a:t>
            </a:r>
            <a:endParaRPr lang="es-ES" sz="3600" dirty="0">
              <a:solidFill>
                <a:schemeClr val="accent1"/>
              </a:solidFill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268760"/>
            <a:ext cx="7662834" cy="5103452"/>
          </a:xfrm>
        </p:spPr>
        <p:txBody>
          <a:bodyPr>
            <a:normAutofit/>
          </a:bodyPr>
          <a:lstStyle/>
          <a:p>
            <a:pPr algn="just">
              <a:lnSpc>
                <a:spcPct val="170000"/>
              </a:lnSpc>
            </a:pPr>
            <a:r>
              <a:rPr lang="es-ES" sz="2000" dirty="0">
                <a:latin typeface="Comic Sans MS" panose="030F0702030302020204" pitchFamily="66" charset="0"/>
              </a:rPr>
              <a:t> </a:t>
            </a:r>
            <a:r>
              <a:rPr lang="es-ES" sz="2000" dirty="0" smtClean="0">
                <a:latin typeface="Comic Sans MS" panose="030F0702030302020204" pitchFamily="66" charset="0"/>
              </a:rPr>
              <a:t> </a:t>
            </a:r>
            <a:r>
              <a:rPr lang="es-ES" sz="2000" dirty="0">
                <a:latin typeface="Comic Sans MS" panose="030F0702030302020204" pitchFamily="66" charset="0"/>
              </a:rPr>
              <a:t>N</a:t>
            </a:r>
            <a:r>
              <a:rPr lang="es-ES" sz="2000" dirty="0" smtClean="0">
                <a:latin typeface="Comic Sans MS" panose="030F0702030302020204" pitchFamily="66" charset="0"/>
              </a:rPr>
              <a:t>uestro </a:t>
            </a:r>
            <a:r>
              <a:rPr lang="es-ES" sz="2000" b="1" dirty="0" smtClean="0">
                <a:latin typeface="Comic Sans MS" panose="030F0702030302020204" pitchFamily="66" charset="0"/>
              </a:rPr>
              <a:t>centro</a:t>
            </a:r>
            <a:r>
              <a:rPr lang="es-ES" sz="2000" dirty="0" smtClean="0">
                <a:latin typeface="Comic Sans MS" panose="030F0702030302020204" pitchFamily="66" charset="0"/>
              </a:rPr>
              <a:t>  </a:t>
            </a:r>
            <a:r>
              <a:rPr lang="es-ES" sz="2000" b="1" dirty="0">
                <a:latin typeface="Comic Sans MS" panose="030F0702030302020204" pitchFamily="66" charset="0"/>
              </a:rPr>
              <a:t>no</a:t>
            </a:r>
            <a:r>
              <a:rPr lang="es-ES" sz="2000" dirty="0">
                <a:latin typeface="Comic Sans MS" panose="030F0702030302020204" pitchFamily="66" charset="0"/>
              </a:rPr>
              <a:t> es</a:t>
            </a:r>
            <a:r>
              <a:rPr lang="es-ES" sz="2000" b="1" dirty="0">
                <a:latin typeface="Comic Sans MS" panose="030F0702030302020204" pitchFamily="66" charset="0"/>
              </a:rPr>
              <a:t> </a:t>
            </a:r>
            <a:r>
              <a:rPr lang="es-ES" sz="2000" b="1" dirty="0" smtClean="0">
                <a:latin typeface="Comic Sans MS" panose="030F0702030302020204" pitchFamily="66" charset="0"/>
              </a:rPr>
              <a:t>TIC </a:t>
            </a:r>
            <a:r>
              <a:rPr lang="es-ES" sz="2000" dirty="0" smtClean="0">
                <a:latin typeface="Comic Sans MS" panose="030F0702030302020204" pitchFamily="66" charset="0"/>
              </a:rPr>
              <a:t>y el profesorado </a:t>
            </a:r>
            <a:r>
              <a:rPr lang="es-ES" sz="2000" b="1" dirty="0" smtClean="0">
                <a:latin typeface="Comic Sans MS" panose="030F0702030302020204" pitchFamily="66" charset="0"/>
              </a:rPr>
              <a:t>no</a:t>
            </a:r>
            <a:r>
              <a:rPr lang="es-ES" sz="2000" dirty="0" smtClean="0">
                <a:latin typeface="Comic Sans MS" panose="030F0702030302020204" pitchFamily="66" charset="0"/>
              </a:rPr>
              <a:t> tiene </a:t>
            </a:r>
            <a:r>
              <a:rPr lang="es-ES" sz="2000" b="1" dirty="0" smtClean="0">
                <a:latin typeface="Comic Sans MS" panose="030F0702030302020204" pitchFamily="66" charset="0"/>
              </a:rPr>
              <a:t>formación específica </a:t>
            </a:r>
            <a:r>
              <a:rPr lang="es-ES" sz="2000" dirty="0">
                <a:latin typeface="Comic Sans MS" panose="030F0702030302020204" pitchFamily="66" charset="0"/>
              </a:rPr>
              <a:t>en </a:t>
            </a:r>
            <a:r>
              <a:rPr lang="es-ES" sz="2000" dirty="0" smtClean="0">
                <a:latin typeface="Comic Sans MS" panose="030F0702030302020204" pitchFamily="66" charset="0"/>
              </a:rPr>
              <a:t>el uso de </a:t>
            </a:r>
            <a:r>
              <a:rPr lang="es-ES" sz="2000" dirty="0">
                <a:latin typeface="Comic Sans MS" panose="030F0702030302020204" pitchFamily="66" charset="0"/>
              </a:rPr>
              <a:t>la tecnología </a:t>
            </a:r>
            <a:r>
              <a:rPr lang="es-ES" sz="2000" dirty="0" smtClean="0">
                <a:latin typeface="Comic Sans MS" panose="030F0702030302020204" pitchFamily="66" charset="0"/>
              </a:rPr>
              <a:t>docente.</a:t>
            </a:r>
          </a:p>
          <a:p>
            <a:pPr algn="just">
              <a:lnSpc>
                <a:spcPct val="170000"/>
              </a:lnSpc>
            </a:pPr>
            <a:r>
              <a:rPr lang="es-ES" sz="2000" dirty="0" smtClean="0">
                <a:latin typeface="Comic Sans MS" panose="030F0702030302020204" pitchFamily="66" charset="0"/>
              </a:rPr>
              <a:t>  </a:t>
            </a:r>
            <a:r>
              <a:rPr lang="es-ES" sz="2000" dirty="0">
                <a:latin typeface="Comic Sans MS" panose="030F0702030302020204" pitchFamily="66" charset="0"/>
              </a:rPr>
              <a:t>P</a:t>
            </a:r>
            <a:r>
              <a:rPr lang="es-ES" sz="2000" dirty="0" smtClean="0">
                <a:latin typeface="Comic Sans MS" panose="030F0702030302020204" pitchFamily="66" charset="0"/>
              </a:rPr>
              <a:t>retendemos la </a:t>
            </a:r>
            <a:r>
              <a:rPr lang="es-ES" sz="2000" b="1" dirty="0" smtClean="0">
                <a:latin typeface="Comic Sans MS" panose="030F0702030302020204" pitchFamily="66" charset="0"/>
              </a:rPr>
              <a:t>digitalización del centro</a:t>
            </a:r>
            <a:r>
              <a:rPr lang="es-ES" sz="2000" dirty="0" smtClean="0">
                <a:latin typeface="Comic Sans MS" panose="030F0702030302020204" pitchFamily="66" charset="0"/>
              </a:rPr>
              <a:t>, desde la metodología </a:t>
            </a:r>
            <a:r>
              <a:rPr lang="es-ES" sz="2000" dirty="0">
                <a:latin typeface="Comic Sans MS" panose="030F0702030302020204" pitchFamily="66" charset="0"/>
              </a:rPr>
              <a:t>hasta </a:t>
            </a:r>
            <a:r>
              <a:rPr lang="es-ES" sz="2000" dirty="0" smtClean="0">
                <a:latin typeface="Comic Sans MS" panose="030F0702030302020204" pitchFamily="66" charset="0"/>
              </a:rPr>
              <a:t>el medio de comunicación </a:t>
            </a:r>
            <a:r>
              <a:rPr lang="es-ES" sz="2000" dirty="0">
                <a:latin typeface="Comic Sans MS" panose="030F0702030302020204" pitchFamily="66" charset="0"/>
              </a:rPr>
              <a:t>con las </a:t>
            </a:r>
            <a:r>
              <a:rPr lang="es-ES" sz="2000" dirty="0" smtClean="0">
                <a:latin typeface="Comic Sans MS" panose="030F0702030302020204" pitchFamily="66" charset="0"/>
              </a:rPr>
              <a:t>familias</a:t>
            </a:r>
            <a:r>
              <a:rPr lang="es-ES" sz="2000" dirty="0">
                <a:latin typeface="Comic Sans MS" panose="030F0702030302020204" pitchFamily="66" charset="0"/>
              </a:rPr>
              <a:t>.</a:t>
            </a:r>
            <a:r>
              <a:rPr lang="es-ES" sz="2000" dirty="0" smtClean="0">
                <a:latin typeface="Comic Sans MS" panose="030F0702030302020204" pitchFamily="66" charset="0"/>
              </a:rPr>
              <a:t> </a:t>
            </a:r>
            <a:r>
              <a:rPr lang="es-ES" sz="2000" b="1" dirty="0">
                <a:latin typeface="Comic Sans MS" panose="030F0702030302020204" pitchFamily="66" charset="0"/>
              </a:rPr>
              <a:t>F</a:t>
            </a:r>
            <a:r>
              <a:rPr lang="es-ES" sz="2000" b="1" dirty="0" smtClean="0">
                <a:latin typeface="Comic Sans MS" panose="030F0702030302020204" pitchFamily="66" charset="0"/>
              </a:rPr>
              <a:t>ormación </a:t>
            </a:r>
            <a:r>
              <a:rPr lang="es-ES" sz="2000" b="1" dirty="0">
                <a:latin typeface="Comic Sans MS" panose="030F0702030302020204" pitchFamily="66" charset="0"/>
              </a:rPr>
              <a:t>inicial </a:t>
            </a:r>
            <a:r>
              <a:rPr lang="es-ES" sz="2000" dirty="0" smtClean="0">
                <a:latin typeface="Comic Sans MS" panose="030F0702030302020204" pitchFamily="66" charset="0"/>
              </a:rPr>
              <a:t>.</a:t>
            </a:r>
            <a:endParaRPr lang="es-ES" sz="2000" dirty="0">
              <a:latin typeface="Comic Sans MS" panose="030F0702030302020204" pitchFamily="66" charset="0"/>
            </a:endParaRPr>
          </a:p>
          <a:p>
            <a:pPr algn="just">
              <a:lnSpc>
                <a:spcPct val="170000"/>
              </a:lnSpc>
            </a:pPr>
            <a:r>
              <a:rPr lang="es-ES" sz="2000" dirty="0" smtClean="0">
                <a:latin typeface="Comic Sans MS" panose="030F0702030302020204" pitchFamily="66" charset="0"/>
              </a:rPr>
              <a:t>Es  un </a:t>
            </a:r>
            <a:r>
              <a:rPr lang="es-ES" sz="2000" b="1" dirty="0" smtClean="0">
                <a:latin typeface="Comic Sans MS" panose="030F0702030302020204" pitchFamily="66" charset="0"/>
              </a:rPr>
              <a:t>Grupo de Trabajo de </a:t>
            </a:r>
            <a:r>
              <a:rPr lang="es-ES" sz="2000" b="1" dirty="0">
                <a:latin typeface="Comic Sans MS" panose="030F0702030302020204" pitchFamily="66" charset="0"/>
              </a:rPr>
              <a:t>nueva </a:t>
            </a:r>
            <a:r>
              <a:rPr lang="es-ES" sz="2000" b="1" dirty="0" smtClean="0">
                <a:latin typeface="Comic Sans MS" panose="030F0702030302020204" pitchFamily="66" charset="0"/>
              </a:rPr>
              <a:t>creación</a:t>
            </a:r>
            <a:r>
              <a:rPr lang="es-ES" sz="2000" dirty="0" smtClean="0">
                <a:latin typeface="Comic Sans MS" panose="030F0702030302020204" pitchFamily="66" charset="0"/>
              </a:rPr>
              <a:t>.</a:t>
            </a:r>
          </a:p>
          <a:p>
            <a:pPr algn="just">
              <a:lnSpc>
                <a:spcPct val="170000"/>
              </a:lnSpc>
            </a:pPr>
            <a:r>
              <a:rPr lang="es-ES" sz="2000" dirty="0" smtClean="0">
                <a:latin typeface="Comic Sans MS" panose="030F0702030302020204" pitchFamily="66" charset="0"/>
              </a:rPr>
              <a:t>Importancia de </a:t>
            </a:r>
            <a:r>
              <a:rPr lang="es-ES" sz="2000" dirty="0">
                <a:latin typeface="Comic Sans MS" panose="030F0702030302020204" pitchFamily="66" charset="0"/>
              </a:rPr>
              <a:t>la </a:t>
            </a:r>
            <a:r>
              <a:rPr lang="es-ES" sz="2000" b="1" dirty="0">
                <a:latin typeface="Comic Sans MS" panose="030F0702030302020204" pitchFamily="66" charset="0"/>
              </a:rPr>
              <a:t>metodología a través de la tecnología </a:t>
            </a:r>
            <a:r>
              <a:rPr lang="es-ES" sz="2000" dirty="0">
                <a:latin typeface="Comic Sans MS" panose="030F0702030302020204" pitchFamily="66" charset="0"/>
              </a:rPr>
              <a:t>al ser un </a:t>
            </a:r>
            <a:r>
              <a:rPr lang="es-ES" sz="2000" b="1" dirty="0">
                <a:latin typeface="Comic Sans MS" panose="030F0702030302020204" pitchFamily="66" charset="0"/>
              </a:rPr>
              <a:t>recurso</a:t>
            </a:r>
            <a:r>
              <a:rPr lang="es-ES" sz="2000" dirty="0">
                <a:latin typeface="Comic Sans MS" panose="030F0702030302020204" pitchFamily="66" charset="0"/>
              </a:rPr>
              <a:t> bastante </a:t>
            </a:r>
            <a:r>
              <a:rPr lang="es-ES" sz="2000" b="1" dirty="0" smtClean="0">
                <a:latin typeface="Comic Sans MS" panose="030F0702030302020204" pitchFamily="66" charset="0"/>
              </a:rPr>
              <a:t>motivador</a:t>
            </a:r>
            <a:r>
              <a:rPr lang="es-ES" sz="2000" dirty="0">
                <a:latin typeface="Comic Sans MS" panose="030F0702030302020204" pitchFamily="66" charset="0"/>
              </a:rPr>
              <a:t>.</a:t>
            </a:r>
            <a:endParaRPr lang="es-ES" sz="2000" dirty="0" smtClean="0">
              <a:latin typeface="Comic Sans MS" panose="030F0702030302020204" pitchFamily="66" charset="0"/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90037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600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Situación de partida.</a:t>
            </a:r>
            <a:endParaRPr lang="es-ES" sz="3600" dirty="0">
              <a:solidFill>
                <a:schemeClr val="accent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268760"/>
            <a:ext cx="7620000" cy="5132040"/>
          </a:xfrm>
        </p:spPr>
        <p:txBody>
          <a:bodyPr>
            <a:normAutofit fontScale="85000" lnSpcReduction="20000"/>
          </a:bodyPr>
          <a:lstStyle/>
          <a:p>
            <a:pPr algn="just">
              <a:lnSpc>
                <a:spcPct val="150000"/>
              </a:lnSpc>
            </a:pPr>
            <a:r>
              <a:rPr lang="es-ES" dirty="0" smtClean="0">
                <a:latin typeface="Comic Sans MS" panose="030F0702030302020204" pitchFamily="66" charset="0"/>
              </a:rPr>
              <a:t>Propuestas del plan de mejora del centro:</a:t>
            </a:r>
            <a:endParaRPr lang="es-ES" dirty="0">
              <a:latin typeface="Comic Sans MS" panose="030F0702030302020204" pitchFamily="66" charset="0"/>
            </a:endParaRPr>
          </a:p>
          <a:p>
            <a:pPr lvl="0" algn="just">
              <a:lnSpc>
                <a:spcPct val="150000"/>
              </a:lnSpc>
              <a:buNone/>
            </a:pPr>
            <a:r>
              <a:rPr lang="es-ES" dirty="0">
                <a:latin typeface="Comic Sans MS" panose="030F0702030302020204" pitchFamily="66" charset="0"/>
              </a:rPr>
              <a:t>          -Adquirir </a:t>
            </a:r>
            <a:r>
              <a:rPr lang="es-ES" b="1" dirty="0">
                <a:latin typeface="Comic Sans MS" panose="030F0702030302020204" pitchFamily="66" charset="0"/>
              </a:rPr>
              <a:t>recursos tecnológicos </a:t>
            </a:r>
            <a:r>
              <a:rPr lang="es-ES" dirty="0">
                <a:latin typeface="Comic Sans MS" panose="030F0702030302020204" pitchFamily="66" charset="0"/>
              </a:rPr>
              <a:t>para </a:t>
            </a:r>
            <a:r>
              <a:rPr lang="es-ES" b="1" dirty="0" smtClean="0">
                <a:latin typeface="Comic Sans MS" panose="030F0702030302020204" pitchFamily="66" charset="0"/>
              </a:rPr>
              <a:t>Educación Infantil</a:t>
            </a:r>
            <a:r>
              <a:rPr lang="es-ES" dirty="0" smtClean="0">
                <a:latin typeface="Comic Sans MS" panose="030F0702030302020204" pitchFamily="66" charset="0"/>
              </a:rPr>
              <a:t>.</a:t>
            </a:r>
            <a:endParaRPr lang="es-ES" dirty="0">
              <a:latin typeface="Comic Sans MS" panose="030F0702030302020204" pitchFamily="66" charset="0"/>
            </a:endParaRPr>
          </a:p>
          <a:p>
            <a:pPr lvl="0" algn="just">
              <a:lnSpc>
                <a:spcPct val="150000"/>
              </a:lnSpc>
              <a:buNone/>
            </a:pPr>
            <a:r>
              <a:rPr lang="es-ES" dirty="0">
                <a:latin typeface="Comic Sans MS" panose="030F0702030302020204" pitchFamily="66" charset="0"/>
              </a:rPr>
              <a:t>           -Formación en estrategias y dinámicas de </a:t>
            </a:r>
            <a:r>
              <a:rPr lang="es-ES" b="1" dirty="0">
                <a:latin typeface="Comic Sans MS" panose="030F0702030302020204" pitchFamily="66" charset="0"/>
              </a:rPr>
              <a:t>Trabajo </a:t>
            </a:r>
            <a:r>
              <a:rPr lang="es-ES" b="1" dirty="0" smtClean="0">
                <a:latin typeface="Comic Sans MS" panose="030F0702030302020204" pitchFamily="66" charset="0"/>
              </a:rPr>
              <a:t>	Cooperativo</a:t>
            </a:r>
            <a:r>
              <a:rPr lang="es-ES" dirty="0">
                <a:latin typeface="Comic Sans MS" panose="030F0702030302020204" pitchFamily="66" charset="0"/>
              </a:rPr>
              <a:t>.</a:t>
            </a:r>
          </a:p>
          <a:p>
            <a:pPr lvl="0" algn="just">
              <a:lnSpc>
                <a:spcPct val="150000"/>
              </a:lnSpc>
              <a:buNone/>
            </a:pPr>
            <a:r>
              <a:rPr lang="es-ES" dirty="0">
                <a:latin typeface="Comic Sans MS" panose="030F0702030302020204" pitchFamily="66" charset="0"/>
              </a:rPr>
              <a:t>           </a:t>
            </a:r>
            <a:r>
              <a:rPr lang="es-ES" dirty="0" smtClean="0">
                <a:latin typeface="Comic Sans MS" panose="030F0702030302020204" pitchFamily="66" charset="0"/>
              </a:rPr>
              <a:t>-</a:t>
            </a:r>
            <a:r>
              <a:rPr lang="es-ES" dirty="0">
                <a:latin typeface="Comic Sans MS" panose="030F0702030302020204" pitchFamily="66" charset="0"/>
              </a:rPr>
              <a:t>Elaborar las </a:t>
            </a:r>
            <a:r>
              <a:rPr lang="es-ES" b="1" dirty="0">
                <a:latin typeface="Comic Sans MS" panose="030F0702030302020204" pitchFamily="66" charset="0"/>
              </a:rPr>
              <a:t>Programaciones</a:t>
            </a:r>
            <a:r>
              <a:rPr lang="es-ES" dirty="0">
                <a:latin typeface="Comic Sans MS" panose="030F0702030302020204" pitchFamily="66" charset="0"/>
              </a:rPr>
              <a:t> en la aplicación </a:t>
            </a:r>
            <a:r>
              <a:rPr lang="es-ES" b="1" dirty="0">
                <a:latin typeface="Comic Sans MS" panose="030F0702030302020204" pitchFamily="66" charset="0"/>
              </a:rPr>
              <a:t>SÉNECA.</a:t>
            </a:r>
          </a:p>
          <a:p>
            <a:pPr lvl="0" algn="just">
              <a:lnSpc>
                <a:spcPct val="150000"/>
              </a:lnSpc>
              <a:buNone/>
            </a:pPr>
            <a:r>
              <a:rPr lang="es-ES" dirty="0">
                <a:latin typeface="Comic Sans MS" panose="030F0702030302020204" pitchFamily="66" charset="0"/>
              </a:rPr>
              <a:t>           -Realizar un </a:t>
            </a:r>
            <a:r>
              <a:rPr lang="es-ES" b="1" dirty="0">
                <a:latin typeface="Comic Sans MS" panose="030F0702030302020204" pitchFamily="66" charset="0"/>
              </a:rPr>
              <a:t>grupo de trabajo </a:t>
            </a:r>
            <a:r>
              <a:rPr lang="es-ES" dirty="0">
                <a:latin typeface="Comic Sans MS" panose="030F0702030302020204" pitchFamily="66" charset="0"/>
              </a:rPr>
              <a:t>sobre la </a:t>
            </a:r>
            <a:r>
              <a:rPr lang="es-ES" b="1" dirty="0">
                <a:latin typeface="Comic Sans MS" panose="030F0702030302020204" pitchFamily="66" charset="0"/>
              </a:rPr>
              <a:t>digitalización</a:t>
            </a:r>
            <a:r>
              <a:rPr lang="es-ES" dirty="0">
                <a:latin typeface="Comic Sans MS" panose="030F0702030302020204" pitchFamily="66" charset="0"/>
              </a:rPr>
              <a:t> del </a:t>
            </a:r>
            <a:r>
              <a:rPr lang="es-ES" dirty="0" smtClean="0">
                <a:latin typeface="Comic Sans MS" panose="030F0702030302020204" pitchFamily="66" charset="0"/>
              </a:rPr>
              <a:t>	centro </a:t>
            </a:r>
            <a:r>
              <a:rPr lang="es-ES" dirty="0">
                <a:latin typeface="Comic Sans MS" panose="030F0702030302020204" pitchFamily="66" charset="0"/>
              </a:rPr>
              <a:t>a través del </a:t>
            </a:r>
            <a:r>
              <a:rPr lang="es-ES" b="1" dirty="0">
                <a:latin typeface="Comic Sans MS" panose="030F0702030302020204" pitchFamily="66" charset="0"/>
              </a:rPr>
              <a:t>trabajo cooperativo</a:t>
            </a:r>
            <a:r>
              <a:rPr lang="es-ES" dirty="0" smtClean="0">
                <a:latin typeface="Comic Sans MS" panose="030F0702030302020204" pitchFamily="66" charset="0"/>
              </a:rPr>
              <a:t>.</a:t>
            </a:r>
          </a:p>
          <a:p>
            <a:pPr lvl="0" algn="just">
              <a:lnSpc>
                <a:spcPct val="150000"/>
              </a:lnSpc>
              <a:buNone/>
            </a:pPr>
            <a:endParaRPr lang="es-ES" dirty="0">
              <a:latin typeface="Comic Sans MS" panose="030F0702030302020204" pitchFamily="66" charset="0"/>
            </a:endParaRPr>
          </a:p>
          <a:p>
            <a:pPr algn="just">
              <a:lnSpc>
                <a:spcPct val="150000"/>
              </a:lnSpc>
            </a:pPr>
            <a:r>
              <a:rPr lang="es-ES" dirty="0" smtClean="0">
                <a:latin typeface="Comic Sans MS" panose="030F0702030302020204" pitchFamily="66" charset="0"/>
              </a:rPr>
              <a:t>Como finalidad:</a:t>
            </a:r>
          </a:p>
          <a:p>
            <a:pPr marL="114300" indent="0" algn="just">
              <a:lnSpc>
                <a:spcPct val="150000"/>
              </a:lnSpc>
              <a:buNone/>
            </a:pPr>
            <a:r>
              <a:rPr lang="es-ES" dirty="0">
                <a:latin typeface="Comic Sans MS" panose="030F0702030302020204" pitchFamily="66" charset="0"/>
              </a:rPr>
              <a:t>	</a:t>
            </a:r>
            <a:r>
              <a:rPr lang="es-ES" dirty="0" smtClean="0">
                <a:latin typeface="Comic Sans MS" panose="030F0702030302020204" pitchFamily="66" charset="0"/>
              </a:rPr>
              <a:t> </a:t>
            </a:r>
            <a:r>
              <a:rPr lang="es-ES" b="1" dirty="0">
                <a:latin typeface="Comic Sans MS" panose="030F0702030302020204" pitchFamily="66" charset="0"/>
              </a:rPr>
              <a:t>C</a:t>
            </a:r>
            <a:r>
              <a:rPr lang="es-ES" b="1" dirty="0" smtClean="0">
                <a:latin typeface="Comic Sans MS" panose="030F0702030302020204" pitchFamily="66" charset="0"/>
              </a:rPr>
              <a:t>entro </a:t>
            </a:r>
            <a:r>
              <a:rPr lang="es-ES" b="1" dirty="0">
                <a:latin typeface="Comic Sans MS" panose="030F0702030302020204" pitchFamily="66" charset="0"/>
              </a:rPr>
              <a:t>innovador </a:t>
            </a:r>
            <a:r>
              <a:rPr lang="es-ES" dirty="0">
                <a:latin typeface="Comic Sans MS" panose="030F0702030302020204" pitchFamily="66" charset="0"/>
              </a:rPr>
              <a:t>donde la </a:t>
            </a:r>
            <a:r>
              <a:rPr lang="es-ES" b="1" dirty="0">
                <a:latin typeface="Comic Sans MS" panose="030F0702030302020204" pitchFamily="66" charset="0"/>
              </a:rPr>
              <a:t>tecnología</a:t>
            </a:r>
            <a:r>
              <a:rPr lang="es-ES" dirty="0">
                <a:latin typeface="Comic Sans MS" panose="030F0702030302020204" pitchFamily="66" charset="0"/>
              </a:rPr>
              <a:t> ayude a </a:t>
            </a:r>
            <a:r>
              <a:rPr lang="es-ES" b="1" dirty="0">
                <a:latin typeface="Comic Sans MS" panose="030F0702030302020204" pitchFamily="66" charset="0"/>
              </a:rPr>
              <a:t>mejorar</a:t>
            </a:r>
            <a:r>
              <a:rPr lang="es-ES" dirty="0">
                <a:latin typeface="Comic Sans MS" panose="030F0702030302020204" pitchFamily="66" charset="0"/>
              </a:rPr>
              <a:t> los rendimientos </a:t>
            </a:r>
            <a:r>
              <a:rPr lang="es-ES" dirty="0" smtClean="0">
                <a:latin typeface="Comic Sans MS" panose="030F0702030302020204" pitchFamily="66" charset="0"/>
              </a:rPr>
              <a:t>académicos, administrativos y de comunicación </a:t>
            </a:r>
            <a:r>
              <a:rPr lang="es-ES" dirty="0">
                <a:latin typeface="Comic Sans MS" panose="030F0702030302020204" pitchFamily="66" charset="0"/>
              </a:rPr>
              <a:t>con la familia, etc.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20345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4000" dirty="0" smtClean="0">
                <a:solidFill>
                  <a:schemeClr val="accent1"/>
                </a:solidFill>
                <a:latin typeface="Comic Sans MS" pitchFamily="66" charset="0"/>
              </a:rPr>
              <a:t>Objetivos. </a:t>
            </a:r>
            <a:endParaRPr lang="es-ES" sz="4000" dirty="0">
              <a:solidFill>
                <a:schemeClr val="accent1"/>
              </a:solidFill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268760"/>
            <a:ext cx="7620000" cy="5132040"/>
          </a:xfrm>
        </p:spPr>
        <p:txBody>
          <a:bodyPr>
            <a:normAutofit fontScale="77500" lnSpcReduction="20000"/>
          </a:bodyPr>
          <a:lstStyle/>
          <a:p>
            <a:pPr algn="just">
              <a:lnSpc>
                <a:spcPct val="170000"/>
              </a:lnSpc>
            </a:pPr>
            <a:r>
              <a:rPr lang="es-ES" sz="2800" dirty="0">
                <a:latin typeface="Comic Sans MS" pitchFamily="66" charset="0"/>
              </a:rPr>
              <a:t>1. Aprender a transformar el centro en una </a:t>
            </a:r>
            <a:r>
              <a:rPr lang="es-ES" sz="2800" b="1" dirty="0">
                <a:latin typeface="Comic Sans MS" pitchFamily="66" charset="0"/>
              </a:rPr>
              <a:t>organización educativa digital</a:t>
            </a:r>
            <a:r>
              <a:rPr lang="es-ES" sz="2800" dirty="0">
                <a:latin typeface="Comic Sans MS" pitchFamily="66" charset="0"/>
              </a:rPr>
              <a:t>. </a:t>
            </a:r>
          </a:p>
          <a:p>
            <a:pPr algn="just">
              <a:lnSpc>
                <a:spcPct val="170000"/>
              </a:lnSpc>
            </a:pPr>
            <a:r>
              <a:rPr lang="es-ES" sz="2800" dirty="0">
                <a:latin typeface="Comic Sans MS" pitchFamily="66" charset="0"/>
              </a:rPr>
              <a:t>2. Integrar la </a:t>
            </a:r>
            <a:r>
              <a:rPr lang="es-ES" sz="2800" b="1" dirty="0">
                <a:latin typeface="Comic Sans MS" pitchFamily="66" charset="0"/>
              </a:rPr>
              <a:t>tecnología</a:t>
            </a:r>
            <a:r>
              <a:rPr lang="es-ES" sz="2800" dirty="0">
                <a:latin typeface="Comic Sans MS" pitchFamily="66" charset="0"/>
              </a:rPr>
              <a:t> en los procesos de </a:t>
            </a:r>
            <a:r>
              <a:rPr lang="es-ES" sz="2800" b="1" dirty="0">
                <a:latin typeface="Comic Sans MS" pitchFamily="66" charset="0"/>
              </a:rPr>
              <a:t>enseñanza-aprendizaje</a:t>
            </a:r>
            <a:r>
              <a:rPr lang="es-ES" sz="2800" dirty="0">
                <a:latin typeface="Comic Sans MS" pitchFamily="66" charset="0"/>
              </a:rPr>
              <a:t>. </a:t>
            </a:r>
          </a:p>
          <a:p>
            <a:pPr algn="just">
              <a:lnSpc>
                <a:spcPct val="170000"/>
              </a:lnSpc>
            </a:pPr>
            <a:r>
              <a:rPr lang="es-ES" sz="2800" dirty="0">
                <a:latin typeface="Comic Sans MS" pitchFamily="66" charset="0"/>
              </a:rPr>
              <a:t>3. Fomentar el </a:t>
            </a:r>
            <a:r>
              <a:rPr lang="es-ES" sz="2800" b="1" dirty="0">
                <a:latin typeface="Comic Sans MS" pitchFamily="66" charset="0"/>
              </a:rPr>
              <a:t>trabajo cooperativo y colaborativo. </a:t>
            </a:r>
          </a:p>
          <a:p>
            <a:pPr algn="just">
              <a:lnSpc>
                <a:spcPct val="170000"/>
              </a:lnSpc>
            </a:pPr>
            <a:r>
              <a:rPr lang="es-ES" sz="2800" dirty="0">
                <a:latin typeface="Comic Sans MS" pitchFamily="66" charset="0"/>
              </a:rPr>
              <a:t>4. Desarrollar la </a:t>
            </a:r>
            <a:r>
              <a:rPr lang="es-ES" sz="2800" b="1" dirty="0">
                <a:latin typeface="Comic Sans MS" pitchFamily="66" charset="0"/>
              </a:rPr>
              <a:t>competencia digital </a:t>
            </a:r>
            <a:r>
              <a:rPr lang="es-ES" sz="2800" dirty="0">
                <a:latin typeface="Comic Sans MS" pitchFamily="66" charset="0"/>
              </a:rPr>
              <a:t>del profesorado y alumnado. </a:t>
            </a:r>
          </a:p>
          <a:p>
            <a:pPr algn="just">
              <a:lnSpc>
                <a:spcPct val="170000"/>
              </a:lnSpc>
            </a:pPr>
            <a:r>
              <a:rPr lang="es-ES" sz="2800" dirty="0">
                <a:latin typeface="Comic Sans MS" pitchFamily="66" charset="0"/>
              </a:rPr>
              <a:t>5. Acercamiento a las </a:t>
            </a:r>
            <a:r>
              <a:rPr lang="es-ES" sz="2800" b="1" dirty="0">
                <a:latin typeface="Comic Sans MS" pitchFamily="66" charset="0"/>
              </a:rPr>
              <a:t>familias </a:t>
            </a:r>
            <a:r>
              <a:rPr lang="es-ES" sz="2800" dirty="0">
                <a:latin typeface="Comic Sans MS" pitchFamily="66" charset="0"/>
              </a:rPr>
              <a:t>a la </a:t>
            </a:r>
            <a:r>
              <a:rPr lang="es-ES" sz="2800" b="1" dirty="0">
                <a:latin typeface="Comic Sans MS" pitchFamily="66" charset="0"/>
              </a:rPr>
              <a:t>competencia digital</a:t>
            </a:r>
            <a:r>
              <a:rPr lang="es-ES" sz="2800" dirty="0">
                <a:latin typeface="Comic Sans MS" pitchFamily="66" charset="0"/>
              </a:rPr>
              <a:t>. 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25131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600" dirty="0" smtClean="0">
                <a:solidFill>
                  <a:schemeClr val="accent1"/>
                </a:solidFill>
                <a:latin typeface="Comic Sans MS" pitchFamily="66" charset="0"/>
              </a:rPr>
              <a:t>Repercusión en el aula/centro.</a:t>
            </a:r>
            <a:endParaRPr lang="es-ES" sz="3600" dirty="0">
              <a:solidFill>
                <a:schemeClr val="accent1"/>
              </a:solidFill>
              <a:latin typeface="Comic Sans MS" pitchFamily="66" charset="0"/>
            </a:endParaRPr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457200" y="1417638"/>
            <a:ext cx="7620000" cy="4800600"/>
          </a:xfrm>
        </p:spPr>
        <p:txBody>
          <a:bodyPr>
            <a:normAutofit/>
          </a:bodyPr>
          <a:lstStyle/>
          <a:p>
            <a:pPr algn="just">
              <a:lnSpc>
                <a:spcPct val="170000"/>
              </a:lnSpc>
            </a:pPr>
            <a:r>
              <a:rPr lang="es-ES" sz="2400" dirty="0" smtClean="0">
                <a:latin typeface="Comic Sans MS" panose="030F0702030302020204" pitchFamily="66" charset="0"/>
              </a:rPr>
              <a:t>Se han realizado </a:t>
            </a:r>
            <a:r>
              <a:rPr lang="es-ES" sz="2400" b="1" dirty="0" smtClean="0">
                <a:latin typeface="Comic Sans MS" panose="030F0702030302020204" pitchFamily="66" charset="0"/>
              </a:rPr>
              <a:t>cambios metodológicos y organizativos</a:t>
            </a:r>
            <a:r>
              <a:rPr lang="es-ES" sz="2400" dirty="0" smtClean="0">
                <a:latin typeface="Comic Sans MS" panose="030F0702030302020204" pitchFamily="66" charset="0"/>
              </a:rPr>
              <a:t> que facilitan el aprendizaje con  </a:t>
            </a:r>
            <a:r>
              <a:rPr lang="es-ES" sz="2400" b="1" dirty="0" smtClean="0">
                <a:latin typeface="Comic Sans MS" panose="030F0702030302020204" pitchFamily="66" charset="0"/>
              </a:rPr>
              <a:t>carácter inclusivo </a:t>
            </a:r>
            <a:r>
              <a:rPr lang="es-ES" sz="2400" dirty="0" smtClean="0">
                <a:latin typeface="Comic Sans MS" panose="030F0702030302020204" pitchFamily="66" charset="0"/>
              </a:rPr>
              <a:t>dotándolo de herramientas que favorecen la </a:t>
            </a:r>
            <a:r>
              <a:rPr lang="es-ES" sz="2400" b="1" dirty="0" smtClean="0">
                <a:latin typeface="Comic Sans MS" panose="030F0702030302020204" pitchFamily="66" charset="0"/>
              </a:rPr>
              <a:t>autonomía </a:t>
            </a:r>
            <a:r>
              <a:rPr lang="es-ES" sz="2400" dirty="0" smtClean="0">
                <a:latin typeface="Comic Sans MS" panose="030F0702030302020204" pitchFamily="66" charset="0"/>
              </a:rPr>
              <a:t>y el </a:t>
            </a:r>
            <a:r>
              <a:rPr lang="es-ES" sz="2400" b="1" dirty="0" smtClean="0">
                <a:latin typeface="Comic Sans MS" panose="030F0702030302020204" pitchFamily="66" charset="0"/>
              </a:rPr>
              <a:t>pensamiento crítico.</a:t>
            </a:r>
          </a:p>
          <a:p>
            <a:pPr marL="114300" indent="0" algn="just">
              <a:lnSpc>
                <a:spcPct val="170000"/>
              </a:lnSpc>
              <a:buNone/>
            </a:pPr>
            <a:endParaRPr lang="es-ES" sz="2400" dirty="0" smtClean="0">
              <a:latin typeface="Comic Sans MS" panose="030F0702030302020204" pitchFamily="66" charset="0"/>
            </a:endParaRPr>
          </a:p>
          <a:p>
            <a:pPr algn="just">
              <a:lnSpc>
                <a:spcPct val="170000"/>
              </a:lnSpc>
            </a:pPr>
            <a:r>
              <a:rPr lang="es-ES" sz="2400" dirty="0" smtClean="0">
                <a:latin typeface="Comic Sans MS" panose="030F0702030302020204" pitchFamily="66" charset="0"/>
              </a:rPr>
              <a:t>Todo ha sido  recogido en el </a:t>
            </a:r>
            <a:r>
              <a:rPr lang="es-ES" sz="2400" b="1" dirty="0" smtClean="0">
                <a:latin typeface="Comic Sans MS" panose="030F0702030302020204" pitchFamily="66" charset="0"/>
              </a:rPr>
              <a:t>Proyecto Educativo del Centro</a:t>
            </a:r>
            <a:r>
              <a:rPr lang="es-ES" sz="2400" dirty="0" smtClean="0">
                <a:latin typeface="Comic Sans MS" panose="030F0702030302020204" pitchFamily="66" charset="0"/>
              </a:rPr>
              <a:t>. </a:t>
            </a:r>
          </a:p>
          <a:p>
            <a:pPr marL="11430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70068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600" dirty="0">
                <a:solidFill>
                  <a:schemeClr val="accent1"/>
                </a:solidFill>
                <a:latin typeface="Comic Sans MS" pitchFamily="66" charset="0"/>
              </a:rPr>
              <a:t>Repercusión en el aula/centro</a:t>
            </a:r>
            <a:r>
              <a:rPr lang="es-ES" sz="4800" dirty="0">
                <a:solidFill>
                  <a:schemeClr val="accent1"/>
                </a:solidFill>
                <a:latin typeface="Comic Sans MS" pitchFamily="66" charset="0"/>
              </a:rPr>
              <a:t>.</a:t>
            </a:r>
            <a:endParaRPr lang="es-ES" dirty="0">
              <a:solidFill>
                <a:schemeClr val="accent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endParaRPr lang="es-ES" sz="2000" dirty="0" smtClean="0">
              <a:latin typeface="Comic Sans MS" panose="030F0702030302020204" pitchFamily="66" charset="0"/>
            </a:endParaRPr>
          </a:p>
          <a:p>
            <a:pPr algn="just">
              <a:lnSpc>
                <a:spcPct val="150000"/>
              </a:lnSpc>
            </a:pPr>
            <a:r>
              <a:rPr lang="es-ES" sz="2400" dirty="0" smtClean="0">
                <a:latin typeface="Comic Sans MS" panose="030F0702030302020204" pitchFamily="66" charset="0"/>
              </a:rPr>
              <a:t>Toda </a:t>
            </a:r>
            <a:r>
              <a:rPr lang="es-ES" sz="2400" dirty="0">
                <a:latin typeface="Comic Sans MS" panose="030F0702030302020204" pitchFamily="66" charset="0"/>
              </a:rPr>
              <a:t>la </a:t>
            </a:r>
            <a:r>
              <a:rPr lang="es-ES" sz="2400" b="1" dirty="0">
                <a:latin typeface="Comic Sans MS" panose="030F0702030302020204" pitchFamily="66" charset="0"/>
              </a:rPr>
              <a:t>información</a:t>
            </a:r>
            <a:r>
              <a:rPr lang="es-ES" sz="2400" dirty="0">
                <a:latin typeface="Comic Sans MS" panose="030F0702030302020204" pitchFamily="66" charset="0"/>
              </a:rPr>
              <a:t> </a:t>
            </a:r>
            <a:r>
              <a:rPr lang="es-ES" sz="2400" dirty="0" smtClean="0">
                <a:latin typeface="Comic Sans MS" panose="030F0702030302020204" pitchFamily="66" charset="0"/>
              </a:rPr>
              <a:t>sobre lo realizado se </a:t>
            </a:r>
            <a:r>
              <a:rPr lang="es-ES" sz="2400" dirty="0">
                <a:latin typeface="Comic Sans MS" panose="030F0702030302020204" pitchFamily="66" charset="0"/>
              </a:rPr>
              <a:t>ha transmitido al  </a:t>
            </a:r>
            <a:r>
              <a:rPr lang="es-ES" sz="2400" b="1" dirty="0">
                <a:latin typeface="Comic Sans MS" panose="030F0702030302020204" pitchFamily="66" charset="0"/>
              </a:rPr>
              <a:t>Claustro y al Consejo Escolar</a:t>
            </a:r>
            <a:r>
              <a:rPr lang="es-ES" sz="2400" dirty="0" smtClean="0">
                <a:latin typeface="Comic Sans MS" panose="030F0702030302020204" pitchFamily="66" charset="0"/>
              </a:rPr>
              <a:t>.</a:t>
            </a:r>
          </a:p>
          <a:p>
            <a:pPr marL="114300" indent="0" algn="just">
              <a:lnSpc>
                <a:spcPct val="150000"/>
              </a:lnSpc>
              <a:buNone/>
            </a:pPr>
            <a:endParaRPr lang="es-ES" sz="2400" dirty="0">
              <a:latin typeface="Comic Sans MS" panose="030F0702030302020204" pitchFamily="66" charset="0"/>
            </a:endParaRPr>
          </a:p>
          <a:p>
            <a:pPr algn="just">
              <a:lnSpc>
                <a:spcPct val="150000"/>
              </a:lnSpc>
            </a:pPr>
            <a:r>
              <a:rPr lang="es-ES" sz="2400" dirty="0">
                <a:latin typeface="Comic Sans MS" panose="030F0702030302020204" pitchFamily="66" charset="0"/>
              </a:rPr>
              <a:t>Los </a:t>
            </a:r>
            <a:r>
              <a:rPr lang="es-ES" sz="2400" b="1" dirty="0">
                <a:latin typeface="Comic Sans MS" panose="030F0702030302020204" pitchFamily="66" charset="0"/>
              </a:rPr>
              <a:t>documentos</a:t>
            </a:r>
            <a:r>
              <a:rPr lang="es-ES" sz="2400" dirty="0">
                <a:latin typeface="Comic Sans MS" panose="030F0702030302020204" pitchFamily="66" charset="0"/>
              </a:rPr>
              <a:t>  elaborados se reflejan en las </a:t>
            </a:r>
            <a:r>
              <a:rPr lang="es-ES" sz="2400" b="1" dirty="0">
                <a:latin typeface="Comic Sans MS" panose="030F0702030302020204" pitchFamily="66" charset="0"/>
              </a:rPr>
              <a:t>actas</a:t>
            </a:r>
            <a:r>
              <a:rPr lang="es-ES" sz="2400" dirty="0">
                <a:latin typeface="Comic Sans MS" panose="030F0702030302020204" pitchFamily="66" charset="0"/>
              </a:rPr>
              <a:t> de las sesiones del Grupo de </a:t>
            </a:r>
            <a:r>
              <a:rPr lang="es-ES" sz="2400" dirty="0" smtClean="0">
                <a:latin typeface="Comic Sans MS" panose="030F0702030302020204" pitchFamily="66" charset="0"/>
              </a:rPr>
              <a:t>Trabajo.</a:t>
            </a:r>
            <a:endParaRPr lang="es-ES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9005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600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Actuaciones. (En primer lugar)</a:t>
            </a:r>
            <a:endParaRPr lang="es-ES" sz="3600" dirty="0">
              <a:solidFill>
                <a:schemeClr val="accent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114300" indent="0" algn="ctr">
              <a:lnSpc>
                <a:spcPct val="150000"/>
              </a:lnSpc>
              <a:buNone/>
            </a:pPr>
            <a:r>
              <a:rPr lang="es-ES" sz="2300" dirty="0" smtClean="0">
                <a:latin typeface="Comic Sans MS" panose="030F0702030302020204" pitchFamily="66" charset="0"/>
              </a:rPr>
              <a:t>Toma de  decisiones sobre el </a:t>
            </a:r>
            <a:r>
              <a:rPr lang="es-ES" sz="2300" b="1" dirty="0" smtClean="0">
                <a:latin typeface="Comic Sans MS" panose="030F0702030302020204" pitchFamily="66" charset="0"/>
              </a:rPr>
              <a:t>desarrollo del Grupo de Trabajo</a:t>
            </a:r>
            <a:r>
              <a:rPr lang="es-ES" sz="2300" dirty="0" smtClean="0">
                <a:latin typeface="Comic Sans MS" panose="030F0702030302020204" pitchFamily="66" charset="0"/>
              </a:rPr>
              <a:t>. </a:t>
            </a:r>
          </a:p>
          <a:p>
            <a:pPr marL="114300" indent="0" algn="ctr">
              <a:lnSpc>
                <a:spcPct val="150000"/>
              </a:lnSpc>
              <a:buNone/>
            </a:pPr>
            <a:endParaRPr lang="es-ES" sz="2300" dirty="0" smtClean="0">
              <a:latin typeface="Comic Sans MS" panose="030F0702030302020204" pitchFamily="66" charset="0"/>
            </a:endParaRPr>
          </a:p>
          <a:p>
            <a:pPr marL="114300" indent="0" algn="ctr">
              <a:lnSpc>
                <a:spcPct val="150000"/>
              </a:lnSpc>
              <a:buNone/>
            </a:pPr>
            <a:r>
              <a:rPr lang="es-ES" sz="2300" dirty="0" smtClean="0">
                <a:latin typeface="Comic Sans MS" panose="030F0702030302020204" pitchFamily="66" charset="0"/>
              </a:rPr>
              <a:t>Reunión con la </a:t>
            </a:r>
            <a:r>
              <a:rPr lang="es-ES" sz="2300" b="1" dirty="0" smtClean="0">
                <a:latin typeface="Comic Sans MS" panose="030F0702030302020204" pitchFamily="66" charset="0"/>
              </a:rPr>
              <a:t>asesoría del </a:t>
            </a:r>
            <a:r>
              <a:rPr lang="es-ES" sz="2300" b="1" dirty="0" err="1" smtClean="0">
                <a:latin typeface="Comic Sans MS" panose="030F0702030302020204" pitchFamily="66" charset="0"/>
              </a:rPr>
              <a:t>Cep</a:t>
            </a:r>
            <a:r>
              <a:rPr lang="es-ES" sz="2300" b="1" dirty="0" smtClean="0">
                <a:latin typeface="Comic Sans MS" panose="030F0702030302020204" pitchFamily="66" charset="0"/>
              </a:rPr>
              <a:t>.</a:t>
            </a:r>
          </a:p>
          <a:p>
            <a:pPr marL="114300" indent="0" algn="ctr">
              <a:lnSpc>
                <a:spcPct val="150000"/>
              </a:lnSpc>
              <a:buNone/>
            </a:pPr>
            <a:endParaRPr lang="es-ES" sz="2300" dirty="0">
              <a:latin typeface="Comic Sans MS" panose="030F0702030302020204" pitchFamily="66" charset="0"/>
            </a:endParaRPr>
          </a:p>
          <a:p>
            <a:pPr marL="114300" indent="0" algn="ctr">
              <a:lnSpc>
                <a:spcPct val="150000"/>
              </a:lnSpc>
              <a:buNone/>
            </a:pPr>
            <a:r>
              <a:rPr lang="es-ES" sz="2300" dirty="0" smtClean="0">
                <a:latin typeface="Comic Sans MS" panose="030F0702030302020204" pitchFamily="66" charset="0"/>
                <a:ea typeface="Calibri"/>
                <a:cs typeface="Calibri"/>
              </a:rPr>
              <a:t>Elaboración </a:t>
            </a:r>
            <a:r>
              <a:rPr lang="es-ES" sz="2300" dirty="0">
                <a:latin typeface="Comic Sans MS" panose="030F0702030302020204" pitchFamily="66" charset="0"/>
                <a:ea typeface="Calibri"/>
                <a:cs typeface="Calibri"/>
              </a:rPr>
              <a:t>del </a:t>
            </a:r>
            <a:r>
              <a:rPr lang="es-ES" sz="2300" b="1" dirty="0">
                <a:latin typeface="Comic Sans MS" panose="030F0702030302020204" pitchFamily="66" charset="0"/>
                <a:ea typeface="Calibri"/>
                <a:cs typeface="Calibri"/>
              </a:rPr>
              <a:t>Proyecto</a:t>
            </a:r>
            <a:r>
              <a:rPr lang="es-ES" sz="2300" dirty="0">
                <a:latin typeface="Comic Sans MS" panose="030F0702030302020204" pitchFamily="66" charset="0"/>
                <a:ea typeface="Calibri"/>
                <a:cs typeface="Calibri"/>
              </a:rPr>
              <a:t> del Grupo de </a:t>
            </a:r>
            <a:r>
              <a:rPr lang="es-ES" sz="2300" dirty="0" smtClean="0">
                <a:latin typeface="Comic Sans MS" panose="030F0702030302020204" pitchFamily="66" charset="0"/>
                <a:ea typeface="Calibri"/>
                <a:cs typeface="Calibri"/>
              </a:rPr>
              <a:t>Trabajo.</a:t>
            </a:r>
          </a:p>
          <a:p>
            <a:pPr marL="114300" indent="0" algn="ctr">
              <a:lnSpc>
                <a:spcPct val="150000"/>
              </a:lnSpc>
              <a:buNone/>
            </a:pPr>
            <a:endParaRPr lang="es-ES" sz="2300" dirty="0">
              <a:latin typeface="Comic Sans MS" panose="030F0702030302020204" pitchFamily="66" charset="0"/>
              <a:ea typeface="Calibri"/>
              <a:cs typeface="Calibri"/>
            </a:endParaRPr>
          </a:p>
          <a:p>
            <a:pPr marL="114300" indent="0" algn="ctr">
              <a:lnSpc>
                <a:spcPct val="150000"/>
              </a:lnSpc>
              <a:buNone/>
            </a:pPr>
            <a:r>
              <a:rPr lang="es-ES" sz="2300" dirty="0">
                <a:latin typeface="Comic Sans MS" panose="030F0702030302020204" pitchFamily="66" charset="0"/>
                <a:ea typeface="Calibri"/>
                <a:cs typeface="Calibri"/>
              </a:rPr>
              <a:t>Decisión de las </a:t>
            </a:r>
            <a:r>
              <a:rPr lang="es-ES" sz="2300" b="1" dirty="0">
                <a:latin typeface="Comic Sans MS" panose="030F0702030302020204" pitchFamily="66" charset="0"/>
                <a:ea typeface="Calibri"/>
                <a:cs typeface="Calibri"/>
              </a:rPr>
              <a:t>actividades</a:t>
            </a:r>
            <a:r>
              <a:rPr lang="es-ES" sz="2300" dirty="0">
                <a:latin typeface="Comic Sans MS" panose="030F0702030302020204" pitchFamily="66" charset="0"/>
                <a:ea typeface="Calibri"/>
                <a:cs typeface="Calibri"/>
              </a:rPr>
              <a:t> para </a:t>
            </a:r>
            <a:r>
              <a:rPr lang="es-ES" sz="2300" dirty="0" smtClean="0">
                <a:latin typeface="Comic Sans MS" panose="030F0702030302020204" pitchFamily="66" charset="0"/>
                <a:ea typeface="Calibri"/>
                <a:cs typeface="Calibri"/>
              </a:rPr>
              <a:t>trabajar mensualmente.</a:t>
            </a:r>
          </a:p>
          <a:p>
            <a:pPr marL="114300" indent="0" algn="ctr">
              <a:lnSpc>
                <a:spcPct val="150000"/>
              </a:lnSpc>
              <a:buNone/>
            </a:pPr>
            <a:endParaRPr lang="es-ES" sz="2300" dirty="0">
              <a:latin typeface="Comic Sans MS" panose="030F0702030302020204" pitchFamily="66" charset="0"/>
              <a:ea typeface="Calibri"/>
              <a:cs typeface="Calibri"/>
            </a:endParaRPr>
          </a:p>
          <a:p>
            <a:pPr marL="114300" indent="0" algn="ctr">
              <a:lnSpc>
                <a:spcPct val="150000"/>
              </a:lnSpc>
              <a:buNone/>
            </a:pPr>
            <a:r>
              <a:rPr lang="es-ES" sz="2300" b="1" dirty="0" smtClean="0">
                <a:latin typeface="Comic Sans MS" panose="030F0702030302020204" pitchFamily="66" charset="0"/>
                <a:ea typeface="Calibri"/>
                <a:cs typeface="Calibri"/>
              </a:rPr>
              <a:t>Formación. </a:t>
            </a:r>
          </a:p>
          <a:p>
            <a:pPr marL="114300" indent="0" algn="ctr">
              <a:lnSpc>
                <a:spcPct val="150000"/>
              </a:lnSpc>
              <a:buNone/>
            </a:pPr>
            <a:endParaRPr lang="es-ES" sz="2300" dirty="0" smtClean="0">
              <a:latin typeface="Comic Sans MS" panose="030F0702030302020204" pitchFamily="66" charset="0"/>
              <a:ea typeface="Calibri"/>
              <a:cs typeface="Calibri"/>
            </a:endParaRPr>
          </a:p>
          <a:p>
            <a:pPr marL="114300" indent="0" algn="ctr">
              <a:lnSpc>
                <a:spcPct val="150000"/>
              </a:lnSpc>
              <a:buNone/>
            </a:pPr>
            <a:r>
              <a:rPr lang="es-ES" sz="2300" b="1" dirty="0">
                <a:latin typeface="Comic Sans MS" panose="030F0702030302020204" pitchFamily="66" charset="0"/>
                <a:ea typeface="Calibri"/>
                <a:cs typeface="Calibri"/>
              </a:rPr>
              <a:t>Análisis </a:t>
            </a:r>
            <a:r>
              <a:rPr lang="es-ES" sz="2300" dirty="0">
                <a:latin typeface="Comic Sans MS" panose="030F0702030302020204" pitchFamily="66" charset="0"/>
                <a:ea typeface="Calibri"/>
                <a:cs typeface="Calibri"/>
              </a:rPr>
              <a:t>del Grupo de Trabajo</a:t>
            </a:r>
            <a:endParaRPr lang="es-ES" sz="2300" dirty="0">
              <a:latin typeface="Comic Sans MS" panose="030F0702030302020204" pitchFamily="66" charset="0"/>
              <a:ea typeface="Calibri"/>
              <a:cs typeface="Times New Roman"/>
            </a:endParaRPr>
          </a:p>
          <a:p>
            <a:pPr marL="114300" indent="0">
              <a:buNone/>
            </a:pPr>
            <a:endParaRPr lang="es-ES" sz="2400" dirty="0" smtClean="0">
              <a:ea typeface="Calibri"/>
              <a:cs typeface="Calibri"/>
            </a:endParaRPr>
          </a:p>
          <a:p>
            <a:pPr marL="114300" indent="0">
              <a:buNone/>
            </a:pPr>
            <a:endParaRPr lang="es-ES" sz="2400" dirty="0">
              <a:ea typeface="Calibri"/>
              <a:cs typeface="Times New Roman"/>
            </a:endParaRPr>
          </a:p>
          <a:p>
            <a:pPr marL="114300" indent="0">
              <a:buNone/>
            </a:pPr>
            <a:endParaRPr lang="es-ES" sz="2000" dirty="0">
              <a:ea typeface="Calibri"/>
              <a:cs typeface="Times New Roman"/>
            </a:endParaRPr>
          </a:p>
          <a:p>
            <a:pPr marL="114300" indent="0">
              <a:buNone/>
            </a:pPr>
            <a:endParaRPr lang="es-ES" sz="2400" dirty="0" smtClean="0">
              <a:ea typeface="Calibri"/>
              <a:cs typeface="Calibri"/>
            </a:endParaRPr>
          </a:p>
          <a:p>
            <a:pPr marL="114300" indent="0">
              <a:buNone/>
            </a:pPr>
            <a:endParaRPr lang="es-ES" sz="2400" dirty="0">
              <a:ea typeface="Calibri"/>
              <a:cs typeface="Times New Roman"/>
            </a:endParaRPr>
          </a:p>
          <a:p>
            <a:pPr marL="114300" indent="0">
              <a:buNone/>
            </a:pPr>
            <a:endParaRPr lang="es-ES" sz="2000" dirty="0">
              <a:ea typeface="Calibri"/>
              <a:cs typeface="Times New Roman"/>
            </a:endParaRPr>
          </a:p>
          <a:p>
            <a:pPr marL="114300" indent="0">
              <a:buNone/>
            </a:pPr>
            <a:endParaRPr lang="es-ES" dirty="0" smtClean="0"/>
          </a:p>
          <a:p>
            <a:pPr marL="114300" indent="0">
              <a:buNone/>
            </a:pPr>
            <a:endParaRPr lang="es-ES" dirty="0"/>
          </a:p>
          <a:p>
            <a:pPr marL="114300" indent="0">
              <a:buNone/>
            </a:pPr>
            <a:endParaRPr lang="es-ES" dirty="0" smtClean="0"/>
          </a:p>
          <a:p>
            <a:pPr marL="114300" indent="0">
              <a:buNone/>
            </a:pPr>
            <a:endParaRPr lang="es-ES" dirty="0"/>
          </a:p>
          <a:p>
            <a:pPr marL="114300" indent="0">
              <a:buNone/>
            </a:pPr>
            <a:endParaRPr lang="es-ES" dirty="0"/>
          </a:p>
          <a:p>
            <a:pPr marL="114300" indent="0">
              <a:buNone/>
            </a:pPr>
            <a:endParaRPr lang="es-ES" dirty="0"/>
          </a:p>
        </p:txBody>
      </p:sp>
      <p:sp>
        <p:nvSpPr>
          <p:cNvPr id="6" name="Flecha abajo 5"/>
          <p:cNvSpPr/>
          <p:nvPr/>
        </p:nvSpPr>
        <p:spPr>
          <a:xfrm>
            <a:off x="4005648" y="2134294"/>
            <a:ext cx="484632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Flecha abajo 7"/>
          <p:cNvSpPr/>
          <p:nvPr/>
        </p:nvSpPr>
        <p:spPr>
          <a:xfrm>
            <a:off x="4047117" y="2798560"/>
            <a:ext cx="360041" cy="3484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Flecha abajo 8"/>
          <p:cNvSpPr/>
          <p:nvPr/>
        </p:nvSpPr>
        <p:spPr>
          <a:xfrm>
            <a:off x="4067944" y="3632325"/>
            <a:ext cx="360040" cy="403448"/>
          </a:xfrm>
          <a:prstGeom prst="downArrow">
            <a:avLst>
              <a:gd name="adj1" fmla="val 50000"/>
              <a:gd name="adj2" fmla="val 540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Flecha abajo 10"/>
          <p:cNvSpPr/>
          <p:nvPr/>
        </p:nvSpPr>
        <p:spPr>
          <a:xfrm>
            <a:off x="4067944" y="4608223"/>
            <a:ext cx="360040" cy="3028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Flecha abajo 13"/>
          <p:cNvSpPr/>
          <p:nvPr/>
        </p:nvSpPr>
        <p:spPr>
          <a:xfrm>
            <a:off x="4067944" y="5317780"/>
            <a:ext cx="360040" cy="4468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19985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600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Actuaciones. </a:t>
            </a:r>
            <a:endParaRPr lang="es-ES" sz="3600" dirty="0">
              <a:solidFill>
                <a:schemeClr val="accent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s-ES" sz="1800" b="1" dirty="0">
                <a:latin typeface="Comic Sans MS" panose="030F0702030302020204" pitchFamily="66" charset="0"/>
              </a:rPr>
              <a:t>P</a:t>
            </a:r>
            <a:r>
              <a:rPr lang="es-ES" sz="1800" b="1" dirty="0" smtClean="0">
                <a:latin typeface="Comic Sans MS" panose="030F0702030302020204" pitchFamily="66" charset="0"/>
              </a:rPr>
              <a:t>onderación</a:t>
            </a:r>
            <a:r>
              <a:rPr lang="es-ES" sz="1800" dirty="0" smtClean="0">
                <a:latin typeface="Comic Sans MS" panose="030F0702030302020204" pitchFamily="66" charset="0"/>
              </a:rPr>
              <a:t> </a:t>
            </a:r>
            <a:r>
              <a:rPr lang="es-ES" sz="1800" dirty="0">
                <a:latin typeface="Comic Sans MS" panose="030F0702030302020204" pitchFamily="66" charset="0"/>
              </a:rPr>
              <a:t>de los </a:t>
            </a:r>
            <a:r>
              <a:rPr lang="es-ES" sz="1800" b="1" dirty="0">
                <a:latin typeface="Comic Sans MS" panose="030F0702030302020204" pitchFamily="66" charset="0"/>
              </a:rPr>
              <a:t>criterios de evaluación </a:t>
            </a:r>
            <a:r>
              <a:rPr lang="es-ES" sz="1800" dirty="0">
                <a:latin typeface="Comic Sans MS" panose="030F0702030302020204" pitchFamily="66" charset="0"/>
              </a:rPr>
              <a:t>de todas las </a:t>
            </a:r>
            <a:r>
              <a:rPr lang="es-ES" sz="1800" b="1" dirty="0">
                <a:latin typeface="Comic Sans MS" panose="030F0702030302020204" pitchFamily="66" charset="0"/>
              </a:rPr>
              <a:t>áreas por ciclos</a:t>
            </a:r>
            <a:r>
              <a:rPr lang="es-ES" sz="1800" dirty="0">
                <a:latin typeface="Comic Sans MS" panose="030F0702030302020204" pitchFamily="66" charset="0"/>
              </a:rPr>
              <a:t> </a:t>
            </a:r>
            <a:r>
              <a:rPr lang="es-ES" sz="1800" dirty="0" smtClean="0">
                <a:latin typeface="Comic Sans MS" panose="030F0702030302020204" pitchFamily="66" charset="0"/>
              </a:rPr>
              <a:t>y </a:t>
            </a:r>
            <a:r>
              <a:rPr lang="es-ES" sz="1800" dirty="0">
                <a:latin typeface="Comic Sans MS" panose="030F0702030302020204" pitchFamily="66" charset="0"/>
              </a:rPr>
              <a:t>grabación en Séneca. </a:t>
            </a:r>
          </a:p>
          <a:p>
            <a:pPr>
              <a:lnSpc>
                <a:spcPct val="150000"/>
              </a:lnSpc>
            </a:pPr>
            <a:r>
              <a:rPr lang="es-ES" sz="1800" b="1" dirty="0" smtClean="0">
                <a:latin typeface="Comic Sans MS" panose="030F0702030302020204" pitchFamily="66" charset="0"/>
              </a:rPr>
              <a:t>Análisis</a:t>
            </a:r>
            <a:r>
              <a:rPr lang="es-ES" sz="1800" dirty="0" smtClean="0">
                <a:latin typeface="Comic Sans MS" panose="030F0702030302020204" pitchFamily="66" charset="0"/>
              </a:rPr>
              <a:t> de </a:t>
            </a:r>
            <a:r>
              <a:rPr lang="es-ES" sz="1800" dirty="0">
                <a:latin typeface="Comic Sans MS" panose="030F0702030302020204" pitchFamily="66" charset="0"/>
              </a:rPr>
              <a:t>las partes de las </a:t>
            </a:r>
            <a:r>
              <a:rPr lang="es-ES" sz="1800" b="1" dirty="0">
                <a:latin typeface="Comic Sans MS" panose="030F0702030302020204" pitchFamily="66" charset="0"/>
              </a:rPr>
              <a:t>udis </a:t>
            </a:r>
            <a:r>
              <a:rPr lang="es-ES" sz="1800" dirty="0">
                <a:latin typeface="Comic Sans MS" panose="030F0702030302020204" pitchFamily="66" charset="0"/>
              </a:rPr>
              <a:t>en </a:t>
            </a:r>
            <a:r>
              <a:rPr lang="es-ES" sz="1800" dirty="0" smtClean="0">
                <a:latin typeface="Comic Sans MS" panose="030F0702030302020204" pitchFamily="66" charset="0"/>
              </a:rPr>
              <a:t>Séneca para </a:t>
            </a:r>
            <a:r>
              <a:rPr lang="es-ES" sz="1800" dirty="0">
                <a:latin typeface="Comic Sans MS" panose="030F0702030302020204" pitchFamily="66" charset="0"/>
              </a:rPr>
              <a:t>trabajar en </a:t>
            </a:r>
            <a:r>
              <a:rPr lang="es-ES" sz="1800" dirty="0" smtClean="0">
                <a:latin typeface="Comic Sans MS" panose="030F0702030302020204" pitchFamily="66" charset="0"/>
              </a:rPr>
              <a:t>ellas.</a:t>
            </a:r>
          </a:p>
          <a:p>
            <a:pPr marL="114300" indent="0">
              <a:buNone/>
            </a:pPr>
            <a:endParaRPr lang="es-ES" sz="1800" dirty="0">
              <a:latin typeface="Comic Sans MS" panose="030F0702030302020204" pitchFamily="66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643" y="3282831"/>
            <a:ext cx="3541554" cy="2952328"/>
          </a:xfrm>
          <a:prstGeom prst="rect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3282831"/>
            <a:ext cx="3741598" cy="2952328"/>
          </a:xfrm>
          <a:prstGeom prst="rect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398056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4800" dirty="0">
                <a:solidFill>
                  <a:schemeClr val="accent1"/>
                </a:solidFill>
                <a:latin typeface="Comic Sans MS" panose="030F0702030302020204" pitchFamily="66" charset="0"/>
              </a:rPr>
              <a:t>Actuaciones. </a:t>
            </a:r>
            <a:endParaRPr lang="es-ES" dirty="0">
              <a:solidFill>
                <a:schemeClr val="accent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268760"/>
            <a:ext cx="7620000" cy="5132040"/>
          </a:xfrm>
        </p:spPr>
        <p:txBody>
          <a:bodyPr>
            <a:normAutofit fontScale="77500" lnSpcReduction="20000"/>
          </a:bodyPr>
          <a:lstStyle/>
          <a:p>
            <a:pPr algn="just">
              <a:lnSpc>
                <a:spcPct val="150000"/>
              </a:lnSpc>
            </a:pPr>
            <a:r>
              <a:rPr lang="es-ES" sz="2600" dirty="0" smtClean="0">
                <a:latin typeface="Comic Sans MS" panose="030F0702030302020204" pitchFamily="66" charset="0"/>
              </a:rPr>
              <a:t>Información  al claustro de </a:t>
            </a:r>
            <a:r>
              <a:rPr lang="es-ES" sz="2600" dirty="0">
                <a:latin typeface="Comic Sans MS" panose="030F0702030302020204" pitchFamily="66" charset="0"/>
              </a:rPr>
              <a:t>la </a:t>
            </a:r>
            <a:r>
              <a:rPr lang="es-ES" sz="2600" b="1" dirty="0">
                <a:latin typeface="Comic Sans MS" panose="030F0702030302020204" pitchFamily="66" charset="0"/>
              </a:rPr>
              <a:t>funcionalidad</a:t>
            </a:r>
            <a:r>
              <a:rPr lang="es-ES" sz="2600" dirty="0">
                <a:latin typeface="Comic Sans MS" panose="030F0702030302020204" pitchFamily="66" charset="0"/>
              </a:rPr>
              <a:t> de </a:t>
            </a:r>
            <a:r>
              <a:rPr lang="es-ES" sz="2600" dirty="0" smtClean="0">
                <a:latin typeface="Comic Sans MS" panose="030F0702030302020204" pitchFamily="66" charset="0"/>
              </a:rPr>
              <a:t>las </a:t>
            </a:r>
          </a:p>
          <a:p>
            <a:pPr marL="114300" indent="0" algn="just">
              <a:lnSpc>
                <a:spcPct val="150000"/>
              </a:lnSpc>
              <a:buNone/>
            </a:pPr>
            <a:r>
              <a:rPr lang="es-ES" sz="2600" dirty="0" smtClean="0">
                <a:latin typeface="Comic Sans MS" panose="030F0702030302020204" pitchFamily="66" charset="0"/>
              </a:rPr>
              <a:t>aplicaciones </a:t>
            </a:r>
            <a:r>
              <a:rPr lang="es-ES" sz="2600" b="1" dirty="0" smtClean="0">
                <a:latin typeface="Comic Sans MS" panose="030F0702030302020204" pitchFamily="66" charset="0"/>
              </a:rPr>
              <a:t>iséneca </a:t>
            </a:r>
            <a:r>
              <a:rPr lang="es-ES" sz="2600" dirty="0" smtClean="0">
                <a:latin typeface="Comic Sans MS" panose="030F0702030302020204" pitchFamily="66" charset="0"/>
              </a:rPr>
              <a:t>e </a:t>
            </a:r>
            <a:r>
              <a:rPr lang="es-ES" sz="2600" b="1" dirty="0" smtClean="0">
                <a:latin typeface="Comic Sans MS" panose="030F0702030302020204" pitchFamily="66" charset="0"/>
              </a:rPr>
              <a:t>ipasen, </a:t>
            </a:r>
            <a:r>
              <a:rPr lang="es-ES" sz="2600" dirty="0" smtClean="0">
                <a:latin typeface="Comic Sans MS" panose="030F0702030302020204" pitchFamily="66" charset="0"/>
              </a:rPr>
              <a:t>para crear </a:t>
            </a:r>
            <a:r>
              <a:rPr lang="es-ES" sz="2600" b="1" dirty="0" smtClean="0">
                <a:latin typeface="Comic Sans MS" panose="030F0702030302020204" pitchFamily="66" charset="0"/>
              </a:rPr>
              <a:t>un</a:t>
            </a:r>
            <a:r>
              <a:rPr lang="es-ES" sz="2600" dirty="0" smtClean="0">
                <a:latin typeface="Comic Sans MS" panose="030F0702030302020204" pitchFamily="66" charset="0"/>
              </a:rPr>
              <a:t> </a:t>
            </a:r>
            <a:r>
              <a:rPr lang="es-ES" sz="2600" b="1" dirty="0">
                <a:latin typeface="Comic Sans MS" panose="030F0702030302020204" pitchFamily="66" charset="0"/>
              </a:rPr>
              <a:t>canal de comunicación </a:t>
            </a:r>
            <a:r>
              <a:rPr lang="es-ES" sz="2600" dirty="0">
                <a:latin typeface="Comic Sans MS" panose="030F0702030302020204" pitchFamily="66" charset="0"/>
              </a:rPr>
              <a:t>productivo </a:t>
            </a:r>
            <a:r>
              <a:rPr lang="es-ES" sz="2600" dirty="0" smtClean="0">
                <a:latin typeface="Comic Sans MS" panose="030F0702030302020204" pitchFamily="66" charset="0"/>
              </a:rPr>
              <a:t>entre colegio </a:t>
            </a:r>
            <a:r>
              <a:rPr lang="es-ES" sz="2600" dirty="0">
                <a:latin typeface="Comic Sans MS" panose="030F0702030302020204" pitchFamily="66" charset="0"/>
              </a:rPr>
              <a:t>y </a:t>
            </a:r>
            <a:r>
              <a:rPr lang="es-ES" sz="2600" dirty="0" smtClean="0">
                <a:latin typeface="Comic Sans MS" panose="030F0702030302020204" pitchFamily="66" charset="0"/>
              </a:rPr>
              <a:t>familia.</a:t>
            </a:r>
          </a:p>
          <a:p>
            <a:pPr marL="114300" indent="0" algn="just">
              <a:lnSpc>
                <a:spcPct val="150000"/>
              </a:lnSpc>
              <a:buNone/>
            </a:pPr>
            <a:r>
              <a:rPr lang="es-ES" sz="2600" dirty="0" smtClean="0">
                <a:latin typeface="Comic Sans MS" panose="030F0702030302020204" pitchFamily="66" charset="0"/>
              </a:rPr>
              <a:t>   Destacamos las siguientes actividades a realizar:</a:t>
            </a:r>
            <a:endParaRPr lang="es-ES" sz="2600" dirty="0">
              <a:latin typeface="Comic Sans MS" panose="030F0702030302020204" pitchFamily="66" charset="0"/>
            </a:endParaRPr>
          </a:p>
          <a:p>
            <a:pPr marL="571500" lvl="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s-ES" sz="2600" dirty="0">
                <a:latin typeface="Comic Sans MS" panose="030F0702030302020204" pitchFamily="66" charset="0"/>
              </a:rPr>
              <a:t>Regeneración de claves.</a:t>
            </a:r>
          </a:p>
          <a:p>
            <a:pPr marL="571500" lvl="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s-ES" sz="2600" dirty="0">
                <a:latin typeface="Comic Sans MS" panose="030F0702030302020204" pitchFamily="66" charset="0"/>
              </a:rPr>
              <a:t>Cambios de contraseña.</a:t>
            </a:r>
          </a:p>
          <a:p>
            <a:pPr marL="571500" lvl="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s-ES" sz="2600" dirty="0">
                <a:latin typeface="Comic Sans MS" panose="030F0702030302020204" pitchFamily="66" charset="0"/>
              </a:rPr>
              <a:t>Comunicaciones a los padres. </a:t>
            </a:r>
          </a:p>
          <a:p>
            <a:pPr marL="571500" lvl="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s-ES" sz="2600" dirty="0">
                <a:latin typeface="Comic Sans MS" panose="030F0702030302020204" pitchFamily="66" charset="0"/>
              </a:rPr>
              <a:t>Seguimiento del curso.</a:t>
            </a:r>
          </a:p>
          <a:p>
            <a:pPr marL="571500" lvl="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s-ES" sz="2600" dirty="0">
                <a:latin typeface="Comic Sans MS" panose="030F0702030302020204" pitchFamily="66" charset="0"/>
              </a:rPr>
              <a:t>Notificaciones.</a:t>
            </a:r>
          </a:p>
          <a:p>
            <a:pPr marL="571500" lvl="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s-ES" sz="2600" dirty="0">
                <a:latin typeface="Comic Sans MS" panose="030F0702030302020204" pitchFamily="66" charset="0"/>
              </a:rPr>
              <a:t>Calificaciones</a:t>
            </a:r>
            <a:r>
              <a:rPr lang="es-ES" sz="2600" dirty="0" smtClean="0">
                <a:latin typeface="Comic Sans MS" panose="030F0702030302020204" pitchFamily="66" charset="0"/>
              </a:rPr>
              <a:t>.</a:t>
            </a:r>
          </a:p>
          <a:p>
            <a:pPr marL="571500" lvl="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s-ES" sz="2600" dirty="0" smtClean="0">
                <a:latin typeface="Comic Sans MS" panose="030F0702030302020204" pitchFamily="66" charset="0"/>
              </a:rPr>
              <a:t>Autorizaciones,…</a:t>
            </a:r>
          </a:p>
          <a:p>
            <a:pPr marL="114300" lvl="0" indent="0">
              <a:buNone/>
            </a:pPr>
            <a:endParaRPr lang="es-ES" dirty="0">
              <a:latin typeface="Comic Sans MS" panose="030F0702030302020204" pitchFamily="66" charset="0"/>
            </a:endParaRPr>
          </a:p>
          <a:p>
            <a:endParaRPr lang="es-ES" sz="2400" dirty="0">
              <a:latin typeface="Comic Sans MS" panose="030F0702030302020204" pitchFamily="66" charset="0"/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85899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yacencia">
  <a:themeElements>
    <a:clrScheme name="Violeta rojo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icrosurco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/>
          </a:solidFill>
          <a:prstDash val="solid"/>
        </a:ln>
        <a:ln w="58420" cap="flat" cmpd="thickThin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27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l"/>
          </a:scene3d>
          <a:sp3d prstMaterial="flat">
            <a:bevelT w="31750" h="63500" prst="riblet"/>
          </a:sp3d>
        </a:effectStyle>
        <a:effectStyle>
          <a:effectLst>
            <a:outerShdw blurRad="50800" dist="38100" dir="27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l"/>
          </a:scene3d>
          <a:sp3d prstMaterial="flat">
            <a:bevelT w="57150" h="1143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335</TotalTime>
  <Words>619</Words>
  <Application>Microsoft Office PowerPoint</Application>
  <PresentationFormat>Presentación en pantalla (4:3)</PresentationFormat>
  <Paragraphs>107</Paragraphs>
  <Slides>16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2" baseType="lpstr">
      <vt:lpstr>Arial</vt:lpstr>
      <vt:lpstr>Calibri</vt:lpstr>
      <vt:lpstr>Cambria</vt:lpstr>
      <vt:lpstr>Comic Sans MS</vt:lpstr>
      <vt:lpstr>Times New Roman</vt:lpstr>
      <vt:lpstr>Adyacencia</vt:lpstr>
      <vt:lpstr>DIGITALIZACIÓN DEL CENTRO A TRAVÉS DEL TRABAJO COOPERATIVO. C.E.I.P JUAN JOSÉ BAQUERO LOS PALACIOS Y VILLAFRANCA</vt:lpstr>
      <vt:lpstr>Situación de partida.</vt:lpstr>
      <vt:lpstr>Situación de partida.</vt:lpstr>
      <vt:lpstr>Objetivos. </vt:lpstr>
      <vt:lpstr>Repercusión en el aula/centro.</vt:lpstr>
      <vt:lpstr>Repercusión en el aula/centro.</vt:lpstr>
      <vt:lpstr>Actuaciones. (En primer lugar)</vt:lpstr>
      <vt:lpstr>Actuaciones. </vt:lpstr>
      <vt:lpstr>Actuaciones. </vt:lpstr>
      <vt:lpstr>Conversaciones. </vt:lpstr>
      <vt:lpstr>Actividades evaluables.</vt:lpstr>
      <vt:lpstr>Autorizaciones actividad.</vt:lpstr>
      <vt:lpstr>Actuaciones. </vt:lpstr>
      <vt:lpstr>Recursos y apoyos.</vt:lpstr>
      <vt:lpstr>Valoración del trabajo desarrollado.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DIGITALIZACIÓN DEL CENTRO A TRAVÉS DEL TRABAJO COOPERATIVO.</dc:title>
  <dc:creator>Colegio</dc:creator>
  <cp:lastModifiedBy>paco</cp:lastModifiedBy>
  <cp:revision>34</cp:revision>
  <dcterms:created xsi:type="dcterms:W3CDTF">2019-05-06T14:11:29Z</dcterms:created>
  <dcterms:modified xsi:type="dcterms:W3CDTF">2019-05-20T21:13:58Z</dcterms:modified>
</cp:coreProperties>
</file>