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1" Type="http://schemas.openxmlformats.org/officeDocument/2006/relationships/hyperlink" Target="https://www.amazon.es/gp/digital/fiona/kcp-landing-page?ie=UTF8&amp;ref_=sv_kinc_1" TargetMode="External"/><Relationship Id="rId10" Type="http://schemas.openxmlformats.org/officeDocument/2006/relationships/hyperlink" Target="http://www.screencast-o-matic.com/" TargetMode="External"/><Relationship Id="rId13" Type="http://schemas.openxmlformats.org/officeDocument/2006/relationships/hyperlink" Target="https://www.google.es/maps/" TargetMode="External"/><Relationship Id="rId12" Type="http://schemas.openxmlformats.org/officeDocument/2006/relationships/hyperlink" Target="http://www.kuote.us/" TargetMode="External"/><Relationship Id="rId1" Type="http://schemas.openxmlformats.org/officeDocument/2006/relationships/notesMaster" Target="../notesMasters/notesMaster1.xml"/><Relationship Id="rId2" Type="http://schemas.openxmlformats.org/officeDocument/2006/relationships/hyperlink" Target="http://www.eduteka.org/sigloXXI.php" TargetMode="External"/><Relationship Id="rId3" Type="http://schemas.openxmlformats.org/officeDocument/2006/relationships/hyperlink" Target="https://www.google.es/maps/" TargetMode="External"/><Relationship Id="rId4" Type="http://schemas.openxmlformats.org/officeDocument/2006/relationships/hyperlink" Target="https://www.amazon.es/gp/digital/fiona/kcp-landing-page?ie=UTF8&amp;ref_=sv_kinc_1" TargetMode="External"/><Relationship Id="rId9" Type="http://schemas.openxmlformats.org/officeDocument/2006/relationships/hyperlink" Target="https://evernote.com/intl/es/" TargetMode="External"/><Relationship Id="rId15" Type="http://schemas.openxmlformats.org/officeDocument/2006/relationships/hyperlink" Target="http://www.backtypo.com/splashpage/splash_es.html" TargetMode="External"/><Relationship Id="rId14" Type="http://schemas.openxmlformats.org/officeDocument/2006/relationships/hyperlink" Target="https://evernote.com/intl/es/" TargetMode="External"/><Relationship Id="rId5" Type="http://schemas.openxmlformats.org/officeDocument/2006/relationships/hyperlink" Target="https://www.google.es/maps/" TargetMode="External"/><Relationship Id="rId6" Type="http://schemas.openxmlformats.org/officeDocument/2006/relationships/hyperlink" Target="https://evernote.com/intl/es/" TargetMode="External"/><Relationship Id="rId7" Type="http://schemas.openxmlformats.org/officeDocument/2006/relationships/hyperlink" Target="https://www.amazon.es/gp/digital/fiona/kcp-landing-page?ie=UTF8&amp;ref_=sv_kinc_1" TargetMode="External"/><Relationship Id="rId8" Type="http://schemas.openxmlformats.org/officeDocument/2006/relationships/hyperlink" Target="https://www.google.es/map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s" sz="3000" u="sng"/>
              <a:t>Modelos basados en proyectos.</a:t>
            </a:r>
          </a:p>
          <a:p>
            <a:pPr indent="-381000" lvl="0" marL="457200">
              <a:lnSpc>
                <a:spcPct val="115000"/>
              </a:lnSpc>
              <a:spcBef>
                <a:spcPts val="0"/>
              </a:spcBef>
              <a:spcAft>
                <a:spcPts val="1600"/>
              </a:spcAft>
              <a:buClr>
                <a:schemeClr val="dk2"/>
              </a:buClr>
              <a:buSzPct val="100000"/>
            </a:pPr>
            <a:r>
              <a:rPr lang="es" sz="2400">
                <a:solidFill>
                  <a:schemeClr val="dk2"/>
                </a:solidFill>
              </a:rPr>
              <a:t>Centrado en el usuario.</a:t>
            </a:r>
          </a:p>
          <a:p>
            <a:pPr indent="-381000" lvl="0" marL="457200">
              <a:lnSpc>
                <a:spcPct val="115000"/>
              </a:lnSpc>
              <a:spcBef>
                <a:spcPts val="0"/>
              </a:spcBef>
              <a:spcAft>
                <a:spcPts val="1600"/>
              </a:spcAft>
              <a:buClr>
                <a:schemeClr val="dk2"/>
              </a:buClr>
              <a:buSzPct val="100000"/>
            </a:pPr>
            <a:r>
              <a:rPr lang="es" sz="2400">
                <a:solidFill>
                  <a:schemeClr val="dk2"/>
                </a:solidFill>
              </a:rPr>
              <a:t>Promueve la investigación.</a:t>
            </a:r>
          </a:p>
          <a:p>
            <a:pPr indent="-381000" lvl="0" marL="457200">
              <a:lnSpc>
                <a:spcPct val="115000"/>
              </a:lnSpc>
              <a:spcBef>
                <a:spcPts val="0"/>
              </a:spcBef>
              <a:spcAft>
                <a:spcPts val="1600"/>
              </a:spcAft>
              <a:buClr>
                <a:schemeClr val="dk2"/>
              </a:buClr>
              <a:buSzPct val="100000"/>
            </a:pPr>
            <a:r>
              <a:rPr lang="es" sz="2400">
                <a:solidFill>
                  <a:schemeClr val="dk2"/>
                </a:solidFill>
              </a:rPr>
              <a:t>Producción de conocimiento a través de preguntas relevantes.</a:t>
            </a:r>
          </a:p>
          <a:p>
            <a:pPr indent="-381000" lvl="0" marL="457200">
              <a:lnSpc>
                <a:spcPct val="115000"/>
              </a:lnSpc>
              <a:spcBef>
                <a:spcPts val="0"/>
              </a:spcBef>
              <a:spcAft>
                <a:spcPts val="1600"/>
              </a:spcAft>
              <a:buClr>
                <a:schemeClr val="dk2"/>
              </a:buClr>
              <a:buSzPct val="100000"/>
            </a:pPr>
            <a:r>
              <a:rPr b="1" lang="es" sz="2400">
                <a:solidFill>
                  <a:srgbClr val="134F5C"/>
                </a:solidFill>
              </a:rPr>
              <a:t>Metodologías </a:t>
            </a:r>
            <a:r>
              <a:rPr lang="es" sz="2400">
                <a:solidFill>
                  <a:schemeClr val="dk1"/>
                </a:solidFill>
              </a:rPr>
              <a:t>enseñanza inductiva.</a:t>
            </a:r>
          </a:p>
          <a:p>
            <a:pPr indent="-381000" lvl="0" marL="457200">
              <a:lnSpc>
                <a:spcPct val="115000"/>
              </a:lnSpc>
              <a:spcBef>
                <a:spcPts val="0"/>
              </a:spcBef>
              <a:spcAft>
                <a:spcPts val="1600"/>
              </a:spcAft>
              <a:buClr>
                <a:schemeClr val="dk2"/>
              </a:buClr>
              <a:buSzPct val="100000"/>
            </a:pPr>
            <a:r>
              <a:rPr b="1" lang="es" sz="2400">
                <a:solidFill>
                  <a:srgbClr val="741B47"/>
                </a:solidFill>
              </a:rPr>
              <a:t>Técnicas</a:t>
            </a:r>
            <a:r>
              <a:rPr lang="es" sz="2400">
                <a:solidFill>
                  <a:schemeClr val="dk2"/>
                </a:solidFill>
              </a:rPr>
              <a:t> de colaboración, cooperación e investigación.</a:t>
            </a:r>
          </a:p>
          <a:p>
            <a:pPr indent="-381000" lvl="0" marL="457200">
              <a:lnSpc>
                <a:spcPct val="115000"/>
              </a:lnSpc>
              <a:spcBef>
                <a:spcPts val="0"/>
              </a:spcBef>
              <a:spcAft>
                <a:spcPts val="1600"/>
              </a:spcAft>
              <a:buClr>
                <a:schemeClr val="dk2"/>
              </a:buClr>
              <a:buSzPct val="100000"/>
            </a:pPr>
            <a:r>
              <a:rPr b="1" lang="es" sz="2400">
                <a:solidFill>
                  <a:schemeClr val="dk2"/>
                </a:solidFill>
              </a:rPr>
              <a:t>Herramientas</a:t>
            </a:r>
            <a:r>
              <a:rPr lang="es" sz="2400">
                <a:solidFill>
                  <a:schemeClr val="dk2"/>
                </a:solidFill>
              </a:rPr>
              <a:t> TIC: moodle, G Suite, Blogs, ...</a:t>
            </a:r>
          </a:p>
          <a:p>
            <a:pPr lvl="0">
              <a:spcBef>
                <a:spcPts val="0"/>
              </a:spcBef>
              <a:buNone/>
            </a:pPr>
            <a:r>
              <a:t/>
            </a:r>
            <a:endParaRPr/>
          </a:p>
          <a:p>
            <a:pPr lvl="0">
              <a:spcBef>
                <a:spcPts val="0"/>
              </a:spcBef>
              <a:buNone/>
            </a:pPr>
            <a:r>
              <a:rPr b="1" lang="es" sz="3000" u="sng"/>
              <a:t>Modelos basados en tareas.</a:t>
            </a:r>
          </a:p>
          <a:p>
            <a:pPr indent="-381000" lvl="0" marL="457200">
              <a:lnSpc>
                <a:spcPct val="115000"/>
              </a:lnSpc>
              <a:spcBef>
                <a:spcPts val="0"/>
              </a:spcBef>
              <a:spcAft>
                <a:spcPts val="1600"/>
              </a:spcAft>
              <a:buClr>
                <a:schemeClr val="dk2"/>
              </a:buClr>
              <a:buSzPct val="100000"/>
            </a:pPr>
            <a:r>
              <a:rPr lang="es" sz="2400">
                <a:solidFill>
                  <a:schemeClr val="dk2"/>
                </a:solidFill>
              </a:rPr>
              <a:t>Centrado en el usuario, en sus intereses, motivaciones, experiencias.</a:t>
            </a:r>
          </a:p>
          <a:p>
            <a:pPr indent="-381000" lvl="0" marL="457200">
              <a:lnSpc>
                <a:spcPct val="115000"/>
              </a:lnSpc>
              <a:spcBef>
                <a:spcPts val="0"/>
              </a:spcBef>
              <a:spcAft>
                <a:spcPts val="1600"/>
              </a:spcAft>
              <a:buClr>
                <a:schemeClr val="dk2"/>
              </a:buClr>
              <a:buSzPct val="100000"/>
            </a:pPr>
            <a:r>
              <a:rPr lang="es" sz="2400">
                <a:solidFill>
                  <a:schemeClr val="dk2"/>
                </a:solidFill>
              </a:rPr>
              <a:t>Tipos de tareas: Tareas iniciales, tareas reales y verosímiles, proyectos.</a:t>
            </a:r>
          </a:p>
          <a:p>
            <a:pPr indent="-381000" lvl="0" marL="457200">
              <a:lnSpc>
                <a:spcPct val="115000"/>
              </a:lnSpc>
              <a:spcBef>
                <a:spcPts val="0"/>
              </a:spcBef>
              <a:spcAft>
                <a:spcPts val="1600"/>
              </a:spcAft>
              <a:buClr>
                <a:schemeClr val="dk2"/>
              </a:buClr>
              <a:buSzPct val="100000"/>
            </a:pPr>
            <a:r>
              <a:rPr lang="es" sz="2400">
                <a:solidFill>
                  <a:schemeClr val="dk2"/>
                </a:solidFill>
              </a:rPr>
              <a:t>Producción de conocimiento a través de tareas reales.</a:t>
            </a:r>
          </a:p>
          <a:p>
            <a:pPr indent="-381000" lvl="0" marL="457200">
              <a:lnSpc>
                <a:spcPct val="115000"/>
              </a:lnSpc>
              <a:spcBef>
                <a:spcPts val="0"/>
              </a:spcBef>
              <a:spcAft>
                <a:spcPts val="1600"/>
              </a:spcAft>
              <a:buClr>
                <a:schemeClr val="dk2"/>
              </a:buClr>
              <a:buSzPct val="100000"/>
            </a:pPr>
            <a:r>
              <a:rPr b="1" lang="es" sz="2400">
                <a:solidFill>
                  <a:srgbClr val="134F5C"/>
                </a:solidFill>
              </a:rPr>
              <a:t>Metodologías </a:t>
            </a:r>
            <a:r>
              <a:rPr lang="es" sz="2400">
                <a:solidFill>
                  <a:schemeClr val="dk1"/>
                </a:solidFill>
              </a:rPr>
              <a:t>enseñanza inductiva.</a:t>
            </a:r>
          </a:p>
          <a:p>
            <a:pPr indent="-381000" lvl="0" marL="457200">
              <a:lnSpc>
                <a:spcPct val="115000"/>
              </a:lnSpc>
              <a:spcBef>
                <a:spcPts val="0"/>
              </a:spcBef>
              <a:spcAft>
                <a:spcPts val="1600"/>
              </a:spcAft>
              <a:buClr>
                <a:schemeClr val="dk2"/>
              </a:buClr>
              <a:buSzPct val="100000"/>
            </a:pPr>
            <a:r>
              <a:rPr b="1" lang="es" sz="2400">
                <a:solidFill>
                  <a:srgbClr val="741B47"/>
                </a:solidFill>
              </a:rPr>
              <a:t>Técnicas</a:t>
            </a:r>
            <a:r>
              <a:rPr lang="es" sz="2400">
                <a:solidFill>
                  <a:schemeClr val="dk2"/>
                </a:solidFill>
              </a:rPr>
              <a:t> de colaboración, cooperación e investigación.</a:t>
            </a:r>
          </a:p>
          <a:p>
            <a:pPr indent="-381000" lvl="0" marL="457200">
              <a:lnSpc>
                <a:spcPct val="115000"/>
              </a:lnSpc>
              <a:spcBef>
                <a:spcPts val="0"/>
              </a:spcBef>
              <a:spcAft>
                <a:spcPts val="1600"/>
              </a:spcAft>
              <a:buClr>
                <a:schemeClr val="dk2"/>
              </a:buClr>
              <a:buSzPct val="100000"/>
            </a:pPr>
            <a:r>
              <a:rPr b="1" lang="es" sz="2400">
                <a:solidFill>
                  <a:schemeClr val="dk2"/>
                </a:solidFill>
              </a:rPr>
              <a:t>Herramientas</a:t>
            </a:r>
            <a:r>
              <a:rPr lang="es" sz="2400">
                <a:solidFill>
                  <a:schemeClr val="dk2"/>
                </a:solidFill>
              </a:rPr>
              <a:t> TIC: moodle, G Suite, Blogs, ...</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rgbClr val="000000"/>
              </a:buClr>
              <a:buSzPct val="45833"/>
              <a:buNone/>
            </a:pPr>
            <a:r>
              <a:rPr b="1" lang="es" sz="2400" u="sng">
                <a:solidFill>
                  <a:schemeClr val="dk1"/>
                </a:solidFill>
              </a:rPr>
              <a:t>Tipos de Conocimientos Simples</a:t>
            </a:r>
          </a:p>
          <a:p>
            <a:pPr lvl="0" rtl="0">
              <a:spcBef>
                <a:spcPts val="0"/>
              </a:spcBef>
              <a:buClr>
                <a:srgbClr val="000000"/>
              </a:buClr>
              <a:buSzPct val="45833"/>
              <a:buNone/>
            </a:pPr>
            <a:r>
              <a:t/>
            </a:r>
            <a:endParaRPr b="1" sz="2400" u="sng">
              <a:solidFill>
                <a:schemeClr val="dk1"/>
              </a:solidFill>
            </a:endParaRP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de contenidos (CK)</a:t>
            </a:r>
            <a:r>
              <a:rPr lang="es" sz="1800">
                <a:solidFill>
                  <a:schemeClr val="dk2"/>
                </a:solidFill>
              </a:rPr>
              <a:t>. El docente debe conocer y dominar el tema que pretende enseñar. (conceptos, principios, teorías, ideas, etc.)</a:t>
            </a: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pedagógico (PK)</a:t>
            </a:r>
            <a:r>
              <a:rPr lang="es" sz="1800">
                <a:solidFill>
                  <a:schemeClr val="dk2"/>
                </a:solidFill>
              </a:rPr>
              <a:t>. Procesos de enseñanza y aprendizaje. (objetivos generales y específicos, criterios de evaluación, competencias, variables de organización, etc.)</a:t>
            </a: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tecnológico (TK)</a:t>
            </a:r>
            <a:r>
              <a:rPr lang="es" sz="1800">
                <a:solidFill>
                  <a:schemeClr val="dk2"/>
                </a:solidFill>
              </a:rPr>
              <a:t>. Uso de herramientas y recursos tecnológicos, de cómo aplicarlos de una manera productiva al trabajo y vida cotidianos.</a:t>
            </a: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Pedagógico del Contenido (PCK)</a:t>
            </a:r>
            <a:r>
              <a:rPr lang="es" sz="1800">
                <a:solidFill>
                  <a:schemeClr val="dk2"/>
                </a:solidFill>
              </a:rPr>
              <a:t>. Interpretación particular del docente del contenido. </a:t>
            </a:r>
          </a:p>
          <a:p>
            <a:pPr lvl="0" rtl="0">
              <a:spcBef>
                <a:spcPts val="0"/>
              </a:spcBef>
              <a:buClr>
                <a:srgbClr val="000000"/>
              </a:buClr>
              <a:buSzPct val="45833"/>
              <a:buNone/>
            </a:pPr>
            <a:r>
              <a:rPr b="1" lang="es" sz="2400" u="sng">
                <a:solidFill>
                  <a:schemeClr val="dk1"/>
                </a:solidFill>
              </a:rPr>
              <a:t>Tipos de Conocimientos Compuestos</a:t>
            </a:r>
          </a:p>
          <a:p>
            <a:pPr lvl="0" rtl="0">
              <a:spcBef>
                <a:spcPts val="0"/>
              </a:spcBef>
              <a:buClr>
                <a:srgbClr val="000000"/>
              </a:buClr>
              <a:buSzPct val="45833"/>
              <a:buNone/>
            </a:pPr>
            <a:r>
              <a:t/>
            </a:r>
            <a:endParaRPr b="1" sz="2400" u="sng">
              <a:solidFill>
                <a:schemeClr val="dk1"/>
              </a:solidFill>
            </a:endParaRP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Tecnológico del Contenido (TCK).</a:t>
            </a:r>
            <a:r>
              <a:rPr lang="es" sz="1800">
                <a:solidFill>
                  <a:schemeClr val="dk2"/>
                </a:solidFill>
              </a:rPr>
              <a:t> Qué tecnologías específicas son más adecuadas para abordar la enseñanza y aprendizaje de unos contenidos u otros.</a:t>
            </a: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Tecnológico Pedagógico (TPK)</a:t>
            </a:r>
            <a:r>
              <a:rPr lang="es" sz="1800">
                <a:solidFill>
                  <a:schemeClr val="dk2"/>
                </a:solidFill>
              </a:rPr>
              <a:t>. Cómo la enseñanza y el aprendizaje pueden cambiar cuando se utilizan unas herramientas tecnológicas u otras. </a:t>
            </a:r>
          </a:p>
          <a:p>
            <a:pPr indent="-342900" lvl="0" marL="457200" rtl="0">
              <a:lnSpc>
                <a:spcPct val="115000"/>
              </a:lnSpc>
              <a:spcBef>
                <a:spcPts val="0"/>
              </a:spcBef>
              <a:spcAft>
                <a:spcPts val="1600"/>
              </a:spcAft>
              <a:buClr>
                <a:schemeClr val="dk2"/>
              </a:buClr>
              <a:buSzPct val="100000"/>
            </a:pPr>
            <a:r>
              <a:rPr b="1" lang="es" sz="1800">
                <a:solidFill>
                  <a:schemeClr val="dk2"/>
                </a:solidFill>
              </a:rPr>
              <a:t>Conocimiento Tecnológico Pedagógico del Contenido (TPCK).</a:t>
            </a:r>
            <a:r>
              <a:rPr lang="es" sz="1800">
                <a:solidFill>
                  <a:schemeClr val="dk2"/>
                </a:solidFill>
              </a:rPr>
              <a:t> </a:t>
            </a:r>
            <a:r>
              <a:rPr lang="es" sz="1800">
                <a:solidFill>
                  <a:srgbClr val="38761D"/>
                </a:solidFill>
                <a:highlight>
                  <a:srgbClr val="FFFFFF"/>
                </a:highlight>
              </a:rPr>
              <a:t>Define una forma significativa y eficiente de enseñar con tecnología. Requiere una comprensión de la representación de conceptos usando tecnologías; de las técnicas pedagógicas que usan tecnologías de forma constructiva para enseñar contenidos; de lo que hace fácil o difícil aprender; de cómo la tecnología puede ayudar a resolver los problemas del alumnado; de cómo los alumnos aprenden usando tecnologías dando lugar a nuevas epistemologías del conocimiento o fortaleciendo las ya existentes, etc, etc.</a:t>
            </a:r>
          </a:p>
          <a:p>
            <a:pPr lvl="0" rtl="0" algn="just">
              <a:lnSpc>
                <a:spcPct val="115000"/>
              </a:lnSpc>
              <a:spcBef>
                <a:spcPts val="0"/>
              </a:spcBef>
              <a:buClr>
                <a:schemeClr val="dk1"/>
              </a:buClr>
              <a:buSzPct val="78571"/>
              <a:buFont typeface="Arial"/>
              <a:buNone/>
            </a:pPr>
            <a:r>
              <a:rPr b="1" lang="es" sz="1400">
                <a:solidFill>
                  <a:srgbClr val="222222"/>
                </a:solidFill>
                <a:highlight>
                  <a:srgbClr val="FFFFFF"/>
                </a:highlight>
              </a:rPr>
              <a:t>Implicaciones prácticas</a:t>
            </a:r>
          </a:p>
          <a:p>
            <a:pPr lvl="0" rtl="0" algn="just">
              <a:lnSpc>
                <a:spcPct val="115000"/>
              </a:lnSpc>
              <a:spcBef>
                <a:spcPts val="400"/>
              </a:spcBef>
              <a:spcAft>
                <a:spcPts val="400"/>
              </a:spcAft>
              <a:buClr>
                <a:schemeClr val="dk1"/>
              </a:buClr>
              <a:buSzPct val="78571"/>
              <a:buFont typeface="Arial"/>
              <a:buNone/>
            </a:pPr>
            <a:r>
              <a:rPr lang="es" sz="1400">
                <a:solidFill>
                  <a:srgbClr val="222222"/>
                </a:solidFill>
                <a:highlight>
                  <a:srgbClr val="FFFFFF"/>
                </a:highlight>
              </a:rPr>
              <a:t>Quizás pueda resultar obvio afirmar que para enseñar con TIC de una forma eficaz es necesario que el docente domine los tres componentes básicos: contenido, pedagogía y tecnología. Sin embargo tras un detallado análisis de los principios TPACK se pueden deducir conclusiones interesantes</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Modelo relacional</a:t>
            </a:r>
            <a:r>
              <a:rPr lang="es" sz="1400">
                <a:solidFill>
                  <a:srgbClr val="222222"/>
                </a:solidFill>
                <a:highlight>
                  <a:srgbClr val="FFFFFF"/>
                </a:highlight>
              </a:rPr>
              <a:t>. El dominio del contenido, la pedagogía y la tecnología no aseguran por sí solos una enseñanza eficaz integrando TIC. Es necesario disponer de formación y experiencia en los espacios de intersección donde estos componentes se influyen y condicionan entre sí. Se trataría no sólo de dominar el contenido y las estrategias de enseñanza/aprendizaje sino también saber qué herramientas tecnológicas utilizar y cómo se pueden aplicar teniendo en cuenta que a su vez su uso pueden modificar los contenidos y las propias dinámicas de enseñanza y aprendizaje.</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Toma de decisiones</a:t>
            </a:r>
            <a:r>
              <a:rPr lang="es" sz="1400">
                <a:solidFill>
                  <a:srgbClr val="222222"/>
                </a:solidFill>
                <a:highlight>
                  <a:srgbClr val="FFFFFF"/>
                </a:highlight>
              </a:rPr>
              <a:t>. La reflexión sobre los múltiples aspectos de estos espacios de intersección favorece una concepción de la programación y puesta en práctica como un proceso continuo de toma de decisiones en torno a los distintos elementos del currículo. Esto permite enfatizar la dimensión creativa/constructiva de la preparación y desarrollo del proceso, el rol del profesor/a como facilitador de entornos, la explicitación y discusión en torno a esos elementos , etc.</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Modelo situacional</a:t>
            </a:r>
            <a:r>
              <a:rPr lang="es" sz="1400">
                <a:solidFill>
                  <a:srgbClr val="222222"/>
                </a:solidFill>
                <a:highlight>
                  <a:srgbClr val="FFFFFF"/>
                </a:highlight>
              </a:rPr>
              <a:t>. Se pone en valor la importancia del contexto en la medida que condiciona estas decisiones en torno a la selección, secuenciación, organización, aplicación y análisis de contenidos, estrategias y tecnologías.</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Innovación TIC</a:t>
            </a:r>
            <a:r>
              <a:rPr lang="es" sz="1400">
                <a:solidFill>
                  <a:srgbClr val="222222"/>
                </a:solidFill>
                <a:highlight>
                  <a:srgbClr val="FFFFFF"/>
                </a:highlight>
              </a:rPr>
              <a:t>. El modelo TPACK puede contribuir a reorientar, centrar y filtrar los distintos usos educativos de las TIC. Desde el momento que se enfatiza la importancia de analizar el impacto del uso de las tecnologías, se reclama la necesidad de revisar críticamente las prácticas TIC más innovadoras. Esto contribuirá a disponer de criterios propios al margen de modas, intereses comerciales o tecnofilias ajenas al mundo educativo.</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Formación del profesorado</a:t>
            </a:r>
            <a:r>
              <a:rPr lang="es" sz="1400">
                <a:solidFill>
                  <a:srgbClr val="222222"/>
                </a:solidFill>
                <a:highlight>
                  <a:srgbClr val="FFFFFF"/>
                </a:highlight>
              </a:rPr>
              <a:t>. Del análisis que propone el modelo se pueden deducir las competencias del profesorado para la integración de las TIC en la docencia que desempeña. Este paso es fundamental para definir los itinerarios formativos tan necesarios para afrontar una formación que atienda a la heterogeneidad del profesorado de acuerdo con estrategias de progresividad y ciclicidad.</a:t>
            </a:r>
          </a:p>
          <a:p>
            <a:pPr indent="-317500" lvl="0" marL="647700" rtl="0" algn="just">
              <a:lnSpc>
                <a:spcPct val="115000"/>
              </a:lnSpc>
              <a:spcBef>
                <a:spcPts val="400"/>
              </a:spcBef>
              <a:spcAft>
                <a:spcPts val="1000"/>
              </a:spcAft>
              <a:buClr>
                <a:srgbClr val="222222"/>
              </a:buClr>
              <a:buSzPct val="100000"/>
              <a:buAutoNum type="arabicPeriod"/>
            </a:pPr>
            <a:r>
              <a:rPr b="1" lang="es" sz="1400">
                <a:solidFill>
                  <a:srgbClr val="222222"/>
                </a:solidFill>
                <a:highlight>
                  <a:srgbClr val="FFFFFF"/>
                </a:highlight>
              </a:rPr>
              <a:t>Investigación educativa</a:t>
            </a:r>
            <a:r>
              <a:rPr lang="es" sz="1400">
                <a:solidFill>
                  <a:srgbClr val="222222"/>
                </a:solidFill>
                <a:highlight>
                  <a:srgbClr val="FFFFFF"/>
                </a:highlight>
              </a:rPr>
              <a:t>. El marco expuesto establece las bases para definir proyectos de investigación que permitan analizar las interacciones complejas de los 3 componentes: contenido, pedagogía y tecnología. Esta iniciativa resultará imprescindible para superar los estudios basados en encuestas de opinión y avanzar hacia investigaciones más experimentales y centradas en la acción que permitan afianzar , mejorar o refutar los usos cotidianos de las TIC en el aula. No podemos seguir funcionando por intuiciones o simplemente sumergidos en un halo de modernidad justificado exclusivamente por el uso de nuevos medios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ctr">
              <a:lnSpc>
                <a:spcPct val="115000"/>
              </a:lnSpc>
              <a:spcBef>
                <a:spcPts val="0"/>
              </a:spcBef>
              <a:buNone/>
            </a:pPr>
            <a:r>
              <a:rPr b="1" lang="es" sz="1800">
                <a:solidFill>
                  <a:srgbClr val="222222"/>
                </a:solidFill>
                <a:highlight>
                  <a:srgbClr val="FFFFFF"/>
                </a:highlight>
                <a:latin typeface="Comic Sans MS"/>
                <a:ea typeface="Comic Sans MS"/>
                <a:cs typeface="Comic Sans MS"/>
                <a:sym typeface="Comic Sans MS"/>
              </a:rPr>
              <a:t>SUSTITUIR</a:t>
            </a:r>
          </a:p>
          <a:p>
            <a:pPr lvl="0" rtl="0" algn="just">
              <a:lnSpc>
                <a:spcPct val="115000"/>
              </a:lnSpc>
              <a:spcBef>
                <a:spcPts val="0"/>
              </a:spcBef>
              <a:buClr>
                <a:schemeClr val="dk1"/>
              </a:buClr>
              <a:buSzPct val="61111"/>
              <a:buFont typeface="Arial"/>
              <a:buNone/>
            </a:pPr>
            <a:r>
              <a:t/>
            </a:r>
            <a:endParaRPr b="1" sz="1800">
              <a:solidFill>
                <a:srgbClr val="222222"/>
              </a:solidFill>
              <a:highlight>
                <a:srgbClr val="FFFFFF"/>
              </a:highlight>
              <a:latin typeface="Comic Sans MS"/>
              <a:ea typeface="Comic Sans MS"/>
              <a:cs typeface="Comic Sans MS"/>
              <a:sym typeface="Comic Sans MS"/>
            </a:endParaRPr>
          </a:p>
          <a:p>
            <a:pPr lvl="0" rtl="0" algn="just">
              <a:lnSpc>
                <a:spcPct val="115000"/>
              </a:lnSpc>
              <a:spcBef>
                <a:spcPts val="0"/>
              </a:spcBef>
              <a:buClr>
                <a:schemeClr val="dk1"/>
              </a:buClr>
              <a:buSzPct val="78571"/>
              <a:buFont typeface="Arial"/>
              <a:buNone/>
            </a:pPr>
            <a:r>
              <a:rPr lang="es" sz="1400">
                <a:solidFill>
                  <a:srgbClr val="222222"/>
                </a:solidFill>
                <a:highlight>
                  <a:srgbClr val="FFFFFF"/>
                </a:highlight>
              </a:rPr>
              <a:t>En este primer nivel, </a:t>
            </a:r>
            <a:r>
              <a:rPr i="1" lang="es" sz="1400">
                <a:solidFill>
                  <a:srgbClr val="222222"/>
                </a:solidFill>
                <a:highlight>
                  <a:srgbClr val="FFFFFF"/>
                </a:highlight>
              </a:rPr>
              <a:t>las TIC actúan como herramienta sustituta directa, sin cambio funcional</a:t>
            </a:r>
            <a:r>
              <a:rPr lang="es" sz="1400">
                <a:solidFill>
                  <a:srgbClr val="222222"/>
                </a:solidFill>
                <a:highlight>
                  <a:srgbClr val="FFFFFF"/>
                </a:highlight>
              </a:rPr>
              <a:t>. En otras palabras, los docentes integran las TIC en sus actividades de enseñanza/aprendizaje de manera tal que los estudiantes realizan las mismas tareas que antes cumplían sin utilizar tecnología. En este nivel no se realiza ningún cambio en la didáctica de las actividades. Pero, aunque no hay cambio funcional en el proceso de enseñanza/aprendizaje, el uso de las TIC puede representar tanto una disposición más favorable de los estudiantes hacia el aprendizaje de un tema, como el favorecimiento del desarrollo de </a:t>
            </a:r>
            <a:r>
              <a:rPr lang="es" sz="1400">
                <a:solidFill>
                  <a:srgbClr val="1155CC"/>
                </a:solidFill>
                <a:highlight>
                  <a:srgbClr val="FFFFFF"/>
                </a:highlight>
                <a:hlinkClick r:id="rId2"/>
              </a:rPr>
              <a:t>habilidades de siglo XXI</a:t>
            </a:r>
            <a:r>
              <a:rPr lang="es" sz="1400">
                <a:solidFill>
                  <a:srgbClr val="222222"/>
                </a:solidFill>
                <a:highlight>
                  <a:srgbClr val="FFFFFF"/>
                </a:highlight>
              </a:rPr>
              <a:t> con la realización de la tarea. Por lo regular, este primer nivel del modelo SAMR se centra en el docente que guía todos los aspectos de la clase, pero apoyándose en las TIC.</a:t>
            </a:r>
          </a:p>
          <a:p>
            <a:pPr lvl="0" rtl="0" algn="just">
              <a:lnSpc>
                <a:spcPct val="115000"/>
              </a:lnSpc>
              <a:spcBef>
                <a:spcPts val="2300"/>
              </a:spcBef>
              <a:spcAft>
                <a:spcPts val="2300"/>
              </a:spcAft>
              <a:buClr>
                <a:schemeClr val="dk1"/>
              </a:buClr>
              <a:buSzPct val="78571"/>
              <a:buFont typeface="Arial"/>
              <a:buNone/>
            </a:pPr>
            <a:r>
              <a:rPr lang="es" sz="1400">
                <a:solidFill>
                  <a:srgbClr val="222222"/>
                </a:solidFill>
                <a:highlight>
                  <a:srgbClr val="FFFFFF"/>
                </a:highlight>
              </a:rPr>
              <a:t>A manera de ejemplo del uso de las TIC como herramienta sustituta, los estudiantes: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Usan </a:t>
            </a:r>
            <a:r>
              <a:rPr lang="es" sz="1400">
                <a:solidFill>
                  <a:srgbClr val="1155CC"/>
                </a:solidFill>
                <a:highlight>
                  <a:srgbClr val="FFFFFF"/>
                </a:highlight>
                <a:hlinkClick r:id="rId3"/>
              </a:rPr>
              <a:t>Google Maps</a:t>
            </a:r>
            <a:r>
              <a:rPr lang="es" sz="1400">
                <a:solidFill>
                  <a:srgbClr val="222222"/>
                </a:solidFill>
                <a:highlight>
                  <a:srgbClr val="FFFFFF"/>
                </a:highlight>
              </a:rPr>
              <a:t> como reemplazo de un atlas de papel.</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Toman notas de clase en un procesador de texto para acceder a ellas, con el único fin, de estudiar para los exámenes.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Observan un video sobre un tema específico que sustituye la explicación magistral del docente.</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Utilizan el procesador de texto para responder las preguntas de un taller; luego lo imprimen y entregan al docente.</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Utilizan la aplicación </a:t>
            </a:r>
            <a:r>
              <a:rPr lang="es" sz="1400">
                <a:solidFill>
                  <a:srgbClr val="1155CC"/>
                </a:solidFill>
                <a:highlight>
                  <a:srgbClr val="FFFFFF"/>
                </a:highlight>
                <a:hlinkClick r:id="rId4"/>
              </a:rPr>
              <a:t>Kindle</a:t>
            </a:r>
            <a:r>
              <a:rPr lang="es" sz="1400">
                <a:solidFill>
                  <a:srgbClr val="222222"/>
                </a:solidFill>
                <a:highlight>
                  <a:srgbClr val="FFFFFF"/>
                </a:highlight>
              </a:rPr>
              <a:t> para leer libros digitales.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Analizan una infografía, previamente elaborada por el docente, en la que se presentan, por ejemplo, las capas de la Tierra (atmósfera, hidrósfera, litosfera, manto y núcleo). El docente utiliza un computador y un video-proyector para mostrar y explicar la infografía.</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Prestan atención en cómo el docente utiliza un computador, un video-proyector y un programa para elaborar Líneas de Tiempo, cuando genera frente a ellos una Línea de Tiempo que incluye, por ejemplo, los hitos más importantes de las culturas Maya, Azteca e Inca (surgimiento, gobernantes, construcciones, inventos, desarrollos económicos, etc).</a:t>
            </a:r>
          </a:p>
          <a:p>
            <a:pPr lvl="0" rtl="0" algn="just">
              <a:lnSpc>
                <a:spcPct val="115000"/>
              </a:lnSpc>
              <a:spcBef>
                <a:spcPts val="0"/>
              </a:spcBef>
              <a:buClr>
                <a:schemeClr val="dk1"/>
              </a:buClr>
              <a:buSzPct val="110000"/>
              <a:buFont typeface="Arial"/>
              <a:buNone/>
            </a:pPr>
            <a:r>
              <a:t/>
            </a:r>
            <a:endParaRPr sz="950">
              <a:solidFill>
                <a:srgbClr val="222222"/>
              </a:solidFill>
              <a:highlight>
                <a:srgbClr val="FFFFFF"/>
              </a:highlight>
            </a:endParaRPr>
          </a:p>
          <a:p>
            <a:pPr lvl="0" rtl="0" algn="ctr">
              <a:lnSpc>
                <a:spcPct val="115000"/>
              </a:lnSpc>
              <a:spcBef>
                <a:spcPts val="0"/>
              </a:spcBef>
              <a:buNone/>
            </a:pPr>
            <a:r>
              <a:rPr b="1" lang="es" sz="1800">
                <a:solidFill>
                  <a:srgbClr val="222222"/>
                </a:solidFill>
                <a:latin typeface="Comic Sans MS"/>
                <a:ea typeface="Comic Sans MS"/>
                <a:cs typeface="Comic Sans MS"/>
                <a:sym typeface="Comic Sans MS"/>
              </a:rPr>
              <a:t>AUMENTAR</a:t>
            </a:r>
          </a:p>
          <a:p>
            <a:pPr lvl="0" rtl="0" algn="just">
              <a:lnSpc>
                <a:spcPct val="115000"/>
              </a:lnSpc>
              <a:spcBef>
                <a:spcPts val="0"/>
              </a:spcBef>
              <a:buNone/>
            </a:pPr>
            <a:r>
              <a:t/>
            </a:r>
            <a:endParaRPr b="1" sz="1800">
              <a:solidFill>
                <a:srgbClr val="222222"/>
              </a:solidFill>
              <a:latin typeface="Comic Sans MS"/>
              <a:ea typeface="Comic Sans MS"/>
              <a:cs typeface="Comic Sans MS"/>
              <a:sym typeface="Comic Sans MS"/>
            </a:endParaRPr>
          </a:p>
          <a:p>
            <a:pPr lvl="0" rtl="0" algn="just">
              <a:lnSpc>
                <a:spcPct val="115000"/>
              </a:lnSpc>
              <a:spcBef>
                <a:spcPts val="0"/>
              </a:spcBef>
              <a:buClr>
                <a:schemeClr val="dk1"/>
              </a:buClr>
              <a:buSzPct val="78571"/>
              <a:buFont typeface="Arial"/>
              <a:buNone/>
            </a:pPr>
            <a:r>
              <a:rPr i="1" lang="es" sz="1400">
                <a:solidFill>
                  <a:srgbClr val="222222"/>
                </a:solidFill>
              </a:rPr>
              <a:t>Las TIC actúan como herramienta sustituta directa, pero con mejora funcional</a:t>
            </a:r>
            <a:r>
              <a:rPr lang="es" sz="1400">
                <a:solidFill>
                  <a:srgbClr val="222222"/>
                </a:solidFill>
              </a:rPr>
              <a:t>. En otras palabras, aunque las TIC agregan mejoras funcionales a una experiencia de aprendizaje que se ha venido implementando en el aula, si no se utilizan,  la actividad de clase no sufre cambios drásticos en su diseño. En este segundo nivel del modelo SAMR tampoco se presentan cambios en la didáctica de las actividades pero el uso de las TIC pasa a manos de los estudiantes de una manera mucho más activa que en el nivel anterior, quienes las utilizan para realizar las tareas propuestas.</a:t>
            </a:r>
          </a:p>
          <a:p>
            <a:pPr lvl="0" rtl="0" algn="just">
              <a:lnSpc>
                <a:spcPct val="115000"/>
              </a:lnSpc>
              <a:spcBef>
                <a:spcPts val="2300"/>
              </a:spcBef>
              <a:spcAft>
                <a:spcPts val="2300"/>
              </a:spcAft>
              <a:buClr>
                <a:schemeClr val="dk1"/>
              </a:buClr>
              <a:buSzPct val="78571"/>
              <a:buFont typeface="Arial"/>
              <a:buNone/>
            </a:pPr>
            <a:r>
              <a:rPr lang="es" sz="1400">
                <a:solidFill>
                  <a:srgbClr val="222222"/>
                </a:solidFill>
                <a:highlight>
                  <a:srgbClr val="FFFFFF"/>
                </a:highlight>
              </a:rPr>
              <a:t>El uso de las TIC como herramienta sustituta con cambio funcional se evidencia, por ejemplo, cuando los estudiantes: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Utilizan la regla de </a:t>
            </a:r>
            <a:r>
              <a:rPr lang="es" sz="1400">
                <a:solidFill>
                  <a:srgbClr val="1155CC"/>
                </a:solidFill>
                <a:highlight>
                  <a:srgbClr val="FFFFFF"/>
                </a:highlight>
                <a:hlinkClick r:id="rId5"/>
              </a:rPr>
              <a:t>Google Maps</a:t>
            </a:r>
            <a:r>
              <a:rPr lang="es" sz="1400">
                <a:solidFill>
                  <a:srgbClr val="222222"/>
                </a:solidFill>
                <a:highlight>
                  <a:srgbClr val="FFFFFF"/>
                </a:highlight>
              </a:rPr>
              <a:t> para medir la distancia entre dos lugares geográficos.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Toman notas de clase en </a:t>
            </a:r>
            <a:r>
              <a:rPr lang="es" sz="1400">
                <a:solidFill>
                  <a:srgbClr val="1155CC"/>
                </a:solidFill>
                <a:highlight>
                  <a:srgbClr val="FFFFFF"/>
                </a:highlight>
                <a:hlinkClick r:id="rId6"/>
              </a:rPr>
              <a:t>Evernote</a:t>
            </a:r>
            <a:r>
              <a:rPr lang="es" sz="1400">
                <a:solidFill>
                  <a:srgbClr val="222222"/>
                </a:solidFill>
                <a:highlight>
                  <a:srgbClr val="FFFFFF"/>
                </a:highlight>
              </a:rPr>
              <a:t> para acceder a ellas posteriormente. Categorizan las notas en Libretas.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Utilizan la aplicación </a:t>
            </a:r>
            <a:r>
              <a:rPr lang="es" sz="1400">
                <a:solidFill>
                  <a:srgbClr val="1155CC"/>
                </a:solidFill>
                <a:highlight>
                  <a:srgbClr val="FFFFFF"/>
                </a:highlight>
                <a:hlinkClick r:id="rId7"/>
              </a:rPr>
              <a:t>Kindle</a:t>
            </a:r>
            <a:r>
              <a:rPr lang="es" sz="1400">
                <a:solidFill>
                  <a:srgbClr val="222222"/>
                </a:solidFill>
                <a:highlight>
                  <a:srgbClr val="FFFFFF"/>
                </a:highlight>
              </a:rPr>
              <a:t> para leer libros digitales. Resaltan los textos más importantes y/o  agregan notas.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Presentan un examen utilizando un formulario de Google en lugar de usar papel y lápiz. Luego de realizar la prueba, el docente tiene acceso a las respuestas digitalizadas de todos los estudiantes en una hoja de cálculo.</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Investigan en Internet, por ejemplo, sobre la composición de los átomos (núcleo, electrón, protón, quark, leptón). A partir de esa investigación, elaboran, de manera individual, una infografía en inglés en la que expliquen las partículas que conforman un átomo.</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Completan tanto las fechas como los eventos faltantes en una línea de tiempo suministrada por el docente en la que se relacionan los hitos, vistos durante la clase, por ejemplo, conexos con el proceso de independencia de su nación (influencia de la revolución francesa, grito de independencia, primer gobierno etc).</a:t>
            </a:r>
          </a:p>
          <a:p>
            <a:pPr lvl="0" rtl="0" algn="ctr">
              <a:lnSpc>
                <a:spcPct val="115000"/>
              </a:lnSpc>
              <a:spcBef>
                <a:spcPts val="0"/>
              </a:spcBef>
              <a:buNone/>
            </a:pPr>
            <a:r>
              <a:rPr b="1" lang="es" sz="1800">
                <a:solidFill>
                  <a:srgbClr val="222222"/>
                </a:solidFill>
                <a:highlight>
                  <a:srgbClr val="FFFFFF"/>
                </a:highlight>
                <a:latin typeface="Comic Sans MS"/>
                <a:ea typeface="Comic Sans MS"/>
                <a:cs typeface="Comic Sans MS"/>
                <a:sym typeface="Comic Sans MS"/>
              </a:rPr>
              <a:t>MODIFICAR</a:t>
            </a:r>
          </a:p>
          <a:p>
            <a:pPr lvl="0" rtl="0" algn="just">
              <a:lnSpc>
                <a:spcPct val="115000"/>
              </a:lnSpc>
              <a:spcBef>
                <a:spcPts val="0"/>
              </a:spcBef>
              <a:buClr>
                <a:schemeClr val="dk1"/>
              </a:buClr>
              <a:buSzPct val="61111"/>
              <a:buFont typeface="Arial"/>
              <a:buNone/>
            </a:pPr>
            <a:r>
              <a:t/>
            </a:r>
            <a:endParaRPr b="1" sz="1800">
              <a:solidFill>
                <a:srgbClr val="222222"/>
              </a:solidFill>
              <a:highlight>
                <a:srgbClr val="FFFFFF"/>
              </a:highlight>
              <a:latin typeface="Comic Sans MS"/>
              <a:ea typeface="Comic Sans MS"/>
              <a:cs typeface="Comic Sans MS"/>
              <a:sym typeface="Comic Sans MS"/>
            </a:endParaRPr>
          </a:p>
          <a:p>
            <a:pPr lvl="0" rtl="0" algn="just">
              <a:lnSpc>
                <a:spcPct val="115000"/>
              </a:lnSpc>
              <a:spcBef>
                <a:spcPts val="0"/>
              </a:spcBef>
              <a:buClr>
                <a:schemeClr val="dk1"/>
              </a:buClr>
              <a:buSzPct val="78571"/>
              <a:buFont typeface="Arial"/>
              <a:buNone/>
            </a:pPr>
            <a:r>
              <a:rPr i="1" lang="es" sz="1400">
                <a:solidFill>
                  <a:srgbClr val="222222"/>
                </a:solidFill>
              </a:rPr>
              <a:t>Las TIC permiten rediseñar significativamente las actividades de aprendizaje</a:t>
            </a:r>
            <a:r>
              <a:rPr lang="es" sz="1400">
                <a:solidFill>
                  <a:srgbClr val="222222"/>
                </a:solidFill>
              </a:rPr>
              <a:t>. En otras palabras, el uso de las TIC aporta un cambio funcional significativo al demandar del docente reformular las actividades de aprendizaje que lleva a cabo regularmente en el aula sin el uso de éstas. Esta reformulación permite adaptar las actividades a los medios tecnológicos disponibles en la institución (Martí, 2013). Dicha reformulación depende fundamentalmente del uso intencionado, enfocado y efectivo que se les quiera dar a las TIC. </a:t>
            </a:r>
          </a:p>
          <a:p>
            <a:pPr lvl="0" rtl="0" algn="just">
              <a:lnSpc>
                <a:spcPct val="115000"/>
              </a:lnSpc>
              <a:spcBef>
                <a:spcPts val="2300"/>
              </a:spcBef>
              <a:spcAft>
                <a:spcPts val="2300"/>
              </a:spcAft>
              <a:buClr>
                <a:schemeClr val="dk1"/>
              </a:buClr>
              <a:buSzPct val="78571"/>
              <a:buFont typeface="Arial"/>
              <a:buNone/>
            </a:pPr>
            <a:r>
              <a:rPr lang="es" sz="1400">
                <a:solidFill>
                  <a:srgbClr val="222222"/>
                </a:solidFill>
                <a:highlight>
                  <a:srgbClr val="FFFFFF"/>
                </a:highlight>
              </a:rPr>
              <a:t>Realizar actividades de aprendizaje  rediseñadas  mediante la utilización de  las TIC implica, por ejemplo, que los estudiantes: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Utilicen la función “Street View” de </a:t>
            </a:r>
            <a:r>
              <a:rPr lang="es" sz="1400">
                <a:solidFill>
                  <a:srgbClr val="1155CC"/>
                </a:solidFill>
                <a:highlight>
                  <a:srgbClr val="FFFFFF"/>
                </a:highlight>
                <a:hlinkClick r:id="rId8"/>
              </a:rPr>
              <a:t>Google Maps</a:t>
            </a:r>
            <a:r>
              <a:rPr lang="es" sz="1400">
                <a:solidFill>
                  <a:srgbClr val="222222"/>
                </a:solidFill>
                <a:highlight>
                  <a:srgbClr val="FFFFFF"/>
                </a:highlight>
              </a:rPr>
              <a:t> para elaborar recorridos virtuales por las calles de una determinada localidad.</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Tomen notas de clase en </a:t>
            </a:r>
            <a:r>
              <a:rPr lang="es" sz="1400">
                <a:solidFill>
                  <a:srgbClr val="1155CC"/>
                </a:solidFill>
                <a:highlight>
                  <a:srgbClr val="FFFFFF"/>
                </a:highlight>
                <a:hlinkClick r:id="rId9"/>
              </a:rPr>
              <a:t>Evernote</a:t>
            </a:r>
            <a:r>
              <a:rPr lang="es" sz="1400">
                <a:solidFill>
                  <a:srgbClr val="222222"/>
                </a:solidFill>
                <a:highlight>
                  <a:srgbClr val="FFFFFF"/>
                </a:highlight>
              </a:rPr>
              <a:t> para acceder posteriormente a ellas; además las categorizan en Libretas y las comparten con otros estudiantes.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Tomen notas con </a:t>
            </a:r>
            <a:r>
              <a:rPr lang="es" sz="1400">
                <a:solidFill>
                  <a:srgbClr val="1155CC"/>
                </a:solidFill>
                <a:highlight>
                  <a:srgbClr val="FFFFFF"/>
                </a:highlight>
                <a:hlinkClick r:id="rId10"/>
              </a:rPr>
              <a:t>Screencast-O-Matic</a:t>
            </a:r>
            <a:r>
              <a:rPr lang="es" sz="1400">
                <a:solidFill>
                  <a:srgbClr val="222222"/>
                </a:solidFill>
                <a:highlight>
                  <a:srgbClr val="FFFFFF"/>
                </a:highlight>
              </a:rPr>
              <a:t> y le agregan grabaciones de audio. Publican esas notas de texto y audio para compartirlas con docentes y compañeros.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Utilicen la aplicación </a:t>
            </a:r>
            <a:r>
              <a:rPr lang="es" sz="1400">
                <a:solidFill>
                  <a:srgbClr val="1155CC"/>
                </a:solidFill>
                <a:highlight>
                  <a:srgbClr val="FFFFFF"/>
                </a:highlight>
                <a:hlinkClick r:id="rId11"/>
              </a:rPr>
              <a:t>Kindle</a:t>
            </a:r>
            <a:r>
              <a:rPr lang="es" sz="1400">
                <a:solidFill>
                  <a:srgbClr val="222222"/>
                </a:solidFill>
                <a:highlight>
                  <a:srgbClr val="FFFFFF"/>
                </a:highlight>
              </a:rPr>
              <a:t> para leer libros digitales y consultan en el diccionario interno de la Real Academia Española el significado de las palabras que no conocen. Resaltan los textos más importantes, les agregan notas y las comparten con docentes y compañeros en </a:t>
            </a:r>
            <a:r>
              <a:rPr lang="es" sz="1400">
                <a:solidFill>
                  <a:srgbClr val="1155CC"/>
                </a:solidFill>
                <a:highlight>
                  <a:srgbClr val="FFFFFF"/>
                </a:highlight>
                <a:hlinkClick r:id="rId12"/>
              </a:rPr>
              <a:t>Kuote</a:t>
            </a:r>
            <a:r>
              <a:rPr lang="es" sz="1400">
                <a:solidFill>
                  <a:srgbClr val="222222"/>
                </a:solidFill>
                <a:highlight>
                  <a:srgbClr val="FFFFFF"/>
                </a:highlight>
              </a:rPr>
              <a:t>.</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Escriban un ensayo de opinión en torno a un tema del tipo "Y en esto creo...". Además, realizan una grabación de audio del ensayo resultante acompañado por una banda sonora musical original. La grabación será escuchada en una sesión con audiencia auténtica, como padres, maestros y compañeros.</a:t>
            </a:r>
          </a:p>
          <a:p>
            <a:pPr lvl="0" rtl="0" algn="just">
              <a:lnSpc>
                <a:spcPct val="115000"/>
              </a:lnSpc>
              <a:spcBef>
                <a:spcPts val="2300"/>
              </a:spcBef>
              <a:spcAft>
                <a:spcPts val="2300"/>
              </a:spcAft>
              <a:buClr>
                <a:schemeClr val="dk1"/>
              </a:buClr>
              <a:buSzPct val="110000"/>
              <a:buFont typeface="Arial"/>
              <a:buNone/>
            </a:pPr>
            <a:r>
              <a:rPr lang="es" sz="950">
                <a:solidFill>
                  <a:srgbClr val="222222"/>
                </a:solidFill>
                <a:highlight>
                  <a:srgbClr val="FFFFFF"/>
                </a:highlight>
              </a:rPr>
              <a:t> </a:t>
            </a:r>
          </a:p>
          <a:p>
            <a:pPr lvl="0" rtl="0" algn="ctr">
              <a:lnSpc>
                <a:spcPct val="115000"/>
              </a:lnSpc>
              <a:spcBef>
                <a:spcPts val="0"/>
              </a:spcBef>
              <a:buNone/>
            </a:pPr>
            <a:r>
              <a:rPr b="1" lang="es" sz="1800">
                <a:solidFill>
                  <a:srgbClr val="222222"/>
                </a:solidFill>
                <a:highlight>
                  <a:srgbClr val="FFFFFF"/>
                </a:highlight>
                <a:latin typeface="Comic Sans MS"/>
                <a:ea typeface="Comic Sans MS"/>
                <a:cs typeface="Comic Sans MS"/>
                <a:sym typeface="Comic Sans MS"/>
              </a:rPr>
              <a:t>REDEFINIR</a:t>
            </a:r>
          </a:p>
          <a:p>
            <a:pPr lvl="0" rtl="0" algn="just">
              <a:lnSpc>
                <a:spcPct val="115000"/>
              </a:lnSpc>
              <a:spcBef>
                <a:spcPts val="0"/>
              </a:spcBef>
              <a:buClr>
                <a:schemeClr val="dk1"/>
              </a:buClr>
              <a:buSzPct val="110000"/>
              <a:buFont typeface="Arial"/>
              <a:buNone/>
            </a:pPr>
            <a:r>
              <a:t/>
            </a:r>
            <a:endParaRPr sz="950">
              <a:solidFill>
                <a:srgbClr val="222222"/>
              </a:solidFill>
              <a:highlight>
                <a:srgbClr val="FFFFFF"/>
              </a:highlight>
            </a:endParaRPr>
          </a:p>
          <a:p>
            <a:pPr lvl="0" rtl="0" algn="just">
              <a:lnSpc>
                <a:spcPct val="115000"/>
              </a:lnSpc>
              <a:spcBef>
                <a:spcPts val="0"/>
              </a:spcBef>
              <a:buClr>
                <a:schemeClr val="dk1"/>
              </a:buClr>
              <a:buSzPct val="78571"/>
              <a:buFont typeface="Arial"/>
              <a:buNone/>
            </a:pPr>
            <a:r>
              <a:rPr i="1" lang="es" sz="1400">
                <a:solidFill>
                  <a:srgbClr val="222222"/>
                </a:solidFill>
              </a:rPr>
              <a:t>Las TIC permiten crear nuevas actividades de aprendizaje, antes inconcebibles</a:t>
            </a:r>
            <a:r>
              <a:rPr lang="es" sz="1400">
                <a:solidFill>
                  <a:srgbClr val="222222"/>
                </a:solidFill>
              </a:rPr>
              <a:t>.  En este nivel del modelo SAMR el docente debe formularse preguntas tales como. ¿En qué consiste la nueva actividad? ¿Cómo hacen posible las TIC la nueva actividad? ¿La nueva actividad plantea retos a los estudiantes para elaborar productos informáticos que den cuenta de los contenidos académicos que deben aprender y, que además, en el proceso, ayuden a desarrollar en ellos habilidades transversales?. Aquí, la colaboración entre estudiantes se hace indispensable y las TIC facilitan la comunicación entre ellos.</a:t>
            </a:r>
          </a:p>
          <a:p>
            <a:pPr lvl="0" rtl="0" algn="just">
              <a:lnSpc>
                <a:spcPct val="115000"/>
              </a:lnSpc>
              <a:spcBef>
                <a:spcPts val="2300"/>
              </a:spcBef>
              <a:spcAft>
                <a:spcPts val="2300"/>
              </a:spcAft>
              <a:buClr>
                <a:schemeClr val="dk1"/>
              </a:buClr>
              <a:buSzPct val="78571"/>
              <a:buFont typeface="Arial"/>
              <a:buNone/>
            </a:pPr>
            <a:r>
              <a:rPr lang="es" sz="1400">
                <a:solidFill>
                  <a:srgbClr val="222222"/>
                </a:solidFill>
                <a:highlight>
                  <a:srgbClr val="FFFFFF"/>
                </a:highlight>
              </a:rPr>
              <a:t>Los siguientes son ejemplos de nuevas actividades de aprendizaje que solo se pueden realizar con el concurso de las TIC:</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Crean una guía turística utilizando </a:t>
            </a:r>
            <a:r>
              <a:rPr lang="es" sz="1400">
                <a:solidFill>
                  <a:srgbClr val="1155CC"/>
                </a:solidFill>
                <a:highlight>
                  <a:srgbClr val="FFFFFF"/>
                </a:highlight>
                <a:hlinkClick r:id="rId13"/>
              </a:rPr>
              <a:t>Google Maps</a:t>
            </a:r>
            <a:r>
              <a:rPr lang="es" sz="1400">
                <a:solidFill>
                  <a:srgbClr val="222222"/>
                </a:solidFill>
                <a:highlight>
                  <a:srgbClr val="FFFFFF"/>
                </a:highlight>
              </a:rPr>
              <a:t> y la comparten con otros en línea.</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Toman notas de clase en </a:t>
            </a:r>
            <a:r>
              <a:rPr lang="es" sz="1400">
                <a:solidFill>
                  <a:srgbClr val="1155CC"/>
                </a:solidFill>
                <a:highlight>
                  <a:srgbClr val="FFFFFF"/>
                </a:highlight>
                <a:hlinkClick r:id="rId14"/>
              </a:rPr>
              <a:t>Evernote</a:t>
            </a:r>
            <a:r>
              <a:rPr lang="es" sz="1400">
                <a:solidFill>
                  <a:srgbClr val="222222"/>
                </a:solidFill>
                <a:highlight>
                  <a:srgbClr val="FFFFFF"/>
                </a:highlight>
              </a:rPr>
              <a:t> para acceder a ellas posteriormente. Las categorizan en Libretas y les agregan etiquetas. Comparten las Libretas con otros estudiantes y elaboran notas de manera colaborativa. </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Utilizan la aplicación </a:t>
            </a:r>
            <a:r>
              <a:rPr lang="es" sz="1400">
                <a:solidFill>
                  <a:srgbClr val="1155CC"/>
                </a:solidFill>
                <a:highlight>
                  <a:srgbClr val="FFFFFF"/>
                </a:highlight>
                <a:hlinkClick r:id="rId15"/>
              </a:rPr>
              <a:t>BackTypo</a:t>
            </a:r>
            <a:r>
              <a:rPr lang="es" sz="1400">
                <a:solidFill>
                  <a:srgbClr val="222222"/>
                </a:solidFill>
                <a:highlight>
                  <a:srgbClr val="FFFFFF"/>
                </a:highlight>
              </a:rPr>
              <a:t> para crear un libro con notas de clase en formato epub, mobi o pdf. Publican el libro digital resultante y lo comparten con profesores y compañeros.</a:t>
            </a:r>
          </a:p>
          <a:p>
            <a:pPr indent="-317500" lvl="0" marL="482600" rtl="0" algn="just">
              <a:lnSpc>
                <a:spcPct val="115000"/>
              </a:lnSpc>
              <a:spcBef>
                <a:spcPts val="200"/>
              </a:spcBef>
              <a:spcAft>
                <a:spcPts val="1000"/>
              </a:spcAft>
              <a:buClr>
                <a:srgbClr val="222222"/>
              </a:buClr>
              <a:buSzPct val="100000"/>
            </a:pPr>
            <a:r>
              <a:rPr lang="es" sz="1400">
                <a:solidFill>
                  <a:srgbClr val="222222"/>
                </a:solidFill>
                <a:highlight>
                  <a:srgbClr val="FFFFFF"/>
                </a:highlight>
              </a:rPr>
              <a:t>En grupo, crean un video documental que responda una pregunta esencial relacionada con los conceptos más importantes de un tema. Cada equipo de estudiantes asume diferentes subtemas y colabora para elaborar el video final. Se espera que los equipos investiguen sobre el tema en cuestión y evalúen las fuentes de información utilizadas.</a:t>
            </a:r>
          </a:p>
          <a:p>
            <a:pPr lvl="0" rtl="0" algn="just">
              <a:lnSpc>
                <a:spcPct val="115000"/>
              </a:lnSpc>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61111"/>
              <a:buFont typeface="Arial"/>
              <a:buNone/>
            </a:pPr>
            <a:r>
              <a:rPr b="1" lang="es" sz="1800">
                <a:solidFill>
                  <a:schemeClr val="dk1"/>
                </a:solidFill>
              </a:rPr>
              <a:t>Situación: Un compañero de trabajo te da constantemente su trabajo para que lo hagas. Decides terminar con esta situación. </a:t>
            </a:r>
          </a:p>
          <a:p>
            <a:pPr lvl="0">
              <a:lnSpc>
                <a:spcPct val="115000"/>
              </a:lnSpc>
              <a:spcBef>
                <a:spcPts val="0"/>
              </a:spcBef>
              <a:buClr>
                <a:schemeClr val="dk1"/>
              </a:buClr>
              <a:buSzPct val="61111"/>
              <a:buFont typeface="Arial"/>
              <a:buNone/>
            </a:pPr>
            <a:r>
              <a:rPr b="1" lang="es" sz="1800">
                <a:solidFill>
                  <a:schemeClr val="dk1"/>
                </a:solidFill>
              </a:rPr>
              <a:t>Alternativas:</a:t>
            </a:r>
            <a:r>
              <a:rPr lang="es" sz="1800">
                <a:solidFill>
                  <a:schemeClr val="dk1"/>
                </a:solidFill>
              </a:rPr>
              <a:t> </a:t>
            </a:r>
          </a:p>
          <a:p>
            <a:pPr lvl="0">
              <a:lnSpc>
                <a:spcPct val="115000"/>
              </a:lnSpc>
              <a:spcBef>
                <a:spcPts val="0"/>
              </a:spcBef>
              <a:buClr>
                <a:schemeClr val="dk1"/>
              </a:buClr>
              <a:buSzPct val="61111"/>
              <a:buFont typeface="Arial"/>
              <a:buNone/>
            </a:pPr>
            <a:r>
              <a:rPr lang="es" sz="1800">
                <a:solidFill>
                  <a:schemeClr val="dk1"/>
                </a:solidFill>
              </a:rPr>
              <a:t>1.      </a:t>
            </a:r>
            <a:r>
              <a:rPr b="1" lang="es" sz="1800">
                <a:solidFill>
                  <a:schemeClr val="dk1"/>
                </a:solidFill>
              </a:rPr>
              <a:t>CONDUCTA PASIVA.</a:t>
            </a:r>
            <a:r>
              <a:rPr lang="es" sz="1800">
                <a:solidFill>
                  <a:schemeClr val="dk1"/>
                </a:solidFill>
              </a:rPr>
              <a:t> Estoy bastante ocupado. Pero si no consigues hacerlo, te puedo ayudar. </a:t>
            </a:r>
          </a:p>
          <a:p>
            <a:pPr lvl="0">
              <a:lnSpc>
                <a:spcPct val="115000"/>
              </a:lnSpc>
              <a:spcBef>
                <a:spcPts val="0"/>
              </a:spcBef>
              <a:buClr>
                <a:schemeClr val="dk1"/>
              </a:buClr>
              <a:buSzPct val="61111"/>
              <a:buFont typeface="Arial"/>
              <a:buNone/>
            </a:pPr>
            <a:r>
              <a:rPr lang="es" sz="1800">
                <a:solidFill>
                  <a:schemeClr val="dk1"/>
                </a:solidFill>
              </a:rPr>
              <a:t>2.      </a:t>
            </a:r>
            <a:r>
              <a:rPr b="1" lang="es" sz="1800">
                <a:solidFill>
                  <a:schemeClr val="dk1"/>
                </a:solidFill>
              </a:rPr>
              <a:t>CONDUCTA AGRESIVA</a:t>
            </a:r>
            <a:r>
              <a:rPr lang="es" sz="1800">
                <a:solidFill>
                  <a:schemeClr val="dk1"/>
                </a:solidFill>
              </a:rPr>
              <a:t>. Olvídalo. Casi no queda tiempo para hacerlo. Me tratas como a un esclavo. Eres un desconsiderado. </a:t>
            </a:r>
          </a:p>
          <a:p>
            <a:pPr lvl="0">
              <a:lnSpc>
                <a:spcPct val="115000"/>
              </a:lnSpc>
              <a:spcBef>
                <a:spcPts val="0"/>
              </a:spcBef>
              <a:buClr>
                <a:schemeClr val="dk1"/>
              </a:buClr>
              <a:buSzPct val="61111"/>
              <a:buFont typeface="Arial"/>
              <a:buNone/>
            </a:pPr>
            <a:r>
              <a:rPr lang="es" sz="1800">
                <a:solidFill>
                  <a:schemeClr val="dk1"/>
                </a:solidFill>
              </a:rPr>
              <a:t>3.      </a:t>
            </a:r>
            <a:r>
              <a:rPr b="1" lang="es" sz="1800">
                <a:solidFill>
                  <a:schemeClr val="dk1"/>
                </a:solidFill>
              </a:rPr>
              <a:t>CONDUCTA ASERTIVA</a:t>
            </a:r>
            <a:r>
              <a:rPr lang="es" sz="1800">
                <a:solidFill>
                  <a:schemeClr val="dk1"/>
                </a:solidFill>
              </a:rPr>
              <a:t>. Muy frecuentemente me pides que te eche una mano en el trabajo que te asignan(hechos). Estoy cansado de hacer, además de mi trabajo, el tuyo (sentimientos), así que intenta hacerlo tú mismo (conductas), seguro que así te costará menos la próxima vez (consecuencias).</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theflippedclassroom.es/"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theflippedclassroom.es/"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activitytypes.wmwikis.net/HOME" TargetMode="External"/><Relationship Id="rId4" Type="http://schemas.openxmlformats.org/officeDocument/2006/relationships/hyperlink" Target="http://education.wm.edu/ourfacultystaff/faculty/harris_j.php" TargetMode="External"/><Relationship Id="rId5" Type="http://schemas.openxmlformats.org/officeDocument/2006/relationships/hyperlink" Target="http://mhofer.blogs.wm.edu/contact/" TargetMode="External"/><Relationship Id="rId6" Type="http://schemas.openxmlformats.org/officeDocument/2006/relationships/hyperlink" Target="http://www.abc.es/familia-educacion/20131211/abci-claves-educacion-201312101604.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gsuite.google.es/learning-center/" TargetMode="External"/><Relationship Id="rId4" Type="http://schemas.openxmlformats.org/officeDocument/2006/relationships/hyperlink" Target="https://gsuite.google.es/learning-center/" TargetMode="External"/><Relationship Id="rId5" Type="http://schemas.openxmlformats.org/officeDocument/2006/relationships/hyperlink" Target="https://gsuite.google.es/learning-center/" TargetMode="External"/><Relationship Id="rId6" Type="http://schemas.openxmlformats.org/officeDocument/2006/relationships/hyperlink" Target="http://www.theflippedclassroom.es/" TargetMode="External"/><Relationship Id="rId7" Type="http://schemas.openxmlformats.org/officeDocument/2006/relationships/image" Target="../media/image10.png"/><Relationship Id="rId8" Type="http://schemas.openxmlformats.org/officeDocument/2006/relationships/hyperlink" Target="http://www.elmundo.es/sociedad/2016/09/08/57d061c646163fd86d8b45cc.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3426225"/>
            <a:ext cx="8520599" cy="1049700"/>
          </a:xfrm>
          <a:prstGeom prst="rect">
            <a:avLst/>
          </a:prstGeom>
        </p:spPr>
        <p:txBody>
          <a:bodyPr anchorCtr="0" anchor="t" bIns="91425" lIns="91425" rIns="91425" tIns="91425">
            <a:noAutofit/>
          </a:bodyPr>
          <a:lstStyle/>
          <a:p>
            <a:pPr lvl="0" rtl="0">
              <a:spcBef>
                <a:spcPts val="0"/>
              </a:spcBef>
              <a:buNone/>
            </a:pPr>
            <a:r>
              <a:rPr lang="es"/>
              <a:t>IES Valle Inclán.</a:t>
            </a:r>
          </a:p>
          <a:p>
            <a:pPr lvl="0">
              <a:spcBef>
                <a:spcPts val="0"/>
              </a:spcBef>
              <a:buNone/>
            </a:pPr>
            <a:r>
              <a:rPr lang="es"/>
              <a:t>Rafael Reina.</a:t>
            </a:r>
          </a:p>
        </p:txBody>
      </p:sp>
      <p:sp>
        <p:nvSpPr>
          <p:cNvPr id="55" name="Shape 5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pic>
        <p:nvPicPr>
          <p:cNvPr id="56" name="Shape 56"/>
          <p:cNvPicPr preferRelativeResize="0"/>
          <p:nvPr/>
        </p:nvPicPr>
        <p:blipFill rotWithShape="1">
          <a:blip r:embed="rId3">
            <a:alphaModFix/>
          </a:blip>
          <a:srcRect b="17186" l="2038" r="5300" t="5047"/>
          <a:stretch/>
        </p:blipFill>
        <p:spPr>
          <a:xfrm>
            <a:off x="2923275" y="1423800"/>
            <a:ext cx="3666600" cy="2002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Panorama actual</a:t>
            </a:r>
          </a:p>
        </p:txBody>
      </p:sp>
      <p:sp>
        <p:nvSpPr>
          <p:cNvPr id="123" name="Shape 12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s" sz="2400"/>
              <a:t>Sociedad del Conocimiento</a:t>
            </a:r>
          </a:p>
          <a:p>
            <a:pPr indent="-381000" lvl="0" marL="457200" rtl="0">
              <a:spcBef>
                <a:spcPts val="0"/>
              </a:spcBef>
              <a:buSzPct val="100000"/>
            </a:pPr>
            <a:r>
              <a:rPr lang="es" sz="2400"/>
              <a:t>Volumen de información</a:t>
            </a:r>
          </a:p>
          <a:p>
            <a:pPr indent="-381000" lvl="0" marL="457200" rtl="0">
              <a:spcBef>
                <a:spcPts val="0"/>
              </a:spcBef>
              <a:buSzPct val="100000"/>
            </a:pPr>
            <a:r>
              <a:rPr lang="es" sz="2400"/>
              <a:t>Sociedad cambiante</a:t>
            </a:r>
          </a:p>
          <a:p>
            <a:pPr indent="-381000" lvl="0" marL="457200" rtl="0">
              <a:spcBef>
                <a:spcPts val="0"/>
              </a:spcBef>
              <a:buSzPct val="100000"/>
            </a:pPr>
            <a:r>
              <a:rPr lang="es" sz="2400"/>
              <a:t>Acceso a internet</a:t>
            </a:r>
          </a:p>
          <a:p>
            <a:pPr indent="-381000" lvl="0" marL="457200" rtl="0">
              <a:spcBef>
                <a:spcPts val="0"/>
              </a:spcBef>
              <a:buSzPct val="100000"/>
            </a:pPr>
            <a:r>
              <a:rPr lang="es" sz="2400"/>
              <a:t>Evolución de la tecnología móvil</a:t>
            </a:r>
          </a:p>
        </p:txBody>
      </p:sp>
      <p:sp>
        <p:nvSpPr>
          <p:cNvPr id="124" name="Shape 1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eLearning</a:t>
            </a:r>
          </a:p>
        </p:txBody>
      </p:sp>
      <p:sp>
        <p:nvSpPr>
          <p:cNvPr id="130" name="Shape 130"/>
          <p:cNvSpPr txBox="1"/>
          <p:nvPr>
            <p:ph idx="1" type="body"/>
          </p:nvPr>
        </p:nvSpPr>
        <p:spPr>
          <a:xfrm>
            <a:off x="311700" y="1152475"/>
            <a:ext cx="8520600" cy="3904200"/>
          </a:xfrm>
          <a:prstGeom prst="rect">
            <a:avLst/>
          </a:prstGeom>
        </p:spPr>
        <p:txBody>
          <a:bodyPr anchorCtr="0" anchor="t" bIns="91425" lIns="91425" rIns="91425" tIns="91425">
            <a:noAutofit/>
          </a:bodyPr>
          <a:lstStyle/>
          <a:p>
            <a:pPr indent="-381000" lvl="0" marL="457200" rtl="0">
              <a:spcBef>
                <a:spcPts val="0"/>
              </a:spcBef>
              <a:buSzPct val="100000"/>
            </a:pPr>
            <a:r>
              <a:rPr lang="es" sz="2400"/>
              <a:t>Aprendizaje a través de la web, colaborando y cooperando.</a:t>
            </a:r>
          </a:p>
          <a:p>
            <a:pPr indent="-381000" lvl="0" marL="457200" rtl="0">
              <a:spcBef>
                <a:spcPts val="0"/>
              </a:spcBef>
              <a:buSzPct val="100000"/>
            </a:pPr>
            <a:r>
              <a:rPr lang="es" sz="2400"/>
              <a:t>Nuevos entornos de aprendizajes personalizados (PLE).</a:t>
            </a:r>
          </a:p>
          <a:p>
            <a:pPr indent="-381000" lvl="0" marL="457200" rtl="0">
              <a:spcBef>
                <a:spcPts val="0"/>
              </a:spcBef>
              <a:buSzPct val="100000"/>
            </a:pPr>
            <a:r>
              <a:rPr lang="es" sz="2400"/>
              <a:t>Sin  horario.</a:t>
            </a:r>
          </a:p>
          <a:p>
            <a:pPr indent="-381000" lvl="0" marL="457200" rtl="0">
              <a:spcBef>
                <a:spcPts val="0"/>
              </a:spcBef>
              <a:buSzPct val="100000"/>
            </a:pPr>
            <a:r>
              <a:rPr lang="es" sz="2400"/>
              <a:t>En cualquier lugar.</a:t>
            </a:r>
          </a:p>
          <a:p>
            <a:pPr indent="-381000" lvl="0" marL="457200" rtl="0">
              <a:spcBef>
                <a:spcPts val="0"/>
              </a:spcBef>
              <a:buSzPct val="100000"/>
            </a:pPr>
            <a:r>
              <a:rPr lang="es" sz="2400"/>
              <a:t>De las clases magistrales a la práctica.</a:t>
            </a:r>
          </a:p>
          <a:p>
            <a:pPr indent="-381000" lvl="0" marL="457200" rtl="0">
              <a:spcBef>
                <a:spcPts val="0"/>
              </a:spcBef>
              <a:buSzPct val="100000"/>
            </a:pPr>
            <a:r>
              <a:rPr lang="es" sz="2400"/>
              <a:t>Formación continua durante toda la vida.</a:t>
            </a:r>
          </a:p>
          <a:p>
            <a:pPr indent="-381000" lvl="0" marL="457200" rtl="0">
              <a:spcBef>
                <a:spcPts val="0"/>
              </a:spcBef>
              <a:buSzPct val="100000"/>
            </a:pPr>
            <a:r>
              <a:rPr lang="es" sz="2400"/>
              <a:t>Mayor autonomía: el alumno decide qué aprender y cuándo.</a:t>
            </a:r>
          </a:p>
        </p:txBody>
      </p:sp>
      <p:sp>
        <p:nvSpPr>
          <p:cNvPr id="131" name="Shape 1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32" name="Shape 132"/>
          <p:cNvPicPr preferRelativeResize="0"/>
          <p:nvPr/>
        </p:nvPicPr>
        <p:blipFill>
          <a:blip r:embed="rId3">
            <a:alphaModFix/>
          </a:blip>
          <a:stretch>
            <a:fillRect/>
          </a:stretch>
        </p:blipFill>
        <p:spPr>
          <a:xfrm>
            <a:off x="5498322" y="2334622"/>
            <a:ext cx="2974125" cy="1011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2066925" y="1328737"/>
            <a:ext cx="5924550" cy="3248025"/>
          </a:xfrm>
          <a:prstGeom prst="rect">
            <a:avLst/>
          </a:prstGeom>
          <a:noFill/>
          <a:ln>
            <a:noFill/>
          </a:ln>
        </p:spPr>
      </p:pic>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mLearning</a:t>
            </a:r>
          </a:p>
        </p:txBody>
      </p:sp>
      <p:sp>
        <p:nvSpPr>
          <p:cNvPr id="139" name="Shape 139"/>
          <p:cNvSpPr txBox="1"/>
          <p:nvPr>
            <p:ph idx="1" type="body"/>
          </p:nvPr>
        </p:nvSpPr>
        <p:spPr>
          <a:xfrm>
            <a:off x="348150" y="1077100"/>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s" sz="2400"/>
              <a:t>Es una evolución del eLearning.</a:t>
            </a:r>
          </a:p>
          <a:p>
            <a:pPr indent="-381000" lvl="0" marL="457200" rtl="0">
              <a:spcBef>
                <a:spcPts val="0"/>
              </a:spcBef>
              <a:buSzPct val="100000"/>
            </a:pPr>
            <a:r>
              <a:rPr lang="es" sz="2400"/>
              <a:t>Uso de dispositivos móviles.</a:t>
            </a:r>
          </a:p>
        </p:txBody>
      </p:sp>
      <p:sp>
        <p:nvSpPr>
          <p:cNvPr id="140" name="Shape 1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bLearning</a:t>
            </a:r>
          </a:p>
        </p:txBody>
      </p:sp>
      <p:sp>
        <p:nvSpPr>
          <p:cNvPr id="146" name="Shape 146"/>
          <p:cNvSpPr txBox="1"/>
          <p:nvPr>
            <p:ph idx="1" type="body"/>
          </p:nvPr>
        </p:nvSpPr>
        <p:spPr>
          <a:xfrm>
            <a:off x="311700" y="1152475"/>
            <a:ext cx="2879100" cy="3721500"/>
          </a:xfrm>
          <a:prstGeom prst="rect">
            <a:avLst/>
          </a:prstGeom>
        </p:spPr>
        <p:txBody>
          <a:bodyPr anchorCtr="0" anchor="t" bIns="91425" lIns="91425" rIns="91425" tIns="91425">
            <a:noAutofit/>
          </a:bodyPr>
          <a:lstStyle/>
          <a:p>
            <a:pPr lvl="0" rtl="0">
              <a:spcBef>
                <a:spcPts val="0"/>
              </a:spcBef>
              <a:buNone/>
            </a:pPr>
            <a:r>
              <a:rPr lang="es" sz="2400"/>
              <a:t>Modelo semipresencial: Integración y mezcla de clases presenciales con actividades docentes en aula virtual.</a:t>
            </a:r>
          </a:p>
        </p:txBody>
      </p:sp>
      <p:sp>
        <p:nvSpPr>
          <p:cNvPr id="147" name="Shape 1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48" name="Shape 148"/>
          <p:cNvPicPr preferRelativeResize="0"/>
          <p:nvPr/>
        </p:nvPicPr>
        <p:blipFill>
          <a:blip r:embed="rId3">
            <a:alphaModFix/>
          </a:blip>
          <a:stretch>
            <a:fillRect/>
          </a:stretch>
        </p:blipFill>
        <p:spPr>
          <a:xfrm>
            <a:off x="3118050" y="1017725"/>
            <a:ext cx="5652100" cy="3300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513850" y="2707100"/>
            <a:ext cx="3958800" cy="1694700"/>
          </a:xfrm>
          <a:prstGeom prst="rect">
            <a:avLst/>
          </a:prstGeom>
        </p:spPr>
        <p:txBody>
          <a:bodyPr anchorCtr="0" anchor="ctr" bIns="91425" lIns="91425" rIns="91425" tIns="91425">
            <a:noAutofit/>
          </a:bodyPr>
          <a:lstStyle/>
          <a:p>
            <a:pPr lvl="0" rtl="0">
              <a:spcBef>
                <a:spcPts val="0"/>
              </a:spcBef>
              <a:buNone/>
            </a:pPr>
            <a:r>
              <a:rPr lang="es"/>
              <a:t>Nuevos modelos educativos</a:t>
            </a:r>
          </a:p>
        </p:txBody>
      </p:sp>
      <p:sp>
        <p:nvSpPr>
          <p:cNvPr id="154" name="Shape 1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55" name="Shape 155"/>
          <p:cNvPicPr preferRelativeResize="0"/>
          <p:nvPr/>
        </p:nvPicPr>
        <p:blipFill>
          <a:blip r:embed="rId3">
            <a:alphaModFix/>
          </a:blip>
          <a:stretch>
            <a:fillRect/>
          </a:stretch>
        </p:blipFill>
        <p:spPr>
          <a:xfrm>
            <a:off x="4594812" y="1004875"/>
            <a:ext cx="4238625" cy="3133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Conceptos</a:t>
            </a:r>
          </a:p>
        </p:txBody>
      </p:sp>
      <p:sp>
        <p:nvSpPr>
          <p:cNvPr id="161" name="Shape 1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
        <p:nvSpPr>
          <p:cNvPr id="162" name="Shape 1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b="1" lang="es" sz="2400">
                <a:solidFill>
                  <a:srgbClr val="CC4125"/>
                </a:solidFill>
              </a:rPr>
              <a:t>Modelos</a:t>
            </a:r>
            <a:r>
              <a:rPr lang="es" sz="2400"/>
              <a:t> es aquello que se toma como referencia para tratar de producir algo igual (arquetipo).</a:t>
            </a:r>
          </a:p>
          <a:p>
            <a:pPr indent="-381000" lvl="0" marL="457200" rtl="0">
              <a:spcBef>
                <a:spcPts val="0"/>
              </a:spcBef>
              <a:buSzPct val="100000"/>
            </a:pPr>
            <a:r>
              <a:rPr b="1" lang="es" sz="2400">
                <a:solidFill>
                  <a:srgbClr val="134F5C"/>
                </a:solidFill>
              </a:rPr>
              <a:t>Metodologías</a:t>
            </a:r>
            <a:r>
              <a:rPr lang="es" sz="2400"/>
              <a:t> son un conjunto de métodos que se siguen en una investigación científica o en una exposición doctrinal.</a:t>
            </a:r>
          </a:p>
          <a:p>
            <a:pPr indent="-381000" lvl="0" marL="457200" rtl="0">
              <a:spcBef>
                <a:spcPts val="0"/>
              </a:spcBef>
              <a:buSzPct val="100000"/>
            </a:pPr>
            <a:r>
              <a:rPr b="1" lang="es" sz="2400">
                <a:solidFill>
                  <a:srgbClr val="1155CC"/>
                </a:solidFill>
              </a:rPr>
              <a:t>Métodos</a:t>
            </a:r>
            <a:r>
              <a:rPr lang="es" sz="2400"/>
              <a:t> son el modo de decir o hacer con orden.</a:t>
            </a:r>
          </a:p>
          <a:p>
            <a:pPr indent="-381000" lvl="0" marL="457200" rtl="0">
              <a:spcBef>
                <a:spcPts val="0"/>
              </a:spcBef>
              <a:buSzPct val="100000"/>
            </a:pPr>
            <a:r>
              <a:rPr b="1" lang="es" sz="2400">
                <a:solidFill>
                  <a:srgbClr val="741B47"/>
                </a:solidFill>
              </a:rPr>
              <a:t>Técnicas</a:t>
            </a:r>
            <a:r>
              <a:rPr lang="es" sz="2400"/>
              <a:t> son un conjunto de procedimientos y recursos.</a:t>
            </a:r>
          </a:p>
          <a:p>
            <a:pPr indent="-381000" lvl="0" marL="457200">
              <a:spcBef>
                <a:spcPts val="0"/>
              </a:spcBef>
              <a:buSzPct val="100000"/>
            </a:pPr>
            <a:r>
              <a:rPr b="1" lang="es" sz="2400"/>
              <a:t>Herramientas</a:t>
            </a:r>
            <a:r>
              <a:rPr lang="es" sz="2400"/>
              <a:t> son los instrumentos para hacer algo.</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Modelos Educativos</a:t>
            </a:r>
          </a:p>
        </p:txBody>
      </p:sp>
      <p:sp>
        <p:nvSpPr>
          <p:cNvPr id="168" name="Shape 1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s" sz="2400"/>
              <a:t>Modelo </a:t>
            </a:r>
            <a:r>
              <a:rPr b="1" lang="es" sz="2400"/>
              <a:t>tradicional</a:t>
            </a:r>
            <a:r>
              <a:rPr lang="es" sz="2400"/>
              <a:t> académico: basado en la exposición magistral de contenidos.</a:t>
            </a:r>
          </a:p>
          <a:p>
            <a:pPr indent="-381000" lvl="0" marL="457200" rtl="0">
              <a:spcBef>
                <a:spcPts val="0"/>
              </a:spcBef>
              <a:buSzPct val="100000"/>
            </a:pPr>
            <a:r>
              <a:rPr lang="es" sz="2400"/>
              <a:t>Modelo </a:t>
            </a:r>
            <a:r>
              <a:rPr b="1" lang="es" sz="2400"/>
              <a:t>conductivista</a:t>
            </a:r>
            <a:r>
              <a:rPr lang="es" sz="2400"/>
              <a:t> basado en el comportamiento.</a:t>
            </a:r>
          </a:p>
          <a:p>
            <a:pPr indent="-381000" lvl="0" marL="457200" rtl="0">
              <a:spcBef>
                <a:spcPts val="0"/>
              </a:spcBef>
              <a:buSzPct val="100000"/>
            </a:pPr>
            <a:r>
              <a:rPr lang="es" sz="2400"/>
              <a:t>Modelo </a:t>
            </a:r>
            <a:r>
              <a:rPr b="1" lang="es" sz="2400"/>
              <a:t>constructivista</a:t>
            </a:r>
            <a:r>
              <a:rPr lang="es" sz="2400"/>
              <a:t> basado en la investigación y en la construcción individual del propio saber.</a:t>
            </a:r>
          </a:p>
          <a:p>
            <a:pPr indent="-381000" lvl="0" marL="457200" rtl="0">
              <a:spcBef>
                <a:spcPts val="0"/>
              </a:spcBef>
              <a:buSzPct val="100000"/>
            </a:pPr>
            <a:r>
              <a:rPr lang="es" sz="2400"/>
              <a:t>Modelo basado en </a:t>
            </a:r>
            <a:r>
              <a:rPr b="1" lang="es" sz="2400"/>
              <a:t>proyectos</a:t>
            </a:r>
            <a:r>
              <a:rPr lang="es" sz="2400"/>
              <a:t> reales.</a:t>
            </a:r>
          </a:p>
          <a:p>
            <a:pPr indent="-381000" lvl="0" marL="457200" rtl="0">
              <a:spcBef>
                <a:spcPts val="0"/>
              </a:spcBef>
              <a:buSzPct val="100000"/>
            </a:pPr>
            <a:r>
              <a:rPr lang="es" sz="2400"/>
              <a:t>Modelo </a:t>
            </a:r>
            <a:r>
              <a:rPr b="1" lang="es" sz="2400"/>
              <a:t>TPACK</a:t>
            </a:r>
            <a:r>
              <a:rPr lang="es" sz="2400"/>
              <a:t> basado Conocimiento Tecnológico del Conocimiento.</a:t>
            </a:r>
          </a:p>
          <a:p>
            <a:pPr indent="-381000" lvl="0" marL="457200">
              <a:spcBef>
                <a:spcPts val="0"/>
              </a:spcBef>
              <a:buSzPct val="100000"/>
            </a:pPr>
            <a:r>
              <a:rPr lang="es" sz="2400"/>
              <a:t>Modelo de </a:t>
            </a:r>
            <a:r>
              <a:rPr b="1" lang="es" sz="2400"/>
              <a:t>aula invertida</a:t>
            </a:r>
            <a:r>
              <a:rPr lang="es" sz="2400"/>
              <a:t>.</a:t>
            </a:r>
          </a:p>
        </p:txBody>
      </p:sp>
      <p:sp>
        <p:nvSpPr>
          <p:cNvPr id="169" name="Shape 1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Modelo aula invertida </a:t>
            </a:r>
          </a:p>
        </p:txBody>
      </p:sp>
      <p:sp>
        <p:nvSpPr>
          <p:cNvPr id="175" name="Shape 17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333333"/>
              </a:buClr>
              <a:buSzPct val="100000"/>
              <a:buFont typeface="Georgia"/>
            </a:pPr>
            <a:r>
              <a:rPr lang="es" sz="2400">
                <a:solidFill>
                  <a:srgbClr val="333333"/>
                </a:solidFill>
                <a:latin typeface="Georgia"/>
                <a:ea typeface="Georgia"/>
                <a:cs typeface="Georgia"/>
                <a:sym typeface="Georgia"/>
              </a:rPr>
              <a:t>El </a:t>
            </a:r>
            <a:r>
              <a:rPr b="1" lang="es" sz="2400">
                <a:solidFill>
                  <a:srgbClr val="333333"/>
                </a:solidFill>
                <a:latin typeface="Georgia"/>
                <a:ea typeface="Georgia"/>
                <a:cs typeface="Georgia"/>
                <a:sym typeface="Georgia"/>
              </a:rPr>
              <a:t>vídeo</a:t>
            </a:r>
            <a:r>
              <a:rPr lang="es" sz="2400">
                <a:solidFill>
                  <a:srgbClr val="333333"/>
                </a:solidFill>
                <a:latin typeface="Georgia"/>
                <a:ea typeface="Georgia"/>
                <a:cs typeface="Georgia"/>
                <a:sym typeface="Georgia"/>
              </a:rPr>
              <a:t>, la </a:t>
            </a:r>
            <a:r>
              <a:rPr b="1" lang="es" sz="2400">
                <a:solidFill>
                  <a:srgbClr val="333333"/>
                </a:solidFill>
                <a:latin typeface="Georgia"/>
                <a:ea typeface="Georgia"/>
                <a:cs typeface="Georgia"/>
                <a:sym typeface="Georgia"/>
              </a:rPr>
              <a:t>realidad virtual </a:t>
            </a:r>
            <a:r>
              <a:rPr lang="es" sz="2400">
                <a:solidFill>
                  <a:srgbClr val="333333"/>
                </a:solidFill>
                <a:latin typeface="Georgia"/>
                <a:ea typeface="Georgia"/>
                <a:cs typeface="Georgia"/>
                <a:sym typeface="Georgia"/>
              </a:rPr>
              <a:t>y los </a:t>
            </a:r>
            <a:r>
              <a:rPr b="1" lang="es" sz="2400">
                <a:solidFill>
                  <a:srgbClr val="333333"/>
                </a:solidFill>
                <a:latin typeface="Georgia"/>
                <a:ea typeface="Georgia"/>
                <a:cs typeface="Georgia"/>
                <a:sym typeface="Georgia"/>
              </a:rPr>
              <a:t>juegos digitales</a:t>
            </a:r>
            <a:r>
              <a:rPr lang="es" sz="2400">
                <a:solidFill>
                  <a:srgbClr val="333333"/>
                </a:solidFill>
                <a:latin typeface="Georgia"/>
                <a:ea typeface="Georgia"/>
                <a:cs typeface="Georgia"/>
                <a:sym typeface="Georgia"/>
              </a:rPr>
              <a:t> son los nuevos libros de texto. </a:t>
            </a:r>
          </a:p>
          <a:p>
            <a:pPr indent="-381000" lvl="0" marL="457200" rtl="0">
              <a:spcBef>
                <a:spcPts val="0"/>
              </a:spcBef>
              <a:buClr>
                <a:srgbClr val="333333"/>
              </a:buClr>
              <a:buSzPct val="100000"/>
              <a:buFont typeface="Georgia"/>
            </a:pPr>
            <a:r>
              <a:rPr b="1" lang="es" sz="2400">
                <a:solidFill>
                  <a:srgbClr val="333333"/>
                </a:solidFill>
                <a:latin typeface="Georgia"/>
                <a:ea typeface="Georgia"/>
                <a:cs typeface="Georgia"/>
                <a:sym typeface="Georgia"/>
              </a:rPr>
              <a:t>Twitter</a:t>
            </a:r>
            <a:r>
              <a:rPr lang="es" sz="2400">
                <a:solidFill>
                  <a:srgbClr val="333333"/>
                </a:solidFill>
                <a:latin typeface="Georgia"/>
                <a:ea typeface="Georgia"/>
                <a:cs typeface="Georgia"/>
                <a:sym typeface="Georgia"/>
              </a:rPr>
              <a:t>, la nueva sala de profesores. </a:t>
            </a:r>
          </a:p>
          <a:p>
            <a:pPr indent="-381000" lvl="0" marL="457200" rtl="0">
              <a:spcBef>
                <a:spcPts val="0"/>
              </a:spcBef>
              <a:buClr>
                <a:srgbClr val="333333"/>
              </a:buClr>
              <a:buSzPct val="100000"/>
              <a:buFont typeface="Georgia"/>
            </a:pPr>
            <a:r>
              <a:rPr lang="es" sz="2400">
                <a:solidFill>
                  <a:srgbClr val="333333"/>
                </a:solidFill>
                <a:latin typeface="Georgia"/>
                <a:ea typeface="Georgia"/>
                <a:cs typeface="Georgia"/>
                <a:sym typeface="Georgia"/>
              </a:rPr>
              <a:t>La escuela no es un lugar. </a:t>
            </a:r>
          </a:p>
          <a:p>
            <a:pPr indent="-381000" lvl="0" marL="457200" rtl="0">
              <a:spcBef>
                <a:spcPts val="0"/>
              </a:spcBef>
              <a:buClr>
                <a:srgbClr val="333333"/>
              </a:buClr>
              <a:buSzPct val="100000"/>
              <a:buFont typeface="Georgia"/>
            </a:pPr>
            <a:r>
              <a:rPr lang="es" sz="2400">
                <a:solidFill>
                  <a:srgbClr val="333333"/>
                </a:solidFill>
                <a:latin typeface="Georgia"/>
                <a:ea typeface="Georgia"/>
                <a:cs typeface="Georgia"/>
                <a:sym typeface="Georgia"/>
              </a:rPr>
              <a:t>Aprendizaje 24 horas al día.</a:t>
            </a:r>
          </a:p>
          <a:p>
            <a:pPr indent="-381000" lvl="0" marL="457200" rtl="0">
              <a:spcBef>
                <a:spcPts val="0"/>
              </a:spcBef>
              <a:buSzPct val="100000"/>
            </a:pPr>
            <a:r>
              <a:rPr b="1" lang="es" sz="2400">
                <a:solidFill>
                  <a:srgbClr val="134F5C"/>
                </a:solidFill>
              </a:rPr>
              <a:t>Metodologías </a:t>
            </a:r>
            <a:r>
              <a:rPr lang="es" sz="2400">
                <a:solidFill>
                  <a:schemeClr val="dk1"/>
                </a:solidFill>
              </a:rPr>
              <a:t>enseñanza inductiva.</a:t>
            </a:r>
          </a:p>
          <a:p>
            <a:pPr indent="-381000" lvl="0" marL="457200" rtl="0">
              <a:spcBef>
                <a:spcPts val="0"/>
              </a:spcBef>
              <a:buSzPct val="100000"/>
            </a:pPr>
            <a:r>
              <a:rPr b="1" lang="es" sz="2400">
                <a:solidFill>
                  <a:srgbClr val="1155CC"/>
                </a:solidFill>
              </a:rPr>
              <a:t>Métodos</a:t>
            </a:r>
            <a:r>
              <a:rPr lang="es" sz="2400"/>
              <a:t> de aprendizaje por tareas y proyectos.</a:t>
            </a:r>
          </a:p>
          <a:p>
            <a:pPr indent="-381000" lvl="0" marL="457200" rtl="0">
              <a:spcBef>
                <a:spcPts val="0"/>
              </a:spcBef>
              <a:buSzPct val="100000"/>
            </a:pPr>
            <a:r>
              <a:rPr b="1" lang="es" sz="2400">
                <a:solidFill>
                  <a:srgbClr val="741B47"/>
                </a:solidFill>
              </a:rPr>
              <a:t>Técnicas</a:t>
            </a:r>
            <a:r>
              <a:rPr lang="es" sz="2400"/>
              <a:t> de colaboración, cooperación e investigación.</a:t>
            </a:r>
          </a:p>
          <a:p>
            <a:pPr indent="-381000" lvl="0" marL="457200">
              <a:spcBef>
                <a:spcPts val="0"/>
              </a:spcBef>
              <a:buSzPct val="100000"/>
            </a:pPr>
            <a:r>
              <a:rPr b="1" lang="es" sz="2400"/>
              <a:t>Herramientas</a:t>
            </a:r>
            <a:r>
              <a:rPr lang="es" sz="2400"/>
              <a:t> TIC: moodle, G Suite, Blogs, ...</a:t>
            </a:r>
          </a:p>
        </p:txBody>
      </p:sp>
      <p:sp>
        <p:nvSpPr>
          <p:cNvPr id="176" name="Shape 1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pic>
        <p:nvPicPr>
          <p:cNvPr id="177" name="Shape 177">
            <a:hlinkClick r:id="rId3"/>
          </p:cNvPr>
          <p:cNvPicPr preferRelativeResize="0"/>
          <p:nvPr/>
        </p:nvPicPr>
        <p:blipFill>
          <a:blip r:embed="rId4">
            <a:alphaModFix/>
          </a:blip>
          <a:stretch>
            <a:fillRect/>
          </a:stretch>
        </p:blipFill>
        <p:spPr>
          <a:xfrm>
            <a:off x="4664700" y="296575"/>
            <a:ext cx="3807750" cy="76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FlippedClassRoom</a:t>
            </a:r>
          </a:p>
        </p:txBody>
      </p:sp>
      <p:sp>
        <p:nvSpPr>
          <p:cNvPr id="183" name="Shape 183"/>
          <p:cNvSpPr txBox="1"/>
          <p:nvPr>
            <p:ph idx="1" type="body"/>
          </p:nvPr>
        </p:nvSpPr>
        <p:spPr>
          <a:xfrm>
            <a:off x="355825" y="1091450"/>
            <a:ext cx="4286400" cy="3677700"/>
          </a:xfrm>
          <a:prstGeom prst="rect">
            <a:avLst/>
          </a:prstGeom>
        </p:spPr>
        <p:txBody>
          <a:bodyPr anchorCtr="0" anchor="t" bIns="91425" lIns="91425" rIns="91425" tIns="91425">
            <a:noAutofit/>
          </a:bodyPr>
          <a:lstStyle/>
          <a:p>
            <a:pPr indent="-228600" lvl="0" marL="457200" rtl="0">
              <a:spcBef>
                <a:spcPts val="0"/>
              </a:spcBef>
            </a:pPr>
            <a:r>
              <a:rPr lang="es"/>
              <a:t>Dar la vuelta a la clase: </a:t>
            </a:r>
            <a:br>
              <a:rPr lang="es"/>
            </a:br>
            <a:r>
              <a:rPr lang="es" u="sng">
                <a:solidFill>
                  <a:schemeClr val="hlink"/>
                </a:solidFill>
                <a:hlinkClick r:id="rId3"/>
              </a:rPr>
              <a:t>http://www.theflippedclassroom.es/</a:t>
            </a:r>
            <a:r>
              <a:rPr lang="es"/>
              <a:t> </a:t>
            </a:r>
          </a:p>
          <a:p>
            <a:pPr indent="-228600" lvl="0" marL="457200" rtl="0">
              <a:spcBef>
                <a:spcPts val="0"/>
              </a:spcBef>
            </a:pPr>
            <a:r>
              <a:rPr lang="es"/>
              <a:t>Del consumo de conocimientos a la producción.</a:t>
            </a:r>
          </a:p>
          <a:p>
            <a:pPr indent="-228600" lvl="0" marL="457200" rtl="0">
              <a:spcBef>
                <a:spcPts val="0"/>
              </a:spcBef>
            </a:pPr>
            <a:r>
              <a:rPr lang="es"/>
              <a:t>En infantil deben </a:t>
            </a:r>
            <a:r>
              <a:rPr b="1" lang="es">
                <a:solidFill>
                  <a:srgbClr val="38761D"/>
                </a:solidFill>
              </a:rPr>
              <a:t>imitar</a:t>
            </a:r>
            <a:r>
              <a:rPr lang="es"/>
              <a:t>, en primaria deben </a:t>
            </a:r>
            <a:r>
              <a:rPr b="1" lang="es">
                <a:solidFill>
                  <a:srgbClr val="0B5394"/>
                </a:solidFill>
              </a:rPr>
              <a:t>imaginar </a:t>
            </a:r>
            <a:r>
              <a:rPr lang="es"/>
              <a:t>y para ser adultos deben </a:t>
            </a:r>
            <a:r>
              <a:rPr b="1" lang="es">
                <a:solidFill>
                  <a:srgbClr val="980000"/>
                </a:solidFill>
              </a:rPr>
              <a:t>pensar</a:t>
            </a:r>
            <a:r>
              <a:rPr lang="es"/>
              <a:t>.</a:t>
            </a:r>
          </a:p>
          <a:p>
            <a:pPr indent="-228600" lvl="0" marL="457200" rtl="0">
              <a:spcBef>
                <a:spcPts val="0"/>
              </a:spcBef>
            </a:pPr>
            <a:r>
              <a:rPr lang="es"/>
              <a:t>Fomentar autonomía del alumno, pensamiento crítico, colaboración, cooperación y trabajo en equipo.</a:t>
            </a:r>
          </a:p>
          <a:p>
            <a:pPr lvl="0" rtl="0">
              <a:spcBef>
                <a:spcPts val="0"/>
              </a:spcBef>
              <a:buNone/>
            </a:pPr>
            <a:r>
              <a:t/>
            </a:r>
            <a:endParaRPr/>
          </a:p>
        </p:txBody>
      </p:sp>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85" name="Shape 185"/>
          <p:cNvPicPr preferRelativeResize="0"/>
          <p:nvPr/>
        </p:nvPicPr>
        <p:blipFill>
          <a:blip r:embed="rId4">
            <a:alphaModFix/>
          </a:blip>
          <a:stretch>
            <a:fillRect/>
          </a:stretch>
        </p:blipFill>
        <p:spPr>
          <a:xfrm>
            <a:off x="4801325" y="1091450"/>
            <a:ext cx="3899101" cy="34980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91" name="Shape 191"/>
          <p:cNvPicPr preferRelativeResize="0"/>
          <p:nvPr/>
        </p:nvPicPr>
        <p:blipFill>
          <a:blip r:embed="rId3">
            <a:alphaModFix/>
          </a:blip>
          <a:stretch>
            <a:fillRect/>
          </a:stretch>
        </p:blipFill>
        <p:spPr>
          <a:xfrm>
            <a:off x="4490624" y="1300618"/>
            <a:ext cx="4381201" cy="3079718"/>
          </a:xfrm>
          <a:prstGeom prst="rect">
            <a:avLst/>
          </a:prstGeom>
          <a:noFill/>
          <a:ln>
            <a:noFill/>
          </a:ln>
        </p:spPr>
      </p:pic>
      <p:pic>
        <p:nvPicPr>
          <p:cNvPr id="192" name="Shape 192"/>
          <p:cNvPicPr preferRelativeResize="0"/>
          <p:nvPr/>
        </p:nvPicPr>
        <p:blipFill>
          <a:blip r:embed="rId4">
            <a:alphaModFix/>
          </a:blip>
          <a:stretch>
            <a:fillRect/>
          </a:stretch>
        </p:blipFill>
        <p:spPr>
          <a:xfrm>
            <a:off x="236850" y="1170950"/>
            <a:ext cx="4253770" cy="333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s"/>
              <a:t>Índice </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s"/>
              <a:t>Nuevos retos.</a:t>
            </a:r>
          </a:p>
          <a:p>
            <a:pPr indent="-228600" lvl="0" marL="457200" rtl="0">
              <a:spcBef>
                <a:spcPts val="0"/>
              </a:spcBef>
            </a:pPr>
            <a:r>
              <a:rPr lang="es"/>
              <a:t>Aprendizaje cooperativo.</a:t>
            </a:r>
          </a:p>
          <a:p>
            <a:pPr indent="-228600" lvl="0" marL="457200" rtl="0">
              <a:spcBef>
                <a:spcPts val="0"/>
              </a:spcBef>
            </a:pPr>
            <a:r>
              <a:rPr lang="es"/>
              <a:t>Aprendizaje colaborativo.</a:t>
            </a:r>
          </a:p>
          <a:p>
            <a:pPr indent="-228600" lvl="0" marL="457200" rtl="0">
              <a:spcBef>
                <a:spcPts val="0"/>
              </a:spcBef>
            </a:pPr>
            <a:r>
              <a:rPr lang="es"/>
              <a:t>Nuevas habilidades.</a:t>
            </a:r>
          </a:p>
          <a:p>
            <a:pPr indent="-228600" lvl="0" marL="457200" rtl="0">
              <a:spcBef>
                <a:spcPts val="0"/>
              </a:spcBef>
            </a:pPr>
            <a:r>
              <a:rPr lang="es"/>
              <a:t>Las TIC y los PLE.</a:t>
            </a:r>
          </a:p>
          <a:p>
            <a:pPr indent="-228600" lvl="0" marL="457200" rtl="0">
              <a:spcBef>
                <a:spcPts val="0"/>
              </a:spcBef>
            </a:pPr>
            <a:r>
              <a:rPr lang="es"/>
              <a:t>Modelos Educativos.</a:t>
            </a:r>
          </a:p>
          <a:p>
            <a:pPr indent="-228600" lvl="0" marL="457200" rtl="0">
              <a:spcBef>
                <a:spcPts val="0"/>
              </a:spcBef>
            </a:pPr>
            <a:r>
              <a:rPr lang="es"/>
              <a:t>Modelos TIC.</a:t>
            </a:r>
          </a:p>
          <a:p>
            <a:pPr lvl="0">
              <a:spcBef>
                <a:spcPts val="0"/>
              </a:spcBef>
              <a:buNone/>
            </a:pPr>
            <a:r>
              <a:t/>
            </a:r>
            <a:endParaRPr/>
          </a:p>
        </p:txBody>
      </p:sp>
      <p:sp>
        <p:nvSpPr>
          <p:cNvPr id="63" name="Shape 6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pic>
        <p:nvPicPr>
          <p:cNvPr id="64" name="Shape 64"/>
          <p:cNvPicPr preferRelativeResize="0"/>
          <p:nvPr/>
        </p:nvPicPr>
        <p:blipFill>
          <a:blip r:embed="rId3">
            <a:alphaModFix/>
          </a:blip>
          <a:stretch>
            <a:fillRect/>
          </a:stretch>
        </p:blipFill>
        <p:spPr>
          <a:xfrm>
            <a:off x="3820850" y="1152482"/>
            <a:ext cx="4826025" cy="2413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sp>
        <p:nvSpPr>
          <p:cNvPr id="198" name="Shape 19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t>Modelo TPACK</a:t>
            </a:r>
          </a:p>
        </p:txBody>
      </p:sp>
      <p:sp>
        <p:nvSpPr>
          <p:cNvPr id="199" name="Shape 199"/>
          <p:cNvSpPr txBox="1"/>
          <p:nvPr>
            <p:ph idx="1" type="body"/>
          </p:nvPr>
        </p:nvSpPr>
        <p:spPr>
          <a:xfrm>
            <a:off x="311700" y="1149300"/>
            <a:ext cx="4229100" cy="32388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s" sz="2400">
                <a:solidFill>
                  <a:schemeClr val="dk1"/>
                </a:solidFill>
              </a:rPr>
              <a:t>Technological PedAgogical Content Knowledge</a:t>
            </a:r>
          </a:p>
          <a:p>
            <a:pPr lvl="0">
              <a:spcBef>
                <a:spcPts val="0"/>
              </a:spcBef>
              <a:buClr>
                <a:schemeClr val="dk1"/>
              </a:buClr>
              <a:buSzPct val="45833"/>
              <a:buFont typeface="Arial"/>
              <a:buNone/>
            </a:pPr>
            <a:r>
              <a:rPr lang="es" sz="2400"/>
              <a:t>(Conocimiento Tecnológico del Conocimiento).</a:t>
            </a:r>
          </a:p>
          <a:p>
            <a:pPr lvl="0" rtl="0">
              <a:spcBef>
                <a:spcPts val="0"/>
              </a:spcBef>
              <a:buNone/>
            </a:pPr>
            <a:r>
              <a:rPr lang="es" sz="2400"/>
              <a:t>Formación del profesorado para la aplicación de las TIC en el aula.</a:t>
            </a:r>
          </a:p>
        </p:txBody>
      </p:sp>
      <p:pic>
        <p:nvPicPr>
          <p:cNvPr id="200" name="Shape 200"/>
          <p:cNvPicPr preferRelativeResize="0"/>
          <p:nvPr/>
        </p:nvPicPr>
        <p:blipFill>
          <a:blip r:embed="rId3">
            <a:alphaModFix/>
          </a:blip>
          <a:stretch>
            <a:fillRect/>
          </a:stretch>
        </p:blipFill>
        <p:spPr>
          <a:xfrm>
            <a:off x="4662450" y="720775"/>
            <a:ext cx="3810000" cy="384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s"/>
              <a:t>Ejemplos de tipos de conocimiento</a:t>
            </a:r>
          </a:p>
        </p:txBody>
      </p:sp>
      <p:sp>
        <p:nvSpPr>
          <p:cNvPr id="206" name="Shape 20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s" sz="2400">
                <a:solidFill>
                  <a:srgbClr val="666666"/>
                </a:solidFill>
                <a:highlight>
                  <a:srgbClr val="FFFFFF"/>
                </a:highlight>
              </a:rPr>
              <a:t>En la wiki “</a:t>
            </a:r>
            <a:r>
              <a:rPr b="1" lang="es" sz="2400">
                <a:solidFill>
                  <a:srgbClr val="0F7CEC"/>
                </a:solidFill>
                <a:highlight>
                  <a:srgbClr val="FFFFFF"/>
                </a:highlight>
                <a:hlinkClick r:id="rId3"/>
              </a:rPr>
              <a:t>Learning Activity Types</a:t>
            </a:r>
            <a:r>
              <a:rPr lang="es" sz="2400">
                <a:solidFill>
                  <a:srgbClr val="666666"/>
                </a:solidFill>
                <a:highlight>
                  <a:srgbClr val="FFFFFF"/>
                </a:highlight>
              </a:rPr>
              <a:t>” los profesores </a:t>
            </a:r>
            <a:r>
              <a:rPr b="1" lang="es" sz="2400">
                <a:solidFill>
                  <a:srgbClr val="0F7CEC"/>
                </a:solidFill>
                <a:highlight>
                  <a:srgbClr val="FFFFFF"/>
                </a:highlight>
                <a:hlinkClick r:id="rId4"/>
              </a:rPr>
              <a:t>Judi Harris</a:t>
            </a:r>
            <a:r>
              <a:rPr b="1" lang="es" sz="2400">
                <a:solidFill>
                  <a:srgbClr val="666666"/>
                </a:solidFill>
                <a:highlight>
                  <a:srgbClr val="FFFFFF"/>
                </a:highlight>
              </a:rPr>
              <a:t> </a:t>
            </a:r>
            <a:r>
              <a:rPr lang="es" sz="2400">
                <a:solidFill>
                  <a:srgbClr val="666666"/>
                </a:solidFill>
                <a:highlight>
                  <a:srgbClr val="FFFFFF"/>
                </a:highlight>
              </a:rPr>
              <a:t> y </a:t>
            </a:r>
            <a:r>
              <a:rPr b="1" lang="es" sz="2400">
                <a:solidFill>
                  <a:srgbClr val="0F7CEC"/>
                </a:solidFill>
                <a:highlight>
                  <a:srgbClr val="FFFFFF"/>
                </a:highlight>
                <a:hlinkClick r:id="rId5"/>
              </a:rPr>
              <a:t>Mark Hofer </a:t>
            </a:r>
            <a:r>
              <a:rPr lang="es" sz="2400">
                <a:solidFill>
                  <a:srgbClr val="666666"/>
                </a:solidFill>
                <a:highlight>
                  <a:srgbClr val="FFFFFF"/>
                </a:highlight>
              </a:rPr>
              <a:t>exponen un detallado repertorio de actividades de aprendizaje con TIC de acuerdo con los principios TPACK.</a:t>
            </a:r>
          </a:p>
          <a:p>
            <a:pPr lvl="0">
              <a:spcBef>
                <a:spcPts val="0"/>
              </a:spcBef>
              <a:buNone/>
            </a:pPr>
            <a:r>
              <a:rPr b="1" lang="es" sz="2400">
                <a:solidFill>
                  <a:srgbClr val="666666"/>
                </a:solidFill>
                <a:highlight>
                  <a:srgbClr val="FFFFFF"/>
                </a:highlight>
                <a:latin typeface="Comic Sans MS"/>
                <a:ea typeface="Comic Sans MS"/>
                <a:cs typeface="Comic Sans MS"/>
                <a:sym typeface="Comic Sans MS"/>
              </a:rPr>
              <a:t>20 retos en educación: </a:t>
            </a:r>
            <a:r>
              <a:rPr lang="es" sz="2400">
                <a:solidFill>
                  <a:srgbClr val="666666"/>
                </a:solidFill>
                <a:highlight>
                  <a:srgbClr val="FFFFFF"/>
                </a:highlight>
              </a:rPr>
              <a:t>[</a:t>
            </a:r>
            <a:r>
              <a:rPr lang="es" sz="2400" u="sng">
                <a:solidFill>
                  <a:schemeClr val="hlink"/>
                </a:solidFill>
                <a:hlinkClick r:id="rId6"/>
              </a:rPr>
              <a:t>http://www.abc.es/familia-educacion/20131211/abci-claves-educacion-201312101604.html</a:t>
            </a:r>
            <a:r>
              <a:rPr lang="es" sz="2400">
                <a:solidFill>
                  <a:srgbClr val="666666"/>
                </a:solidFill>
              </a:rPr>
              <a:t> ]</a:t>
            </a:r>
          </a:p>
        </p:txBody>
      </p:sp>
      <p:sp>
        <p:nvSpPr>
          <p:cNvPr id="207" name="Shape 20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sp>
        <p:nvSpPr>
          <p:cNvPr id="213" name="Shape 213"/>
          <p:cNvSpPr txBox="1"/>
          <p:nvPr>
            <p:ph type="title"/>
          </p:nvPr>
        </p:nvSpPr>
        <p:spPr>
          <a:xfrm>
            <a:off x="311700" y="214875"/>
            <a:ext cx="3208200" cy="1008900"/>
          </a:xfrm>
          <a:prstGeom prst="rect">
            <a:avLst/>
          </a:prstGeom>
        </p:spPr>
        <p:txBody>
          <a:bodyPr anchorCtr="0" anchor="t" bIns="91425" lIns="91425" rIns="91425" tIns="91425">
            <a:noAutofit/>
          </a:bodyPr>
          <a:lstStyle/>
          <a:p>
            <a:pPr lvl="0">
              <a:spcBef>
                <a:spcPts val="0"/>
              </a:spcBef>
              <a:buNone/>
            </a:pPr>
            <a:r>
              <a:rPr lang="es"/>
              <a:t>Implantar las TIC:</a:t>
            </a:r>
          </a:p>
          <a:p>
            <a:pPr lvl="0" rtl="0">
              <a:spcBef>
                <a:spcPts val="0"/>
              </a:spcBef>
              <a:buNone/>
            </a:pPr>
            <a:r>
              <a:rPr lang="es"/>
              <a:t>Modelo SAMR</a:t>
            </a:r>
          </a:p>
        </p:txBody>
      </p:sp>
      <p:sp>
        <p:nvSpPr>
          <p:cNvPr id="214" name="Shape 214"/>
          <p:cNvSpPr txBox="1"/>
          <p:nvPr>
            <p:ph idx="1" type="body"/>
          </p:nvPr>
        </p:nvSpPr>
        <p:spPr>
          <a:xfrm>
            <a:off x="311700" y="1152475"/>
            <a:ext cx="3735300" cy="3698100"/>
          </a:xfrm>
          <a:prstGeom prst="rect">
            <a:avLst/>
          </a:prstGeom>
        </p:spPr>
        <p:txBody>
          <a:bodyPr anchorCtr="0" anchor="t" bIns="91425" lIns="91425" rIns="91425" tIns="91425">
            <a:noAutofit/>
          </a:bodyPr>
          <a:lstStyle/>
          <a:p>
            <a:pPr lvl="0" rtl="0">
              <a:spcBef>
                <a:spcPts val="0"/>
              </a:spcBef>
              <a:buNone/>
            </a:pPr>
            <a:r>
              <a:rPr lang="es"/>
              <a:t>El primer paso es </a:t>
            </a:r>
            <a:r>
              <a:rPr b="1" lang="es"/>
              <a:t>sustituir </a:t>
            </a:r>
            <a:r>
              <a:rPr lang="es"/>
              <a:t>las herramientas tradicionales (p. ej. libros de texto) por las herramientas TIC. En el aula todo sigue igual, no hay modificaciones en las funciones.</a:t>
            </a:r>
          </a:p>
          <a:p>
            <a:pPr lvl="0" rtl="0">
              <a:spcBef>
                <a:spcPts val="0"/>
              </a:spcBef>
              <a:buNone/>
            </a:pPr>
            <a:r>
              <a:t/>
            </a:r>
            <a:endParaRPr/>
          </a:p>
          <a:p>
            <a:pPr lvl="0" rtl="0">
              <a:spcBef>
                <a:spcPts val="0"/>
              </a:spcBef>
              <a:buNone/>
            </a:pPr>
            <a:r>
              <a:rPr lang="es"/>
              <a:t>El último paso es </a:t>
            </a:r>
            <a:r>
              <a:rPr b="1" lang="es"/>
              <a:t>redefinir </a:t>
            </a:r>
            <a:r>
              <a:rPr lang="es"/>
              <a:t>el modelo de aprendizaje usando como herramientas las TIC.</a:t>
            </a:r>
          </a:p>
        </p:txBody>
      </p:sp>
      <p:pic>
        <p:nvPicPr>
          <p:cNvPr id="215" name="Shape 215"/>
          <p:cNvPicPr preferRelativeResize="0"/>
          <p:nvPr/>
        </p:nvPicPr>
        <p:blipFill>
          <a:blip r:embed="rId3">
            <a:alphaModFix/>
          </a:blip>
          <a:stretch>
            <a:fillRect/>
          </a:stretch>
        </p:blipFill>
        <p:spPr>
          <a:xfrm>
            <a:off x="4047050" y="122525"/>
            <a:ext cx="4785249" cy="4898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90250" y="450150"/>
            <a:ext cx="6492600" cy="4287000"/>
          </a:xfrm>
          <a:prstGeom prst="rect">
            <a:avLst/>
          </a:prstGeom>
        </p:spPr>
        <p:txBody>
          <a:bodyPr anchorCtr="0" anchor="ctr" bIns="91425" lIns="91425" rIns="91425" tIns="91425">
            <a:noAutofit/>
          </a:bodyPr>
          <a:lstStyle/>
          <a:p>
            <a:pPr lvl="0" rtl="0">
              <a:spcBef>
                <a:spcPts val="0"/>
              </a:spcBef>
              <a:buNone/>
            </a:pPr>
            <a:r>
              <a:rPr lang="es">
                <a:solidFill>
                  <a:srgbClr val="FF0000"/>
                </a:solidFill>
              </a:rPr>
              <a:t>Aprender por Tareas </a:t>
            </a:r>
          </a:p>
          <a:p>
            <a:pPr lvl="0" rtl="0">
              <a:spcBef>
                <a:spcPts val="0"/>
              </a:spcBef>
              <a:buNone/>
            </a:pPr>
            <a:r>
              <a:rPr lang="es">
                <a:solidFill>
                  <a:srgbClr val="FF0000"/>
                </a:solidFill>
              </a:rPr>
              <a:t>Colaborando y Cooperando.</a:t>
            </a:r>
          </a:p>
          <a:p>
            <a:pPr lvl="0" rtl="0">
              <a:spcBef>
                <a:spcPts val="0"/>
              </a:spcBef>
              <a:buNone/>
            </a:pPr>
            <a:r>
              <a:t/>
            </a:r>
            <a:endParaRPr>
              <a:solidFill>
                <a:srgbClr val="FF0000"/>
              </a:solidFill>
            </a:endParaRPr>
          </a:p>
          <a:p>
            <a:pPr lvl="0" rtl="0">
              <a:spcBef>
                <a:spcPts val="0"/>
              </a:spcBef>
              <a:buNone/>
            </a:pPr>
            <a:r>
              <a:rPr lang="es">
                <a:solidFill>
                  <a:schemeClr val="accent5"/>
                </a:solidFill>
              </a:rPr>
              <a:t>Comunicación y planificación eficiente.</a:t>
            </a:r>
          </a:p>
        </p:txBody>
      </p:sp>
      <p:sp>
        <p:nvSpPr>
          <p:cNvPr id="221" name="Shape 2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222" name="Shape 222"/>
          <p:cNvPicPr preferRelativeResize="0"/>
          <p:nvPr/>
        </p:nvPicPr>
        <p:blipFill>
          <a:blip r:embed="rId3">
            <a:alphaModFix/>
          </a:blip>
          <a:stretch>
            <a:fillRect/>
          </a:stretch>
        </p:blipFill>
        <p:spPr>
          <a:xfrm>
            <a:off x="5325274" y="1708651"/>
            <a:ext cx="3236049" cy="1573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
        <p:nvSpPr>
          <p:cNvPr id="228" name="Shape 228"/>
          <p:cNvSpPr txBox="1"/>
          <p:nvPr/>
        </p:nvSpPr>
        <p:spPr>
          <a:xfrm>
            <a:off x="880725" y="870650"/>
            <a:ext cx="6963600" cy="662400"/>
          </a:xfrm>
          <a:prstGeom prst="rect">
            <a:avLst/>
          </a:prstGeom>
          <a:noFill/>
          <a:ln>
            <a:noFill/>
          </a:ln>
        </p:spPr>
        <p:txBody>
          <a:bodyPr anchorCtr="0" anchor="ctr" bIns="91425" lIns="91425" rIns="91425" tIns="91425">
            <a:noAutofit/>
          </a:bodyPr>
          <a:lstStyle/>
          <a:p>
            <a:pPr lvl="0" rtl="0">
              <a:spcBef>
                <a:spcPts val="0"/>
              </a:spcBef>
              <a:buNone/>
            </a:pPr>
            <a:r>
              <a:rPr lang="es" sz="3600">
                <a:solidFill>
                  <a:srgbClr val="63666A"/>
                </a:solidFill>
                <a:highlight>
                  <a:srgbClr val="FFFFFF"/>
                </a:highlight>
                <a:hlinkClick r:id="rId3"/>
              </a:rPr>
              <a:t>  </a:t>
            </a:r>
            <a:r>
              <a:rPr b="1" lang="es" sz="3600">
                <a:solidFill>
                  <a:srgbClr val="63666A"/>
                </a:solidFill>
                <a:highlight>
                  <a:srgbClr val="FFFFFF"/>
                </a:highlight>
                <a:hlinkClick r:id="rId4"/>
              </a:rPr>
              <a:t>G-Suite</a:t>
            </a:r>
            <a:r>
              <a:rPr lang="es" sz="3600">
                <a:solidFill>
                  <a:srgbClr val="63666A"/>
                </a:solidFill>
                <a:highlight>
                  <a:srgbClr val="FFFFFF"/>
                </a:highlight>
                <a:hlinkClick r:id="rId5"/>
              </a:rPr>
              <a:t> Centro de Aprendizaje</a:t>
            </a:r>
          </a:p>
        </p:txBody>
      </p:sp>
      <p:pic>
        <p:nvPicPr>
          <p:cNvPr id="229" name="Shape 229">
            <a:hlinkClick r:id="rId6"/>
          </p:cNvPr>
          <p:cNvPicPr preferRelativeResize="0"/>
          <p:nvPr/>
        </p:nvPicPr>
        <p:blipFill>
          <a:blip r:embed="rId7">
            <a:alphaModFix/>
          </a:blip>
          <a:stretch>
            <a:fillRect/>
          </a:stretch>
        </p:blipFill>
        <p:spPr>
          <a:xfrm>
            <a:off x="1279750" y="2307825"/>
            <a:ext cx="5238750" cy="1047750"/>
          </a:xfrm>
          <a:prstGeom prst="rect">
            <a:avLst/>
          </a:prstGeom>
          <a:noFill/>
          <a:ln>
            <a:noFill/>
          </a:ln>
        </p:spPr>
      </p:pic>
      <p:sp>
        <p:nvSpPr>
          <p:cNvPr id="230" name="Shape 230"/>
          <p:cNvSpPr txBox="1"/>
          <p:nvPr/>
        </p:nvSpPr>
        <p:spPr>
          <a:xfrm>
            <a:off x="746700" y="3864925"/>
            <a:ext cx="7650600" cy="798300"/>
          </a:xfrm>
          <a:prstGeom prst="rect">
            <a:avLst/>
          </a:prstGeom>
          <a:noFill/>
          <a:ln>
            <a:noFill/>
          </a:ln>
        </p:spPr>
        <p:txBody>
          <a:bodyPr anchorCtr="0" anchor="ctr" bIns="91425" lIns="91425" rIns="91425" tIns="91425">
            <a:noAutofit/>
          </a:bodyPr>
          <a:lstStyle/>
          <a:p>
            <a:pPr lvl="0" rtl="0">
              <a:spcBef>
                <a:spcPts val="0"/>
              </a:spcBef>
              <a:buNone/>
            </a:pPr>
            <a:r>
              <a:rPr lang="es" u="sng">
                <a:solidFill>
                  <a:schemeClr val="accent5"/>
                </a:solidFill>
                <a:hlinkClick r:id="rId8"/>
              </a:rPr>
              <a:t>http://www.elmundo.es/sociedad/2016/09/08/57d061c646163fd86d8b45cc.html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6811649" y="91724"/>
            <a:ext cx="2020649" cy="1779649"/>
          </a:xfrm>
          <a:prstGeom prst="rect">
            <a:avLst/>
          </a:prstGeom>
          <a:noFill/>
          <a:ln>
            <a:noFill/>
          </a:ln>
        </p:spPr>
      </p:pic>
      <p:sp>
        <p:nvSpPr>
          <p:cNvPr id="70" name="Shape 70"/>
          <p:cNvSpPr txBox="1"/>
          <p:nvPr>
            <p:ph type="title"/>
          </p:nvPr>
        </p:nvSpPr>
        <p:spPr>
          <a:xfrm>
            <a:off x="311700" y="419625"/>
            <a:ext cx="8520599" cy="572699"/>
          </a:xfrm>
          <a:prstGeom prst="rect">
            <a:avLst/>
          </a:prstGeom>
        </p:spPr>
        <p:txBody>
          <a:bodyPr anchorCtr="0" anchor="t" bIns="91425" lIns="91425" rIns="91425" tIns="91425">
            <a:noAutofit/>
          </a:bodyPr>
          <a:lstStyle/>
          <a:p>
            <a:pPr lvl="0">
              <a:spcBef>
                <a:spcPts val="0"/>
              </a:spcBef>
              <a:buNone/>
            </a:pPr>
            <a:r>
              <a:rPr lang="es"/>
              <a:t>Nuevos retos.</a:t>
            </a:r>
          </a:p>
        </p:txBody>
      </p:sp>
      <p:sp>
        <p:nvSpPr>
          <p:cNvPr id="71" name="Shape 7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81000" lvl="0" marL="457200" rtl="0">
              <a:spcBef>
                <a:spcPts val="0"/>
              </a:spcBef>
              <a:buSzPct val="100000"/>
            </a:pPr>
            <a:r>
              <a:rPr lang="es" sz="2400"/>
              <a:t>En la enseñanza: “aprender a aprender”.</a:t>
            </a:r>
          </a:p>
          <a:p>
            <a:pPr indent="-381000" lvl="0" marL="457200" rtl="0">
              <a:spcBef>
                <a:spcPts val="0"/>
              </a:spcBef>
              <a:buSzPct val="100000"/>
            </a:pPr>
            <a:r>
              <a:rPr lang="es" sz="2400"/>
              <a:t>En la evaluación: contenidos, competencias digitales,...</a:t>
            </a:r>
          </a:p>
          <a:p>
            <a:pPr indent="-381000" lvl="0" marL="457200" rtl="0">
              <a:spcBef>
                <a:spcPts val="0"/>
              </a:spcBef>
              <a:buSzPct val="100000"/>
            </a:pPr>
            <a:r>
              <a:rPr lang="es" sz="2400"/>
              <a:t>Nuevas competencias profesionales:”consumir y producir información, analizar y resolver problemas a partir de la información existente en la web, creatividad”.</a:t>
            </a:r>
          </a:p>
          <a:p>
            <a:pPr indent="-381000" lvl="0" marL="457200" rtl="0">
              <a:spcBef>
                <a:spcPts val="0"/>
              </a:spcBef>
              <a:buSzPct val="100000"/>
            </a:pPr>
            <a:r>
              <a:rPr lang="es" sz="2400"/>
              <a:t>Dinamismo del entorno: “gran volumen de información, cambios continuos, nuevas oportunidades”.</a:t>
            </a:r>
          </a:p>
          <a:p>
            <a:pPr lvl="0">
              <a:spcBef>
                <a:spcPts val="0"/>
              </a:spcBef>
              <a:buNone/>
            </a:pPr>
            <a:r>
              <a:t/>
            </a:r>
            <a:endParaRPr sz="2400"/>
          </a:p>
        </p:txBody>
      </p:sp>
      <p:sp>
        <p:nvSpPr>
          <p:cNvPr id="72" name="Shape 7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79" name="Shape 7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pic>
        <p:nvPicPr>
          <p:cNvPr id="80" name="Shape 80"/>
          <p:cNvPicPr preferRelativeResize="0"/>
          <p:nvPr/>
        </p:nvPicPr>
        <p:blipFill>
          <a:blip r:embed="rId3">
            <a:alphaModFix/>
          </a:blip>
          <a:stretch>
            <a:fillRect/>
          </a:stretch>
        </p:blipFill>
        <p:spPr>
          <a:xfrm>
            <a:off x="481727" y="0"/>
            <a:ext cx="7282294"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s"/>
              <a:t>Nuevos retos: Trabajos en grupo.</a:t>
            </a:r>
          </a:p>
        </p:txBody>
      </p:sp>
      <p:sp>
        <p:nvSpPr>
          <p:cNvPr id="86" name="Shape 86"/>
          <p:cNvSpPr txBox="1"/>
          <p:nvPr>
            <p:ph idx="1" type="body"/>
          </p:nvPr>
        </p:nvSpPr>
        <p:spPr>
          <a:xfrm>
            <a:off x="311700" y="1152475"/>
            <a:ext cx="8520599" cy="3639000"/>
          </a:xfrm>
          <a:prstGeom prst="rect">
            <a:avLst/>
          </a:prstGeom>
        </p:spPr>
        <p:txBody>
          <a:bodyPr anchorCtr="0" anchor="t" bIns="91425" lIns="91425" rIns="91425" tIns="91425">
            <a:noAutofit/>
          </a:bodyPr>
          <a:lstStyle/>
          <a:p>
            <a:pPr lvl="0" rtl="0">
              <a:spcBef>
                <a:spcPts val="0"/>
              </a:spcBef>
              <a:spcAft>
                <a:spcPts val="0"/>
              </a:spcAft>
              <a:buNone/>
            </a:pPr>
            <a:r>
              <a:rPr b="1" lang="es">
                <a:solidFill>
                  <a:schemeClr val="dk1"/>
                </a:solidFill>
              </a:rPr>
              <a:t>1. Tamaño</a:t>
            </a:r>
            <a:r>
              <a:rPr lang="es">
                <a:solidFill>
                  <a:schemeClr val="dk1"/>
                </a:solidFill>
              </a:rPr>
              <a:t> (no más de 4 o 5 personas) con miembros heterogéneos</a:t>
            </a:r>
          </a:p>
          <a:p>
            <a:pPr lvl="0" rtl="0">
              <a:spcBef>
                <a:spcPts val="0"/>
              </a:spcBef>
              <a:spcAft>
                <a:spcPts val="0"/>
              </a:spcAft>
              <a:buNone/>
            </a:pPr>
            <a:r>
              <a:rPr b="1" lang="es">
                <a:solidFill>
                  <a:schemeClr val="dk1"/>
                </a:solidFill>
              </a:rPr>
              <a:t>2. Liderazgo</a:t>
            </a:r>
            <a:r>
              <a:rPr lang="es">
                <a:solidFill>
                  <a:schemeClr val="dk1"/>
                </a:solidFill>
              </a:rPr>
              <a:t> democrático </a:t>
            </a:r>
          </a:p>
          <a:p>
            <a:pPr lvl="0" rtl="0">
              <a:spcBef>
                <a:spcPts val="0"/>
              </a:spcBef>
              <a:spcAft>
                <a:spcPts val="0"/>
              </a:spcAft>
              <a:buNone/>
            </a:pPr>
            <a:r>
              <a:rPr b="1" lang="es">
                <a:solidFill>
                  <a:schemeClr val="dk1"/>
                </a:solidFill>
              </a:rPr>
              <a:t>3. Tarea </a:t>
            </a:r>
            <a:r>
              <a:rPr lang="es">
                <a:solidFill>
                  <a:schemeClr val="dk1"/>
                </a:solidFill>
              </a:rPr>
              <a:t>organizada</a:t>
            </a:r>
            <a:r>
              <a:rPr b="1" lang="es">
                <a:solidFill>
                  <a:schemeClr val="dk1"/>
                </a:solidFill>
              </a:rPr>
              <a:t> </a:t>
            </a:r>
            <a:r>
              <a:rPr lang="es">
                <a:solidFill>
                  <a:schemeClr val="dk1"/>
                </a:solidFill>
              </a:rPr>
              <a:t>favoreciendo la autonomía del grupo. </a:t>
            </a:r>
          </a:p>
          <a:p>
            <a:pPr indent="0" lvl="0" marL="0" rtl="0">
              <a:spcBef>
                <a:spcPts val="0"/>
              </a:spcBef>
              <a:spcAft>
                <a:spcPts val="0"/>
              </a:spcAft>
              <a:buNone/>
            </a:pPr>
            <a:r>
              <a:rPr b="1" lang="es">
                <a:solidFill>
                  <a:schemeClr val="dk1"/>
                </a:solidFill>
              </a:rPr>
              <a:t>4. Recompensas</a:t>
            </a:r>
            <a:r>
              <a:rPr lang="es">
                <a:solidFill>
                  <a:schemeClr val="dk1"/>
                </a:solidFill>
              </a:rPr>
              <a:t> y castigos comunes.</a:t>
            </a:r>
          </a:p>
          <a:p>
            <a:pPr indent="0" lvl="0" marL="0" rtl="0">
              <a:spcBef>
                <a:spcPts val="0"/>
              </a:spcBef>
              <a:spcAft>
                <a:spcPts val="0"/>
              </a:spcAft>
              <a:buNone/>
            </a:pPr>
            <a:r>
              <a:rPr b="1" lang="es">
                <a:solidFill>
                  <a:schemeClr val="dk1"/>
                </a:solidFill>
              </a:rPr>
              <a:t>5. Objetivos </a:t>
            </a:r>
            <a:r>
              <a:rPr lang="es">
                <a:solidFill>
                  <a:schemeClr val="dk1"/>
                </a:solidFill>
              </a:rPr>
              <a:t>Claros y conocidos </a:t>
            </a:r>
          </a:p>
          <a:p>
            <a:pPr indent="0" lvl="0" marL="0" rtl="0">
              <a:spcBef>
                <a:spcPts val="0"/>
              </a:spcBef>
              <a:spcAft>
                <a:spcPts val="0"/>
              </a:spcAft>
              <a:buNone/>
            </a:pPr>
            <a:r>
              <a:rPr lang="es">
                <a:solidFill>
                  <a:schemeClr val="dk1"/>
                </a:solidFill>
              </a:rPr>
              <a:t>por todo el equipo. </a:t>
            </a:r>
          </a:p>
          <a:p>
            <a:pPr indent="0" lvl="0" marL="0" rtl="0">
              <a:spcBef>
                <a:spcPts val="0"/>
              </a:spcBef>
              <a:spcAft>
                <a:spcPts val="0"/>
              </a:spcAft>
              <a:buNone/>
            </a:pPr>
            <a:r>
              <a:rPr b="1" lang="es">
                <a:solidFill>
                  <a:schemeClr val="dk1"/>
                </a:solidFill>
              </a:rPr>
              <a:t>6. Normas </a:t>
            </a:r>
          </a:p>
          <a:p>
            <a:pPr indent="0" lvl="0" marL="0" rtl="0">
              <a:spcBef>
                <a:spcPts val="0"/>
              </a:spcBef>
              <a:spcAft>
                <a:spcPts val="0"/>
              </a:spcAft>
              <a:buNone/>
            </a:pPr>
            <a:r>
              <a:rPr b="1" lang="es">
                <a:solidFill>
                  <a:schemeClr val="dk1"/>
                </a:solidFill>
              </a:rPr>
              <a:t>7. Cohesión </a:t>
            </a:r>
          </a:p>
          <a:p>
            <a:pPr indent="0" lvl="0" marL="0" rtl="0">
              <a:spcBef>
                <a:spcPts val="0"/>
              </a:spcBef>
              <a:spcAft>
                <a:spcPts val="0"/>
              </a:spcAft>
              <a:buNone/>
            </a:pPr>
            <a:r>
              <a:rPr b="1" lang="es">
                <a:solidFill>
                  <a:schemeClr val="dk1"/>
                </a:solidFill>
              </a:rPr>
              <a:t>8. Participación </a:t>
            </a:r>
          </a:p>
          <a:p>
            <a:pPr indent="0" lvl="0" marL="0" rtl="0">
              <a:spcBef>
                <a:spcPts val="0"/>
              </a:spcBef>
              <a:spcAft>
                <a:spcPts val="0"/>
              </a:spcAft>
              <a:buNone/>
            </a:pPr>
            <a:r>
              <a:rPr b="1" lang="es">
                <a:solidFill>
                  <a:schemeClr val="dk1"/>
                </a:solidFill>
              </a:rPr>
              <a:t>9. Ambiente </a:t>
            </a:r>
          </a:p>
          <a:p>
            <a:pPr indent="0" lvl="0" marL="0" rtl="0">
              <a:spcBef>
                <a:spcPts val="0"/>
              </a:spcBef>
              <a:spcAft>
                <a:spcPts val="0"/>
              </a:spcAft>
              <a:buNone/>
            </a:pPr>
            <a:r>
              <a:rPr b="1" lang="es">
                <a:solidFill>
                  <a:schemeClr val="dk1"/>
                </a:solidFill>
              </a:rPr>
              <a:t>10. Conflicto: </a:t>
            </a:r>
            <a:r>
              <a:rPr lang="es">
                <a:solidFill>
                  <a:schemeClr val="dk1"/>
                </a:solidFill>
              </a:rPr>
              <a:t>detectar y superar las discrepancias. </a:t>
            </a:r>
          </a:p>
          <a:p>
            <a:pPr lvl="0">
              <a:spcBef>
                <a:spcPts val="0"/>
              </a:spcBef>
              <a:buNone/>
            </a:pPr>
            <a:r>
              <a:t/>
            </a:r>
            <a:endParaRPr/>
          </a:p>
        </p:txBody>
      </p:sp>
      <p:pic>
        <p:nvPicPr>
          <p:cNvPr id="87" name="Shape 87"/>
          <p:cNvPicPr preferRelativeResize="0"/>
          <p:nvPr/>
        </p:nvPicPr>
        <p:blipFill>
          <a:blip r:embed="rId3">
            <a:alphaModFix/>
          </a:blip>
          <a:stretch>
            <a:fillRect/>
          </a:stretch>
        </p:blipFill>
        <p:spPr>
          <a:xfrm>
            <a:off x="4031125" y="2493350"/>
            <a:ext cx="4704474" cy="1592725"/>
          </a:xfrm>
          <a:prstGeom prst="rect">
            <a:avLst/>
          </a:prstGeom>
          <a:noFill/>
          <a:ln>
            <a:noFill/>
          </a:ln>
        </p:spPr>
      </p:pic>
      <p:sp>
        <p:nvSpPr>
          <p:cNvPr id="88" name="Shape 8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s"/>
              <a:t>Nuevas habilidades: Ser un LÍDER</a:t>
            </a:r>
          </a:p>
        </p:txBody>
      </p:sp>
      <p:sp>
        <p:nvSpPr>
          <p:cNvPr id="94" name="Shape 9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81000" lvl="0" marL="457200" rtl="0">
              <a:spcBef>
                <a:spcPts val="0"/>
              </a:spcBef>
              <a:spcAft>
                <a:spcPts val="0"/>
              </a:spcAft>
              <a:buClr>
                <a:schemeClr val="dk1"/>
              </a:buClr>
              <a:buSzPct val="100000"/>
            </a:pPr>
            <a:r>
              <a:rPr lang="es" sz="2400">
                <a:solidFill>
                  <a:schemeClr val="dk1"/>
                </a:solidFill>
              </a:rPr>
              <a:t>El líder es el encargado de guiar, motivar, y saber sacar lo mejor de cada una de las personas que trabajan en su equipo con el fin de obtener el resultado óptimo. </a:t>
            </a:r>
          </a:p>
          <a:p>
            <a:pPr indent="-381000" lvl="0" marL="457200" rtl="0">
              <a:spcBef>
                <a:spcPts val="0"/>
              </a:spcBef>
              <a:spcAft>
                <a:spcPts val="0"/>
              </a:spcAft>
              <a:buClr>
                <a:schemeClr val="dk1"/>
              </a:buClr>
              <a:buSzPct val="100000"/>
            </a:pPr>
            <a:r>
              <a:rPr lang="es" sz="2400">
                <a:solidFill>
                  <a:schemeClr val="dk1"/>
                </a:solidFill>
              </a:rPr>
              <a:t>Gestionar y tratar a las personas de manera que saquen lo mejor de sí. </a:t>
            </a:r>
          </a:p>
          <a:p>
            <a:pPr indent="-381000" lvl="0" marL="457200" rtl="0">
              <a:spcBef>
                <a:spcPts val="0"/>
              </a:spcBef>
              <a:spcAft>
                <a:spcPts val="0"/>
              </a:spcAft>
              <a:buClr>
                <a:schemeClr val="dk1"/>
              </a:buClr>
              <a:buSzPct val="100000"/>
            </a:pPr>
            <a:r>
              <a:rPr lang="es" sz="2400">
                <a:solidFill>
                  <a:schemeClr val="dk1"/>
                </a:solidFill>
              </a:rPr>
              <a:t>Un líder escucha y opina.</a:t>
            </a:r>
          </a:p>
          <a:p>
            <a:pPr lvl="0">
              <a:spcBef>
                <a:spcPts val="0"/>
              </a:spcBef>
              <a:buNone/>
            </a:pPr>
            <a:r>
              <a:t/>
            </a:r>
            <a:endParaRPr sz="2400"/>
          </a:p>
        </p:txBody>
      </p:sp>
      <p:sp>
        <p:nvSpPr>
          <p:cNvPr id="95" name="Shape 9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rgbClr val="000000"/>
              </a:buClr>
              <a:buSzPct val="39285"/>
              <a:buFont typeface="Arial"/>
              <a:buNone/>
            </a:pPr>
            <a:r>
              <a:rPr lang="es"/>
              <a:t>Nuevas habilidades: </a:t>
            </a:r>
            <a:r>
              <a:rPr lang="es"/>
              <a:t>Ser ASERTIVO</a:t>
            </a:r>
          </a:p>
        </p:txBody>
      </p:sp>
      <p:sp>
        <p:nvSpPr>
          <p:cNvPr id="101" name="Shape 10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69850" lvl="0" marL="0" rtl="0">
              <a:spcBef>
                <a:spcPts val="0"/>
              </a:spcBef>
              <a:spcAft>
                <a:spcPts val="0"/>
              </a:spcAft>
              <a:buClr>
                <a:schemeClr val="dk1"/>
              </a:buClr>
              <a:buSzPct val="45833"/>
              <a:buFont typeface="Arial"/>
              <a:buNone/>
            </a:pPr>
            <a:r>
              <a:rPr b="1" lang="es" sz="2400">
                <a:solidFill>
                  <a:srgbClr val="38761D"/>
                </a:solidFill>
              </a:rPr>
              <a:t>ASERTIVIDAD</a:t>
            </a:r>
            <a:r>
              <a:rPr lang="es" sz="2400">
                <a:solidFill>
                  <a:srgbClr val="38761D"/>
                </a:solidFill>
              </a:rPr>
              <a:t>. Saber decir NO (tener claro los objetivos y saber negociar). Expresar hechos, sentimientos, conductas y consecuencias.</a:t>
            </a:r>
          </a:p>
          <a:p>
            <a:pPr lvl="0">
              <a:spcBef>
                <a:spcPts val="0"/>
              </a:spcBef>
              <a:buNone/>
            </a:pPr>
            <a:r>
              <a:t/>
            </a:r>
            <a:endParaRPr/>
          </a:p>
        </p:txBody>
      </p:sp>
      <p:sp>
        <p:nvSpPr>
          <p:cNvPr id="102" name="Shape 10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s"/>
              <a:t>Nuevas habilidades: Ser PROACTIVO</a:t>
            </a:r>
          </a:p>
        </p:txBody>
      </p:sp>
      <p:sp>
        <p:nvSpPr>
          <p:cNvPr id="108" name="Shape 10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0" lvl="0" marL="0" rtl="0">
              <a:spcBef>
                <a:spcPts val="0"/>
              </a:spcBef>
              <a:spcAft>
                <a:spcPts val="0"/>
              </a:spcAft>
              <a:buNone/>
            </a:pPr>
            <a:r>
              <a:rPr lang="es" sz="2400">
                <a:solidFill>
                  <a:srgbClr val="0000FF"/>
                </a:solidFill>
              </a:rPr>
              <a:t>Ser </a:t>
            </a:r>
            <a:r>
              <a:rPr b="1" lang="es" sz="2400">
                <a:solidFill>
                  <a:srgbClr val="0000FF"/>
                </a:solidFill>
              </a:rPr>
              <a:t>Proactivo</a:t>
            </a:r>
            <a:r>
              <a:rPr lang="es" sz="2400">
                <a:solidFill>
                  <a:srgbClr val="0000FF"/>
                </a:solidFill>
              </a:rPr>
              <a:t>, significa tomar control consciente sobre tu vida, fijarte objetivos y trabajar duro para lograrlos. </a:t>
            </a:r>
          </a:p>
          <a:p>
            <a:pPr indent="0" lvl="0" marL="0" rtl="0">
              <a:spcBef>
                <a:spcPts val="0"/>
              </a:spcBef>
              <a:spcAft>
                <a:spcPts val="0"/>
              </a:spcAft>
              <a:buNone/>
            </a:pPr>
            <a:r>
              <a:t/>
            </a:r>
            <a:endParaRPr sz="2400">
              <a:solidFill>
                <a:schemeClr val="dk1"/>
              </a:solidFill>
            </a:endParaRPr>
          </a:p>
          <a:p>
            <a:pPr indent="0" lvl="0" marL="0" rtl="0">
              <a:spcBef>
                <a:spcPts val="0"/>
              </a:spcBef>
              <a:spcAft>
                <a:spcPts val="0"/>
              </a:spcAft>
              <a:buNone/>
            </a:pPr>
            <a:r>
              <a:rPr lang="es">
                <a:solidFill>
                  <a:schemeClr val="dk1"/>
                </a:solidFill>
              </a:rPr>
              <a:t>Algunos ejemplos del uso del lenguaje por parte de Personas Reactivas vs. [Personas Proactivas]:</a:t>
            </a:r>
          </a:p>
          <a:p>
            <a:pPr indent="-50800" lvl="0" marL="457200" rtl="0">
              <a:spcBef>
                <a:spcPts val="0"/>
              </a:spcBef>
              <a:spcAft>
                <a:spcPts val="0"/>
              </a:spcAft>
              <a:buClr>
                <a:schemeClr val="dk1"/>
              </a:buClr>
              <a:buSzPct val="100000"/>
            </a:pPr>
            <a:r>
              <a:rPr lang="es">
                <a:solidFill>
                  <a:schemeClr val="dk1"/>
                </a:solidFill>
              </a:rPr>
              <a:t>¿Hacia dónde se dirige el mercado? </a:t>
            </a:r>
            <a:br>
              <a:rPr lang="es">
                <a:solidFill>
                  <a:schemeClr val="dk1"/>
                </a:solidFill>
              </a:rPr>
            </a:br>
            <a:r>
              <a:rPr lang="es">
                <a:solidFill>
                  <a:schemeClr val="dk1"/>
                </a:solidFill>
              </a:rPr>
              <a:t>[</a:t>
            </a:r>
            <a:r>
              <a:rPr b="1" lang="es">
                <a:solidFill>
                  <a:schemeClr val="dk1"/>
                </a:solidFill>
              </a:rPr>
              <a:t>¿A donde debería ir ahora con mi empresa?]</a:t>
            </a:r>
          </a:p>
          <a:p>
            <a:pPr indent="-50800" lvl="0" marL="457200" rtl="0">
              <a:spcBef>
                <a:spcPts val="0"/>
              </a:spcBef>
              <a:spcAft>
                <a:spcPts val="0"/>
              </a:spcAft>
              <a:buClr>
                <a:schemeClr val="dk1"/>
              </a:buClr>
              <a:buSzPct val="100000"/>
            </a:pPr>
            <a:r>
              <a:rPr lang="es">
                <a:solidFill>
                  <a:schemeClr val="dk1"/>
                </a:solidFill>
              </a:rPr>
              <a:t>No tengo tiempo para hacer ejercicio. </a:t>
            </a:r>
            <a:br>
              <a:rPr lang="es">
                <a:solidFill>
                  <a:schemeClr val="dk1"/>
                </a:solidFill>
              </a:rPr>
            </a:br>
            <a:r>
              <a:rPr lang="es">
                <a:solidFill>
                  <a:schemeClr val="dk1"/>
                </a:solidFill>
              </a:rPr>
              <a:t>[</a:t>
            </a:r>
            <a:r>
              <a:rPr b="1" lang="es">
                <a:solidFill>
                  <a:schemeClr val="dk1"/>
                </a:solidFill>
              </a:rPr>
              <a:t>¿Cómo saco tiempo para hacer ejercicio?</a:t>
            </a:r>
            <a:r>
              <a:rPr lang="es">
                <a:solidFill>
                  <a:schemeClr val="dk1"/>
                </a:solidFill>
              </a:rPr>
              <a:t>]</a:t>
            </a:r>
          </a:p>
          <a:p>
            <a:pPr indent="-69850" lvl="0" marL="0" rtl="0">
              <a:spcBef>
                <a:spcPts val="0"/>
              </a:spcBef>
              <a:spcAft>
                <a:spcPts val="0"/>
              </a:spcAft>
              <a:buClr>
                <a:schemeClr val="dk1"/>
              </a:buClr>
              <a:buSzPct val="45833"/>
              <a:buFont typeface="Arial"/>
              <a:buNone/>
            </a:pPr>
            <a:r>
              <a:t/>
            </a:r>
            <a:endParaRPr sz="2400">
              <a:solidFill>
                <a:schemeClr val="dk1"/>
              </a:solidFill>
            </a:endParaRPr>
          </a:p>
          <a:p>
            <a:pPr lvl="0">
              <a:spcBef>
                <a:spcPts val="0"/>
              </a:spcBef>
              <a:buNone/>
            </a:pPr>
            <a:r>
              <a:t/>
            </a:r>
            <a:endParaRPr sz="2400"/>
          </a:p>
        </p:txBody>
      </p:sp>
      <p:sp>
        <p:nvSpPr>
          <p:cNvPr id="109" name="Shape 10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ctrTitle"/>
          </p:nvPr>
        </p:nvSpPr>
        <p:spPr>
          <a:xfrm>
            <a:off x="311708" y="744575"/>
            <a:ext cx="8520600" cy="2052600"/>
          </a:xfrm>
          <a:prstGeom prst="rect">
            <a:avLst/>
          </a:prstGeom>
        </p:spPr>
        <p:txBody>
          <a:bodyPr anchorCtr="0" anchor="b" bIns="91425" lIns="91425" rIns="91425" tIns="91425">
            <a:noAutofit/>
          </a:bodyPr>
          <a:lstStyle/>
          <a:p>
            <a:pPr lvl="0" rtl="0">
              <a:spcBef>
                <a:spcPts val="0"/>
              </a:spcBef>
              <a:buNone/>
            </a:pPr>
            <a:r>
              <a:rPr lang="es"/>
              <a:t>Las TIC y los PLE</a:t>
            </a:r>
          </a:p>
        </p:txBody>
      </p:sp>
      <p:sp>
        <p:nvSpPr>
          <p:cNvPr id="115" name="Shape 11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s" sz="2400">
                <a:solidFill>
                  <a:schemeClr val="dk1"/>
                </a:solidFill>
              </a:rPr>
              <a:t>eLearning, mLearning y bLearning</a:t>
            </a:r>
          </a:p>
        </p:txBody>
      </p:sp>
      <p:sp>
        <p:nvSpPr>
          <p:cNvPr id="116" name="Shape 1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s"/>
              <a:t>‹#›</a:t>
            </a:fld>
          </a:p>
        </p:txBody>
      </p:sp>
      <p:pic>
        <p:nvPicPr>
          <p:cNvPr id="117" name="Shape 117"/>
          <p:cNvPicPr preferRelativeResize="0"/>
          <p:nvPr/>
        </p:nvPicPr>
        <p:blipFill>
          <a:blip r:embed="rId3">
            <a:alphaModFix/>
          </a:blip>
          <a:stretch>
            <a:fillRect/>
          </a:stretch>
        </p:blipFill>
        <p:spPr>
          <a:xfrm>
            <a:off x="513849" y="175650"/>
            <a:ext cx="1694825" cy="18560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