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0"/>
  </p:notesMasterIdLst>
  <p:sldIdLst>
    <p:sldId id="256" r:id="rId2"/>
    <p:sldId id="289" r:id="rId3"/>
    <p:sldId id="257" r:id="rId4"/>
    <p:sldId id="272" r:id="rId5"/>
    <p:sldId id="263" r:id="rId6"/>
    <p:sldId id="265" r:id="rId7"/>
    <p:sldId id="268" r:id="rId8"/>
    <p:sldId id="284" r:id="rId9"/>
    <p:sldId id="285" r:id="rId10"/>
    <p:sldId id="286" r:id="rId11"/>
    <p:sldId id="287" r:id="rId12"/>
    <p:sldId id="290" r:id="rId13"/>
    <p:sldId id="275" r:id="rId14"/>
    <p:sldId id="283" r:id="rId15"/>
    <p:sldId id="269" r:id="rId16"/>
    <p:sldId id="279" r:id="rId17"/>
    <p:sldId id="288" r:id="rId18"/>
    <p:sldId id="278" r:id="rId19"/>
  </p:sldIdLst>
  <p:sldSz cx="9144000" cy="5143500" type="screen16x9"/>
  <p:notesSz cx="6858000" cy="9144000"/>
  <p:embeddedFontLst>
    <p:embeddedFont>
      <p:font typeface="Montserrat" charset="0"/>
      <p:regular r:id="rId21"/>
      <p:bold r:id="rId22"/>
      <p:italic r:id="rId23"/>
      <p:boldItalic r:id="rId24"/>
    </p:embeddedFont>
    <p:embeddedFont>
      <p:font typeface="Gill Sans Nova Ultra Bold" pitchFamily="34" charset="0"/>
      <p:bold r:id="rId25"/>
    </p:embeddedFont>
    <p:embeddedFont>
      <p:font typeface="Montserrat Light" charset="0"/>
      <p:regular r:id="rId26"/>
      <p:bold r:id="rId27"/>
      <p:italic r:id="rId28"/>
      <p:boldItalic r:id="rId29"/>
    </p:embeddedFont>
    <p:embeddedFont>
      <p:font typeface="Goudy Stout" pitchFamily="18" charset="0"/>
      <p:regular r:id="rId30"/>
    </p:embeddedFont>
    <p:embeddedFont>
      <p:font typeface="Montserrat ExtraBold" charset="0"/>
      <p:bold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99FF99"/>
    <a:srgbClr val="FFFF66"/>
    <a:srgbClr val="FFCCCC"/>
    <a:srgbClr val="66CCFF"/>
  </p:clrMru>
</p:presentationPr>
</file>

<file path=ppt/tableStyles.xml><?xml version="1.0" encoding="utf-8"?>
<a:tblStyleLst xmlns:a="http://schemas.openxmlformats.org/drawingml/2006/main" def="{4AB74F93-ADA9-4FEA-ACD3-A2E1B398EF97}">
  <a:tblStyle styleId="{4AB74F93-ADA9-4FEA-ACD3-A2E1B398EF9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92" d="100"/>
          <a:sy n="92" d="100"/>
        </p:scale>
        <p:origin x="-756" y="-102"/>
      </p:cViewPr>
      <p:guideLst>
        <p:guide orient="horz" pos="1620"/>
        <p:guide pos="2880"/>
      </p:guideLst>
    </p:cSldViewPr>
  </p:slideViewPr>
  <p:outlineViewPr>
    <p:cViewPr>
      <p:scale>
        <a:sx n="33" d="100"/>
        <a:sy n="33" d="100"/>
      </p:scale>
      <p:origin x="0" y="49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64646"/>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 y="-11"/>
            <a:ext cx="2429759" cy="1609289"/>
            <a:chOff x="608719" y="-11"/>
            <a:chExt cx="2429759" cy="1609289"/>
          </a:xfrm>
        </p:grpSpPr>
        <p:sp>
          <p:nvSpPr>
            <p:cNvPr id="11" name="Google Shape;11;p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000"/>
              <a:buNone/>
              <a:defRPr sz="4000">
                <a:solidFill>
                  <a:srgbClr val="FFFFFF"/>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a:endParaRPr/>
          </a:p>
        </p:txBody>
      </p:sp>
      <p:grpSp>
        <p:nvGrpSpPr>
          <p:cNvPr id="24" name="Google Shape;24;p2"/>
          <p:cNvGrpSpPr/>
          <p:nvPr/>
        </p:nvGrpSpPr>
        <p:grpSpPr>
          <a:xfrm>
            <a:off x="4894945" y="-11"/>
            <a:ext cx="4252453" cy="5146816"/>
            <a:chOff x="4894945" y="-11"/>
            <a:chExt cx="4252453" cy="5146816"/>
          </a:xfrm>
        </p:grpSpPr>
        <p:sp>
          <p:nvSpPr>
            <p:cNvPr id="25" name="Google Shape;25;p2"/>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flipH="1">
            <a:off x="-7" y="3860093"/>
            <a:ext cx="2429755" cy="1286712"/>
            <a:chOff x="6714243" y="3860093"/>
            <a:chExt cx="2429755" cy="1286712"/>
          </a:xfrm>
        </p:grpSpPr>
        <p:sp>
          <p:nvSpPr>
            <p:cNvPr id="80" name="Google Shape;80;p2"/>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6"/>
        <p:cNvGrpSpPr/>
        <p:nvPr/>
      </p:nvGrpSpPr>
      <p:grpSpPr>
        <a:xfrm>
          <a:off x="0" y="0"/>
          <a:ext cx="0" cy="0"/>
          <a:chOff x="0" y="0"/>
          <a:chExt cx="0" cy="0"/>
        </a:xfrm>
      </p:grpSpPr>
      <p:grpSp>
        <p:nvGrpSpPr>
          <p:cNvPr id="207" name="Google Shape;207;p5"/>
          <p:cNvGrpSpPr/>
          <p:nvPr/>
        </p:nvGrpSpPr>
        <p:grpSpPr>
          <a:xfrm>
            <a:off x="6714243" y="3860093"/>
            <a:ext cx="2429755" cy="1286712"/>
            <a:chOff x="6714243" y="3860093"/>
            <a:chExt cx="2429755" cy="1286712"/>
          </a:xfrm>
        </p:grpSpPr>
        <p:sp>
          <p:nvSpPr>
            <p:cNvPr id="208" name="Google Shape;208;p5"/>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892" y="-11"/>
            <a:ext cx="3037586" cy="2252645"/>
            <a:chOff x="892" y="-11"/>
            <a:chExt cx="3037586" cy="2252645"/>
          </a:xfrm>
        </p:grpSpPr>
        <p:sp>
          <p:nvSpPr>
            <p:cNvPr id="221" name="Google Shape;221;p5"/>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5"/>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5" name="Google Shape;245;p5"/>
          <p:cNvSpPr txBox="1">
            <a:spLocks noGrp="1"/>
          </p:cNvSpPr>
          <p:nvPr>
            <p:ph type="body" idx="1"/>
          </p:nvPr>
        </p:nvSpPr>
        <p:spPr>
          <a:xfrm>
            <a:off x="1320025" y="1613274"/>
            <a:ext cx="6455700" cy="29025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46" name="Google Shape;246;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247"/>
        <p:cNvGrpSpPr/>
        <p:nvPr/>
      </p:nvGrpSpPr>
      <p:grpSpPr>
        <a:xfrm>
          <a:off x="0" y="0"/>
          <a:ext cx="0" cy="0"/>
          <a:chOff x="0" y="0"/>
          <a:chExt cx="0" cy="0"/>
        </a:xfrm>
      </p:grpSpPr>
      <p:grpSp>
        <p:nvGrpSpPr>
          <p:cNvPr id="248" name="Google Shape;248;p6"/>
          <p:cNvGrpSpPr/>
          <p:nvPr/>
        </p:nvGrpSpPr>
        <p:grpSpPr>
          <a:xfrm>
            <a:off x="4894945" y="-11"/>
            <a:ext cx="4251603" cy="5146816"/>
            <a:chOff x="4894945" y="-11"/>
            <a:chExt cx="4251603" cy="5146816"/>
          </a:xfrm>
        </p:grpSpPr>
        <p:sp>
          <p:nvSpPr>
            <p:cNvPr id="249" name="Google Shape;249;p6"/>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5502772" y="643313"/>
              <a:ext cx="3643776" cy="3860168"/>
            </a:xfrm>
            <a:custGeom>
              <a:avLst/>
              <a:gdLst/>
              <a:ahLst/>
              <a:cxnLst/>
              <a:rect l="l" t="t" r="r" b="b"/>
              <a:pathLst>
                <a:path w="122449" h="120217" extrusionOk="0">
                  <a:moveTo>
                    <a:pt x="1" y="1"/>
                  </a:moveTo>
                  <a:lnTo>
                    <a:pt x="1" y="120216"/>
                  </a:lnTo>
                  <a:lnTo>
                    <a:pt x="122449" y="60109"/>
                  </a:lnTo>
                  <a:lnTo>
                    <a:pt x="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6"/>
          <p:cNvGrpSpPr/>
          <p:nvPr/>
        </p:nvGrpSpPr>
        <p:grpSpPr>
          <a:xfrm>
            <a:off x="-6" y="-11"/>
            <a:ext cx="2429759" cy="1609289"/>
            <a:chOff x="608719" y="-11"/>
            <a:chExt cx="2429759" cy="1609289"/>
          </a:xfrm>
        </p:grpSpPr>
        <p:sp>
          <p:nvSpPr>
            <p:cNvPr id="287" name="Google Shape;287;p6"/>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6"/>
          <p:cNvSpPr txBox="1">
            <a:spLocks noGrp="1"/>
          </p:cNvSpPr>
          <p:nvPr>
            <p:ph type="title"/>
          </p:nvPr>
        </p:nvSpPr>
        <p:spPr>
          <a:xfrm>
            <a:off x="742725" y="1652750"/>
            <a:ext cx="3892200" cy="5139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00" name="Google Shape;300;p6"/>
          <p:cNvSpPr txBox="1">
            <a:spLocks noGrp="1"/>
          </p:cNvSpPr>
          <p:nvPr>
            <p:ph type="body" idx="1"/>
          </p:nvPr>
        </p:nvSpPr>
        <p:spPr>
          <a:xfrm>
            <a:off x="742725" y="2227229"/>
            <a:ext cx="3892200" cy="22329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01" name="Google Shape;301;p6"/>
          <p:cNvSpPr txBox="1">
            <a:spLocks noGrp="1"/>
          </p:cNvSpPr>
          <p:nvPr>
            <p:ph type="sldNum" idx="12"/>
          </p:nvPr>
        </p:nvSpPr>
        <p:spPr>
          <a:xfrm>
            <a:off x="8556784" y="4749851"/>
            <a:ext cx="548700" cy="393600"/>
          </a:xfrm>
          <a:prstGeom prst="rect">
            <a:avLst/>
          </a:prstGeom>
          <a:no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
        <p:nvSpPr>
          <p:cNvPr id="302" name="Google Shape;302;p6"/>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3"/>
        <p:cNvGrpSpPr/>
        <p:nvPr/>
      </p:nvGrpSpPr>
      <p:grpSpPr>
        <a:xfrm>
          <a:off x="0" y="0"/>
          <a:ext cx="0" cy="0"/>
          <a:chOff x="0" y="0"/>
          <a:chExt cx="0" cy="0"/>
        </a:xfrm>
      </p:grpSpPr>
      <p:grpSp>
        <p:nvGrpSpPr>
          <p:cNvPr id="304" name="Google Shape;304;p7"/>
          <p:cNvGrpSpPr/>
          <p:nvPr/>
        </p:nvGrpSpPr>
        <p:grpSpPr>
          <a:xfrm>
            <a:off x="892" y="-11"/>
            <a:ext cx="3037586" cy="2252645"/>
            <a:chOff x="892" y="-11"/>
            <a:chExt cx="3037586" cy="2252645"/>
          </a:xfrm>
        </p:grpSpPr>
        <p:sp>
          <p:nvSpPr>
            <p:cNvPr id="305" name="Google Shape;305;p7"/>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7"/>
          <p:cNvGrpSpPr/>
          <p:nvPr/>
        </p:nvGrpSpPr>
        <p:grpSpPr>
          <a:xfrm>
            <a:off x="6714243" y="3860093"/>
            <a:ext cx="2429755" cy="1286712"/>
            <a:chOff x="6714243" y="3860093"/>
            <a:chExt cx="2429755" cy="1286712"/>
          </a:xfrm>
        </p:grpSpPr>
        <p:sp>
          <p:nvSpPr>
            <p:cNvPr id="329" name="Google Shape;329;p7"/>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7"/>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42" name="Google Shape;342;p7"/>
          <p:cNvSpPr txBox="1">
            <a:spLocks noGrp="1"/>
          </p:cNvSpPr>
          <p:nvPr>
            <p:ph type="body" idx="1"/>
          </p:nvPr>
        </p:nvSpPr>
        <p:spPr>
          <a:xfrm>
            <a:off x="1320025" y="1582625"/>
            <a:ext cx="3133500" cy="2955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3" name="Google Shape;343;p7"/>
          <p:cNvSpPr txBox="1">
            <a:spLocks noGrp="1"/>
          </p:cNvSpPr>
          <p:nvPr>
            <p:ph type="body" idx="2"/>
          </p:nvPr>
        </p:nvSpPr>
        <p:spPr>
          <a:xfrm>
            <a:off x="4642177" y="1582625"/>
            <a:ext cx="3133500" cy="2955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4" name="Google Shape;344;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8"/>
        <p:cNvGrpSpPr/>
        <p:nvPr/>
      </p:nvGrpSpPr>
      <p:grpSpPr>
        <a:xfrm>
          <a:off x="0" y="0"/>
          <a:ext cx="0" cy="0"/>
          <a:chOff x="0" y="0"/>
          <a:chExt cx="0" cy="0"/>
        </a:xfrm>
      </p:grpSpPr>
      <p:grpSp>
        <p:nvGrpSpPr>
          <p:cNvPr id="389" name="Google Shape;389;p9"/>
          <p:cNvGrpSpPr/>
          <p:nvPr/>
        </p:nvGrpSpPr>
        <p:grpSpPr>
          <a:xfrm rot="10800000" flipH="1">
            <a:off x="900" y="3856775"/>
            <a:ext cx="9143992" cy="1286721"/>
            <a:chOff x="900" y="0"/>
            <a:chExt cx="9143992" cy="1286721"/>
          </a:xfrm>
        </p:grpSpPr>
        <p:sp>
          <p:nvSpPr>
            <p:cNvPr id="390" name="Google Shape;390;p9"/>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9"/>
          <p:cNvSpPr txBox="1">
            <a:spLocks noGrp="1"/>
          </p:cNvSpPr>
          <p:nvPr>
            <p:ph type="title"/>
          </p:nvPr>
        </p:nvSpPr>
        <p:spPr>
          <a:xfrm>
            <a:off x="0" y="0"/>
            <a:ext cx="9144000" cy="696300"/>
          </a:xfrm>
          <a:prstGeom prst="rect">
            <a:avLst/>
          </a:prstGeom>
        </p:spPr>
        <p:txBody>
          <a:bodyPr spcFirstLastPara="1" wrap="square" lIns="91425" tIns="91425" rIns="91425" bIns="91425" anchor="b" anchorCtr="0"/>
          <a:lstStyle>
            <a:lvl1pPr lvl="0" algn="ctr">
              <a:spcBef>
                <a:spcPts val="0"/>
              </a:spcBef>
              <a:spcAft>
                <a:spcPts val="0"/>
              </a:spcAft>
              <a:buSzPts val="2000"/>
              <a:buNone/>
              <a:defRPr sz="2000"/>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
        <p:nvSpPr>
          <p:cNvPr id="439" name="Google Shape;439;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0"/>
        <p:cNvGrpSpPr/>
        <p:nvPr/>
      </p:nvGrpSpPr>
      <p:grpSpPr>
        <a:xfrm>
          <a:off x="0" y="0"/>
          <a:ext cx="0" cy="0"/>
          <a:chOff x="0" y="0"/>
          <a:chExt cx="0" cy="0"/>
        </a:xfrm>
      </p:grpSpPr>
      <p:grpSp>
        <p:nvGrpSpPr>
          <p:cNvPr id="441" name="Google Shape;441;p10"/>
          <p:cNvGrpSpPr/>
          <p:nvPr/>
        </p:nvGrpSpPr>
        <p:grpSpPr>
          <a:xfrm>
            <a:off x="4283712" y="3856784"/>
            <a:ext cx="4860278" cy="1286730"/>
            <a:chOff x="4283712" y="3856784"/>
            <a:chExt cx="4860278" cy="1286730"/>
          </a:xfrm>
        </p:grpSpPr>
        <p:sp>
          <p:nvSpPr>
            <p:cNvPr id="442" name="Google Shape;442;p10"/>
            <p:cNvSpPr/>
            <p:nvPr/>
          </p:nvSpPr>
          <p:spPr>
            <a:xfrm rot="10800000">
              <a:off x="8536133" y="3856784"/>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0"/>
            <p:cNvSpPr/>
            <p:nvPr/>
          </p:nvSpPr>
          <p:spPr>
            <a:xfrm rot="10800000">
              <a:off x="7929943" y="4177563"/>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0"/>
            <p:cNvSpPr/>
            <p:nvPr/>
          </p:nvSpPr>
          <p:spPr>
            <a:xfrm rot="10800000">
              <a:off x="4892393" y="4499245"/>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0"/>
            <p:cNvSpPr/>
            <p:nvPr/>
          </p:nvSpPr>
          <p:spPr>
            <a:xfrm rot="10800000">
              <a:off x="8536133" y="4500140"/>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0"/>
            <p:cNvSpPr/>
            <p:nvPr/>
          </p:nvSpPr>
          <p:spPr>
            <a:xfrm rot="10800000">
              <a:off x="7929943" y="4820919"/>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0"/>
            <p:cNvSpPr/>
            <p:nvPr/>
          </p:nvSpPr>
          <p:spPr>
            <a:xfrm rot="10800000">
              <a:off x="7322087" y="4500140"/>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0"/>
            <p:cNvSpPr/>
            <p:nvPr/>
          </p:nvSpPr>
          <p:spPr>
            <a:xfrm rot="10800000">
              <a:off x="6714260" y="4820919"/>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0"/>
            <p:cNvSpPr/>
            <p:nvPr/>
          </p:nvSpPr>
          <p:spPr>
            <a:xfrm rot="10800000">
              <a:off x="6106404" y="4500140"/>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
            <p:cNvSpPr/>
            <p:nvPr/>
          </p:nvSpPr>
          <p:spPr>
            <a:xfrm rot="10800000">
              <a:off x="8536133" y="4177563"/>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0"/>
            <p:cNvSpPr/>
            <p:nvPr/>
          </p:nvSpPr>
          <p:spPr>
            <a:xfrm rot="10800000">
              <a:off x="7929943" y="3856784"/>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0"/>
            <p:cNvSpPr/>
            <p:nvPr/>
          </p:nvSpPr>
          <p:spPr>
            <a:xfrm rot="10800000">
              <a:off x="5498583" y="4499245"/>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0"/>
            <p:cNvSpPr/>
            <p:nvPr/>
          </p:nvSpPr>
          <p:spPr>
            <a:xfrm rot="10800000">
              <a:off x="4892393" y="4178466"/>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0"/>
            <p:cNvSpPr/>
            <p:nvPr/>
          </p:nvSpPr>
          <p:spPr>
            <a:xfrm rot="10800000">
              <a:off x="7321266" y="4183926"/>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0"/>
            <p:cNvSpPr/>
            <p:nvPr/>
          </p:nvSpPr>
          <p:spPr>
            <a:xfrm rot="10800000">
              <a:off x="8536133" y="4820919"/>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0"/>
            <p:cNvSpPr/>
            <p:nvPr/>
          </p:nvSpPr>
          <p:spPr>
            <a:xfrm rot="10800000">
              <a:off x="7929943" y="4500140"/>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0"/>
            <p:cNvSpPr/>
            <p:nvPr/>
          </p:nvSpPr>
          <p:spPr>
            <a:xfrm rot="10800000">
              <a:off x="7322087" y="4820919"/>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0"/>
            <p:cNvSpPr/>
            <p:nvPr/>
          </p:nvSpPr>
          <p:spPr>
            <a:xfrm rot="10800000">
              <a:off x="4284531" y="4820919"/>
              <a:ext cx="607856"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0"/>
            <p:cNvSpPr/>
            <p:nvPr/>
          </p:nvSpPr>
          <p:spPr>
            <a:xfrm rot="10800000">
              <a:off x="4892387" y="4820919"/>
              <a:ext cx="607856" cy="322577"/>
            </a:xfrm>
            <a:custGeom>
              <a:avLst/>
              <a:gdLst/>
              <a:ahLst/>
              <a:cxnLst/>
              <a:rect l="l" t="t" r="r" b="b"/>
              <a:pathLst>
                <a:path w="20427" h="10046" extrusionOk="0">
                  <a:moveTo>
                    <a:pt x="0" y="0"/>
                  </a:moveTo>
                  <a:lnTo>
                    <a:pt x="20427" y="10046"/>
                  </a:lnTo>
                  <a:lnTo>
                    <a:pt x="20427"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0"/>
            <p:cNvSpPr/>
            <p:nvPr/>
          </p:nvSpPr>
          <p:spPr>
            <a:xfrm rot="10800000">
              <a:off x="5500214" y="4820919"/>
              <a:ext cx="606220"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
            <p:cNvSpPr/>
            <p:nvPr/>
          </p:nvSpPr>
          <p:spPr>
            <a:xfrm rot="10800000">
              <a:off x="6106404" y="4820919"/>
              <a:ext cx="607886"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0"/>
            <p:cNvSpPr/>
            <p:nvPr/>
          </p:nvSpPr>
          <p:spPr>
            <a:xfrm rot="10800000" flipH="1">
              <a:off x="6713429" y="4183926"/>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0"/>
            <p:cNvSpPr/>
            <p:nvPr/>
          </p:nvSpPr>
          <p:spPr>
            <a:xfrm rot="10800000">
              <a:off x="4283712" y="450012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10"/>
          <p:cNvSpPr txBox="1">
            <a:spLocks noGrp="1"/>
          </p:cNvSpPr>
          <p:nvPr>
            <p:ph type="body" idx="1"/>
          </p:nvPr>
        </p:nvSpPr>
        <p:spPr>
          <a:xfrm>
            <a:off x="457200" y="4101500"/>
            <a:ext cx="35397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600"/>
              <a:buNone/>
              <a:defRPr sz="1600"/>
            </a:lvl1pPr>
          </a:lstStyle>
          <a:p>
            <a:endParaRPr/>
          </a:p>
        </p:txBody>
      </p:sp>
      <p:sp>
        <p:nvSpPr>
          <p:cNvPr id="465" name="Google Shape;465;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grpSp>
        <p:nvGrpSpPr>
          <p:cNvPr id="466" name="Google Shape;466;p10"/>
          <p:cNvGrpSpPr/>
          <p:nvPr/>
        </p:nvGrpSpPr>
        <p:grpSpPr>
          <a:xfrm>
            <a:off x="892" y="-11"/>
            <a:ext cx="5467280" cy="1287607"/>
            <a:chOff x="892" y="-11"/>
            <a:chExt cx="5467280" cy="1287607"/>
          </a:xfrm>
        </p:grpSpPr>
        <p:sp>
          <p:nvSpPr>
            <p:cNvPr id="467" name="Google Shape;467;p10"/>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0"/>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p:nvPr/>
          </p:nvSpPr>
          <p:spPr>
            <a:xfrm>
              <a:off x="3646269" y="852"/>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
            <p:cNvSpPr/>
            <p:nvPr/>
          </p:nvSpPr>
          <p:spPr>
            <a:xfrm>
              <a:off x="4252459" y="321631"/>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0"/>
            <p:cNvSpPr/>
            <p:nvPr/>
          </p:nvSpPr>
          <p:spPr>
            <a:xfrm>
              <a:off x="4860316" y="852"/>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0"/>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0"/>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0"/>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a:off x="3038442" y="852"/>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3646269" y="321631"/>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0"/>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4252459" y="852"/>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4252459" y="644208"/>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a:off x="1822755" y="643321"/>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0"/>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0"/>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0"/>
            <p:cNvSpPr/>
            <p:nvPr/>
          </p:nvSpPr>
          <p:spPr>
            <a:xfrm>
              <a:off x="4252495" y="-11"/>
              <a:ext cx="607856"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0"/>
            <p:cNvSpPr/>
            <p:nvPr/>
          </p:nvSpPr>
          <p:spPr>
            <a:xfrm>
              <a:off x="3644639" y="-11"/>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0"/>
            <p:cNvSpPr/>
            <p:nvPr/>
          </p:nvSpPr>
          <p:spPr>
            <a:xfrm>
              <a:off x="3038449" y="-11"/>
              <a:ext cx="606220"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0"/>
            <p:cNvSpPr/>
            <p:nvPr/>
          </p:nvSpPr>
          <p:spPr>
            <a:xfrm>
              <a:off x="2430592" y="-11"/>
              <a:ext cx="607886"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0"/>
            <p:cNvSpPr/>
            <p:nvPr/>
          </p:nvSpPr>
          <p:spPr>
            <a:xfrm>
              <a:off x="3037603" y="3216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0"/>
            <p:cNvSpPr/>
            <p:nvPr/>
          </p:nvSpPr>
          <p:spPr>
            <a:xfrm flipH="1">
              <a:off x="2430592" y="643321"/>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lateral pattern">
  <p:cSld name="BLANK_2">
    <p:spTree>
      <p:nvGrpSpPr>
        <p:cNvPr id="1" name="Shape 534"/>
        <p:cNvGrpSpPr/>
        <p:nvPr/>
      </p:nvGrpSpPr>
      <p:grpSpPr>
        <a:xfrm>
          <a:off x="0" y="0"/>
          <a:ext cx="0" cy="0"/>
          <a:chOff x="0" y="0"/>
          <a:chExt cx="0" cy="0"/>
        </a:xfrm>
      </p:grpSpPr>
      <p:grpSp>
        <p:nvGrpSpPr>
          <p:cNvPr id="535" name="Google Shape;535;p12"/>
          <p:cNvGrpSpPr/>
          <p:nvPr/>
        </p:nvGrpSpPr>
        <p:grpSpPr>
          <a:xfrm>
            <a:off x="6109812" y="-11"/>
            <a:ext cx="3037586" cy="5146816"/>
            <a:chOff x="6109812" y="-11"/>
            <a:chExt cx="3037586" cy="5146816"/>
          </a:xfrm>
        </p:grpSpPr>
        <p:sp>
          <p:nvSpPr>
            <p:cNvPr id="536" name="Google Shape;536;p1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222222"/>
              </a:buClr>
              <a:buSzPts val="2400"/>
              <a:buFont typeface="Montserrat"/>
              <a:buNone/>
              <a:defRPr sz="2400" b="1">
                <a:solidFill>
                  <a:srgbClr val="222222"/>
                </a:solidFill>
                <a:latin typeface="Montserrat"/>
                <a:ea typeface="Montserrat"/>
                <a:cs typeface="Montserrat"/>
                <a:sym typeface="Montserrat"/>
              </a:defRPr>
            </a:lvl1pPr>
            <a:lvl2pPr lvl="1">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2pPr>
            <a:lvl3pPr lvl="2">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3pPr>
            <a:lvl4pPr lvl="3">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4pPr>
            <a:lvl5pPr lvl="4">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5pPr>
            <a:lvl6pPr lvl="5">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6pPr>
            <a:lvl7pPr lvl="6">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7pPr>
            <a:lvl8pPr lvl="7">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8pPr>
            <a:lvl9pPr lvl="8">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lstStyle>
            <a:lvl1pPr marL="457200" lvl="0" indent="-368300">
              <a:spcBef>
                <a:spcPts val="60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1pPr>
            <a:lvl2pPr marL="914400" lvl="1"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2pPr>
            <a:lvl3pPr marL="1371600" lvl="2"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3pPr>
            <a:lvl4pPr marL="1828800" lvl="3"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4pPr>
            <a:lvl5pPr marL="2286000" lvl="4"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marL="2743200" lvl="5"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marL="3200400" lvl="6"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marL="3657600" lvl="7"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marL="4114800" lvl="8"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6"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4646"/>
        </a:solidFill>
        <a:effectLst/>
      </p:bgPr>
    </p:bg>
    <p:spTree>
      <p:nvGrpSpPr>
        <p:cNvPr id="1" name="Shape 626"/>
        <p:cNvGrpSpPr/>
        <p:nvPr/>
      </p:nvGrpSpPr>
      <p:grpSpPr>
        <a:xfrm>
          <a:off x="0" y="0"/>
          <a:ext cx="0" cy="0"/>
          <a:chOff x="0" y="0"/>
          <a:chExt cx="0" cy="0"/>
        </a:xfrm>
      </p:grpSpPr>
      <p:sp>
        <p:nvSpPr>
          <p:cNvPr id="627" name="Google Shape;627;p14"/>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¿Para qué sirve un oso?</a:t>
            </a:r>
            <a:endParaRPr/>
          </a:p>
        </p:txBody>
      </p:sp>
      <p:sp>
        <p:nvSpPr>
          <p:cNvPr id="3" name="2 CuadroTexto"/>
          <p:cNvSpPr txBox="1"/>
          <p:nvPr/>
        </p:nvSpPr>
        <p:spPr>
          <a:xfrm>
            <a:off x="857224" y="4500576"/>
            <a:ext cx="2909771" cy="307777"/>
          </a:xfrm>
          <a:prstGeom prst="rect">
            <a:avLst/>
          </a:prstGeom>
          <a:noFill/>
        </p:spPr>
        <p:txBody>
          <a:bodyPr wrap="none" rtlCol="0">
            <a:spAutoFit/>
          </a:bodyPr>
          <a:lstStyle/>
          <a:p>
            <a:r>
              <a:rPr lang="es-ES" b="1" dirty="0" smtClean="0">
                <a:solidFill>
                  <a:schemeClr val="bg1"/>
                </a:solidFill>
                <a:latin typeface="Montserrat" charset="0"/>
              </a:rPr>
              <a:t>Tatiana Alvarado </a:t>
            </a:r>
            <a:r>
              <a:rPr lang="es-ES" b="1" dirty="0" err="1" smtClean="0">
                <a:solidFill>
                  <a:schemeClr val="bg1"/>
                </a:solidFill>
                <a:latin typeface="Montserrat" charset="0"/>
              </a:rPr>
              <a:t>Güidi</a:t>
            </a:r>
            <a:r>
              <a:rPr lang="es-ES" b="1" dirty="0" smtClean="0">
                <a:solidFill>
                  <a:schemeClr val="bg1"/>
                </a:solidFill>
                <a:latin typeface="Montserrat" charset="0"/>
              </a:rPr>
              <a:t> 2ºEso</a:t>
            </a:r>
            <a:endParaRPr lang="es-ES" b="1" dirty="0">
              <a:solidFill>
                <a:schemeClr val="bg1"/>
              </a:solidFill>
              <a:latin typeface="Montserrat" charset="0"/>
            </a:endParaRPr>
          </a:p>
        </p:txBody>
      </p:sp>
    </p:spTree>
  </p:cSld>
  <p:clrMapOvr>
    <a:masterClrMapping/>
  </p:clrMapOvr>
  <p:transition spd="med">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5" name="Google Shape;855;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pic>
        <p:nvPicPr>
          <p:cNvPr id="3" name="2 Imagen"/>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571868" y="285734"/>
            <a:ext cx="5343226" cy="2441730"/>
          </a:xfrm>
          <a:prstGeom prst="round2DiagRect">
            <a:avLst>
              <a:gd name="adj1" fmla="val 16667"/>
              <a:gd name="adj2" fmla="val 0"/>
            </a:avLst>
          </a:prstGeom>
          <a:ln w="88900" cap="sq">
            <a:solidFill>
              <a:schemeClr val="accent6">
                <a:lumMod val="60000"/>
                <a:lumOff val="40000"/>
              </a:schemeClr>
            </a:solidFill>
            <a:miter lim="800000"/>
          </a:ln>
          <a:effectLst>
            <a:outerShdw blurRad="254000" algn="tl" rotWithShape="0">
              <a:srgbClr val="000000">
                <a:alpha val="43000"/>
              </a:srgbClr>
            </a:outerShdw>
          </a:effectLst>
        </p:spPr>
      </p:pic>
      <p:sp>
        <p:nvSpPr>
          <p:cNvPr id="5" name="4 CuadroTexto"/>
          <p:cNvSpPr txBox="1"/>
          <p:nvPr/>
        </p:nvSpPr>
        <p:spPr>
          <a:xfrm>
            <a:off x="357158" y="2428874"/>
            <a:ext cx="2928959" cy="2031325"/>
          </a:xfrm>
          <a:prstGeom prst="rect">
            <a:avLst/>
          </a:prstGeom>
          <a:noFill/>
        </p:spPr>
        <p:txBody>
          <a:bodyPr wrap="square" rtlCol="0">
            <a:spAutoFit/>
          </a:bodyPr>
          <a:lstStyle/>
          <a:p>
            <a:r>
              <a:rPr lang="es-ES" dirty="0" smtClean="0">
                <a:latin typeface="Montserrat Light" charset="0"/>
              </a:rPr>
              <a:t>Aquí Natalia está muy enfadada porque acaba de enterarse de que Daniela ha pasado la noche en el bosque y que además está pescando. A Natalia no le gusta la idea de que su hija intente hacer cosas que “no son de niñas” y se la lleva del bosque.  </a:t>
            </a:r>
            <a:endParaRPr lang="es-ES" dirty="0">
              <a:latin typeface="Montserrat Light" charset="0"/>
            </a:endParaRPr>
          </a:p>
        </p:txBody>
      </p:sp>
      <p:sp>
        <p:nvSpPr>
          <p:cNvPr id="6" name="5 CuadroTexto"/>
          <p:cNvSpPr txBox="1"/>
          <p:nvPr/>
        </p:nvSpPr>
        <p:spPr>
          <a:xfrm>
            <a:off x="571472" y="2000246"/>
            <a:ext cx="2021707" cy="307777"/>
          </a:xfrm>
          <a:prstGeom prst="rect">
            <a:avLst/>
          </a:prstGeom>
          <a:solidFill>
            <a:srgbClr val="99FF99"/>
          </a:solidFill>
          <a:ln>
            <a:solidFill>
              <a:srgbClr val="00B050"/>
            </a:solidFill>
          </a:ln>
          <a:scene3d>
            <a:camera prst="orthographicFront"/>
            <a:lightRig rig="threePt" dir="t"/>
          </a:scene3d>
          <a:sp3d>
            <a:bevelT prst="slope"/>
          </a:sp3d>
        </p:spPr>
        <p:txBody>
          <a:bodyPr wrap="none" rtlCol="0">
            <a:spAutoFit/>
          </a:bodyPr>
          <a:lstStyle/>
          <a:p>
            <a:r>
              <a:rPr lang="es-ES" b="1" dirty="0" smtClean="0"/>
              <a:t>No son cosas de niña</a:t>
            </a:r>
            <a:endParaRPr lang="es-ES" b="1" dirty="0"/>
          </a:p>
        </p:txBody>
      </p:sp>
      <p:sp>
        <p:nvSpPr>
          <p:cNvPr id="7" name="6 CuadroTexto"/>
          <p:cNvSpPr txBox="1"/>
          <p:nvPr/>
        </p:nvSpPr>
        <p:spPr>
          <a:xfrm>
            <a:off x="214282" y="4643452"/>
            <a:ext cx="383438" cy="307777"/>
          </a:xfrm>
          <a:prstGeom prst="rect">
            <a:avLst/>
          </a:prstGeom>
          <a:noFill/>
        </p:spPr>
        <p:txBody>
          <a:bodyPr wrap="none" rtlCol="0">
            <a:spAutoFit/>
          </a:bodyPr>
          <a:lstStyle/>
          <a:p>
            <a:r>
              <a:rPr lang="es-ES" b="1" dirty="0" smtClean="0"/>
              <a:t>10</a:t>
            </a:r>
            <a:endParaRPr lang="es-ES" b="1" dirty="0"/>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8" name="Google Shape;728;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pic>
        <p:nvPicPr>
          <p:cNvPr id="7" name="6 Imagen"/>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00034" y="428610"/>
            <a:ext cx="4714875" cy="3143250"/>
          </a:xfrm>
          <a:prstGeom prst="rect">
            <a:avLst/>
          </a:prstGeom>
          <a:ln>
            <a:noFill/>
          </a:ln>
          <a:effectLst>
            <a:outerShdw blurRad="292100" dist="139700" dir="2700000" algn="tl" rotWithShape="0">
              <a:srgbClr val="333333">
                <a:alpha val="65000"/>
              </a:srgbClr>
            </a:outerShdw>
          </a:effectLst>
        </p:spPr>
      </p:pic>
      <p:sp>
        <p:nvSpPr>
          <p:cNvPr id="8" name="7 CuadroTexto"/>
          <p:cNvSpPr txBox="1"/>
          <p:nvPr/>
        </p:nvSpPr>
        <p:spPr>
          <a:xfrm>
            <a:off x="5715008" y="1571618"/>
            <a:ext cx="2928958" cy="1815882"/>
          </a:xfrm>
          <a:prstGeom prst="rect">
            <a:avLst/>
          </a:prstGeom>
          <a:noFill/>
        </p:spPr>
        <p:txBody>
          <a:bodyPr wrap="square" rtlCol="0">
            <a:spAutoFit/>
          </a:bodyPr>
          <a:lstStyle/>
          <a:p>
            <a:r>
              <a:rPr lang="es-ES" dirty="0" err="1" smtClean="0">
                <a:latin typeface="Montserrat Light" charset="0"/>
              </a:rPr>
              <a:t>Josephine</a:t>
            </a:r>
            <a:r>
              <a:rPr lang="es-ES" dirty="0" smtClean="0">
                <a:latin typeface="Montserrat Light" charset="0"/>
              </a:rPr>
              <a:t> está diciéndole a Guillermo que debe ir a ver a su hermano Alejandro. Está un poco decepcionada por que Guillermo no quiere ir a verlo. También está observando con la lupa la planta que Guillermo trajo de la Antártida.</a:t>
            </a:r>
            <a:endParaRPr lang="es-ES" dirty="0">
              <a:latin typeface="Montserrat Light" charset="0"/>
            </a:endParaRPr>
          </a:p>
        </p:txBody>
      </p:sp>
      <p:sp>
        <p:nvSpPr>
          <p:cNvPr id="9" name="8 CuadroTexto"/>
          <p:cNvSpPr txBox="1"/>
          <p:nvPr/>
        </p:nvSpPr>
        <p:spPr>
          <a:xfrm>
            <a:off x="5786446" y="785800"/>
            <a:ext cx="2044149" cy="307777"/>
          </a:xfrm>
          <a:prstGeom prst="rect">
            <a:avLst/>
          </a:prstGeom>
          <a:solidFill>
            <a:srgbClr val="66CCFF"/>
          </a:solidFill>
          <a:ln>
            <a:solidFill>
              <a:schemeClr val="accent4">
                <a:lumMod val="75000"/>
              </a:schemeClr>
            </a:solidFill>
          </a:ln>
          <a:effectLst>
            <a:glow rad="101600">
              <a:schemeClr val="accent6">
                <a:satMod val="175000"/>
                <a:alpha val="40000"/>
              </a:schemeClr>
            </a:glow>
          </a:effectLst>
        </p:spPr>
        <p:txBody>
          <a:bodyPr wrap="none" rtlCol="0">
            <a:spAutoFit/>
          </a:bodyPr>
          <a:lstStyle/>
          <a:p>
            <a:r>
              <a:rPr lang="es-ES" dirty="0" err="1" smtClean="0"/>
              <a:t>Intentándo</a:t>
            </a:r>
            <a:r>
              <a:rPr lang="es-ES" dirty="0" smtClean="0"/>
              <a:t> convencerle</a:t>
            </a:r>
            <a:endParaRPr lang="es-ES" dirty="0"/>
          </a:p>
        </p:txBody>
      </p:sp>
      <p:sp>
        <p:nvSpPr>
          <p:cNvPr id="10" name="9 CuadroTexto"/>
          <p:cNvSpPr txBox="1"/>
          <p:nvPr/>
        </p:nvSpPr>
        <p:spPr>
          <a:xfrm>
            <a:off x="285720" y="4714890"/>
            <a:ext cx="383438" cy="307777"/>
          </a:xfrm>
          <a:prstGeom prst="rect">
            <a:avLst/>
          </a:prstGeom>
          <a:noFill/>
        </p:spPr>
        <p:txBody>
          <a:bodyPr wrap="none" rtlCol="0">
            <a:spAutoFit/>
          </a:bodyPr>
          <a:lstStyle/>
          <a:p>
            <a:r>
              <a:rPr lang="es-ES" b="1" dirty="0" smtClean="0"/>
              <a:t>11</a:t>
            </a:r>
            <a:endParaRPr lang="es-ES" b="1" dirty="0"/>
          </a:p>
        </p:txBody>
      </p:sp>
    </p:spTree>
  </p:cSld>
  <p:clrMapOvr>
    <a:masterClrMapping/>
  </p:clrMapOvr>
  <p:transition spd="med">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6" name="Google Shape;636;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
        <p:nvSpPr>
          <p:cNvPr id="12" name="11 CuadroTexto"/>
          <p:cNvSpPr txBox="1"/>
          <p:nvPr/>
        </p:nvSpPr>
        <p:spPr>
          <a:xfrm>
            <a:off x="3857620" y="571486"/>
            <a:ext cx="3502882" cy="369332"/>
          </a:xfrm>
          <a:prstGeom prst="rect">
            <a:avLst/>
          </a:prstGeom>
          <a:solidFill>
            <a:srgbClr val="66CCFF"/>
          </a:solidFill>
          <a:ln>
            <a:solidFill>
              <a:schemeClr val="accent1">
                <a:lumMod val="50000"/>
              </a:schemeClr>
            </a:solidFill>
          </a:ln>
          <a:scene3d>
            <a:camera prst="orthographicFront"/>
            <a:lightRig rig="threePt" dir="t"/>
          </a:scene3d>
          <a:sp3d>
            <a:bevelT w="165100" prst="coolSlant"/>
          </a:sp3d>
        </p:spPr>
        <p:txBody>
          <a:bodyPr wrap="none" rtlCol="0">
            <a:spAutoFit/>
          </a:bodyPr>
          <a:lstStyle/>
          <a:p>
            <a:r>
              <a:rPr lang="es-ES" sz="1800" b="1" dirty="0" smtClean="0">
                <a:latin typeface="Montserrat" charset="0"/>
              </a:rPr>
              <a:t>Descripción de personajes:</a:t>
            </a:r>
            <a:endParaRPr lang="es-ES" sz="1800" b="1" dirty="0">
              <a:latin typeface="Montserrat" charset="0"/>
            </a:endParaRPr>
          </a:p>
        </p:txBody>
      </p:sp>
      <p:sp>
        <p:nvSpPr>
          <p:cNvPr id="13" name="12 CuadroTexto"/>
          <p:cNvSpPr txBox="1"/>
          <p:nvPr/>
        </p:nvSpPr>
        <p:spPr>
          <a:xfrm>
            <a:off x="857224" y="1928808"/>
            <a:ext cx="1109599" cy="307777"/>
          </a:xfrm>
          <a:prstGeom prst="rect">
            <a:avLst/>
          </a:prstGeom>
          <a:solidFill>
            <a:srgbClr val="99FF99"/>
          </a:solidFill>
          <a:effectLst>
            <a:glow rad="101600">
              <a:schemeClr val="accent6">
                <a:satMod val="175000"/>
                <a:alpha val="40000"/>
              </a:schemeClr>
            </a:glow>
            <a:outerShdw blurRad="50800" dist="38100" dir="10800000" algn="r" rotWithShape="0">
              <a:prstClr val="black">
                <a:alpha val="40000"/>
              </a:prstClr>
            </a:outerShdw>
          </a:effectLst>
        </p:spPr>
        <p:txBody>
          <a:bodyPr wrap="none" rtlCol="0">
            <a:spAutoFit/>
          </a:bodyPr>
          <a:lstStyle/>
          <a:p>
            <a:r>
              <a:rPr lang="es-ES" b="1" dirty="0" smtClean="0">
                <a:latin typeface="Montserrat" charset="0"/>
              </a:rPr>
              <a:t>DANIELA</a:t>
            </a:r>
            <a:r>
              <a:rPr lang="es-ES" b="1" dirty="0" smtClean="0"/>
              <a:t>:</a:t>
            </a:r>
            <a:endParaRPr lang="es-ES" b="1" dirty="0"/>
          </a:p>
        </p:txBody>
      </p:sp>
      <p:sp>
        <p:nvSpPr>
          <p:cNvPr id="14" name="13 CuadroTexto"/>
          <p:cNvSpPr txBox="1"/>
          <p:nvPr/>
        </p:nvSpPr>
        <p:spPr>
          <a:xfrm>
            <a:off x="357158" y="2428874"/>
            <a:ext cx="2714644" cy="1754326"/>
          </a:xfrm>
          <a:prstGeom prst="rect">
            <a:avLst/>
          </a:prstGeom>
          <a:noFill/>
        </p:spPr>
        <p:txBody>
          <a:bodyPr wrap="square" rtlCol="0">
            <a:spAutoFit/>
          </a:bodyPr>
          <a:lstStyle/>
          <a:p>
            <a:r>
              <a:rPr lang="es-ES" sz="1200" dirty="0" smtClean="0">
                <a:latin typeface="Montserrat Light" charset="0"/>
              </a:rPr>
              <a:t>Daniela odia los cuentos de princesas, le encanta el campo, explorar y odia la fruta, en especial las manzanas. Es muy inquieta y le gusta saber todo lo que pasa. Tiene el pelo marrón, corto y tiene los ojos verdes. Desde que murió su padre no se quita su casco de alpinista.</a:t>
            </a:r>
            <a:endParaRPr lang="es-ES" sz="1200" dirty="0">
              <a:latin typeface="Montserrat Light" charset="0"/>
            </a:endParaRPr>
          </a:p>
        </p:txBody>
      </p:sp>
      <p:sp>
        <p:nvSpPr>
          <p:cNvPr id="15" name="14 CuadroTexto"/>
          <p:cNvSpPr txBox="1"/>
          <p:nvPr/>
        </p:nvSpPr>
        <p:spPr>
          <a:xfrm>
            <a:off x="3571868" y="1928808"/>
            <a:ext cx="990977" cy="307777"/>
          </a:xfrm>
          <a:prstGeom prst="rect">
            <a:avLst/>
          </a:prstGeom>
          <a:solidFill>
            <a:srgbClr val="FFFF66"/>
          </a:solidFill>
          <a:ln>
            <a:solidFill>
              <a:srgbClr val="FFC000"/>
            </a:solidFill>
          </a:ln>
          <a:effectLst>
            <a:glow rad="101600">
              <a:schemeClr val="accent6">
                <a:satMod val="175000"/>
                <a:alpha val="40000"/>
              </a:schemeClr>
            </a:glow>
          </a:effectLst>
        </p:spPr>
        <p:txBody>
          <a:bodyPr wrap="none" rtlCol="0">
            <a:spAutoFit/>
          </a:bodyPr>
          <a:lstStyle/>
          <a:p>
            <a:r>
              <a:rPr lang="es-ES" b="1" dirty="0" smtClean="0">
                <a:latin typeface="Montserrat" charset="0"/>
              </a:rPr>
              <a:t>CHAVAL</a:t>
            </a:r>
            <a:endParaRPr lang="es-ES" b="1" dirty="0">
              <a:latin typeface="Montserrat" charset="0"/>
            </a:endParaRPr>
          </a:p>
        </p:txBody>
      </p:sp>
      <p:sp>
        <p:nvSpPr>
          <p:cNvPr id="24" name="23 CuadroTexto"/>
          <p:cNvSpPr txBox="1"/>
          <p:nvPr/>
        </p:nvSpPr>
        <p:spPr>
          <a:xfrm>
            <a:off x="3357554" y="2357436"/>
            <a:ext cx="2286016" cy="2123658"/>
          </a:xfrm>
          <a:prstGeom prst="rect">
            <a:avLst/>
          </a:prstGeom>
          <a:noFill/>
        </p:spPr>
        <p:txBody>
          <a:bodyPr wrap="square" rtlCol="0">
            <a:spAutoFit/>
          </a:bodyPr>
          <a:lstStyle/>
          <a:p>
            <a:r>
              <a:rPr lang="es-ES" sz="1200" dirty="0" smtClean="0">
                <a:latin typeface="Montserrat Light" charset="0"/>
              </a:rPr>
              <a:t>El es el compañero de Alejandro en el bosque. Tiene mucho empeño en que la gente recicle y no malgaste recursos. Nunca se ha dicho su nombre verdadero en toda la película. Es de Los Estados Unidos, de California. Tiene el pelo rubio y los ojos de un color claro.</a:t>
            </a:r>
            <a:endParaRPr lang="es-ES" sz="1200" dirty="0">
              <a:latin typeface="Montserrat Light" charset="0"/>
            </a:endParaRPr>
          </a:p>
        </p:txBody>
      </p:sp>
      <p:sp>
        <p:nvSpPr>
          <p:cNvPr id="25" name="24 CuadroTexto"/>
          <p:cNvSpPr txBox="1"/>
          <p:nvPr/>
        </p:nvSpPr>
        <p:spPr>
          <a:xfrm>
            <a:off x="6643702" y="1857370"/>
            <a:ext cx="1274708" cy="307777"/>
          </a:xfrm>
          <a:prstGeom prst="rect">
            <a:avLst/>
          </a:prstGeom>
          <a:solidFill>
            <a:srgbClr val="66FFFF"/>
          </a:solidFill>
          <a:effectLst>
            <a:glow rad="101600">
              <a:schemeClr val="accent6">
                <a:satMod val="175000"/>
                <a:alpha val="40000"/>
              </a:schemeClr>
            </a:glow>
          </a:effectLst>
        </p:spPr>
        <p:txBody>
          <a:bodyPr wrap="none" rtlCol="0">
            <a:spAutoFit/>
          </a:bodyPr>
          <a:lstStyle/>
          <a:p>
            <a:r>
              <a:rPr lang="es-ES" b="1" dirty="0" smtClean="0">
                <a:latin typeface="Montserrat" charset="0"/>
              </a:rPr>
              <a:t>JOSEPHINE</a:t>
            </a:r>
            <a:endParaRPr lang="es-ES" b="1" dirty="0">
              <a:latin typeface="Montserrat" charset="0"/>
            </a:endParaRPr>
          </a:p>
        </p:txBody>
      </p:sp>
      <p:sp>
        <p:nvSpPr>
          <p:cNvPr id="28" name="27 CuadroTexto"/>
          <p:cNvSpPr txBox="1"/>
          <p:nvPr/>
        </p:nvSpPr>
        <p:spPr>
          <a:xfrm>
            <a:off x="6357950" y="2357436"/>
            <a:ext cx="2286016" cy="1938992"/>
          </a:xfrm>
          <a:prstGeom prst="rect">
            <a:avLst/>
          </a:prstGeom>
          <a:noFill/>
        </p:spPr>
        <p:txBody>
          <a:bodyPr wrap="square" rtlCol="0">
            <a:spAutoFit/>
          </a:bodyPr>
          <a:lstStyle/>
          <a:p>
            <a:r>
              <a:rPr lang="es-ES" sz="1200" dirty="0" smtClean="0">
                <a:latin typeface="Montserrat Light" charset="0"/>
              </a:rPr>
              <a:t>Ella es inglesa, se fue de Inglaterra y cuidó de Guillermo y Alejandro. </a:t>
            </a:r>
            <a:r>
              <a:rPr lang="es-ES" sz="1200" dirty="0" smtClean="0">
                <a:latin typeface="Montserrat Light" charset="0"/>
              </a:rPr>
              <a:t>Es una aficionada a la ciencia y es lo que le mostró a ellos dos de pequeños. </a:t>
            </a:r>
            <a:r>
              <a:rPr lang="es-ES" sz="1200" dirty="0" smtClean="0">
                <a:latin typeface="Montserrat Light" charset="0"/>
              </a:rPr>
              <a:t>A veces tiene mal carácter y está un poco loca. Tiene el pelo marrón oscuro, corto y tiene flequillo. </a:t>
            </a:r>
            <a:endParaRPr lang="es-ES" sz="1200" dirty="0">
              <a:latin typeface="Montserrat Light" charset="0"/>
            </a:endParaRPr>
          </a:p>
        </p:txBody>
      </p:sp>
      <p:sp>
        <p:nvSpPr>
          <p:cNvPr id="31" name="30 CuadroTexto"/>
          <p:cNvSpPr txBox="1"/>
          <p:nvPr/>
        </p:nvSpPr>
        <p:spPr>
          <a:xfrm>
            <a:off x="142844" y="4714890"/>
            <a:ext cx="383438" cy="307777"/>
          </a:xfrm>
          <a:prstGeom prst="rect">
            <a:avLst/>
          </a:prstGeom>
          <a:noFill/>
        </p:spPr>
        <p:txBody>
          <a:bodyPr wrap="none" rtlCol="0">
            <a:spAutoFit/>
          </a:bodyPr>
          <a:lstStyle/>
          <a:p>
            <a:r>
              <a:rPr lang="es-ES" b="1" dirty="0" smtClean="0"/>
              <a:t>12</a:t>
            </a:r>
            <a:endParaRPr lang="es-ES" b="1" dirty="0"/>
          </a:p>
        </p:txBody>
      </p:sp>
    </p:spTree>
  </p:cSld>
  <p:clrMapOvr>
    <a:masterClrMapping/>
  </p:clrMapOvr>
  <p:transition spd="med">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5" name="Google Shape;815;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
        <p:nvSpPr>
          <p:cNvPr id="10" name="9 CuadroTexto"/>
          <p:cNvSpPr txBox="1"/>
          <p:nvPr/>
        </p:nvSpPr>
        <p:spPr>
          <a:xfrm>
            <a:off x="3929058" y="4286262"/>
            <a:ext cx="4852610" cy="307777"/>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s-ES" b="1" dirty="0" smtClean="0">
                <a:solidFill>
                  <a:schemeClr val="accent1">
                    <a:lumMod val="50000"/>
                  </a:schemeClr>
                </a:solidFill>
                <a:latin typeface="Montserrat Light" charset="0"/>
              </a:rPr>
              <a:t>El cine es el arte de la memoria y la imaginación:</a:t>
            </a:r>
            <a:endParaRPr lang="es-ES" b="1" dirty="0">
              <a:solidFill>
                <a:schemeClr val="accent1">
                  <a:lumMod val="50000"/>
                </a:schemeClr>
              </a:solidFill>
              <a:latin typeface="Montserrat Light" charset="0"/>
            </a:endParaRPr>
          </a:p>
        </p:txBody>
      </p:sp>
      <p:sp>
        <p:nvSpPr>
          <p:cNvPr id="11" name="10 CuadroTexto"/>
          <p:cNvSpPr txBox="1"/>
          <p:nvPr/>
        </p:nvSpPr>
        <p:spPr>
          <a:xfrm>
            <a:off x="428596" y="2000246"/>
            <a:ext cx="6143667" cy="1600438"/>
          </a:xfrm>
          <a:prstGeom prst="rect">
            <a:avLst/>
          </a:prstGeom>
          <a:noFill/>
        </p:spPr>
        <p:txBody>
          <a:bodyPr wrap="square" rtlCol="0">
            <a:spAutoFit/>
          </a:bodyPr>
          <a:lstStyle/>
          <a:p>
            <a:pPr>
              <a:buFont typeface="Arial" pitchFamily="34" charset="0"/>
              <a:buChar char="•"/>
            </a:pPr>
            <a:r>
              <a:rPr lang="es-ES" b="1" dirty="0" smtClean="0">
                <a:latin typeface="Montserrat Light" charset="0"/>
              </a:rPr>
              <a:t>¡</a:t>
            </a:r>
            <a:r>
              <a:rPr lang="es-ES" b="1" dirty="0" err="1" smtClean="0">
                <a:latin typeface="Montserrat Light" charset="0"/>
              </a:rPr>
              <a:t>Muuuuuuu</a:t>
            </a:r>
            <a:r>
              <a:rPr lang="es-ES" b="1" dirty="0" smtClean="0">
                <a:latin typeface="Montserrat Light" charset="0"/>
              </a:rPr>
              <a:t>!: </a:t>
            </a:r>
            <a:r>
              <a:rPr lang="es-ES" dirty="0" smtClean="0">
                <a:latin typeface="Montserrat Light" charset="0"/>
              </a:rPr>
              <a:t>la vaca.</a:t>
            </a:r>
          </a:p>
          <a:p>
            <a:pPr>
              <a:buFont typeface="Arial" pitchFamily="34" charset="0"/>
              <a:buChar char="•"/>
            </a:pPr>
            <a:r>
              <a:rPr lang="es-ES" b="1" dirty="0" smtClean="0">
                <a:latin typeface="Montserrat Light" charset="0"/>
              </a:rPr>
              <a:t>¿Te han dado el nobel?: </a:t>
            </a:r>
            <a:r>
              <a:rPr lang="es-ES" dirty="0" err="1" smtClean="0">
                <a:latin typeface="Montserrat Light" charset="0"/>
              </a:rPr>
              <a:t>Josephine</a:t>
            </a:r>
            <a:r>
              <a:rPr lang="es-ES" dirty="0" smtClean="0">
                <a:latin typeface="Montserrat Light" charset="0"/>
              </a:rPr>
              <a:t>.</a:t>
            </a:r>
          </a:p>
          <a:p>
            <a:pPr>
              <a:buFont typeface="Arial" pitchFamily="34" charset="0"/>
              <a:buChar char="•"/>
            </a:pPr>
            <a:r>
              <a:rPr lang="es-ES" b="1" dirty="0" smtClean="0">
                <a:latin typeface="Montserrat Light" charset="0"/>
              </a:rPr>
              <a:t>Son vitaminas para caballo, te vendrán bien:</a:t>
            </a:r>
            <a:r>
              <a:rPr lang="es-ES" dirty="0" smtClean="0">
                <a:latin typeface="Montserrat Light" charset="0"/>
              </a:rPr>
              <a:t> Natalia.</a:t>
            </a:r>
          </a:p>
          <a:p>
            <a:pPr>
              <a:buFont typeface="Arial" pitchFamily="34" charset="0"/>
              <a:buChar char="•"/>
            </a:pPr>
            <a:r>
              <a:rPr lang="es-ES" b="1" dirty="0" smtClean="0">
                <a:latin typeface="Montserrat Light" charset="0"/>
              </a:rPr>
              <a:t>¡Si a ellos no les importa el cambio climático, a mí tampoco!: </a:t>
            </a:r>
            <a:r>
              <a:rPr lang="es-ES" dirty="0" smtClean="0">
                <a:latin typeface="Montserrat Light" charset="0"/>
              </a:rPr>
              <a:t>Guillermo.</a:t>
            </a:r>
          </a:p>
          <a:p>
            <a:pPr>
              <a:buFont typeface="Arial" pitchFamily="34" charset="0"/>
              <a:buChar char="•"/>
            </a:pPr>
            <a:r>
              <a:rPr lang="es-ES" b="1" dirty="0" smtClean="0">
                <a:latin typeface="Montserrat Light" charset="0"/>
              </a:rPr>
              <a:t>¡Yo no quiero ser normal, quiero ser aventurera!: </a:t>
            </a:r>
            <a:r>
              <a:rPr lang="es-ES" dirty="0" smtClean="0">
                <a:latin typeface="Montserrat Light" charset="0"/>
              </a:rPr>
              <a:t>Daniela.</a:t>
            </a:r>
          </a:p>
          <a:p>
            <a:pPr>
              <a:buFont typeface="Arial" pitchFamily="34" charset="0"/>
              <a:buChar char="•"/>
            </a:pPr>
            <a:r>
              <a:rPr lang="es-ES" b="1" dirty="0" smtClean="0">
                <a:latin typeface="Montserrat Light" charset="0"/>
              </a:rPr>
              <a:t>¿No eres de California?¡Invítame a cenar!: </a:t>
            </a:r>
            <a:r>
              <a:rPr lang="es-ES" dirty="0" smtClean="0">
                <a:latin typeface="Montserrat Light" charset="0"/>
              </a:rPr>
              <a:t>Rosa.</a:t>
            </a:r>
            <a:endParaRPr lang="es-ES" dirty="0">
              <a:latin typeface="Montserrat Light" charset="0"/>
            </a:endParaRPr>
          </a:p>
        </p:txBody>
      </p:sp>
      <p:sp>
        <p:nvSpPr>
          <p:cNvPr id="12" name="11 CuadroTexto"/>
          <p:cNvSpPr txBox="1"/>
          <p:nvPr/>
        </p:nvSpPr>
        <p:spPr>
          <a:xfrm>
            <a:off x="2714612" y="1071552"/>
            <a:ext cx="2319866" cy="369332"/>
          </a:xfrm>
          <a:prstGeom prst="rect">
            <a:avLst/>
          </a:prstGeom>
          <a:solidFill>
            <a:schemeClr val="accent6">
              <a:lumMod val="40000"/>
              <a:lumOff val="60000"/>
            </a:schemeClr>
          </a:solidFill>
          <a:ln>
            <a:solidFill>
              <a:schemeClr val="accent6">
                <a:lumMod val="50000"/>
              </a:schemeClr>
            </a:solidFill>
          </a:ln>
          <a:scene3d>
            <a:camera prst="orthographicFront"/>
            <a:lightRig rig="threePt" dir="t"/>
          </a:scene3d>
          <a:sp3d>
            <a:bevelT w="152400" h="50800" prst="softRound"/>
          </a:sp3d>
        </p:spPr>
        <p:txBody>
          <a:bodyPr wrap="none" rtlCol="0">
            <a:spAutoFit/>
          </a:bodyPr>
          <a:lstStyle/>
          <a:p>
            <a:r>
              <a:rPr lang="es-ES" sz="1800" b="1" u="sng" dirty="0" smtClean="0">
                <a:solidFill>
                  <a:srgbClr val="002060"/>
                </a:solidFill>
                <a:latin typeface="Montserrat Light" charset="0"/>
              </a:rPr>
              <a:t>¿Quién dice qué?</a:t>
            </a:r>
            <a:endParaRPr lang="es-ES" sz="1800" b="1" u="sng" dirty="0">
              <a:solidFill>
                <a:srgbClr val="002060"/>
              </a:solidFill>
              <a:latin typeface="Montserrat Light" charset="0"/>
            </a:endParaRPr>
          </a:p>
        </p:txBody>
      </p:sp>
      <p:sp>
        <p:nvSpPr>
          <p:cNvPr id="13" name="12 CuadroTexto"/>
          <p:cNvSpPr txBox="1"/>
          <p:nvPr/>
        </p:nvSpPr>
        <p:spPr>
          <a:xfrm>
            <a:off x="214282" y="4643452"/>
            <a:ext cx="383438" cy="307777"/>
          </a:xfrm>
          <a:prstGeom prst="rect">
            <a:avLst/>
          </a:prstGeom>
          <a:noFill/>
        </p:spPr>
        <p:txBody>
          <a:bodyPr wrap="none" rtlCol="0">
            <a:spAutoFit/>
          </a:bodyPr>
          <a:lstStyle/>
          <a:p>
            <a:r>
              <a:rPr lang="es-ES" b="1" dirty="0" smtClean="0"/>
              <a:t>13</a:t>
            </a:r>
            <a:endParaRPr lang="es-ES" b="1" dirty="0"/>
          </a:p>
        </p:txBody>
      </p:sp>
    </p:spTree>
  </p:cSld>
  <p:clrMapOvr>
    <a:masterClrMapping/>
  </p:clrMapOvr>
  <p:transition spd="med">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6" name="Google Shape;636;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16" name="15 CuadroTexto"/>
          <p:cNvSpPr txBox="1"/>
          <p:nvPr/>
        </p:nvSpPr>
        <p:spPr>
          <a:xfrm>
            <a:off x="2857488" y="4643452"/>
            <a:ext cx="4786346"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S" dirty="0" smtClean="0"/>
              <a:t>El cine se dirige a la vista, al oído, al corazón y al cerebro</a:t>
            </a:r>
            <a:endParaRPr lang="es-ES" dirty="0"/>
          </a:p>
        </p:txBody>
      </p:sp>
      <p:sp>
        <p:nvSpPr>
          <p:cNvPr id="17" name="16 CuadroTexto"/>
          <p:cNvSpPr txBox="1"/>
          <p:nvPr/>
        </p:nvSpPr>
        <p:spPr>
          <a:xfrm rot="427954">
            <a:off x="2400371" y="1870107"/>
            <a:ext cx="3714776" cy="923330"/>
          </a:xfrm>
          <a:prstGeom prst="rect">
            <a:avLst/>
          </a:prstGeom>
          <a:solidFill>
            <a:srgbClr val="FFC000"/>
          </a:solidFill>
          <a:ln>
            <a:solidFill>
              <a:srgbClr val="FF0000"/>
            </a:solidFill>
          </a:ln>
          <a:effectLst>
            <a:innerShdw blurRad="114300">
              <a:prstClr val="black"/>
            </a:innerShdw>
          </a:effectLst>
        </p:spPr>
        <p:txBody>
          <a:bodyPr wrap="square" rtlCol="0">
            <a:spAutoFit/>
          </a:bodyPr>
          <a:lstStyle/>
          <a:p>
            <a:pPr algn="ctr"/>
            <a:r>
              <a:rPr lang="es-ES" sz="1800" b="1" dirty="0" smtClean="0">
                <a:latin typeface="Montserrat" charset="0"/>
              </a:rPr>
              <a:t>¿Qué secuencias de la película te han gustado más y por qué? </a:t>
            </a:r>
            <a:endParaRPr lang="es-ES" sz="1800" b="1" dirty="0">
              <a:latin typeface="Montserrat" charset="0"/>
            </a:endParaRPr>
          </a:p>
        </p:txBody>
      </p:sp>
      <p:sp>
        <p:nvSpPr>
          <p:cNvPr id="18" name="17 CuadroTexto"/>
          <p:cNvSpPr txBox="1"/>
          <p:nvPr/>
        </p:nvSpPr>
        <p:spPr>
          <a:xfrm rot="494698">
            <a:off x="517924" y="1117420"/>
            <a:ext cx="1662635" cy="369332"/>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s-ES" sz="1800" b="1" dirty="0" smtClean="0">
                <a:latin typeface="Montserrat" charset="0"/>
              </a:rPr>
              <a:t>¿Qué se ve?</a:t>
            </a:r>
            <a:endParaRPr lang="es-ES" sz="1800" b="1" dirty="0">
              <a:latin typeface="Montserrat" charset="0"/>
            </a:endParaRPr>
          </a:p>
        </p:txBody>
      </p:sp>
      <p:sp>
        <p:nvSpPr>
          <p:cNvPr id="19" name="18 CuadroTexto"/>
          <p:cNvSpPr txBox="1"/>
          <p:nvPr/>
        </p:nvSpPr>
        <p:spPr>
          <a:xfrm rot="284277">
            <a:off x="5656447" y="1230435"/>
            <a:ext cx="2133918" cy="400110"/>
          </a:xfrm>
          <a:prstGeom prst="rect">
            <a:avLst/>
          </a:prstGeom>
          <a:solidFill>
            <a:schemeClr val="accent5">
              <a:lumMod val="60000"/>
              <a:lumOff val="40000"/>
            </a:schemeClr>
          </a:solidFill>
          <a:ln>
            <a:solidFill>
              <a:srgbClr val="002060"/>
            </a:solidFill>
          </a:ln>
          <a:scene3d>
            <a:camera prst="orthographicFront"/>
            <a:lightRig rig="threePt" dir="t"/>
          </a:scene3d>
          <a:sp3d>
            <a:bevelT w="114300" prst="artDeco"/>
          </a:sp3d>
        </p:spPr>
        <p:txBody>
          <a:bodyPr wrap="none" rtlCol="0">
            <a:spAutoFit/>
          </a:bodyPr>
          <a:lstStyle/>
          <a:p>
            <a:r>
              <a:rPr lang="es-ES" sz="2000" b="1" dirty="0" smtClean="0">
                <a:latin typeface="Montserrat" charset="0"/>
              </a:rPr>
              <a:t>¿Cómo huele?</a:t>
            </a:r>
            <a:endParaRPr lang="es-ES" sz="2000" b="1" dirty="0">
              <a:latin typeface="Montserrat" charset="0"/>
            </a:endParaRPr>
          </a:p>
        </p:txBody>
      </p:sp>
      <p:sp>
        <p:nvSpPr>
          <p:cNvPr id="20" name="19 CuadroTexto"/>
          <p:cNvSpPr txBox="1"/>
          <p:nvPr/>
        </p:nvSpPr>
        <p:spPr>
          <a:xfrm rot="21395620">
            <a:off x="936828" y="3420901"/>
            <a:ext cx="2141933" cy="338554"/>
          </a:xfrm>
          <a:prstGeom prst="rect">
            <a:avLst/>
          </a:prstGeom>
          <a:solidFill>
            <a:srgbClr val="92D050"/>
          </a:solidFill>
          <a:ln>
            <a:solidFill>
              <a:srgbClr val="92D050"/>
            </a:solidFill>
          </a:ln>
          <a:effectLst>
            <a:glow rad="101600">
              <a:schemeClr val="accent5">
                <a:satMod val="175000"/>
                <a:alpha val="40000"/>
              </a:schemeClr>
            </a:glow>
          </a:effectLst>
          <a:scene3d>
            <a:camera prst="perspectiveLeft"/>
            <a:lightRig rig="threePt" dir="t"/>
          </a:scene3d>
        </p:spPr>
        <p:txBody>
          <a:bodyPr wrap="none" rtlCol="0">
            <a:spAutoFit/>
          </a:bodyPr>
          <a:lstStyle/>
          <a:p>
            <a:r>
              <a:rPr lang="es-ES" sz="1600" b="1" dirty="0" smtClean="0">
                <a:latin typeface="Montserrat" charset="0"/>
              </a:rPr>
              <a:t>¿Qué se escucha?</a:t>
            </a:r>
            <a:endParaRPr lang="es-ES" sz="1600" b="1" dirty="0">
              <a:latin typeface="Montserrat" charset="0"/>
            </a:endParaRPr>
          </a:p>
        </p:txBody>
      </p:sp>
      <p:sp>
        <p:nvSpPr>
          <p:cNvPr id="21" name="20 CuadroTexto"/>
          <p:cNvSpPr txBox="1"/>
          <p:nvPr/>
        </p:nvSpPr>
        <p:spPr>
          <a:xfrm>
            <a:off x="1928794" y="357172"/>
            <a:ext cx="6286543" cy="338554"/>
          </a:xfrm>
          <a:prstGeom prst="rect">
            <a:avLst/>
          </a:prstGeom>
          <a:solidFill>
            <a:schemeClr val="accent1">
              <a:lumMod val="60000"/>
              <a:lumOff val="40000"/>
            </a:schemeClr>
          </a:solidFill>
          <a:ln>
            <a:solidFill>
              <a:schemeClr val="accent1">
                <a:lumMod val="50000"/>
              </a:schemeClr>
            </a:solidFill>
          </a:ln>
          <a:scene3d>
            <a:camera prst="orthographicFront"/>
            <a:lightRig rig="threePt" dir="t"/>
          </a:scene3d>
          <a:sp3d>
            <a:bevelT prst="relaxedInset"/>
          </a:sp3d>
        </p:spPr>
        <p:txBody>
          <a:bodyPr wrap="square" rtlCol="0">
            <a:spAutoFit/>
          </a:bodyPr>
          <a:lstStyle/>
          <a:p>
            <a:r>
              <a:rPr lang="es-ES" sz="1600" b="1" dirty="0" smtClean="0">
                <a:latin typeface="Montserrat" charset="0"/>
              </a:rPr>
              <a:t>¿Cuál es el tacto de las superficies que aparecen?</a:t>
            </a:r>
            <a:endParaRPr lang="es-ES" sz="1600" b="1" dirty="0">
              <a:latin typeface="Montserrat" charset="0"/>
            </a:endParaRPr>
          </a:p>
        </p:txBody>
      </p:sp>
      <p:sp>
        <p:nvSpPr>
          <p:cNvPr id="22" name="21 CuadroTexto"/>
          <p:cNvSpPr txBox="1"/>
          <p:nvPr/>
        </p:nvSpPr>
        <p:spPr>
          <a:xfrm rot="21398163">
            <a:off x="6383445" y="3196786"/>
            <a:ext cx="1851696" cy="923330"/>
          </a:xfrm>
          <a:prstGeom prst="rect">
            <a:avLst/>
          </a:prstGeom>
          <a:solidFill>
            <a:schemeClr val="accent6">
              <a:lumMod val="60000"/>
              <a:lumOff val="40000"/>
            </a:schemeClr>
          </a:solidFill>
          <a:ln>
            <a:solidFill>
              <a:schemeClr val="accent6">
                <a:lumMod val="75000"/>
              </a:schemeClr>
            </a:solidFill>
          </a:ln>
          <a:effectLst>
            <a:outerShdw blurRad="152400" dist="317500" dir="5400000" sx="90000" sy="-19000" rotWithShape="0">
              <a:prstClr val="black">
                <a:alpha val="15000"/>
              </a:prstClr>
            </a:outerShdw>
          </a:effectLst>
          <a:scene3d>
            <a:camera prst="orthographicFront"/>
            <a:lightRig rig="threePt" dir="t"/>
          </a:scene3d>
          <a:sp3d>
            <a:bevelT prst="angle"/>
          </a:sp3d>
        </p:spPr>
        <p:txBody>
          <a:bodyPr wrap="square" rtlCol="0">
            <a:spAutoFit/>
          </a:bodyPr>
          <a:lstStyle/>
          <a:p>
            <a:pPr algn="ctr"/>
            <a:r>
              <a:rPr lang="es-ES" sz="1800" b="1" dirty="0" smtClean="0">
                <a:latin typeface="Montserrat" charset="0"/>
              </a:rPr>
              <a:t>¿Cómo se sienten los personajes?</a:t>
            </a:r>
            <a:endParaRPr lang="es-ES" sz="1800" b="1" dirty="0">
              <a:latin typeface="Montserrat" charset="0"/>
            </a:endParaRPr>
          </a:p>
        </p:txBody>
      </p:sp>
      <p:cxnSp>
        <p:nvCxnSpPr>
          <p:cNvPr id="26" name="25 Conector recto de flecha"/>
          <p:cNvCxnSpPr/>
          <p:nvPr/>
        </p:nvCxnSpPr>
        <p:spPr>
          <a:xfrm>
            <a:off x="7143768" y="2357436"/>
            <a:ext cx="1571636" cy="1588"/>
          </a:xfrm>
          <a:prstGeom prst="straightConnector1">
            <a:avLst/>
          </a:prstGeom>
          <a:ln w="57150">
            <a:solidFill>
              <a:schemeClr val="tx1"/>
            </a:solidFill>
            <a:tailEnd type="arrow"/>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214282" y="4643452"/>
            <a:ext cx="383438" cy="307777"/>
          </a:xfrm>
          <a:prstGeom prst="rect">
            <a:avLst/>
          </a:prstGeom>
          <a:noFill/>
        </p:spPr>
        <p:txBody>
          <a:bodyPr wrap="none" rtlCol="0">
            <a:spAutoFit/>
          </a:bodyPr>
          <a:lstStyle/>
          <a:p>
            <a:r>
              <a:rPr lang="es-ES" b="1" dirty="0" smtClean="0"/>
              <a:t>14</a:t>
            </a:r>
            <a:endParaRPr lang="es-ES" b="1" dirty="0"/>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9" name="Google Shape;749;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6" name="5 CuadroTexto"/>
          <p:cNvSpPr txBox="1"/>
          <p:nvPr/>
        </p:nvSpPr>
        <p:spPr>
          <a:xfrm>
            <a:off x="785786" y="1285866"/>
            <a:ext cx="6858048" cy="2246769"/>
          </a:xfrm>
          <a:prstGeom prst="rect">
            <a:avLst/>
          </a:prstGeom>
          <a:noFill/>
        </p:spPr>
        <p:txBody>
          <a:bodyPr wrap="square" rtlCol="0">
            <a:spAutoFit/>
          </a:bodyPr>
          <a:lstStyle/>
          <a:p>
            <a:pPr>
              <a:buFont typeface="Arial" pitchFamily="34" charset="0"/>
              <a:buChar char="•"/>
            </a:pPr>
            <a:r>
              <a:rPr lang="es-ES" dirty="0" smtClean="0"/>
              <a:t>Me ha gustado la escena en la que Guillermo y Alejandro se pelean por el día de su cumpleaños, porque se nota que han estado distanciados y no han tenido momentos como hermanos aparte de compartir las ganas de salvar el mundo. Ambos seguramente sentirían rabia o enfado…También me ha gustado la escena en la que Daniela dice: ¡Yo no quiero ser normal, quiero ser aventurera!, porque no me gusta que nos digan que tenemos o no que hacer con nuestro futuro. Aquí Daniela está emocionada porque sabe que se va a quedar con ellos dos y poder descubrir más cosas…</a:t>
            </a:r>
          </a:p>
          <a:p>
            <a:pPr>
              <a:buFont typeface="Arial" pitchFamily="34" charset="0"/>
              <a:buChar char="•"/>
            </a:pPr>
            <a:endParaRPr lang="es-ES" dirty="0" smtClean="0"/>
          </a:p>
          <a:p>
            <a:pPr>
              <a:buFont typeface="Arial" pitchFamily="34" charset="0"/>
              <a:buChar char="•"/>
            </a:pPr>
            <a:endParaRPr lang="es-ES" dirty="0" smtClean="0"/>
          </a:p>
        </p:txBody>
      </p:sp>
      <p:sp>
        <p:nvSpPr>
          <p:cNvPr id="7" name="Google Shape;988;p39"/>
          <p:cNvSpPr/>
          <p:nvPr/>
        </p:nvSpPr>
        <p:spPr>
          <a:xfrm rot="483945">
            <a:off x="7962345" y="3041403"/>
            <a:ext cx="451155" cy="445598"/>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001;p39"/>
          <p:cNvGrpSpPr/>
          <p:nvPr/>
        </p:nvGrpSpPr>
        <p:grpSpPr>
          <a:xfrm rot="20565879">
            <a:off x="7338599" y="3058107"/>
            <a:ext cx="453228" cy="419387"/>
            <a:chOff x="5975075" y="2327500"/>
            <a:chExt cx="420100" cy="388350"/>
          </a:xfrm>
          <a:solidFill>
            <a:srgbClr val="66FFFF"/>
          </a:solidFill>
        </p:grpSpPr>
        <p:sp>
          <p:nvSpPr>
            <p:cNvPr id="10" name="Google Shape;1002;p3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03;p3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11 CuadroTexto"/>
          <p:cNvSpPr txBox="1"/>
          <p:nvPr/>
        </p:nvSpPr>
        <p:spPr>
          <a:xfrm>
            <a:off x="357158" y="4643452"/>
            <a:ext cx="383438" cy="307777"/>
          </a:xfrm>
          <a:prstGeom prst="rect">
            <a:avLst/>
          </a:prstGeom>
          <a:noFill/>
        </p:spPr>
        <p:txBody>
          <a:bodyPr wrap="none" rtlCol="0">
            <a:spAutoFit/>
          </a:bodyPr>
          <a:lstStyle/>
          <a:p>
            <a:r>
              <a:rPr lang="es-ES" b="1" dirty="0" smtClean="0"/>
              <a:t>15</a:t>
            </a:r>
            <a:endParaRPr lang="es-ES" b="1" dirty="0"/>
          </a:p>
        </p:txBody>
      </p:sp>
    </p:spTree>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5" name="Google Shape;855;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
        <p:nvSpPr>
          <p:cNvPr id="6" name="5 CuadroTexto"/>
          <p:cNvSpPr txBox="1"/>
          <p:nvPr/>
        </p:nvSpPr>
        <p:spPr>
          <a:xfrm>
            <a:off x="2714612" y="857238"/>
            <a:ext cx="5509842" cy="307777"/>
          </a:xfrm>
          <a:prstGeom prst="rect">
            <a:avLst/>
          </a:prstGeom>
          <a:solidFill>
            <a:srgbClr val="FFCCCC"/>
          </a:solidFill>
          <a:effectLst>
            <a:outerShdw blurRad="152400" dist="317500" dir="5400000" sx="90000" sy="-19000" rotWithShape="0">
              <a:prstClr val="black">
                <a:alpha val="15000"/>
              </a:prstClr>
            </a:outerShdw>
          </a:effectLst>
        </p:spPr>
        <p:txBody>
          <a:bodyPr wrap="none" rtlCol="0">
            <a:spAutoFit/>
          </a:bodyPr>
          <a:lstStyle/>
          <a:p>
            <a:r>
              <a:rPr lang="es-ES" b="1" dirty="0" smtClean="0">
                <a:latin typeface="Montserrat Light" charset="0"/>
              </a:rPr>
              <a:t>¿Con quién me identifico? En “¿Para qué sirve un oso?”</a:t>
            </a:r>
            <a:endParaRPr lang="es-ES" b="1" dirty="0">
              <a:latin typeface="Montserrat Light" charset="0"/>
            </a:endParaRPr>
          </a:p>
        </p:txBody>
      </p:sp>
      <p:sp>
        <p:nvSpPr>
          <p:cNvPr id="7" name="6 CuadroTexto"/>
          <p:cNvSpPr txBox="1"/>
          <p:nvPr/>
        </p:nvSpPr>
        <p:spPr>
          <a:xfrm>
            <a:off x="2428860" y="1571618"/>
            <a:ext cx="5214974" cy="2246769"/>
          </a:xfrm>
          <a:prstGeom prst="rect">
            <a:avLst/>
          </a:prstGeom>
          <a:noFill/>
        </p:spPr>
        <p:txBody>
          <a:bodyPr wrap="square" rtlCol="0">
            <a:spAutoFit/>
          </a:bodyPr>
          <a:lstStyle/>
          <a:p>
            <a:r>
              <a:rPr lang="es-ES" dirty="0" smtClean="0">
                <a:latin typeface="Montserrat" charset="0"/>
              </a:rPr>
              <a:t>Pues yo pienso que me identifico con Daniela. A ella no le gusta ese rollo de princesas que esperan en su castillo para que llegue su príncipe azul y la salve, ella quiere hacerse valer por sí misma y querer saberlo todo. Me encanta la manera en la que quiere estar al tanto de todo, saber que es lo que le rodea y no quedarse con las dudas, es muy valiente y extrovertida, en eso no veo un parecido a mi carácter porque, al contrario soy tímida. Pero si tuviera que elegir entre un personaje de todos los que aparecen en la película, la elegiría a ella.</a:t>
            </a:r>
            <a:endParaRPr lang="es-ES" dirty="0">
              <a:latin typeface="Montserrat" charset="0"/>
            </a:endParaRPr>
          </a:p>
        </p:txBody>
      </p:sp>
      <p:sp>
        <p:nvSpPr>
          <p:cNvPr id="8" name="7 CuadroTexto"/>
          <p:cNvSpPr txBox="1"/>
          <p:nvPr/>
        </p:nvSpPr>
        <p:spPr>
          <a:xfrm>
            <a:off x="714348" y="4357700"/>
            <a:ext cx="4036682" cy="307777"/>
          </a:xfrm>
          <a:prstGeom prst="rect">
            <a:avLst/>
          </a:prstGeom>
          <a:solidFill>
            <a:schemeClr val="accent3">
              <a:lumMod val="75000"/>
            </a:schemeClr>
          </a:solidFill>
          <a:ln>
            <a:solidFill>
              <a:schemeClr val="accent3">
                <a:lumMod val="50000"/>
              </a:schemeClr>
            </a:solidFill>
          </a:ln>
          <a:effectLst>
            <a:softEdge rad="63500"/>
          </a:effectLst>
        </p:spPr>
        <p:txBody>
          <a:bodyPr wrap="none" rtlCol="0">
            <a:spAutoFit/>
          </a:bodyPr>
          <a:lstStyle/>
          <a:p>
            <a:r>
              <a:rPr lang="es-ES" dirty="0" smtClean="0"/>
              <a:t>El cine nos hace vivir otras vidas: los personajes</a:t>
            </a:r>
            <a:endParaRPr lang="es-ES" dirty="0"/>
          </a:p>
        </p:txBody>
      </p:sp>
      <p:sp>
        <p:nvSpPr>
          <p:cNvPr id="9" name="8 CuadroTexto"/>
          <p:cNvSpPr txBox="1"/>
          <p:nvPr/>
        </p:nvSpPr>
        <p:spPr>
          <a:xfrm>
            <a:off x="214282" y="4572014"/>
            <a:ext cx="383438" cy="307777"/>
          </a:xfrm>
          <a:prstGeom prst="rect">
            <a:avLst/>
          </a:prstGeom>
          <a:noFill/>
        </p:spPr>
        <p:txBody>
          <a:bodyPr wrap="none" rtlCol="0">
            <a:spAutoFit/>
          </a:bodyPr>
          <a:lstStyle/>
          <a:p>
            <a:r>
              <a:rPr lang="es-ES" b="1" dirty="0" smtClean="0"/>
              <a:t>16</a:t>
            </a:r>
            <a:endParaRPr lang="es-ES" b="1" dirty="0"/>
          </a:p>
        </p:txBody>
      </p:sp>
    </p:spTree>
  </p:cSld>
  <p:clrMapOvr>
    <a:masterClrMapping/>
  </p:clrMapOvr>
  <p:transition spd="med">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9" name="Google Shape;749;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
        <p:nvSpPr>
          <p:cNvPr id="6" name="5 CuadroTexto"/>
          <p:cNvSpPr txBox="1"/>
          <p:nvPr/>
        </p:nvSpPr>
        <p:spPr>
          <a:xfrm>
            <a:off x="714348" y="1285866"/>
            <a:ext cx="6858048" cy="523220"/>
          </a:xfrm>
          <a:prstGeom prst="rect">
            <a:avLst/>
          </a:prstGeom>
          <a:noFill/>
        </p:spPr>
        <p:txBody>
          <a:bodyPr wrap="square" rtlCol="0">
            <a:spAutoFit/>
          </a:bodyPr>
          <a:lstStyle/>
          <a:p>
            <a:pPr>
              <a:buFont typeface="Arial" pitchFamily="34" charset="0"/>
              <a:buChar char="•"/>
            </a:pPr>
            <a:endParaRPr lang="es-ES" dirty="0" smtClean="0"/>
          </a:p>
          <a:p>
            <a:pPr>
              <a:buFont typeface="Arial" pitchFamily="34" charset="0"/>
              <a:buChar char="•"/>
            </a:pPr>
            <a:endParaRPr lang="es-ES" dirty="0" smtClean="0"/>
          </a:p>
        </p:txBody>
      </p:sp>
      <p:sp>
        <p:nvSpPr>
          <p:cNvPr id="8" name="7 CuadroTexto"/>
          <p:cNvSpPr txBox="1"/>
          <p:nvPr/>
        </p:nvSpPr>
        <p:spPr>
          <a:xfrm>
            <a:off x="571472" y="1071552"/>
            <a:ext cx="8106706" cy="338554"/>
          </a:xfrm>
          <a:prstGeom prst="rect">
            <a:avLst/>
          </a:prstGeom>
          <a:noFill/>
        </p:spPr>
        <p:txBody>
          <a:bodyPr wrap="none" rtlCol="0">
            <a:spAutoFit/>
          </a:bodyPr>
          <a:lstStyle/>
          <a:p>
            <a:r>
              <a:rPr lang="es-ES" sz="1600" dirty="0" smtClean="0">
                <a:latin typeface="Goudy Stout" pitchFamily="18" charset="0"/>
              </a:rPr>
              <a:t>¿Qué título le pondría a la película?</a:t>
            </a:r>
            <a:endParaRPr lang="es-ES" sz="1600" dirty="0">
              <a:latin typeface="Goudy Stout" pitchFamily="18" charset="0"/>
            </a:endParaRPr>
          </a:p>
        </p:txBody>
      </p:sp>
      <p:sp>
        <p:nvSpPr>
          <p:cNvPr id="9" name="8 CuadroTexto"/>
          <p:cNvSpPr txBox="1"/>
          <p:nvPr/>
        </p:nvSpPr>
        <p:spPr>
          <a:xfrm>
            <a:off x="2214546" y="2214560"/>
            <a:ext cx="4386137" cy="369332"/>
          </a:xfrm>
          <a:prstGeom prst="rect">
            <a:avLst/>
          </a:prstGeom>
          <a:noFill/>
        </p:spPr>
        <p:txBody>
          <a:bodyPr wrap="none" rtlCol="0">
            <a:spAutoFit/>
          </a:bodyPr>
          <a:lstStyle/>
          <a:p>
            <a:pPr>
              <a:buFont typeface="Arial" pitchFamily="34" charset="0"/>
              <a:buChar char="•"/>
            </a:pPr>
            <a:r>
              <a:rPr lang="es-ES" sz="1800" dirty="0" smtClean="0">
                <a:solidFill>
                  <a:srgbClr val="FFC000"/>
                </a:solidFill>
                <a:latin typeface="Gill Sans Nova Ultra Bold" pitchFamily="34" charset="0"/>
              </a:rPr>
              <a:t>¿SALVAREMOS AL PLANETA?</a:t>
            </a:r>
            <a:endParaRPr lang="es-ES" sz="1800" dirty="0">
              <a:solidFill>
                <a:srgbClr val="FFC000"/>
              </a:solidFill>
              <a:latin typeface="Gill Sans Nova Ultra Bold" pitchFamily="34" charset="0"/>
            </a:endParaRPr>
          </a:p>
        </p:txBody>
      </p:sp>
      <p:sp>
        <p:nvSpPr>
          <p:cNvPr id="12" name="11 CuadroTexto"/>
          <p:cNvSpPr txBox="1"/>
          <p:nvPr/>
        </p:nvSpPr>
        <p:spPr>
          <a:xfrm>
            <a:off x="214282" y="4572014"/>
            <a:ext cx="383438" cy="307777"/>
          </a:xfrm>
          <a:prstGeom prst="rect">
            <a:avLst/>
          </a:prstGeom>
          <a:noFill/>
        </p:spPr>
        <p:txBody>
          <a:bodyPr wrap="none" rtlCol="0">
            <a:spAutoFit/>
          </a:bodyPr>
          <a:lstStyle/>
          <a:p>
            <a:r>
              <a:rPr lang="es-ES" b="1" dirty="0" smtClean="0"/>
              <a:t>17</a:t>
            </a:r>
            <a:endParaRPr lang="es-ES" b="1" dirty="0"/>
          </a:p>
        </p:txBody>
      </p:sp>
    </p:spTree>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
        <p:nvSpPr>
          <p:cNvPr id="846" name="Google Shape;846;p36"/>
          <p:cNvSpPr txBox="1">
            <a:spLocks noGrp="1"/>
          </p:cNvSpPr>
          <p:nvPr>
            <p:ph type="ctrTitle" idx="4294967295"/>
          </p:nvPr>
        </p:nvSpPr>
        <p:spPr>
          <a:xfrm>
            <a:off x="1643042" y="2357436"/>
            <a:ext cx="2500330" cy="950400"/>
          </a:xfrm>
          <a:prstGeom prst="rect">
            <a:avLst/>
          </a:prstGeom>
          <a:solidFill>
            <a:schemeClr val="accent1">
              <a:lumMod val="60000"/>
              <a:lumOff val="40000"/>
            </a:schemeClr>
          </a:solidFill>
          <a:scene3d>
            <a:camera prst="orthographicFront"/>
            <a:lightRig rig="threePt" dir="t"/>
          </a:scene3d>
          <a:sp3d>
            <a:bevelT w="139700" prst="cross"/>
          </a:sp3d>
        </p:spPr>
        <p:txBody>
          <a:bodyPr spcFirstLastPara="1" wrap="square" lIns="91425" tIns="91425" rIns="91425" bIns="91425" anchor="b" anchorCtr="0">
            <a:noAutofit/>
          </a:bodyPr>
          <a:lstStyle/>
          <a:p>
            <a:pPr marL="0" lvl="0" indent="0" algn="l" rtl="0">
              <a:spcBef>
                <a:spcPts val="0"/>
              </a:spcBef>
              <a:spcAft>
                <a:spcPts val="0"/>
              </a:spcAft>
              <a:buNone/>
            </a:pPr>
            <a:r>
              <a:rPr lang="es-ES" sz="6600" dirty="0" smtClean="0">
                <a:solidFill>
                  <a:srgbClr val="F64646"/>
                </a:solidFill>
              </a:rPr>
              <a:t>¡FÍN!</a:t>
            </a:r>
            <a:endParaRPr sz="6600">
              <a:solidFill>
                <a:srgbClr val="F64646"/>
              </a:solidFill>
            </a:endParaRPr>
          </a:p>
        </p:txBody>
      </p:sp>
      <p:sp>
        <p:nvSpPr>
          <p:cNvPr id="6" name="5 CuadroTexto"/>
          <p:cNvSpPr txBox="1"/>
          <p:nvPr/>
        </p:nvSpPr>
        <p:spPr>
          <a:xfrm>
            <a:off x="1714480" y="3429006"/>
            <a:ext cx="2284600" cy="307777"/>
          </a:xfrm>
          <a:prstGeom prst="rect">
            <a:avLst/>
          </a:prstGeom>
          <a:noFill/>
        </p:spPr>
        <p:txBody>
          <a:bodyPr wrap="none" rtlCol="0">
            <a:spAutoFit/>
          </a:bodyPr>
          <a:lstStyle/>
          <a:p>
            <a:r>
              <a:rPr lang="es-ES" dirty="0" smtClean="0"/>
              <a:t>De Tatiana Alvarado </a:t>
            </a:r>
            <a:r>
              <a:rPr lang="es-ES" dirty="0" err="1" smtClean="0"/>
              <a:t>Güidi</a:t>
            </a:r>
            <a:endParaRPr lang="es-ES" dirty="0"/>
          </a:p>
        </p:txBody>
      </p:sp>
    </p:spTree>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
        <p:nvSpPr>
          <p:cNvPr id="4" name="3 CuadroTexto"/>
          <p:cNvSpPr txBox="1"/>
          <p:nvPr/>
        </p:nvSpPr>
        <p:spPr>
          <a:xfrm>
            <a:off x="2143108" y="642924"/>
            <a:ext cx="1611339" cy="461665"/>
          </a:xfrm>
          <a:prstGeom prst="rect">
            <a:avLst/>
          </a:prstGeom>
          <a:noFill/>
        </p:spPr>
        <p:txBody>
          <a:bodyPr wrap="none" rtlCol="0">
            <a:spAutoFit/>
          </a:bodyPr>
          <a:lstStyle/>
          <a:p>
            <a:r>
              <a:rPr lang="es-ES" sz="2400" dirty="0" smtClean="0">
                <a:latin typeface="Gill Sans Nova Ultra Bold" pitchFamily="34" charset="0"/>
              </a:rPr>
              <a:t>ÍNDICE:</a:t>
            </a:r>
            <a:endParaRPr lang="es-ES" sz="2400" dirty="0">
              <a:latin typeface="Gill Sans Nova Ultra Bold" pitchFamily="34" charset="0"/>
            </a:endParaRPr>
          </a:p>
        </p:txBody>
      </p:sp>
      <p:sp>
        <p:nvSpPr>
          <p:cNvPr id="5" name="4 CuadroTexto"/>
          <p:cNvSpPr txBox="1"/>
          <p:nvPr/>
        </p:nvSpPr>
        <p:spPr>
          <a:xfrm>
            <a:off x="1571604" y="1500180"/>
            <a:ext cx="3701654" cy="2462213"/>
          </a:xfrm>
          <a:prstGeom prst="rect">
            <a:avLst/>
          </a:prstGeom>
          <a:noFill/>
        </p:spPr>
        <p:txBody>
          <a:bodyPr wrap="none" rtlCol="0">
            <a:spAutoFit/>
          </a:bodyPr>
          <a:lstStyle/>
          <a:p>
            <a:pPr algn="just">
              <a:buFont typeface="Arial" pitchFamily="34" charset="0"/>
              <a:buChar char="•"/>
            </a:pPr>
            <a:r>
              <a:rPr lang="es-ES" b="1" dirty="0" err="1" smtClean="0">
                <a:latin typeface="Montserrat Light" charset="0"/>
              </a:rPr>
              <a:t>Pg</a:t>
            </a:r>
            <a:r>
              <a:rPr lang="es-ES" b="1" dirty="0" smtClean="0">
                <a:latin typeface="Montserrat Light" charset="0"/>
              </a:rPr>
              <a:t> 3: </a:t>
            </a:r>
            <a:r>
              <a:rPr lang="es-ES" dirty="0" smtClean="0">
                <a:latin typeface="Montserrat Light" charset="0"/>
              </a:rPr>
              <a:t>Ficha técnica.</a:t>
            </a:r>
          </a:p>
          <a:p>
            <a:pPr algn="just">
              <a:buFont typeface="Arial" pitchFamily="34" charset="0"/>
              <a:buChar char="•"/>
            </a:pPr>
            <a:r>
              <a:rPr lang="es-ES" b="1" dirty="0" err="1" smtClean="0">
                <a:latin typeface="Montserrat Light" charset="0"/>
              </a:rPr>
              <a:t>Pg</a:t>
            </a:r>
            <a:r>
              <a:rPr lang="es-ES" b="1" dirty="0" smtClean="0">
                <a:latin typeface="Montserrat Light" charset="0"/>
              </a:rPr>
              <a:t> 4: </a:t>
            </a:r>
            <a:r>
              <a:rPr lang="es-ES" dirty="0" smtClean="0">
                <a:latin typeface="Montserrat Light" charset="0"/>
              </a:rPr>
              <a:t>Preguntas.</a:t>
            </a:r>
          </a:p>
          <a:p>
            <a:pPr algn="just">
              <a:buFont typeface="Arial" pitchFamily="34" charset="0"/>
              <a:buChar char="•"/>
            </a:pPr>
            <a:r>
              <a:rPr lang="es-ES" b="1" dirty="0" err="1" smtClean="0">
                <a:latin typeface="Montserrat Light" charset="0"/>
              </a:rPr>
              <a:t>Pg</a:t>
            </a:r>
            <a:r>
              <a:rPr lang="es-ES" b="1" dirty="0" smtClean="0">
                <a:latin typeface="Montserrat Light" charset="0"/>
              </a:rPr>
              <a:t> 5: </a:t>
            </a:r>
            <a:r>
              <a:rPr lang="es-ES" dirty="0" smtClean="0">
                <a:latin typeface="Montserrat Light" charset="0"/>
              </a:rPr>
              <a:t>Resumen y protagonistas.</a:t>
            </a:r>
          </a:p>
          <a:p>
            <a:pPr algn="just">
              <a:buFont typeface="Arial" pitchFamily="34" charset="0"/>
              <a:buChar char="•"/>
            </a:pPr>
            <a:r>
              <a:rPr lang="es-ES" b="1" dirty="0" err="1" smtClean="0">
                <a:latin typeface="Montserrat Light" charset="0"/>
              </a:rPr>
              <a:t>Pg</a:t>
            </a:r>
            <a:r>
              <a:rPr lang="es-ES" b="1" dirty="0" smtClean="0">
                <a:latin typeface="Montserrat Light" charset="0"/>
              </a:rPr>
              <a:t> 6-11: </a:t>
            </a:r>
            <a:r>
              <a:rPr lang="es-ES" dirty="0" smtClean="0">
                <a:latin typeface="Montserrat Light" charset="0"/>
              </a:rPr>
              <a:t>Fotogramas.</a:t>
            </a:r>
          </a:p>
          <a:p>
            <a:pPr algn="just">
              <a:buFont typeface="Arial" pitchFamily="34" charset="0"/>
              <a:buChar char="•"/>
            </a:pPr>
            <a:r>
              <a:rPr lang="es-ES" b="1" dirty="0" err="1" smtClean="0">
                <a:latin typeface="Montserrat Light" charset="0"/>
              </a:rPr>
              <a:t>Pg</a:t>
            </a:r>
            <a:r>
              <a:rPr lang="es-ES" b="1" dirty="0" smtClean="0">
                <a:latin typeface="Montserrat Light" charset="0"/>
              </a:rPr>
              <a:t> </a:t>
            </a:r>
            <a:r>
              <a:rPr lang="es-ES" b="1" dirty="0" smtClean="0">
                <a:latin typeface="Montserrat Light" charset="0"/>
              </a:rPr>
              <a:t>12: </a:t>
            </a:r>
            <a:r>
              <a:rPr lang="es-ES" dirty="0" smtClean="0">
                <a:latin typeface="Montserrat Light" charset="0"/>
              </a:rPr>
              <a:t>Descripción de personajes.</a:t>
            </a:r>
            <a:endParaRPr lang="es-ES" dirty="0" smtClean="0">
              <a:latin typeface="Montserrat Light" charset="0"/>
            </a:endParaRPr>
          </a:p>
          <a:p>
            <a:pPr algn="just">
              <a:buFont typeface="Arial" pitchFamily="34" charset="0"/>
              <a:buChar char="•"/>
            </a:pPr>
            <a:r>
              <a:rPr lang="es-ES" b="1" dirty="0" err="1" smtClean="0">
                <a:latin typeface="Montserrat Light" charset="0"/>
              </a:rPr>
              <a:t>Pg</a:t>
            </a:r>
            <a:r>
              <a:rPr lang="es-ES" b="1" dirty="0" smtClean="0">
                <a:latin typeface="Montserrat Light" charset="0"/>
              </a:rPr>
              <a:t> 13 y 14</a:t>
            </a:r>
            <a:r>
              <a:rPr lang="es-ES" dirty="0" smtClean="0">
                <a:latin typeface="Montserrat Light" charset="0"/>
              </a:rPr>
              <a:t>:. ¿Quién dice qué?</a:t>
            </a:r>
            <a:endParaRPr lang="es-ES" dirty="0" smtClean="0">
              <a:latin typeface="Montserrat Light" charset="0"/>
            </a:endParaRPr>
          </a:p>
          <a:p>
            <a:pPr algn="just">
              <a:buFont typeface="Arial" pitchFamily="34" charset="0"/>
              <a:buChar char="•"/>
            </a:pPr>
            <a:r>
              <a:rPr lang="es-ES" b="1" dirty="0" err="1" smtClean="0">
                <a:latin typeface="Montserrat Light" charset="0"/>
              </a:rPr>
              <a:t>Pg</a:t>
            </a:r>
            <a:r>
              <a:rPr lang="es-ES" b="1" dirty="0" smtClean="0">
                <a:latin typeface="Montserrat Light" charset="0"/>
              </a:rPr>
              <a:t> 15</a:t>
            </a:r>
            <a:r>
              <a:rPr lang="es-ES" b="1" dirty="0" smtClean="0">
                <a:latin typeface="Montserrat Light" charset="0"/>
              </a:rPr>
              <a:t>: </a:t>
            </a:r>
            <a:r>
              <a:rPr lang="es-ES" dirty="0" smtClean="0">
                <a:latin typeface="Montserrat Light" charset="0"/>
              </a:rPr>
              <a:t>Preguntas sobre las secuencias.</a:t>
            </a:r>
            <a:endParaRPr lang="es-ES" dirty="0" smtClean="0">
              <a:latin typeface="Montserrat Light" charset="0"/>
            </a:endParaRPr>
          </a:p>
          <a:p>
            <a:pPr algn="just">
              <a:buFont typeface="Arial" pitchFamily="34" charset="0"/>
              <a:buChar char="•"/>
            </a:pPr>
            <a:r>
              <a:rPr lang="es-ES" b="1" dirty="0" err="1" smtClean="0">
                <a:latin typeface="Montserrat Light" charset="0"/>
              </a:rPr>
              <a:t>Pg</a:t>
            </a:r>
            <a:r>
              <a:rPr lang="es-ES" b="1" dirty="0" smtClean="0">
                <a:latin typeface="Montserrat Light" charset="0"/>
              </a:rPr>
              <a:t> 16</a:t>
            </a:r>
            <a:r>
              <a:rPr lang="es-ES" b="1" dirty="0" smtClean="0">
                <a:latin typeface="Montserrat Light" charset="0"/>
              </a:rPr>
              <a:t>: </a:t>
            </a:r>
            <a:r>
              <a:rPr lang="es-ES" dirty="0" smtClean="0">
                <a:latin typeface="Montserrat Light" charset="0"/>
              </a:rPr>
              <a:t>¿Con quién me identifico?</a:t>
            </a:r>
          </a:p>
          <a:p>
            <a:pPr algn="just">
              <a:buFont typeface="Arial" pitchFamily="34" charset="0"/>
              <a:buChar char="•"/>
            </a:pPr>
            <a:r>
              <a:rPr lang="es-ES" b="1" dirty="0" err="1" smtClean="0">
                <a:latin typeface="Montserrat Light" charset="0"/>
              </a:rPr>
              <a:t>Pg</a:t>
            </a:r>
            <a:r>
              <a:rPr lang="es-ES" b="1" dirty="0" smtClean="0">
                <a:latin typeface="Montserrat Light" charset="0"/>
              </a:rPr>
              <a:t> 17: </a:t>
            </a:r>
            <a:r>
              <a:rPr lang="es-ES" dirty="0" smtClean="0">
                <a:latin typeface="Montserrat Light" charset="0"/>
              </a:rPr>
              <a:t>¿Qué título </a:t>
            </a:r>
            <a:r>
              <a:rPr lang="es-ES" smtClean="0">
                <a:latin typeface="Montserrat Light" charset="0"/>
              </a:rPr>
              <a:t>le pondría?</a:t>
            </a:r>
            <a:endParaRPr lang="es-ES" b="1" dirty="0" smtClean="0">
              <a:latin typeface="Montserrat Light" charset="0"/>
            </a:endParaRPr>
          </a:p>
          <a:p>
            <a:pPr>
              <a:buFont typeface="Arial" pitchFamily="34" charset="0"/>
              <a:buChar char="•"/>
            </a:pPr>
            <a:endParaRPr lang="es-ES" dirty="0" smtClean="0">
              <a:latin typeface="Montserrat Light" charset="0"/>
            </a:endParaRPr>
          </a:p>
          <a:p>
            <a:pPr>
              <a:buFont typeface="Arial" pitchFamily="34" charset="0"/>
              <a:buChar char="•"/>
            </a:pPr>
            <a:endParaRPr lang="es-ES" dirty="0">
              <a:latin typeface="Montserrat Light" charset="0"/>
            </a:endParaRPr>
          </a:p>
        </p:txBody>
      </p:sp>
      <p:sp>
        <p:nvSpPr>
          <p:cNvPr id="6" name="5 CuadroTexto"/>
          <p:cNvSpPr txBox="1"/>
          <p:nvPr/>
        </p:nvSpPr>
        <p:spPr>
          <a:xfrm>
            <a:off x="142844" y="4643452"/>
            <a:ext cx="284052" cy="307777"/>
          </a:xfrm>
          <a:prstGeom prst="rect">
            <a:avLst/>
          </a:prstGeom>
          <a:noFill/>
        </p:spPr>
        <p:txBody>
          <a:bodyPr wrap="none" rtlCol="0">
            <a:spAutoFit/>
          </a:bodyPr>
          <a:lstStyle/>
          <a:p>
            <a:r>
              <a:rPr lang="es-ES" b="1" dirty="0" smtClean="0"/>
              <a:t>2</a:t>
            </a:r>
            <a:endParaRPr lang="es-ES" b="1" dirty="0"/>
          </a:p>
        </p:txBody>
      </p:sp>
    </p:spTree>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6" name="Google Shape;636;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graphicFrame>
        <p:nvGraphicFramePr>
          <p:cNvPr id="15" name="14 Tabla"/>
          <p:cNvGraphicFramePr>
            <a:graphicFrameLocks noGrp="1"/>
          </p:cNvGraphicFramePr>
          <p:nvPr/>
        </p:nvGraphicFramePr>
        <p:xfrm>
          <a:off x="1928794" y="1071552"/>
          <a:ext cx="6096000" cy="2675887"/>
        </p:xfrm>
        <a:graphic>
          <a:graphicData uri="http://schemas.openxmlformats.org/drawingml/2006/table">
            <a:tbl>
              <a:tblPr firstRow="1" bandRow="1">
                <a:tableStyleId>{775DCB02-9BB8-47FD-8907-85C794F793BA}</a:tableStyleId>
              </a:tblPr>
              <a:tblGrid>
                <a:gridCol w="6096000"/>
              </a:tblGrid>
              <a:tr h="603247">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1" i="0" u="none" strike="noStrike" kern="0" cap="none" spc="0" normalizeH="0" baseline="0" noProof="0" dirty="0" smtClean="0">
                          <a:ln>
                            <a:noFill/>
                          </a:ln>
                          <a:solidFill>
                            <a:srgbClr val="222222"/>
                          </a:solidFill>
                          <a:effectLst/>
                          <a:uLnTx/>
                          <a:uFillTx/>
                          <a:latin typeface="Montserrat"/>
                          <a:sym typeface="Montserrat"/>
                        </a:rPr>
                        <a:t>Ficha técnica</a:t>
                      </a:r>
                      <a:endParaRPr lang="es-ES"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400" b="1" dirty="0" smtClean="0">
                          <a:solidFill>
                            <a:srgbClr val="002060"/>
                          </a:solidFill>
                        </a:rPr>
                        <a:t>Título original</a:t>
                      </a:r>
                      <a:r>
                        <a:rPr lang="es-ES" sz="1400" b="1" dirty="0" smtClean="0"/>
                        <a:t>: </a:t>
                      </a:r>
                      <a:r>
                        <a:rPr lang="es-ES" sz="1400" dirty="0" smtClean="0"/>
                        <a:t>¿Para qué sirve un oso?</a:t>
                      </a:r>
                    </a:p>
                    <a:p>
                      <a:endParaRPr lang="es-ES"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400" b="1" dirty="0" smtClean="0">
                          <a:solidFill>
                            <a:srgbClr val="002060"/>
                          </a:solidFill>
                        </a:rPr>
                        <a:t>Año: </a:t>
                      </a:r>
                      <a:r>
                        <a:rPr lang="es-ES" sz="1400" dirty="0" smtClean="0">
                          <a:solidFill>
                            <a:schemeClr val="tx1"/>
                          </a:solidFill>
                        </a:rPr>
                        <a:t>2011.</a:t>
                      </a:r>
                    </a:p>
                    <a:p>
                      <a:endParaRPr lang="es-ES"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400" b="1" dirty="0" smtClean="0">
                          <a:solidFill>
                            <a:srgbClr val="002060"/>
                          </a:solidFill>
                        </a:rPr>
                        <a:t>Duración: </a:t>
                      </a:r>
                      <a:r>
                        <a:rPr lang="es-ES" sz="1400" dirty="0" smtClean="0">
                          <a:solidFill>
                            <a:schemeClr val="tx1"/>
                          </a:solidFill>
                        </a:rPr>
                        <a:t>100 minutos.</a:t>
                      </a:r>
                    </a:p>
                    <a:p>
                      <a:endParaRPr lang="es-ES"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400" b="1" dirty="0" smtClean="0">
                          <a:solidFill>
                            <a:srgbClr val="002060"/>
                          </a:solidFill>
                        </a:rPr>
                        <a:t>Director: </a:t>
                      </a:r>
                      <a:r>
                        <a:rPr lang="es-ES" sz="1400" dirty="0" smtClean="0">
                          <a:solidFill>
                            <a:schemeClr val="tx1"/>
                          </a:solidFill>
                        </a:rPr>
                        <a:t>Tom Fernández.</a:t>
                      </a:r>
                    </a:p>
                    <a:p>
                      <a:endParaRPr lang="es-ES" dirty="0"/>
                    </a:p>
                  </a:txBody>
                  <a:tcPr/>
                </a:tc>
              </a:tr>
            </a:tbl>
          </a:graphicData>
        </a:graphic>
      </p:graphicFrame>
      <p:grpSp>
        <p:nvGrpSpPr>
          <p:cNvPr id="7" name="Google Shape;1133;p39"/>
          <p:cNvGrpSpPr/>
          <p:nvPr/>
        </p:nvGrpSpPr>
        <p:grpSpPr>
          <a:xfrm rot="1271332">
            <a:off x="6816960" y="2871242"/>
            <a:ext cx="597609" cy="675185"/>
            <a:chOff x="6685175" y="5036025"/>
            <a:chExt cx="346225" cy="398125"/>
          </a:xfrm>
          <a:solidFill>
            <a:schemeClr val="accent6">
              <a:lumMod val="50000"/>
            </a:schemeClr>
          </a:solidFill>
        </p:grpSpPr>
        <p:sp>
          <p:nvSpPr>
            <p:cNvPr id="8" name="Google Shape;1134;p39"/>
            <p:cNvSpPr/>
            <p:nvPr/>
          </p:nvSpPr>
          <p:spPr>
            <a:xfrm>
              <a:off x="6743800" y="5036025"/>
              <a:ext cx="105650" cy="147775"/>
            </a:xfrm>
            <a:custGeom>
              <a:avLst/>
              <a:gdLst/>
              <a:ahLst/>
              <a:cxnLst/>
              <a:rect l="l" t="t" r="r" b="b"/>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5;p39"/>
            <p:cNvSpPr/>
            <p:nvPr/>
          </p:nvSpPr>
          <p:spPr>
            <a:xfrm>
              <a:off x="6685175" y="5152025"/>
              <a:ext cx="84275" cy="117275"/>
            </a:xfrm>
            <a:custGeom>
              <a:avLst/>
              <a:gdLst/>
              <a:ahLst/>
              <a:cxnLst/>
              <a:rect l="l" t="t" r="r" b="b"/>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36;p39"/>
            <p:cNvSpPr/>
            <p:nvPr/>
          </p:nvSpPr>
          <p:spPr>
            <a:xfrm>
              <a:off x="6871400" y="5038475"/>
              <a:ext cx="105650" cy="145325"/>
            </a:xfrm>
            <a:custGeom>
              <a:avLst/>
              <a:gdLst/>
              <a:ahLst/>
              <a:cxnLst/>
              <a:rect l="l" t="t" r="r" b="b"/>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37;p39"/>
            <p:cNvSpPr/>
            <p:nvPr/>
          </p:nvSpPr>
          <p:spPr>
            <a:xfrm>
              <a:off x="6944050" y="5155700"/>
              <a:ext cx="87350" cy="116025"/>
            </a:xfrm>
            <a:custGeom>
              <a:avLst/>
              <a:gdLst/>
              <a:ahLst/>
              <a:cxnLst/>
              <a:rect l="l" t="t" r="r" b="b"/>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38;p39"/>
            <p:cNvSpPr/>
            <p:nvPr/>
          </p:nvSpPr>
          <p:spPr>
            <a:xfrm>
              <a:off x="6727300" y="5185625"/>
              <a:ext cx="263800" cy="248525"/>
            </a:xfrm>
            <a:custGeom>
              <a:avLst/>
              <a:gdLst/>
              <a:ahLst/>
              <a:cxnLst/>
              <a:rect l="l" t="t" r="r" b="b"/>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18 CuadroTexto"/>
          <p:cNvSpPr txBox="1"/>
          <p:nvPr/>
        </p:nvSpPr>
        <p:spPr>
          <a:xfrm rot="607789">
            <a:off x="7528106" y="2815815"/>
            <a:ext cx="646331" cy="1107996"/>
          </a:xfrm>
          <a:prstGeom prst="rect">
            <a:avLst/>
          </a:prstGeom>
          <a:noFill/>
        </p:spPr>
        <p:txBody>
          <a:bodyPr wrap="none" rtlCol="0">
            <a:spAutoFit/>
          </a:bodyPr>
          <a:lstStyle/>
          <a:p>
            <a:r>
              <a:rPr lang="es-ES" sz="6600" b="1" dirty="0" smtClean="0">
                <a:solidFill>
                  <a:schemeClr val="accent6">
                    <a:lumMod val="75000"/>
                  </a:schemeClr>
                </a:solidFill>
                <a:latin typeface="Goudy Stout" pitchFamily="18" charset="0"/>
              </a:rPr>
              <a:t>?</a:t>
            </a:r>
            <a:endParaRPr lang="es-ES" sz="6600" b="1" dirty="0">
              <a:solidFill>
                <a:schemeClr val="accent6">
                  <a:lumMod val="75000"/>
                </a:schemeClr>
              </a:solidFill>
              <a:latin typeface="Goudy Stout" pitchFamily="18" charset="0"/>
            </a:endParaRPr>
          </a:p>
        </p:txBody>
      </p:sp>
      <p:sp>
        <p:nvSpPr>
          <p:cNvPr id="20" name="19 CuadroTexto"/>
          <p:cNvSpPr txBox="1"/>
          <p:nvPr/>
        </p:nvSpPr>
        <p:spPr>
          <a:xfrm>
            <a:off x="214282" y="4714890"/>
            <a:ext cx="284052" cy="307777"/>
          </a:xfrm>
          <a:prstGeom prst="rect">
            <a:avLst/>
          </a:prstGeom>
          <a:noFill/>
        </p:spPr>
        <p:txBody>
          <a:bodyPr wrap="none" rtlCol="0">
            <a:spAutoFit/>
          </a:bodyPr>
          <a:lstStyle/>
          <a:p>
            <a:r>
              <a:rPr lang="es-ES" b="1" dirty="0" smtClean="0"/>
              <a:t>3</a:t>
            </a:r>
            <a:endParaRPr lang="es-ES" b="1" dirty="0"/>
          </a:p>
        </p:txBody>
      </p:sp>
    </p:spTree>
  </p:cSld>
  <p:clrMapOvr>
    <a:masterClrMapping/>
  </p:clrMapOvr>
  <p:transition spd="slow">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30"/>
          <p:cNvSpPr txBox="1">
            <a:spLocks noGrp="1"/>
          </p:cNvSpPr>
          <p:nvPr>
            <p:ph type="ctrTitle" idx="4294967295"/>
          </p:nvPr>
        </p:nvSpPr>
        <p:spPr>
          <a:xfrm>
            <a:off x="714348" y="0"/>
            <a:ext cx="56223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smtClean="0">
                <a:solidFill>
                  <a:srgbClr val="FFC800"/>
                </a:solidFill>
              </a:rPr>
              <a:t>¿Para qué sirve un oso?</a:t>
            </a:r>
            <a:endParaRPr sz="2800">
              <a:solidFill>
                <a:srgbClr val="FFC800"/>
              </a:solidFill>
            </a:endParaRPr>
          </a:p>
        </p:txBody>
      </p:sp>
      <p:sp>
        <p:nvSpPr>
          <p:cNvPr id="781" name="Google Shape;781;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
        <p:nvSpPr>
          <p:cNvPr id="9" name="8 CuadroTexto"/>
          <p:cNvSpPr txBox="1"/>
          <p:nvPr/>
        </p:nvSpPr>
        <p:spPr>
          <a:xfrm>
            <a:off x="857224" y="928676"/>
            <a:ext cx="5143536" cy="646331"/>
          </a:xfrm>
          <a:prstGeom prst="rect">
            <a:avLst/>
          </a:prstGeom>
          <a:noFill/>
        </p:spPr>
        <p:txBody>
          <a:bodyPr wrap="square" rtlCol="0">
            <a:spAutoFit/>
          </a:bodyPr>
          <a:lstStyle/>
          <a:p>
            <a:r>
              <a:rPr lang="es-ES" sz="1200" dirty="0" smtClean="0">
                <a:latin typeface="Montserrat Light" charset="0"/>
              </a:rPr>
              <a:t>Cada persona puede tener una respuesta diferente, pero yo pienso que un oso tiene la misma función que otro animal, forma parte del ciclo, si falta uno, perjudica a los demás.</a:t>
            </a:r>
            <a:endParaRPr lang="es-ES" sz="1200" dirty="0">
              <a:latin typeface="Montserrat Light" charset="0"/>
            </a:endParaRPr>
          </a:p>
        </p:txBody>
      </p:sp>
      <p:sp>
        <p:nvSpPr>
          <p:cNvPr id="11" name="10 CuadroTexto"/>
          <p:cNvSpPr txBox="1"/>
          <p:nvPr/>
        </p:nvSpPr>
        <p:spPr>
          <a:xfrm>
            <a:off x="642910" y="1857370"/>
            <a:ext cx="5429288" cy="461665"/>
          </a:xfrm>
          <a:prstGeom prst="rect">
            <a:avLst/>
          </a:prstGeom>
          <a:noFill/>
        </p:spPr>
        <p:txBody>
          <a:bodyPr wrap="square" rtlCol="0">
            <a:spAutoFit/>
          </a:bodyPr>
          <a:lstStyle/>
          <a:p>
            <a:r>
              <a:rPr lang="es-ES" sz="2400" b="1" dirty="0" smtClean="0">
                <a:solidFill>
                  <a:srgbClr val="FFC000"/>
                </a:solidFill>
                <a:latin typeface="Montserrat Light" charset="0"/>
              </a:rPr>
              <a:t>¿Para que sirve un hermano?</a:t>
            </a:r>
            <a:endParaRPr lang="es-ES" sz="2400" b="1" dirty="0">
              <a:solidFill>
                <a:srgbClr val="FFC000"/>
              </a:solidFill>
              <a:latin typeface="Montserrat Light" charset="0"/>
            </a:endParaRPr>
          </a:p>
        </p:txBody>
      </p:sp>
      <p:sp>
        <p:nvSpPr>
          <p:cNvPr id="7" name="6 CuadroTexto"/>
          <p:cNvSpPr txBox="1"/>
          <p:nvPr/>
        </p:nvSpPr>
        <p:spPr>
          <a:xfrm>
            <a:off x="785786" y="2428874"/>
            <a:ext cx="5357850" cy="646331"/>
          </a:xfrm>
          <a:prstGeom prst="rect">
            <a:avLst/>
          </a:prstGeom>
          <a:noFill/>
        </p:spPr>
        <p:txBody>
          <a:bodyPr wrap="square" rtlCol="0">
            <a:spAutoFit/>
          </a:bodyPr>
          <a:lstStyle/>
          <a:p>
            <a:r>
              <a:rPr lang="es-ES" sz="1200" dirty="0" smtClean="0">
                <a:latin typeface="Montserrat Light" charset="0"/>
              </a:rPr>
              <a:t>La verdad no se muy bien para que sirve un hermano, podemos enfadarnos con el/ella pero en realidad los queremos, forman parte de nuestra familia… Nos hacen compañía y nos ayudan.  </a:t>
            </a:r>
            <a:endParaRPr lang="es-ES" sz="1200" dirty="0">
              <a:latin typeface="Montserrat Light" charset="0"/>
            </a:endParaRPr>
          </a:p>
        </p:txBody>
      </p:sp>
      <p:sp>
        <p:nvSpPr>
          <p:cNvPr id="8" name="7 CuadroTexto"/>
          <p:cNvSpPr txBox="1"/>
          <p:nvPr/>
        </p:nvSpPr>
        <p:spPr>
          <a:xfrm>
            <a:off x="928662" y="3214692"/>
            <a:ext cx="4214615" cy="461665"/>
          </a:xfrm>
          <a:prstGeom prst="rect">
            <a:avLst/>
          </a:prstGeom>
          <a:noFill/>
        </p:spPr>
        <p:txBody>
          <a:bodyPr wrap="none" rtlCol="0">
            <a:spAutoFit/>
          </a:bodyPr>
          <a:lstStyle/>
          <a:p>
            <a:r>
              <a:rPr lang="es-ES" sz="2400" b="1" dirty="0" smtClean="0">
                <a:solidFill>
                  <a:srgbClr val="FFC000"/>
                </a:solidFill>
                <a:latin typeface="Montserrat Light" charset="0"/>
              </a:rPr>
              <a:t>¿Para que sirve reciclar?</a:t>
            </a:r>
            <a:endParaRPr lang="es-ES" sz="2400" b="1" dirty="0">
              <a:solidFill>
                <a:srgbClr val="FFC000"/>
              </a:solidFill>
              <a:latin typeface="Montserrat Light" charset="0"/>
            </a:endParaRPr>
          </a:p>
        </p:txBody>
      </p:sp>
      <p:sp>
        <p:nvSpPr>
          <p:cNvPr id="10" name="9 CuadroTexto"/>
          <p:cNvSpPr txBox="1"/>
          <p:nvPr/>
        </p:nvSpPr>
        <p:spPr>
          <a:xfrm>
            <a:off x="928663" y="3786196"/>
            <a:ext cx="4714908" cy="461665"/>
          </a:xfrm>
          <a:prstGeom prst="rect">
            <a:avLst/>
          </a:prstGeom>
          <a:noFill/>
        </p:spPr>
        <p:txBody>
          <a:bodyPr wrap="square" rtlCol="0">
            <a:spAutoFit/>
          </a:bodyPr>
          <a:lstStyle/>
          <a:p>
            <a:r>
              <a:rPr lang="es-ES" sz="1200" dirty="0" smtClean="0">
                <a:latin typeface="Montserrat Light" charset="0"/>
              </a:rPr>
              <a:t>Para no mezclar toda la basura. Se pueden hacer cosas nuevas con los productos reciclados y así no malgastamos.</a:t>
            </a:r>
            <a:endParaRPr lang="es-ES" sz="1200" dirty="0">
              <a:latin typeface="Montserrat Light" charset="0"/>
            </a:endParaRPr>
          </a:p>
        </p:txBody>
      </p:sp>
      <p:sp>
        <p:nvSpPr>
          <p:cNvPr id="12" name="11 CuadroTexto"/>
          <p:cNvSpPr txBox="1"/>
          <p:nvPr/>
        </p:nvSpPr>
        <p:spPr>
          <a:xfrm>
            <a:off x="214282" y="4643452"/>
            <a:ext cx="284052" cy="307777"/>
          </a:xfrm>
          <a:prstGeom prst="rect">
            <a:avLst/>
          </a:prstGeom>
          <a:noFill/>
        </p:spPr>
        <p:txBody>
          <a:bodyPr wrap="none" rtlCol="0">
            <a:spAutoFit/>
          </a:bodyPr>
          <a:lstStyle/>
          <a:p>
            <a:r>
              <a:rPr lang="es-ES" b="1" dirty="0" smtClean="0"/>
              <a:t>4</a:t>
            </a:r>
            <a:endParaRPr lang="es-ES" b="1" dirty="0"/>
          </a:p>
        </p:txBody>
      </p:sp>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000100" y="1714494"/>
            <a:ext cx="3143272" cy="2143140"/>
          </a:xfrm>
          <a:prstGeom prst="rect">
            <a:avLst/>
          </a:prstGeom>
        </p:spPr>
        <p:txBody>
          <a:bodyPr spcFirstLastPara="1" wrap="square" lIns="91425" tIns="91425" rIns="91425" bIns="91425" anchor="t" anchorCtr="0">
            <a:noAutofit/>
          </a:bodyPr>
          <a:lstStyle/>
          <a:p>
            <a:r>
              <a:rPr lang="es-ES" sz="1200" b="1" u="sng" dirty="0" smtClean="0">
                <a:solidFill>
                  <a:schemeClr val="tx1"/>
                </a:solidFill>
              </a:rPr>
              <a:t>Javier Cámara </a:t>
            </a:r>
            <a:r>
              <a:rPr lang="es-ES" sz="1200" b="1" dirty="0" smtClean="0">
                <a:solidFill>
                  <a:schemeClr val="tx1"/>
                </a:solidFill>
              </a:rPr>
              <a:t>: </a:t>
            </a:r>
            <a:r>
              <a:rPr lang="es-ES" sz="1200" dirty="0" smtClean="0">
                <a:solidFill>
                  <a:schemeClr val="tx1"/>
                </a:solidFill>
              </a:rPr>
              <a:t>Guillermo.</a:t>
            </a:r>
          </a:p>
          <a:p>
            <a:r>
              <a:rPr lang="es-ES" sz="1200" dirty="0" smtClean="0">
                <a:solidFill>
                  <a:schemeClr val="tx1"/>
                </a:solidFill>
              </a:rPr>
              <a:t> </a:t>
            </a:r>
            <a:r>
              <a:rPr lang="es-ES" sz="1200" b="1" u="sng" dirty="0" smtClean="0">
                <a:solidFill>
                  <a:schemeClr val="tx1"/>
                </a:solidFill>
              </a:rPr>
              <a:t>Gonzalo de Castro</a:t>
            </a:r>
            <a:r>
              <a:rPr lang="es-ES" sz="1200" dirty="0" smtClean="0">
                <a:solidFill>
                  <a:schemeClr val="tx1"/>
                </a:solidFill>
              </a:rPr>
              <a:t>: Alejandro</a:t>
            </a:r>
          </a:p>
          <a:p>
            <a:r>
              <a:rPr lang="es-ES" sz="1200" b="1" u="sng" dirty="0" err="1" smtClean="0">
                <a:solidFill>
                  <a:schemeClr val="tx1"/>
                </a:solidFill>
              </a:rPr>
              <a:t>Jesse</a:t>
            </a:r>
            <a:r>
              <a:rPr lang="es-ES" sz="1200" b="1" u="sng" dirty="0" smtClean="0">
                <a:solidFill>
                  <a:schemeClr val="tx1"/>
                </a:solidFill>
              </a:rPr>
              <a:t> Johnson</a:t>
            </a:r>
            <a:r>
              <a:rPr lang="es-ES" sz="1200" b="1" dirty="0" smtClean="0">
                <a:solidFill>
                  <a:schemeClr val="tx1"/>
                </a:solidFill>
              </a:rPr>
              <a:t> : </a:t>
            </a:r>
            <a:r>
              <a:rPr lang="es-ES" sz="1200" dirty="0" smtClean="0">
                <a:solidFill>
                  <a:schemeClr val="tx1"/>
                </a:solidFill>
              </a:rPr>
              <a:t>Chaval.</a:t>
            </a:r>
          </a:p>
          <a:p>
            <a:r>
              <a:rPr lang="es-ES" sz="1200" b="1" u="sng" dirty="0" smtClean="0">
                <a:solidFill>
                  <a:schemeClr val="tx1"/>
                </a:solidFill>
              </a:rPr>
              <a:t>Geraldine Chaplin </a:t>
            </a:r>
            <a:r>
              <a:rPr lang="es-ES" sz="1200" b="1" dirty="0" smtClean="0">
                <a:solidFill>
                  <a:schemeClr val="tx1"/>
                </a:solidFill>
              </a:rPr>
              <a:t>: </a:t>
            </a:r>
            <a:r>
              <a:rPr lang="es-ES" sz="1200" dirty="0" err="1" smtClean="0">
                <a:solidFill>
                  <a:schemeClr val="tx1"/>
                </a:solidFill>
              </a:rPr>
              <a:t>Josephine</a:t>
            </a:r>
            <a:r>
              <a:rPr lang="es-ES" sz="1200" dirty="0" smtClean="0">
                <a:solidFill>
                  <a:schemeClr val="tx1"/>
                </a:solidFill>
              </a:rPr>
              <a:t>.</a:t>
            </a:r>
          </a:p>
          <a:p>
            <a:r>
              <a:rPr lang="es-ES" sz="1200" b="1" u="sng" dirty="0" err="1" smtClean="0">
                <a:solidFill>
                  <a:schemeClr val="tx1"/>
                </a:solidFill>
              </a:rPr>
              <a:t>Oona</a:t>
            </a:r>
            <a:r>
              <a:rPr lang="es-ES" sz="1200" b="1" u="sng" dirty="0" smtClean="0">
                <a:solidFill>
                  <a:schemeClr val="tx1"/>
                </a:solidFill>
              </a:rPr>
              <a:t> Chaplin </a:t>
            </a:r>
            <a:r>
              <a:rPr lang="es-ES" sz="1200" b="1" dirty="0" smtClean="0">
                <a:solidFill>
                  <a:schemeClr val="tx1"/>
                </a:solidFill>
              </a:rPr>
              <a:t>: </a:t>
            </a:r>
            <a:r>
              <a:rPr lang="es-ES" sz="1200" dirty="0" smtClean="0">
                <a:solidFill>
                  <a:schemeClr val="tx1"/>
                </a:solidFill>
              </a:rPr>
              <a:t>Rosa.</a:t>
            </a:r>
          </a:p>
          <a:p>
            <a:r>
              <a:rPr lang="es-ES" sz="1200" b="1" u="sng" dirty="0" smtClean="0">
                <a:solidFill>
                  <a:schemeClr val="tx1"/>
                </a:solidFill>
              </a:rPr>
              <a:t>Sira García </a:t>
            </a:r>
            <a:r>
              <a:rPr lang="es-ES" sz="1200" b="1" dirty="0" smtClean="0">
                <a:solidFill>
                  <a:schemeClr val="tx1"/>
                </a:solidFill>
              </a:rPr>
              <a:t>: </a:t>
            </a:r>
            <a:r>
              <a:rPr lang="es-ES" sz="1200" dirty="0" smtClean="0">
                <a:solidFill>
                  <a:schemeClr val="tx1"/>
                </a:solidFill>
              </a:rPr>
              <a:t>Daniela.</a:t>
            </a:r>
          </a:p>
          <a:p>
            <a:r>
              <a:rPr lang="es-ES" sz="1200" b="1" u="sng" dirty="0" smtClean="0">
                <a:solidFill>
                  <a:schemeClr val="tx1"/>
                </a:solidFill>
              </a:rPr>
              <a:t>Emma Suárez </a:t>
            </a:r>
            <a:r>
              <a:rPr lang="es-ES" sz="1200" b="1" dirty="0" smtClean="0">
                <a:solidFill>
                  <a:schemeClr val="tx1"/>
                </a:solidFill>
              </a:rPr>
              <a:t>: </a:t>
            </a:r>
            <a:r>
              <a:rPr lang="es-ES" sz="1200" dirty="0" smtClean="0">
                <a:solidFill>
                  <a:schemeClr val="tx1"/>
                </a:solidFill>
              </a:rPr>
              <a:t>Natalia.</a:t>
            </a:r>
          </a:p>
          <a:p>
            <a:pPr marL="0" lvl="0" indent="0" algn="l" rtl="0">
              <a:spcBef>
                <a:spcPts val="600"/>
              </a:spcBef>
              <a:spcAft>
                <a:spcPts val="0"/>
              </a:spcAft>
              <a:buNone/>
            </a:pPr>
            <a:endParaRPr sz="1200" b="1">
              <a:solidFill>
                <a:schemeClr val="accent6">
                  <a:lumMod val="50000"/>
                </a:schemeClr>
              </a:solidFill>
            </a:endParaRPr>
          </a:p>
        </p:txBody>
      </p:sp>
      <p:sp>
        <p:nvSpPr>
          <p:cNvPr id="689" name="Google Shape;689;p21"/>
          <p:cNvSpPr txBox="1">
            <a:spLocks noGrp="1"/>
          </p:cNvSpPr>
          <p:nvPr>
            <p:ph type="title"/>
          </p:nvPr>
        </p:nvSpPr>
        <p:spPr>
          <a:xfrm>
            <a:off x="5072066" y="1071552"/>
            <a:ext cx="2643206" cy="525224"/>
          </a:xfrm>
          <a:prstGeom prst="rect">
            <a:avLst/>
          </a:prstGeom>
          <a:solidFill>
            <a:srgbClr val="FFCCCC"/>
          </a:solidFill>
          <a:ln>
            <a:solidFill>
              <a:srgbClr val="7030A0"/>
            </a:solidFill>
          </a:ln>
          <a:scene3d>
            <a:camera prst="orthographicFront"/>
            <a:lightRig rig="threePt" dir="t"/>
          </a:scene3d>
          <a:sp3d>
            <a:bevelT prst="convex"/>
          </a:sp3d>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solidFill>
                  <a:schemeClr val="tx1"/>
                </a:solidFill>
                <a:latin typeface="Montserrat" charset="0"/>
              </a:rPr>
              <a:t>Resumen</a:t>
            </a:r>
            <a:r>
              <a:rPr lang="en" dirty="0" smtClean="0">
                <a:latin typeface="Montserrat" charset="0"/>
              </a:rPr>
              <a:t>:</a:t>
            </a:r>
            <a:endParaRPr>
              <a:latin typeface="Montserrat" charset="0"/>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
        <p:nvSpPr>
          <p:cNvPr id="6" name="5 CuadroTexto"/>
          <p:cNvSpPr txBox="1"/>
          <p:nvPr/>
        </p:nvSpPr>
        <p:spPr>
          <a:xfrm>
            <a:off x="4857752" y="1928808"/>
            <a:ext cx="3500462" cy="2123658"/>
          </a:xfrm>
          <a:prstGeom prst="rect">
            <a:avLst/>
          </a:prstGeom>
          <a:noFill/>
        </p:spPr>
        <p:txBody>
          <a:bodyPr wrap="square" rtlCol="0">
            <a:spAutoFit/>
          </a:bodyPr>
          <a:lstStyle/>
          <a:p>
            <a:pPr lvl="2"/>
            <a:r>
              <a:rPr lang="es-ES" sz="1200" dirty="0" smtClean="0">
                <a:latin typeface="Montserrat Light" charset="0"/>
              </a:rPr>
              <a:t>Guillermo es un biólogo que trabaja en la Antártida , pero deja sus expediciones porque se da cuenta de que a poca gente le importa el planeta y decide irse a Asturias, a su casa con su </a:t>
            </a:r>
            <a:r>
              <a:rPr lang="es-ES" sz="1200" dirty="0" smtClean="0">
                <a:latin typeface="Montserrat Light" charset="0"/>
              </a:rPr>
              <a:t>antigua niñera </a:t>
            </a:r>
            <a:r>
              <a:rPr lang="es-ES" sz="1200" dirty="0" err="1" smtClean="0">
                <a:latin typeface="Montserrat Light" charset="0"/>
              </a:rPr>
              <a:t>Josephine</a:t>
            </a:r>
            <a:r>
              <a:rPr lang="es-ES" sz="1200" dirty="0" smtClean="0">
                <a:latin typeface="Montserrat Light" charset="0"/>
              </a:rPr>
              <a:t>. Ella insiste a Guillermo de que vaya a visitar a su hermano Alejandro, el cual es zoólogo y vive en el </a:t>
            </a:r>
            <a:r>
              <a:rPr lang="es-ES" sz="1200" dirty="0" smtClean="0">
                <a:latin typeface="Montserrat Light" charset="0"/>
              </a:rPr>
              <a:t>bosque en un árbol </a:t>
            </a:r>
            <a:r>
              <a:rPr lang="es-ES" sz="1200" dirty="0" smtClean="0">
                <a:latin typeface="Montserrat Light" charset="0"/>
              </a:rPr>
              <a:t>con Chaval (su compañero) que buscan osos, entonces Guillermo cede y va en su busca.</a:t>
            </a:r>
            <a:endParaRPr lang="es-ES" sz="1200" dirty="0">
              <a:latin typeface="Montserrat Light" charset="0"/>
            </a:endParaRPr>
          </a:p>
        </p:txBody>
      </p:sp>
      <p:sp>
        <p:nvSpPr>
          <p:cNvPr id="7" name="6 CuadroTexto"/>
          <p:cNvSpPr txBox="1"/>
          <p:nvPr/>
        </p:nvSpPr>
        <p:spPr>
          <a:xfrm>
            <a:off x="1285852" y="1071552"/>
            <a:ext cx="2537874" cy="461665"/>
          </a:xfrm>
          <a:prstGeom prst="rect">
            <a:avLst/>
          </a:prstGeom>
          <a:solidFill>
            <a:srgbClr val="FFCCCC"/>
          </a:solidFill>
          <a:ln>
            <a:solidFill>
              <a:srgbClr val="7030A0"/>
            </a:solidFill>
          </a:ln>
          <a:scene3d>
            <a:camera prst="orthographicFront"/>
            <a:lightRig rig="threePt" dir="t"/>
          </a:scene3d>
          <a:sp3d>
            <a:bevelT prst="convex"/>
          </a:sp3d>
        </p:spPr>
        <p:txBody>
          <a:bodyPr wrap="none" rtlCol="0">
            <a:spAutoFit/>
          </a:bodyPr>
          <a:lstStyle/>
          <a:p>
            <a:pPr lvl="2" algn="ctr"/>
            <a:r>
              <a:rPr lang="es-ES" sz="2400" b="1" dirty="0" smtClean="0">
                <a:latin typeface="Montserrat" charset="0"/>
              </a:rPr>
              <a:t>Protagonistas</a:t>
            </a:r>
            <a:r>
              <a:rPr lang="es-ES" b="1" dirty="0" smtClean="0">
                <a:latin typeface="Montserrat" charset="0"/>
              </a:rPr>
              <a:t>:</a:t>
            </a:r>
            <a:endParaRPr lang="es-ES" b="1" dirty="0">
              <a:latin typeface="Montserrat" charset="0"/>
            </a:endParaRPr>
          </a:p>
        </p:txBody>
      </p:sp>
      <p:sp>
        <p:nvSpPr>
          <p:cNvPr id="8" name="7 CuadroTexto"/>
          <p:cNvSpPr txBox="1"/>
          <p:nvPr/>
        </p:nvSpPr>
        <p:spPr>
          <a:xfrm>
            <a:off x="642910" y="4429138"/>
            <a:ext cx="6623929" cy="307777"/>
          </a:xfrm>
          <a:prstGeom prst="rect">
            <a:avLst/>
          </a:prstGeom>
          <a:noFill/>
        </p:spPr>
        <p:txBody>
          <a:bodyPr wrap="none" rtlCol="0">
            <a:spAutoFit/>
          </a:bodyPr>
          <a:lstStyle/>
          <a:p>
            <a:r>
              <a:rPr lang="es-ES" dirty="0" smtClean="0">
                <a:latin typeface="Montserrat" charset="0"/>
              </a:rPr>
              <a:t>También hay dos historias de amor: Natalia y Alejandro ,y Chaval y Rosa</a:t>
            </a:r>
            <a:r>
              <a:rPr lang="es-ES" dirty="0" smtClean="0"/>
              <a:t>.</a:t>
            </a:r>
            <a:endParaRPr lang="es-ES" dirty="0"/>
          </a:p>
        </p:txBody>
      </p:sp>
      <p:sp>
        <p:nvSpPr>
          <p:cNvPr id="9" name="8 CuadroTexto"/>
          <p:cNvSpPr txBox="1"/>
          <p:nvPr/>
        </p:nvSpPr>
        <p:spPr>
          <a:xfrm>
            <a:off x="214282" y="4714890"/>
            <a:ext cx="284052" cy="307777"/>
          </a:xfrm>
          <a:prstGeom prst="rect">
            <a:avLst/>
          </a:prstGeom>
          <a:noFill/>
        </p:spPr>
        <p:txBody>
          <a:bodyPr wrap="none" rtlCol="0">
            <a:spAutoFit/>
          </a:bodyPr>
          <a:lstStyle/>
          <a:p>
            <a:r>
              <a:rPr lang="es-ES" b="1" dirty="0" smtClean="0"/>
              <a:t>5</a:t>
            </a:r>
            <a:endParaRPr lang="es-ES" b="1" dirty="0"/>
          </a:p>
        </p:txBody>
      </p:sp>
    </p:spTree>
  </p:cSld>
  <p:clrMapOvr>
    <a:masterClrMapping/>
  </p:clrMapOvr>
  <p:transition spd="med">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23"/>
          <p:cNvSpPr txBox="1">
            <a:spLocks noGrp="1"/>
          </p:cNvSpPr>
          <p:nvPr>
            <p:ph type="title"/>
          </p:nvPr>
        </p:nvSpPr>
        <p:spPr>
          <a:xfrm>
            <a:off x="1785918" y="4429138"/>
            <a:ext cx="2857520" cy="513900"/>
          </a:xfrm>
          <a:prstGeom prst="rect">
            <a:avLst/>
          </a:prstGeom>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b" anchorCtr="0">
            <a:noAutofit/>
          </a:bodyPr>
          <a:lstStyle/>
          <a:p>
            <a:pPr marL="0" lvl="0" indent="0" algn="l" rtl="0">
              <a:spcBef>
                <a:spcPts val="0"/>
              </a:spcBef>
              <a:spcAft>
                <a:spcPts val="0"/>
              </a:spcAft>
              <a:buNone/>
            </a:pPr>
            <a:r>
              <a:rPr lang="es-ES" sz="1100" dirty="0" smtClean="0">
                <a:solidFill>
                  <a:schemeClr val="accent6">
                    <a:lumMod val="50000"/>
                  </a:schemeClr>
                </a:solidFill>
              </a:rPr>
              <a:t>El cine es un lenguaje que cuenta historias con imágenes y sonidos.</a:t>
            </a:r>
            <a:endParaRPr sz="1100">
              <a:solidFill>
                <a:schemeClr val="accent6">
                  <a:lumMod val="50000"/>
                </a:schemeClr>
              </a:solidFill>
            </a:endParaRPr>
          </a:p>
        </p:txBody>
      </p:sp>
      <p:sp>
        <p:nvSpPr>
          <p:cNvPr id="706" name="Google Shape;706;p23"/>
          <p:cNvSpPr txBox="1">
            <a:spLocks noGrp="1"/>
          </p:cNvSpPr>
          <p:nvPr>
            <p:ph type="body" idx="1"/>
          </p:nvPr>
        </p:nvSpPr>
        <p:spPr>
          <a:xfrm>
            <a:off x="285720" y="214296"/>
            <a:ext cx="1829011" cy="630273"/>
          </a:xfrm>
          <a:prstGeom prst="rect">
            <a:avLst/>
          </a:prstGeom>
          <a:solidFill>
            <a:srgbClr val="FFC000"/>
          </a:solidFill>
          <a:ln>
            <a:solidFill>
              <a:schemeClr val="accent2">
                <a:lumMod val="50000"/>
              </a:schemeClr>
            </a:solidFill>
          </a:ln>
          <a:effectLst>
            <a:glow rad="139700">
              <a:schemeClr val="accent3">
                <a:satMod val="175000"/>
                <a:alpha val="40000"/>
              </a:schemeClr>
            </a:glow>
          </a:effectLst>
        </p:spPr>
        <p:txBody>
          <a:bodyPr spcFirstLastPara="1" wrap="square" lIns="91425" tIns="91425" rIns="91425" bIns="91425" anchor="t" anchorCtr="0">
            <a:noAutofit/>
          </a:bodyPr>
          <a:lstStyle/>
          <a:p>
            <a:pPr marL="0" lvl="0" indent="0" algn="l" rtl="0">
              <a:spcBef>
                <a:spcPts val="600"/>
              </a:spcBef>
              <a:spcAft>
                <a:spcPts val="0"/>
              </a:spcAft>
              <a:buNone/>
            </a:pPr>
            <a:r>
              <a:rPr lang="es-ES" b="1" dirty="0" smtClean="0">
                <a:solidFill>
                  <a:schemeClr val="tx1"/>
                </a:solidFill>
                <a:latin typeface="Montserrat Light" charset="0"/>
              </a:rPr>
              <a:t>Fotogramas</a:t>
            </a:r>
            <a:endParaRPr b="1">
              <a:solidFill>
                <a:schemeClr val="tx1"/>
              </a:solidFill>
              <a:latin typeface="Montserrat Light" charset="0"/>
            </a:endParaRPr>
          </a:p>
        </p:txBody>
      </p:sp>
      <p:sp>
        <p:nvSpPr>
          <p:cNvPr id="708" name="Google Shape;708;p23"/>
          <p:cNvSpPr txBox="1">
            <a:spLocks noGrp="1"/>
          </p:cNvSpPr>
          <p:nvPr>
            <p:ph type="sldNum" idx="12"/>
          </p:nvPr>
        </p:nvSpPr>
        <p:spPr>
          <a:xfrm>
            <a:off x="919923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
        <p:nvSpPr>
          <p:cNvPr id="709" name="Google Shape;709;p23"/>
          <p:cNvSpPr txBox="1">
            <a:spLocks noGrp="1"/>
          </p:cNvSpPr>
          <p:nvPr>
            <p:ph type="sldNum" idx="4294967295"/>
          </p:nvPr>
        </p:nvSpPr>
        <p:spPr>
          <a:xfrm>
            <a:off x="919923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pic>
        <p:nvPicPr>
          <p:cNvPr id="7" name="6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5720" y="1000114"/>
            <a:ext cx="4929222" cy="2667000"/>
          </a:xfrm>
          <a:prstGeom prst="rect">
            <a:avLst/>
          </a:prstGeom>
          <a:solidFill>
            <a:srgbClr val="FFFFFF">
              <a:shade val="85000"/>
            </a:srgbClr>
          </a:solidFill>
          <a:ln w="190500" cap="sq">
            <a:solidFill>
              <a:schemeClr val="accent6">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7 CuadroTexto"/>
          <p:cNvSpPr txBox="1"/>
          <p:nvPr/>
        </p:nvSpPr>
        <p:spPr>
          <a:xfrm>
            <a:off x="6215074" y="1071552"/>
            <a:ext cx="2643206" cy="2893100"/>
          </a:xfrm>
          <a:prstGeom prst="rect">
            <a:avLst/>
          </a:prstGeom>
          <a:noFill/>
        </p:spPr>
        <p:txBody>
          <a:bodyPr wrap="square" rtlCol="0">
            <a:spAutoFit/>
          </a:bodyPr>
          <a:lstStyle/>
          <a:p>
            <a:r>
              <a:rPr lang="es-ES" dirty="0" smtClean="0">
                <a:latin typeface="Montserrat Light" charset="0"/>
              </a:rPr>
              <a:t>Pues en este fotograma están Guillermo y Alejandro, después de haberse encontrado.</a:t>
            </a:r>
          </a:p>
          <a:p>
            <a:r>
              <a:rPr lang="es-ES" dirty="0" smtClean="0">
                <a:latin typeface="Montserrat Light" charset="0"/>
              </a:rPr>
              <a:t>Están mirándose con una mezcla de compasión y odio, por no haberse visto durante tanto tiempo . Yo creo que Guillermo estaría pensando principalmente en bajar de ahí arriba, pero a Alejandro prácticamente le da igual.</a:t>
            </a:r>
            <a:endParaRPr lang="es-ES" dirty="0">
              <a:latin typeface="Montserrat Light" charset="0"/>
            </a:endParaRPr>
          </a:p>
        </p:txBody>
      </p:sp>
      <p:sp>
        <p:nvSpPr>
          <p:cNvPr id="9" name="8 CuadroTexto"/>
          <p:cNvSpPr txBox="1"/>
          <p:nvPr/>
        </p:nvSpPr>
        <p:spPr>
          <a:xfrm>
            <a:off x="6572264" y="357172"/>
            <a:ext cx="1428596" cy="307777"/>
          </a:xfrm>
          <a:prstGeom prst="rect">
            <a:avLst/>
          </a:prstGeom>
          <a:solidFill>
            <a:srgbClr val="00B050"/>
          </a:solidFill>
          <a:effectLst>
            <a:reflection blurRad="6350" stA="50000" endA="300" endPos="90000" dir="5400000" sy="-100000" algn="bl" rotWithShape="0"/>
          </a:effectLst>
          <a:scene3d>
            <a:camera prst="orthographicFront"/>
            <a:lightRig rig="threePt" dir="t"/>
          </a:scene3d>
          <a:sp3d>
            <a:bevelT w="139700" prst="cross"/>
          </a:sp3d>
        </p:spPr>
        <p:txBody>
          <a:bodyPr wrap="none" rtlCol="0">
            <a:spAutoFit/>
          </a:bodyPr>
          <a:lstStyle/>
          <a:p>
            <a:r>
              <a:rPr lang="es-ES" b="1" u="sng" dirty="0" smtClean="0">
                <a:latin typeface="Montserrat Light" charset="0"/>
              </a:rPr>
              <a:t>Reencuentro</a:t>
            </a:r>
            <a:endParaRPr lang="es-ES" b="1" u="sng" dirty="0">
              <a:latin typeface="Montserrat Light" charset="0"/>
            </a:endParaRPr>
          </a:p>
        </p:txBody>
      </p:sp>
      <p:sp>
        <p:nvSpPr>
          <p:cNvPr id="10" name="9 CuadroTexto"/>
          <p:cNvSpPr txBox="1"/>
          <p:nvPr/>
        </p:nvSpPr>
        <p:spPr>
          <a:xfrm>
            <a:off x="214282" y="4643452"/>
            <a:ext cx="284052" cy="307777"/>
          </a:xfrm>
          <a:prstGeom prst="rect">
            <a:avLst/>
          </a:prstGeom>
          <a:noFill/>
        </p:spPr>
        <p:txBody>
          <a:bodyPr wrap="none" rtlCol="0">
            <a:spAutoFit/>
          </a:bodyPr>
          <a:lstStyle/>
          <a:p>
            <a:r>
              <a:rPr lang="es-ES" b="1" dirty="0" smtClean="0"/>
              <a:t>6</a:t>
            </a:r>
            <a:endParaRPr lang="es-ES" b="1" dirty="0"/>
          </a:p>
        </p:txBody>
      </p:sp>
    </p:spTree>
  </p:cSld>
  <p:clrMapOvr>
    <a:masterClrMapping/>
  </p:clrMapOvr>
  <p:transition spd="med">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8" name="Google Shape;728;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pic>
        <p:nvPicPr>
          <p:cNvPr id="19" name="18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5720" y="285735"/>
            <a:ext cx="5072098" cy="2857519"/>
          </a:xfrm>
          <a:prstGeom prst="snip2DiagRect">
            <a:avLst/>
          </a:prstGeom>
          <a:solidFill>
            <a:srgbClr val="FFFFFF">
              <a:shade val="85000"/>
            </a:srgbClr>
          </a:solidFill>
          <a:ln w="889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3 CuadroTexto"/>
          <p:cNvSpPr txBox="1"/>
          <p:nvPr/>
        </p:nvSpPr>
        <p:spPr>
          <a:xfrm>
            <a:off x="5929322" y="785800"/>
            <a:ext cx="2786082" cy="3754874"/>
          </a:xfrm>
          <a:prstGeom prst="rect">
            <a:avLst/>
          </a:prstGeom>
          <a:noFill/>
        </p:spPr>
        <p:txBody>
          <a:bodyPr wrap="square" rtlCol="0">
            <a:spAutoFit/>
          </a:bodyPr>
          <a:lstStyle/>
          <a:p>
            <a:r>
              <a:rPr lang="es-ES" dirty="0" smtClean="0">
                <a:latin typeface="Montserrat Light" charset="0"/>
              </a:rPr>
              <a:t>Aquí están Rosa y Chaval. Están en una especie de barca que ha hecho Chaval con botellas para que Rosa se de cuenta de que debe reciclar. </a:t>
            </a:r>
          </a:p>
          <a:p>
            <a:r>
              <a:rPr lang="es-ES" dirty="0" smtClean="0">
                <a:latin typeface="Montserrat Light" charset="0"/>
              </a:rPr>
              <a:t>Por la forma en la que se miran, nos podemos dar cuenta que se atraen. Chaval, seguramente estará pensando si Rosa se dará cuenta de que tiene que reciclar para ayudar al planeta, y ella estará pensando que es un detalle muy bonito por parte de Chaval.</a:t>
            </a:r>
            <a:endParaRPr lang="es-ES" dirty="0">
              <a:latin typeface="Montserrat Light" charset="0"/>
            </a:endParaRPr>
          </a:p>
        </p:txBody>
      </p:sp>
      <p:sp>
        <p:nvSpPr>
          <p:cNvPr id="5" name="4 CuadroTexto"/>
          <p:cNvSpPr txBox="1"/>
          <p:nvPr/>
        </p:nvSpPr>
        <p:spPr>
          <a:xfrm>
            <a:off x="571472" y="3286130"/>
            <a:ext cx="5072097" cy="954107"/>
          </a:xfrm>
          <a:prstGeom prst="rect">
            <a:avLst/>
          </a:prstGeom>
          <a:noFill/>
        </p:spPr>
        <p:txBody>
          <a:bodyPr wrap="square" rtlCol="0">
            <a:spAutoFit/>
          </a:bodyPr>
          <a:lstStyle/>
          <a:p>
            <a:r>
              <a:rPr lang="es-ES" dirty="0" smtClean="0">
                <a:latin typeface="Montserrat Light" charset="0"/>
              </a:rPr>
              <a:t>Yo pondría la típica canción romántica de una escena en la que una pareja tienen un momento bonito, como una canción de </a:t>
            </a:r>
            <a:r>
              <a:rPr lang="es-ES" dirty="0" err="1" smtClean="0">
                <a:latin typeface="Montserrat Light" charset="0"/>
              </a:rPr>
              <a:t>Edd</a:t>
            </a:r>
            <a:r>
              <a:rPr lang="es-ES" dirty="0" smtClean="0">
                <a:latin typeface="Montserrat Light" charset="0"/>
              </a:rPr>
              <a:t> </a:t>
            </a:r>
            <a:r>
              <a:rPr lang="es-ES" dirty="0" err="1" smtClean="0">
                <a:latin typeface="Montserrat Light" charset="0"/>
              </a:rPr>
              <a:t>Sheeran</a:t>
            </a:r>
            <a:r>
              <a:rPr lang="es-ES" dirty="0" smtClean="0">
                <a:latin typeface="Montserrat Light" charset="0"/>
              </a:rPr>
              <a:t>, ya que el suele hacer canciones perfectas para un momento así.</a:t>
            </a:r>
            <a:endParaRPr lang="es-ES" dirty="0">
              <a:latin typeface="Montserrat Light" charset="0"/>
            </a:endParaRPr>
          </a:p>
        </p:txBody>
      </p:sp>
      <p:sp>
        <p:nvSpPr>
          <p:cNvPr id="6" name="5 CuadroTexto"/>
          <p:cNvSpPr txBox="1"/>
          <p:nvPr/>
        </p:nvSpPr>
        <p:spPr>
          <a:xfrm>
            <a:off x="5357818" y="214296"/>
            <a:ext cx="3605474" cy="307777"/>
          </a:xfrm>
          <a:prstGeom prst="rect">
            <a:avLst/>
          </a:prstGeom>
          <a:effectLst>
            <a:outerShdw blurRad="50800" dist="38100" dir="8100000" algn="tr"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rtlCol="0">
            <a:spAutoFit/>
          </a:bodyPr>
          <a:lstStyle/>
          <a:p>
            <a:r>
              <a:rPr lang="es-ES" dirty="0" smtClean="0"/>
              <a:t>Una  mirada cuenta más que mil palabras</a:t>
            </a:r>
            <a:endParaRPr lang="es-ES" dirty="0"/>
          </a:p>
        </p:txBody>
      </p:sp>
      <p:sp>
        <p:nvSpPr>
          <p:cNvPr id="7" name="6 CuadroTexto"/>
          <p:cNvSpPr txBox="1"/>
          <p:nvPr/>
        </p:nvSpPr>
        <p:spPr>
          <a:xfrm>
            <a:off x="142844" y="4643452"/>
            <a:ext cx="284052" cy="307777"/>
          </a:xfrm>
          <a:prstGeom prst="rect">
            <a:avLst/>
          </a:prstGeom>
          <a:noFill/>
        </p:spPr>
        <p:txBody>
          <a:bodyPr wrap="none" rtlCol="0">
            <a:spAutoFit/>
          </a:bodyPr>
          <a:lstStyle/>
          <a:p>
            <a:r>
              <a:rPr lang="es-ES" b="1" dirty="0" smtClean="0"/>
              <a:t>7</a:t>
            </a:r>
            <a:endParaRPr lang="es-ES" b="1" dirty="0"/>
          </a:p>
        </p:txBody>
      </p:sp>
    </p:spTree>
  </p:cSld>
  <p:clrMapOvr>
    <a:masterClrMapping/>
  </p:clrMapOvr>
  <p:transition spd="med">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5" name="Google Shape;855;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pic>
        <p:nvPicPr>
          <p:cNvPr id="6" name="5 Imagen"/>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214810" y="928676"/>
            <a:ext cx="4620744" cy="2914659"/>
          </a:xfrm>
          <a:prstGeom prst="roundRect">
            <a:avLst>
              <a:gd name="adj" fmla="val 11111"/>
            </a:avLst>
          </a:prstGeom>
          <a:ln w="190500" cap="rnd">
            <a:solidFill>
              <a:schemeClr val="accent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8 CuadroTexto"/>
          <p:cNvSpPr txBox="1"/>
          <p:nvPr/>
        </p:nvSpPr>
        <p:spPr>
          <a:xfrm>
            <a:off x="1214414" y="1857370"/>
            <a:ext cx="2786082" cy="2462213"/>
          </a:xfrm>
          <a:prstGeom prst="rect">
            <a:avLst/>
          </a:prstGeom>
          <a:noFill/>
        </p:spPr>
        <p:txBody>
          <a:bodyPr wrap="square" rtlCol="0">
            <a:spAutoFit/>
          </a:bodyPr>
          <a:lstStyle/>
          <a:p>
            <a:r>
              <a:rPr lang="es-ES" dirty="0" smtClean="0">
                <a:latin typeface="Montserrat Light" charset="0"/>
              </a:rPr>
              <a:t>Aquí Daniela está contenta porque está aprendiendo cosas nuevas, y Alejandro está concentrado enseñándole a Daniela cómo cazar una trucha, segundos después llega Natalia y la coge rápidamente. Se escucharían pájaros y el ruido de las hojas de los árboles moviéndose.</a:t>
            </a:r>
            <a:endParaRPr lang="es-ES" dirty="0">
              <a:latin typeface="Montserrat Light" charset="0"/>
            </a:endParaRPr>
          </a:p>
        </p:txBody>
      </p:sp>
      <p:sp>
        <p:nvSpPr>
          <p:cNvPr id="10" name="9 CuadroTexto"/>
          <p:cNvSpPr txBox="1"/>
          <p:nvPr/>
        </p:nvSpPr>
        <p:spPr>
          <a:xfrm>
            <a:off x="1857356" y="1214428"/>
            <a:ext cx="1119217" cy="307777"/>
          </a:xfrm>
          <a:prstGeom prst="rect">
            <a:avLst/>
          </a:prstGeom>
          <a:solidFill>
            <a:srgbClr val="66FFFF"/>
          </a:solidFill>
          <a:ln>
            <a:solidFill>
              <a:srgbClr val="002060"/>
            </a:solidFill>
          </a:ln>
          <a:scene3d>
            <a:camera prst="orthographicFront"/>
            <a:lightRig rig="threePt" dir="t"/>
          </a:scene3d>
          <a:sp3d>
            <a:bevelT w="114300" prst="artDeco"/>
          </a:sp3d>
        </p:spPr>
        <p:txBody>
          <a:bodyPr wrap="none" rtlCol="0">
            <a:spAutoFit/>
          </a:bodyPr>
          <a:lstStyle/>
          <a:p>
            <a:r>
              <a:rPr lang="es-ES" dirty="0" smtClean="0"/>
              <a:t>La aprendiz</a:t>
            </a:r>
            <a:endParaRPr lang="es-ES" dirty="0"/>
          </a:p>
        </p:txBody>
      </p:sp>
      <p:sp>
        <p:nvSpPr>
          <p:cNvPr id="11" name="10 CuadroTexto"/>
          <p:cNvSpPr txBox="1"/>
          <p:nvPr/>
        </p:nvSpPr>
        <p:spPr>
          <a:xfrm>
            <a:off x="142844" y="4643452"/>
            <a:ext cx="284052" cy="307777"/>
          </a:xfrm>
          <a:prstGeom prst="rect">
            <a:avLst/>
          </a:prstGeom>
          <a:noFill/>
        </p:spPr>
        <p:txBody>
          <a:bodyPr wrap="none" rtlCol="0">
            <a:spAutoFit/>
          </a:bodyPr>
          <a:lstStyle/>
          <a:p>
            <a:r>
              <a:rPr lang="es-ES" b="1" dirty="0" smtClean="0"/>
              <a:t>8</a:t>
            </a:r>
            <a:endParaRPr lang="es-ES" b="1" dirty="0"/>
          </a:p>
        </p:txBody>
      </p:sp>
    </p:spTree>
  </p:cSld>
  <p:clrMapOvr>
    <a:masterClrMapping/>
  </p:clrMapOvr>
  <p:transition spd="med">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5" name="Google Shape;855;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pic>
        <p:nvPicPr>
          <p:cNvPr id="3" name="2 Imagen"/>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57158" y="1428742"/>
            <a:ext cx="4414532" cy="3060544"/>
          </a:xfrm>
          <a:prstGeom prst="rect">
            <a:avLst/>
          </a:prstGeom>
          <a:ln w="127000" cap="rnd">
            <a:solidFill>
              <a:schemeClr val="accent3">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3 CuadroTexto"/>
          <p:cNvSpPr txBox="1"/>
          <p:nvPr/>
        </p:nvSpPr>
        <p:spPr>
          <a:xfrm>
            <a:off x="5429256" y="1714494"/>
            <a:ext cx="3357586" cy="2677656"/>
          </a:xfrm>
          <a:prstGeom prst="rect">
            <a:avLst/>
          </a:prstGeom>
          <a:noFill/>
        </p:spPr>
        <p:txBody>
          <a:bodyPr wrap="square" rtlCol="0">
            <a:spAutoFit/>
          </a:bodyPr>
          <a:lstStyle/>
          <a:p>
            <a:r>
              <a:rPr lang="es-ES" dirty="0" smtClean="0">
                <a:latin typeface="Montserrat Light" charset="0"/>
              </a:rPr>
              <a:t>En este momento Daniela acaba de llegar de su casa para quedarse a dormir en el bosque, está con Alejandro y Guillermo, que le está poniendo la película de los hermanos Wilson. Daniela seguramente estaría ansiosa de querer saber porque está en blanco y negro y porque es una película muda, está contenta. Además se escuchan ruidos de animales de fondo…</a:t>
            </a:r>
            <a:endParaRPr lang="es-ES" dirty="0">
              <a:latin typeface="Montserrat Light" charset="0"/>
            </a:endParaRPr>
          </a:p>
        </p:txBody>
      </p:sp>
      <p:sp>
        <p:nvSpPr>
          <p:cNvPr id="5" name="4 CuadroTexto"/>
          <p:cNvSpPr txBox="1"/>
          <p:nvPr/>
        </p:nvSpPr>
        <p:spPr>
          <a:xfrm>
            <a:off x="5857884" y="1214428"/>
            <a:ext cx="2077813" cy="307777"/>
          </a:xfrm>
          <a:prstGeom prst="rect">
            <a:avLst/>
          </a:prstGeom>
          <a:solidFill>
            <a:srgbClr val="FFFF66"/>
          </a:solidFill>
          <a:ln>
            <a:solidFill>
              <a:schemeClr val="accent2">
                <a:lumMod val="50000"/>
              </a:schemeClr>
            </a:solidFill>
          </a:ln>
          <a:effectLst>
            <a:glow rad="101600">
              <a:schemeClr val="accent6">
                <a:satMod val="175000"/>
                <a:alpha val="40000"/>
              </a:schemeClr>
            </a:glow>
          </a:effectLst>
        </p:spPr>
        <p:txBody>
          <a:bodyPr wrap="none" rtlCol="0">
            <a:spAutoFit/>
          </a:bodyPr>
          <a:lstStyle/>
          <a:p>
            <a:r>
              <a:rPr lang="es-ES" b="1" dirty="0" smtClean="0">
                <a:latin typeface="Montserrat Light" charset="0"/>
              </a:rPr>
              <a:t>Noche en el bosque</a:t>
            </a:r>
            <a:endParaRPr lang="es-ES" b="1" dirty="0">
              <a:latin typeface="Montserrat Light" charset="0"/>
            </a:endParaRPr>
          </a:p>
        </p:txBody>
      </p:sp>
      <p:sp>
        <p:nvSpPr>
          <p:cNvPr id="7" name="6 CuadroTexto"/>
          <p:cNvSpPr txBox="1"/>
          <p:nvPr/>
        </p:nvSpPr>
        <p:spPr>
          <a:xfrm>
            <a:off x="142844" y="4643452"/>
            <a:ext cx="284052" cy="307777"/>
          </a:xfrm>
          <a:prstGeom prst="rect">
            <a:avLst/>
          </a:prstGeom>
          <a:noFill/>
        </p:spPr>
        <p:txBody>
          <a:bodyPr wrap="none" rtlCol="0">
            <a:spAutoFit/>
          </a:bodyPr>
          <a:lstStyle/>
          <a:p>
            <a:r>
              <a:rPr lang="es-ES" b="1" dirty="0" smtClean="0"/>
              <a:t>9</a:t>
            </a:r>
            <a:endParaRPr lang="es-ES" b="1" dirty="0"/>
          </a:p>
        </p:txBody>
      </p:sp>
    </p:spTree>
  </p:cSld>
  <p:clrMapOvr>
    <a:masterClrMapping/>
  </p:clrMapOvr>
  <p:transition spd="med">
    <p:zoom dir="in"/>
  </p:transition>
  <p:timing>
    <p:tnLst>
      <p:par>
        <p:cTn id="1" dur="indefinite" restart="never" nodeType="tmRoot"/>
      </p:par>
    </p:tnLst>
  </p:timing>
</p:sld>
</file>

<file path=ppt/theme/theme1.xml><?xml version="1.0" encoding="utf-8"?>
<a:theme xmlns:a="http://schemas.openxmlformats.org/drawingml/2006/main" name="War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1384</Words>
  <PresentationFormat>Presentación en pantalla (16:9)</PresentationFormat>
  <Paragraphs>116</Paragraphs>
  <Slides>18</Slides>
  <Notes>18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Montserrat</vt:lpstr>
      <vt:lpstr>Gill Sans Nova Ultra Bold</vt:lpstr>
      <vt:lpstr>Montserrat Light</vt:lpstr>
      <vt:lpstr>Goudy Stout</vt:lpstr>
      <vt:lpstr>Montserrat ExtraBold</vt:lpstr>
      <vt:lpstr>Wart template</vt:lpstr>
      <vt:lpstr>¿Para qué sirve un oso?</vt:lpstr>
      <vt:lpstr>Diapositiva 2</vt:lpstr>
      <vt:lpstr>Diapositiva 3</vt:lpstr>
      <vt:lpstr>¿Para qué sirve un oso?</vt:lpstr>
      <vt:lpstr>Resumen:</vt:lpstr>
      <vt:lpstr>El cine es un lenguaje que cuenta historias con imágenes y sonidos.</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¡FÍN!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 qué sirve un oso?</dc:title>
  <dc:creator>Tatiana</dc:creator>
  <cp:lastModifiedBy>Tatiana Alvarado</cp:lastModifiedBy>
  <cp:revision>33</cp:revision>
  <dcterms:modified xsi:type="dcterms:W3CDTF">2019-05-09T15:06:50Z</dcterms:modified>
</cp:coreProperties>
</file>