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383D6-C953-4DFC-8C2B-F48562B75FD4}" type="datetimeFigureOut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17C7F-D058-4B67-A4D8-26176311713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683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7E41A8-3465-4369-AFE7-9606B694F0D1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B9922D-C0D1-4BDA-8EE6-F840B21A5DEC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A90361C-674B-4787-A02F-3E4FC39FAE64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A2444-CF36-4C15-B587-05F5577EBD11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BEECBC-9F23-4565-9B1F-929B71B609B6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F0697-7CB8-49FC-9A1C-BAEF84A7810B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53FA3-973A-4703-BFE5-6D4EF2B09EFD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136E1-1455-48A3-BFEC-B6E0140492C1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FBD6DF-45AB-4068-870F-9EC18EC184BB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9696-7B91-43CC-90C4-60932D40BD6D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1C55F-4DD8-4A47-9C21-27CAD6FDA7DA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8E8F78-1CC5-45D5-AE5C-0A60D96F9D73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6F3F92-1E37-45E2-9760-28DF1993B8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3&#170;%20EVA/UDI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hyperlink" Target="UDI%20Y%20EVA%201&#186;A/3&#170;%20EVA/PUNTUACI&#211;N.xlsx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Instrumentos%20evaluaci&#243;n/Instrumentos%20eva.ppsx" TargetMode="Externa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3&#170;%20EVA/3&#170;%20EVALUACI&#211;N.xls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EVALUACI&#211;N%20DEL%20GRUPO/EVALUACION%201&#186;A%20EPV.xls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../Instrumentos%20evaluaci&#243;n/Instrumentos%20eva.pptx" TargetMode="External"/><Relationship Id="rId3" Type="http://schemas.openxmlformats.org/officeDocument/2006/relationships/slide" Target="slide1.xml"/><Relationship Id="rId7" Type="http://schemas.openxmlformats.org/officeDocument/2006/relationships/hyperlink" Target="EVALUACI&#211;N%20DEL%20GRUPO/EVALUACION%201&#186;A%20CCNN.xlsx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hyperlink" Target="DATOS.xlsx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DATO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1&#170;%20EVA/UDI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hyperlink" Target="Instrumentos%20evaluaci&#243;n/Instrumentos%20eva.ppsx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1&#170;%20EVA/PUNTUACI&#211;N.xls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1&#170;%20EVA/1&#170;%20EVALUACI&#211;N.xls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2&#170;%20EVA/UDI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hyperlink" Target="Instrumentos%20evaluaci&#243;n/Instrumentos%20eva.ppsx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2&#170;%20EVA/PUNTUACI&#211;N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hyperlink" Target="UDI%20Y%20EVA%201&#186;A/2&#170;%20EVA/2&#170;%20EVALUACI&#211;N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dirty="0" smtClean="0"/>
              <a:t>CUADERNO PARA LA CREACIÓN Y SEGUIMIENTO DE LA PROGRAMACIÓN DIDÁCTICA DEL AULA</a:t>
            </a:r>
            <a:endParaRPr lang="es-ES_tradnl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03714"/>
          </a:xfrm>
        </p:spPr>
        <p:txBody>
          <a:bodyPr>
            <a:noAutofit/>
          </a:bodyPr>
          <a:lstStyle/>
          <a:p>
            <a:r>
              <a:rPr lang="es-ES" sz="4000" b="1" i="1" dirty="0" smtClean="0">
                <a:solidFill>
                  <a:schemeClr val="tx1"/>
                </a:solidFill>
                <a:latin typeface="Adobe Garamond Pro Bold" pitchFamily="18" charset="0"/>
              </a:rPr>
              <a:t>I.E.S. LAS CUMBRES</a:t>
            </a:r>
          </a:p>
          <a:p>
            <a:endParaRPr lang="es-ES" sz="4000" b="1" i="1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r>
              <a:rPr lang="es-ES" sz="4000" b="1" i="1" dirty="0" smtClean="0">
                <a:solidFill>
                  <a:schemeClr val="tx1"/>
                </a:solidFill>
                <a:latin typeface="Adobe Garamond Pro Bold" pitchFamily="18" charset="0"/>
              </a:rPr>
              <a:t>CURSO </a:t>
            </a:r>
            <a:r>
              <a:rPr lang="es-ES" sz="4000" b="1" i="1" dirty="0" smtClean="0">
                <a:solidFill>
                  <a:schemeClr val="tx1"/>
                </a:solidFill>
                <a:latin typeface="Adobe Garamond Pro Bold" pitchFamily="18" charset="0"/>
              </a:rPr>
              <a:t>2017-2018</a:t>
            </a:r>
            <a:endParaRPr lang="es-ES_tradnl" sz="4000" b="1" i="1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1357290" y="6000768"/>
            <a:ext cx="1214446" cy="642942"/>
            <a:chOff x="571472" y="5715016"/>
            <a:chExt cx="1214446" cy="642942"/>
          </a:xfrm>
        </p:grpSpPr>
        <p:sp>
          <p:nvSpPr>
            <p:cNvPr id="10" name="9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1</a:t>
            </a:fld>
            <a:endParaRPr lang="es-ES_tradn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CF88-AD96-4625-8483-DFA0726EBFAF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14" name="13 Imagen" descr="LOGO 01 COLOR 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14356"/>
            <a:ext cx="1625538" cy="2134616"/>
          </a:xfrm>
          <a:prstGeom prst="rect">
            <a:avLst/>
          </a:prstGeom>
        </p:spPr>
      </p:pic>
      <p:pic>
        <p:nvPicPr>
          <p:cNvPr id="15" name="0 Imagen" descr="jefat estudio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929066"/>
            <a:ext cx="2214546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5214950"/>
            <a:ext cx="6357950" cy="642942"/>
          </a:xfrm>
        </p:spPr>
        <p:txBody>
          <a:bodyPr>
            <a:noAutofit/>
          </a:bodyPr>
          <a:lstStyle/>
          <a:p>
            <a:pPr algn="l"/>
            <a:r>
              <a:rPr lang="es-ES" sz="1600" dirty="0" smtClean="0"/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UDI  </a:t>
            </a:r>
            <a:r>
              <a:rPr lang="es-ES" sz="1600" dirty="0" smtClean="0"/>
              <a:t>está completada desde el momento que elegimos los indicadores en la propuesta de trabajo. (No hay que hacer nada.)</a:t>
            </a:r>
            <a:endParaRPr lang="es-ES_tradnl" sz="1600" dirty="0"/>
          </a:p>
        </p:txBody>
      </p:sp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7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2071678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latin typeface="Adobe Garamond Pro Bold" pitchFamily="18" charset="0"/>
              </a:rPr>
              <a:t>3ª 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2786018" y="1071546"/>
            <a:ext cx="6357982" cy="64294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UDI</a:t>
            </a:r>
            <a:r>
              <a:rPr lang="es-ES" sz="1600" dirty="0" smtClean="0">
                <a:solidFill>
                  <a:srgbClr val="FFFFFF"/>
                </a:solidFill>
              </a:rPr>
              <a:t> tiene tres hojas </a:t>
            </a:r>
            <a:r>
              <a:rPr lang="es-ES" sz="1600" dirty="0" smtClean="0">
                <a:solidFill>
                  <a:srgbClr val="ABE9FF"/>
                </a:solidFill>
              </a:rPr>
              <a:t>PROPUESTA DE TRABAJO, ASPECTOS COMPLEMENTARIOS Y UDI.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</a:t>
            </a:r>
            <a:r>
              <a:rPr lang="es-ES" sz="1600" dirty="0" smtClean="0">
                <a:solidFill>
                  <a:srgbClr val="FFFF00"/>
                </a:solidFill>
              </a:rPr>
              <a:t>3ª 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y 3ª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3929066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>
                <a:solidFill>
                  <a:srgbClr val="FFFFFF"/>
                </a:solidFill>
              </a:rPr>
              <a:t>de </a:t>
            </a:r>
            <a:r>
              <a:rPr lang="es-ES" sz="1600" dirty="0">
                <a:solidFill>
                  <a:srgbClr val="ABE9FF"/>
                </a:solidFill>
              </a:rPr>
              <a:t>ASPECTOS COMPLEMENTARIOS </a:t>
            </a:r>
            <a:r>
              <a:rPr lang="es-ES" sz="1600" dirty="0" smtClean="0">
                <a:solidFill>
                  <a:srgbClr val="FFFFFF"/>
                </a:solidFill>
              </a:rPr>
              <a:t>tiene </a:t>
            </a:r>
            <a:r>
              <a:rPr lang="es-ES" sz="1600" dirty="0">
                <a:solidFill>
                  <a:srgbClr val="FFFFFF"/>
                </a:solidFill>
              </a:rPr>
              <a:t>5, </a:t>
            </a:r>
            <a:r>
              <a:rPr lang="es-ES" sz="1600" dirty="0" smtClean="0">
                <a:solidFill>
                  <a:srgbClr val="FFFFFF"/>
                </a:solidFill>
              </a:rPr>
              <a:t>uno </a:t>
            </a:r>
            <a:r>
              <a:rPr lang="es-ES" sz="1600" dirty="0">
                <a:solidFill>
                  <a:srgbClr val="FFFFFF"/>
                </a:solidFill>
              </a:rPr>
              <a:t>por cada propuesta de trabajo, elegiremos o rellenaremos los campos necesarios para complementar la UDI que hemos elaborado.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214686"/>
            <a:ext cx="235745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trabajar la UDI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2071678"/>
            <a:ext cx="6357982" cy="1571636"/>
          </a:xfrm>
          <a:prstGeom prst="rect">
            <a:avLst/>
          </a:prstGeom>
        </p:spPr>
        <p:txBody>
          <a:bodyPr vert="horz" lIns="45720" tIns="0" rIns="45720" bIns="0">
            <a:normAutofit fontScale="92500" lnSpcReduction="10000"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PROPUESTA DE TRABAJO  </a:t>
            </a:r>
            <a:r>
              <a:rPr lang="es-ES" sz="1600" dirty="0" smtClean="0">
                <a:solidFill>
                  <a:schemeClr val="bg1"/>
                </a:solidFill>
              </a:rPr>
              <a:t>es la primera que tenemos que completar donde explicaremos en qué consiste nuestra actividad o tarea y qué es lo que se va a valorar. Obligatoriamente </a:t>
            </a:r>
            <a:r>
              <a:rPr lang="es-ES" sz="1600" dirty="0" smtClean="0">
                <a:solidFill>
                  <a:srgbClr val="FFFFFF"/>
                </a:solidFill>
              </a:rPr>
              <a:t>hay que colocar los indicadores a evaluar y la explicación de los ejercicios que valoraremos. Está previsto que valoremos como máximo 5 Tareas por trimestre y 10 indicadores por Tarea. Además completaremos el título de la tarea, la fecha, un estímulo y las actividades que vamos a realizar.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2 Subtítulo"/>
          <p:cNvSpPr txBox="1">
            <a:spLocks/>
          </p:cNvSpPr>
          <p:nvPr/>
        </p:nvSpPr>
        <p:spPr>
          <a:xfrm>
            <a:off x="2786050" y="5929330"/>
            <a:ext cx="635795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las demás Evaluaciones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actúa de la misma manera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10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52D4-9AD6-4D96-98C2-3D21D3D764CB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4071942"/>
            <a:ext cx="6357950" cy="1643074"/>
          </a:xfrm>
        </p:spPr>
        <p:txBody>
          <a:bodyPr>
            <a:noAutofit/>
          </a:bodyPr>
          <a:lstStyle/>
          <a:p>
            <a:pPr algn="l"/>
            <a:r>
              <a:rPr lang="es-ES" sz="1600" dirty="0" smtClean="0"/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CC </a:t>
            </a:r>
            <a:r>
              <a:rPr lang="es-ES" sz="1600" dirty="0" smtClean="0"/>
              <a:t>nos muestra las calificaciones de todas la CC que hemos trabajado en cada una de las Tareas del trimestre y unos gráficos que nos pueden ayudar a la hora del tratamiento a la Diversidad,  pues de un vistazo  comprobamos que alumno/a no alcanza el mínimo exigido y de esta manera preparar tareas donde se puedan desarrollar estas CC.</a:t>
            </a:r>
            <a:endParaRPr lang="es-ES_tradnl" sz="1600" dirty="0"/>
          </a:p>
        </p:txBody>
      </p:sp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7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1857364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latin typeface="Adobe Garamond Pro Bold" pitchFamily="18" charset="0"/>
              </a:rPr>
              <a:t>3ª 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2786018" y="857232"/>
            <a:ext cx="6357982" cy="64294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PUNTUACIÓN</a:t>
            </a:r>
            <a:r>
              <a:rPr lang="es-ES" sz="1600" dirty="0" smtClean="0">
                <a:solidFill>
                  <a:srgbClr val="FFFFFF"/>
                </a:solidFill>
              </a:rPr>
              <a:t> tiene cinco hojas </a:t>
            </a:r>
            <a:r>
              <a:rPr lang="es-ES" sz="1600" dirty="0" smtClean="0">
                <a:solidFill>
                  <a:srgbClr val="ABE9FF"/>
                </a:solidFill>
              </a:rPr>
              <a:t>TAREAS, EVALUACIÓN, RESUMEN, RESUMEN CC y  RESUMEN CRITERIOS.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</a:t>
            </a:r>
            <a:r>
              <a:rPr lang="es-ES" sz="1600" dirty="0" smtClean="0">
                <a:solidFill>
                  <a:srgbClr val="FFFF00"/>
                </a:solidFill>
              </a:rPr>
              <a:t>3ª 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y 3ª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3214686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</a:t>
            </a:r>
            <a:r>
              <a:rPr lang="es-ES" sz="1600" dirty="0" smtClean="0">
                <a:solidFill>
                  <a:srgbClr val="FFFFFF"/>
                </a:solidFill>
              </a:rPr>
              <a:t>nos muestra las calificaciones de todas la CC y los Criterios de Evaluación que hemos trabajado en cada una de las Tareas.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1 Elipse">
            <a:hlinkClick r:id="rId4" action="ppaction://hlinksldjump"/>
          </p:cNvPr>
          <p:cNvSpPr/>
          <p:nvPr/>
        </p:nvSpPr>
        <p:spPr>
          <a:xfrm>
            <a:off x="642910" y="5286388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4" action="ppaction://hlinksldjump"/>
          </p:cNvPr>
          <p:cNvSpPr txBox="1"/>
          <p:nvPr/>
        </p:nvSpPr>
        <p:spPr>
          <a:xfrm>
            <a:off x="785786" y="535782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1571612"/>
            <a:ext cx="6357982" cy="1571636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de </a:t>
            </a:r>
            <a:r>
              <a:rPr lang="es-ES" sz="1600" dirty="0" smtClean="0">
                <a:solidFill>
                  <a:srgbClr val="ABE9FF"/>
                </a:solidFill>
              </a:rPr>
              <a:t>TAREAS</a:t>
            </a:r>
            <a:r>
              <a:rPr lang="es-ES" sz="1600" dirty="0" smtClean="0">
                <a:solidFill>
                  <a:srgbClr val="FFFFFF"/>
                </a:solidFill>
              </a:rPr>
              <a:t> tiene 5 y en las que la Rúbrica ya está incorporada dependiendo del instrumento de evaluación elegido en la hoja de ASPECTOS COMPLEMENTARIOS. Calificaremos los indicadores que pusimos en la propuesta de trabajo. Son 4 los niveles de consecución y en la columna de nivel pegaremos la puntuación del alumnado obtenida en la herramienta de valoración del instrumento de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2786050" y="5643578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CRITERIOS </a:t>
            </a:r>
            <a:r>
              <a:rPr lang="es-ES" sz="1600" dirty="0" smtClean="0">
                <a:solidFill>
                  <a:srgbClr val="FFFFFF"/>
                </a:solidFill>
              </a:rPr>
              <a:t>nos muestra las calificaciones de todos  los Criterios de Evaluación que hemos trabajado en cada una de las Tareas del trimestre y actuar como en el caso anterior de las CC.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1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11</a:t>
            </a:fld>
            <a:endParaRPr lang="es-ES_tradnl"/>
          </a:p>
        </p:txBody>
      </p:sp>
      <p:sp>
        <p:nvSpPr>
          <p:cNvPr id="25" name="2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4FA8-2E20-4338-8201-4695375EE1FE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214290"/>
            <a:ext cx="1143008" cy="1500970"/>
          </a:xfrm>
          <a:prstGeom prst="rect">
            <a:avLst/>
          </a:prstGeom>
        </p:spPr>
      </p:pic>
      <p:sp>
        <p:nvSpPr>
          <p:cNvPr id="28" name="27 CuadroTexto">
            <a:hlinkClick r:id="rId6" action="ppaction://hlinkpres?slideindex=1&amp;slidetitle="/>
          </p:cNvPr>
          <p:cNvSpPr txBox="1"/>
          <p:nvPr/>
        </p:nvSpPr>
        <p:spPr>
          <a:xfrm>
            <a:off x="214282" y="2928934"/>
            <a:ext cx="235745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elegir los instrumentos de evaluación que hemos propuesto en las UDI </a:t>
            </a:r>
            <a:endParaRPr lang="es-ES_tradnl" sz="1400" dirty="0"/>
          </a:p>
        </p:txBody>
      </p:sp>
      <p:sp>
        <p:nvSpPr>
          <p:cNvPr id="29" name="28 CuadroTexto">
            <a:hlinkClick r:id="rId7" action="ppaction://hlinkfile"/>
          </p:cNvPr>
          <p:cNvSpPr txBox="1"/>
          <p:nvPr/>
        </p:nvSpPr>
        <p:spPr>
          <a:xfrm>
            <a:off x="214282" y="4000504"/>
            <a:ext cx="2357454" cy="1169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calificar. Hay que esperar un poco pues el libro de cálculo tiene bastante peso</a:t>
            </a:r>
            <a:endParaRPr lang="es-ES_tradnl" sz="14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3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2071678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latin typeface="Adobe Garamond Pro Bold" pitchFamily="18" charset="0"/>
              </a:rPr>
              <a:t>3ª 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</a:t>
            </a:r>
            <a:r>
              <a:rPr lang="es-ES" sz="1600" dirty="0" smtClean="0">
                <a:solidFill>
                  <a:srgbClr val="FFFF00"/>
                </a:solidFill>
              </a:rPr>
              <a:t>3ª 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y 3ª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2500306"/>
            <a:ext cx="6357950" cy="121444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Este fichero Excel </a:t>
            </a:r>
            <a:r>
              <a:rPr lang="es-ES" sz="1600" dirty="0" smtClean="0">
                <a:solidFill>
                  <a:srgbClr val="ABE9FF"/>
                </a:solidFill>
              </a:rPr>
              <a:t>3ª EVALUACIÓN, </a:t>
            </a:r>
            <a:r>
              <a:rPr lang="es-ES" sz="1600" dirty="0" smtClean="0">
                <a:solidFill>
                  <a:srgbClr val="FFFFFF"/>
                </a:solidFill>
              </a:rPr>
              <a:t>una vez terminado el trimestre o la Evaluación, lo copiaremos en la carpeta </a:t>
            </a:r>
            <a:r>
              <a:rPr lang="es-ES" sz="1600" dirty="0" smtClean="0">
                <a:solidFill>
                  <a:srgbClr val="FFFF00"/>
                </a:solidFill>
              </a:rPr>
              <a:t>EVALUACIÓN DEL GRUPO </a:t>
            </a:r>
            <a:r>
              <a:rPr lang="es-ES" sz="1600" dirty="0" smtClean="0">
                <a:solidFill>
                  <a:srgbClr val="FFFFFF"/>
                </a:solidFill>
              </a:rPr>
              <a:t>de manera que los datos de las diferentes evaluaciones lleguen al fichero de evaluación del grupo en cuestión.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214686"/>
            <a:ext cx="2357454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comprobar como ha resultado la Evaluación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1571612"/>
            <a:ext cx="6357982" cy="78581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de </a:t>
            </a:r>
            <a:r>
              <a:rPr lang="es-ES" sz="1600" dirty="0" smtClean="0">
                <a:solidFill>
                  <a:srgbClr val="ABE9FF"/>
                </a:solidFill>
              </a:rPr>
              <a:t>3ª EVALUACIÓN</a:t>
            </a:r>
            <a:r>
              <a:rPr lang="es-ES" sz="1600" dirty="0" smtClean="0">
                <a:solidFill>
                  <a:srgbClr val="FFFFFF"/>
                </a:solidFill>
              </a:rPr>
              <a:t>  nos muestra las calificaciones obtenidas por cada alumno/a de las CC, de los Criterios de Evaluación y de la calificación final del Área.</a:t>
            </a:r>
            <a:endParaRPr kumimoji="0" lang="es-ES_tradnl" sz="160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/>
        </p:nvSpPr>
        <p:spPr>
          <a:xfrm>
            <a:off x="2786050" y="5929330"/>
            <a:ext cx="635795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las demás Evaluaciones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actúa de la misma manera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12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8F81-4543-4AB7-8050-8EFE284F2F6A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3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2071678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latin typeface="Adobe Garamond Pro Bold" pitchFamily="18" charset="0"/>
              </a:rPr>
              <a:t>EVALUACIÓN DEL GRUPO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571480"/>
            <a:ext cx="6357950" cy="1214446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carpeta de </a:t>
            </a:r>
            <a:r>
              <a:rPr lang="es-ES" sz="1600" dirty="0" smtClean="0">
                <a:solidFill>
                  <a:srgbClr val="FFFF00"/>
                </a:solidFill>
              </a:rPr>
              <a:t>EVALUACIÓN DEL GRUPO </a:t>
            </a:r>
            <a:r>
              <a:rPr lang="es-ES" sz="1600" dirty="0" smtClean="0">
                <a:solidFill>
                  <a:srgbClr val="FFFFFF"/>
                </a:solidFill>
              </a:rPr>
              <a:t> se compone de cuatro ficheros Excel </a:t>
            </a:r>
            <a:r>
              <a:rPr lang="es-ES" sz="1600" dirty="0" smtClean="0">
                <a:solidFill>
                  <a:srgbClr val="ABE9FF"/>
                </a:solidFill>
              </a:rPr>
              <a:t>1ª EVALUACIÓN,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  <a:r>
              <a:rPr lang="es-ES" sz="1600" dirty="0" smtClean="0">
                <a:solidFill>
                  <a:srgbClr val="ABE9FF"/>
                </a:solidFill>
              </a:rPr>
              <a:t>2ª EVALUACIÓN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  <a:r>
              <a:rPr lang="es-ES" sz="1600" dirty="0" smtClean="0">
                <a:solidFill>
                  <a:srgbClr val="ABE9FF"/>
                </a:solidFill>
              </a:rPr>
              <a:t>,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  <a:r>
              <a:rPr lang="es-ES" sz="1600" dirty="0" smtClean="0">
                <a:solidFill>
                  <a:srgbClr val="ABE9FF"/>
                </a:solidFill>
              </a:rPr>
              <a:t>3ª EVALUACIÓN y EVALUACIÓN 1ºA</a:t>
            </a:r>
            <a:r>
              <a:rPr lang="es-ES" sz="1600" dirty="0" smtClean="0">
                <a:solidFill>
                  <a:srgbClr val="FFFFFF"/>
                </a:solidFill>
              </a:rPr>
              <a:t>  </a:t>
            </a:r>
            <a:r>
              <a:rPr lang="es-ES" sz="1600" dirty="0" smtClean="0">
                <a:solidFill>
                  <a:srgbClr val="ABE9FF"/>
                </a:solidFill>
              </a:rPr>
              <a:t>CCNN . </a:t>
            </a:r>
            <a:r>
              <a:rPr lang="es-ES" sz="1600" dirty="0" smtClean="0">
                <a:solidFill>
                  <a:srgbClr val="FFFFFF"/>
                </a:solidFill>
              </a:rPr>
              <a:t>ESTE ÚLTIMO FICHERO SE DENOMINA  COMO “EVALUACIÓN “ “NOMBRES DEL GRUPO”  “MATERIA”.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1928802"/>
            <a:ext cx="6357950" cy="85725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Los ficheros Excel </a:t>
            </a:r>
            <a:r>
              <a:rPr lang="es-ES" sz="1600" dirty="0" smtClean="0">
                <a:solidFill>
                  <a:srgbClr val="ABE9FF"/>
                </a:solidFill>
              </a:rPr>
              <a:t>1ª EVALUACIÓN,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  <a:r>
              <a:rPr lang="es-ES" sz="1600" dirty="0" smtClean="0">
                <a:solidFill>
                  <a:srgbClr val="ABE9FF"/>
                </a:solidFill>
              </a:rPr>
              <a:t>2ª EVALUACIÓN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  <a:r>
              <a:rPr lang="es-ES" sz="1600" dirty="0" smtClean="0">
                <a:solidFill>
                  <a:srgbClr val="ABE9FF"/>
                </a:solidFill>
              </a:rPr>
              <a:t>,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  <a:r>
              <a:rPr lang="es-ES" sz="1600" dirty="0" smtClean="0">
                <a:solidFill>
                  <a:srgbClr val="ABE9FF"/>
                </a:solidFill>
              </a:rPr>
              <a:t>3ª EVALUACIÓN, </a:t>
            </a:r>
            <a:r>
              <a:rPr lang="es-ES" sz="1600" dirty="0" smtClean="0">
                <a:solidFill>
                  <a:schemeClr val="bg1"/>
                </a:solidFill>
              </a:rPr>
              <a:t>son los que hemos ido copiando, en esta carpeta, de cada una de las evaluaciones que hemos completado.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214686"/>
            <a:ext cx="2357454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comprobar como ha resultado la Evaluación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5" name="2 Subtítulo"/>
          <p:cNvSpPr txBox="1">
            <a:spLocks/>
          </p:cNvSpPr>
          <p:nvPr/>
        </p:nvSpPr>
        <p:spPr>
          <a:xfrm>
            <a:off x="2786050" y="5929330"/>
            <a:ext cx="635795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los demás Grupos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actúa de la misma manera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2786050" y="4286256"/>
            <a:ext cx="6357950" cy="135732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fichero Excel </a:t>
            </a:r>
            <a:r>
              <a:rPr lang="es-ES" sz="1600" dirty="0" smtClean="0">
                <a:solidFill>
                  <a:srgbClr val="ABE9FF"/>
                </a:solidFill>
              </a:rPr>
              <a:t>EVALUACIÓN 1ºA CCNN </a:t>
            </a:r>
            <a:r>
              <a:rPr lang="es-ES" sz="1600" dirty="0" smtClean="0">
                <a:solidFill>
                  <a:schemeClr val="bg1"/>
                </a:solidFill>
              </a:rPr>
              <a:t>es el que tenemos que facilitarle al tutor/a del grupo para que lo incorpore en su carpeta </a:t>
            </a:r>
            <a:r>
              <a:rPr lang="es-ES" sz="1600" dirty="0" smtClean="0">
                <a:solidFill>
                  <a:srgbClr val="FFFF00"/>
                </a:solidFill>
              </a:rPr>
              <a:t>EVALUACIÓN TUTORÍA 1ºA  </a:t>
            </a:r>
            <a:r>
              <a:rPr lang="es-ES" sz="1600" dirty="0" smtClean="0">
                <a:solidFill>
                  <a:schemeClr val="bg1"/>
                </a:solidFill>
              </a:rPr>
              <a:t>de manera que se realicen los cálculos necesarios para obtener las calificaciones de cada alumno/a de las CC y de las calificaciones de las diferentes áreas.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2 Subtítulo"/>
          <p:cNvSpPr txBox="1">
            <a:spLocks/>
          </p:cNvSpPr>
          <p:nvPr/>
        </p:nvSpPr>
        <p:spPr>
          <a:xfrm>
            <a:off x="2786050" y="2857496"/>
            <a:ext cx="6357950" cy="1071570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fichero Excel </a:t>
            </a:r>
            <a:r>
              <a:rPr lang="es-ES" sz="1600" dirty="0" smtClean="0">
                <a:solidFill>
                  <a:srgbClr val="ABE9FF"/>
                </a:solidFill>
              </a:rPr>
              <a:t>EVALUACIÓN 1ºA CCNN </a:t>
            </a:r>
            <a:r>
              <a:rPr lang="es-ES" sz="1600" dirty="0" smtClean="0">
                <a:solidFill>
                  <a:schemeClr val="bg1"/>
                </a:solidFill>
              </a:rPr>
              <a:t>se compone de cuatro hojas, 1ª EVALUACIÓN, 2ª EVALUACIÓN , 3ª EVALUACIÓN y ORDINARIA. En esta última se realizará la media aritmética de las calificaciones de las tres evaluaciones.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2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13</a:t>
            </a:fld>
            <a:endParaRPr lang="es-ES_tradnl"/>
          </a:p>
        </p:txBody>
      </p:sp>
      <p:sp>
        <p:nvSpPr>
          <p:cNvPr id="26" name="2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BE8F-01C6-41E0-8703-C7C07E031934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8" name="27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dirty="0" smtClean="0"/>
              <a:t>CUADERNO PARA LA CREACIÓN Y SEGUIMIENTO DE LA PROGRAMACIÓN DIDÁCTICA DEL AULA</a:t>
            </a:r>
            <a:endParaRPr lang="es-ES_tradnl" sz="4000" dirty="0"/>
          </a:p>
        </p:txBody>
      </p:sp>
      <p:grpSp>
        <p:nvGrpSpPr>
          <p:cNvPr id="5" name="8 Grupo"/>
          <p:cNvGrpSpPr/>
          <p:nvPr/>
        </p:nvGrpSpPr>
        <p:grpSpPr>
          <a:xfrm>
            <a:off x="1357290" y="6000768"/>
            <a:ext cx="1214446" cy="642942"/>
            <a:chOff x="571472" y="5715016"/>
            <a:chExt cx="1214446" cy="642942"/>
          </a:xfrm>
        </p:grpSpPr>
        <p:sp>
          <p:nvSpPr>
            <p:cNvPr id="10" name="9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FIN</a:t>
              </a:r>
              <a:endParaRPr lang="es-ES_tradnl" dirty="0"/>
            </a:p>
          </p:txBody>
        </p:sp>
      </p:grp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14</a:t>
            </a:fld>
            <a:endParaRPr lang="es-ES_tradnl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3F6-AE98-4FD8-B4B2-168AFB7B4046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13" name="12 Imagen" descr="LOGO 01 COLOR 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  <p:sp>
        <p:nvSpPr>
          <p:cNvPr id="15" name="2 Subtítulo"/>
          <p:cNvSpPr txBox="1">
            <a:spLocks/>
          </p:cNvSpPr>
          <p:nvPr/>
        </p:nvSpPr>
        <p:spPr>
          <a:xfrm>
            <a:off x="3571868" y="3857628"/>
            <a:ext cx="5114778" cy="2103714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s-E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 Bold" pitchFamily="18" charset="0"/>
                <a:ea typeface="+mn-ea"/>
                <a:cs typeface="+mn-cs"/>
              </a:rPr>
              <a:t>I.E.S. LAS CUMBRES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s-ES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 Bold" pitchFamily="18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s-E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 Bold" pitchFamily="18" charset="0"/>
                <a:ea typeface="+mn-ea"/>
                <a:cs typeface="+mn-cs"/>
              </a:rPr>
              <a:t>CURSO 2015-2016</a:t>
            </a:r>
            <a:endParaRPr kumimoji="0" lang="es-ES_tradnl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 Bold" pitchFamily="18" charset="0"/>
              <a:ea typeface="+mn-ea"/>
              <a:cs typeface="+mn-cs"/>
            </a:endParaRPr>
          </a:p>
        </p:txBody>
      </p:sp>
      <p:pic>
        <p:nvPicPr>
          <p:cNvPr id="16" name="0 Imagen" descr="jefat estudio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929066"/>
            <a:ext cx="2214546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00430" y="1214422"/>
            <a:ext cx="5105400" cy="466708"/>
          </a:xfrm>
        </p:spPr>
        <p:txBody>
          <a:bodyPr/>
          <a:lstStyle/>
          <a:p>
            <a:pPr algn="l"/>
            <a:r>
              <a:rPr lang="es-ES" sz="3200" dirty="0" smtClean="0">
                <a:hlinkClick r:id="rId2" action="ppaction://hlinksldjump"/>
              </a:rPr>
              <a:t>1ª evaluación</a:t>
            </a:r>
            <a:endParaRPr lang="es-ES_tradnl" sz="3200" dirty="0">
              <a:hlinkClick r:id="rId2" action="ppaction://hlinksldjump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4714884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I.E.S. LAS CUMBRES</a:t>
            </a:r>
          </a:p>
          <a:p>
            <a:endParaRPr lang="es-ES" dirty="0" smtClean="0"/>
          </a:p>
          <a:p>
            <a:r>
              <a:rPr lang="es-ES" dirty="0" smtClean="0"/>
              <a:t>CURSO 2015-2016</a:t>
            </a:r>
            <a:endParaRPr lang="es-ES_tradnl" dirty="0"/>
          </a:p>
        </p:txBody>
      </p:sp>
      <p:grpSp>
        <p:nvGrpSpPr>
          <p:cNvPr id="7" name="6 Grupo"/>
          <p:cNvGrpSpPr/>
          <p:nvPr/>
        </p:nvGrpSpPr>
        <p:grpSpPr>
          <a:xfrm>
            <a:off x="1428728" y="5929330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0" y="5929330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3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A</a:t>
              </a:r>
              <a:r>
                <a:rPr lang="es-ES" dirty="0" smtClean="0"/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285720" y="207167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i="1" dirty="0" smtClean="0">
                <a:latin typeface="Adobe Garamond Pro Bold" pitchFamily="18" charset="0"/>
              </a:rPr>
              <a:t>ÍNDICE</a:t>
            </a:r>
            <a:endParaRPr lang="es-ES_tradnl" sz="4000" b="1" i="1" dirty="0">
              <a:latin typeface="Adobe Garamond Pro Bold" pitchFamily="18" charset="0"/>
            </a:endParaRPr>
          </a:p>
        </p:txBody>
      </p:sp>
      <p:sp>
        <p:nvSpPr>
          <p:cNvPr id="12" name="1 Título">
            <a:hlinkClick r:id="rId4" action="ppaction://hlinkfile"/>
          </p:cNvPr>
          <p:cNvSpPr txBox="1">
            <a:spLocks/>
          </p:cNvSpPr>
          <p:nvPr/>
        </p:nvSpPr>
        <p:spPr>
          <a:xfrm>
            <a:off x="3519268" y="685800"/>
            <a:ext cx="5105400" cy="4667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dATOS</a:t>
            </a:r>
            <a:endParaRPr kumimoji="0" lang="es-ES_tradnl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1 Título">
            <a:hlinkClick r:id="rId5" action="ppaction://hlinksldjump"/>
          </p:cNvPr>
          <p:cNvSpPr txBox="1">
            <a:spLocks/>
          </p:cNvSpPr>
          <p:nvPr/>
        </p:nvSpPr>
        <p:spPr>
          <a:xfrm>
            <a:off x="3500430" y="1785926"/>
            <a:ext cx="5105400" cy="4667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2ª evaluación</a:t>
            </a:r>
            <a:endParaRPr kumimoji="0" lang="es-ES_tradnl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>
            <a:hlinkClick r:id="rId6" action="ppaction://hlinksldjump"/>
          </p:cNvPr>
          <p:cNvSpPr txBox="1">
            <a:spLocks/>
          </p:cNvSpPr>
          <p:nvPr/>
        </p:nvSpPr>
        <p:spPr>
          <a:xfrm>
            <a:off x="3500430" y="2357430"/>
            <a:ext cx="5105400" cy="4667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3ª evaluación</a:t>
            </a:r>
            <a:endParaRPr kumimoji="0" lang="es-ES_tradnl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1 Título">
            <a:hlinkClick r:id="rId7" action="ppaction://hlinkfile"/>
          </p:cNvPr>
          <p:cNvSpPr txBox="1">
            <a:spLocks/>
          </p:cNvSpPr>
          <p:nvPr/>
        </p:nvSpPr>
        <p:spPr>
          <a:xfrm>
            <a:off x="3500430" y="2928934"/>
            <a:ext cx="5105400" cy="46670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Evaluación del grupo</a:t>
            </a:r>
            <a:endParaRPr kumimoji="0" lang="es-ES_tradnl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4282" y="3357562"/>
            <a:ext cx="22860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la carpeta que estamos trabajando encontraremos todas las carpetas y ficheros que aparecen en este ÍNDICE</a:t>
            </a:r>
            <a:endParaRPr lang="es-ES_tradnl" dirty="0"/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27AD-E4D1-44DC-9E97-ADCD7DC4CA82}" type="datetime1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20" name="1 Título">
            <a:hlinkClick r:id="rId8" action="ppaction://hlinkpres?slideindex=1&amp;slidetitle="/>
          </p:cNvPr>
          <p:cNvSpPr txBox="1">
            <a:spLocks/>
          </p:cNvSpPr>
          <p:nvPr/>
        </p:nvSpPr>
        <p:spPr>
          <a:xfrm>
            <a:off x="3500429" y="3571876"/>
            <a:ext cx="4572033" cy="8572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cap="all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Herram</a:t>
            </a:r>
            <a:r>
              <a:rPr lang="es-ES" sz="32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ientas</a:t>
            </a:r>
            <a:r>
              <a:rPr lang="es-E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para la calificación</a:t>
            </a:r>
            <a:endParaRPr kumimoji="0" lang="es-ES_tradnl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20 Imagen" descr="LOGO 01 COLOR 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2428868"/>
            <a:ext cx="6357950" cy="1428760"/>
          </a:xfrm>
        </p:spPr>
        <p:txBody>
          <a:bodyPr>
            <a:noAutofit/>
          </a:bodyPr>
          <a:lstStyle/>
          <a:p>
            <a:pPr algn="l"/>
            <a:r>
              <a:rPr lang="es-ES" sz="1600" dirty="0" smtClean="0"/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RELACIÓN IND-CC  </a:t>
            </a:r>
            <a:r>
              <a:rPr lang="es-ES" sz="1600" dirty="0" smtClean="0"/>
              <a:t>donde colocaremos los criterios de evaluación de nuestra materia, los indicadores que tienen cada criterio, los objetivos y contenidos relacionados con cada indicador. Colocaremos un 1 en la celda de las CC que esté relacionada con cada indicador.</a:t>
            </a:r>
            <a:endParaRPr lang="es-ES_tradnl" sz="1600" dirty="0"/>
          </a:p>
        </p:txBody>
      </p:sp>
      <p:grpSp>
        <p:nvGrpSpPr>
          <p:cNvPr id="7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285720" y="2071678"/>
            <a:ext cx="1928826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4000" b="1" i="1" dirty="0" smtClean="0">
                <a:latin typeface="Adobe Garamond Pro Bold" pitchFamily="18" charset="0"/>
              </a:rPr>
              <a:t>DATOS</a:t>
            </a:r>
            <a:endParaRPr lang="es-ES_tradnl" sz="4000" b="1" i="1" dirty="0">
              <a:latin typeface="Adobe Garamond Pro Bold" pitchFamily="18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2786018" y="1071546"/>
            <a:ext cx="6357982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DATOS</a:t>
            </a:r>
            <a:r>
              <a:rPr lang="es-ES" sz="1600" dirty="0" smtClean="0">
                <a:solidFill>
                  <a:srgbClr val="FFFFFF"/>
                </a:solidFill>
              </a:rPr>
              <a:t> se compone de 4 hojas:</a:t>
            </a:r>
            <a:r>
              <a:rPr lang="es-ES" sz="1600" dirty="0" smtClean="0">
                <a:solidFill>
                  <a:srgbClr val="00B0F0"/>
                </a:solidFill>
              </a:rPr>
              <a:t> </a:t>
            </a:r>
            <a:r>
              <a:rPr lang="es-ES" sz="1600" dirty="0" smtClean="0">
                <a:solidFill>
                  <a:srgbClr val="ABE9FF"/>
                </a:solidFill>
              </a:rPr>
              <a:t>ÍNDICE, RELACIÓN IN-CC, INSTRUMENTOS EVA  y  LISTADO DE ALUMNOS/AS.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77629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DATOS</a:t>
            </a:r>
            <a:r>
              <a:rPr lang="es-ES" sz="1600" dirty="0" smtClean="0">
                <a:solidFill>
                  <a:srgbClr val="FFFFFF"/>
                </a:solidFill>
              </a:rPr>
              <a:t> es el primero que debemos completar pues en él se encuentran todos los datos necesarios del grupo y de la materia que vamos a trabajar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1643050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ÍNDICE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s-ES" sz="1600" dirty="0" smtClean="0">
                <a:solidFill>
                  <a:srgbClr val="FFFFFF"/>
                </a:solidFill>
              </a:rPr>
              <a:t>explica como trabajar el libro Excel. Aquí debemos completar el curso actual, el departamento, la materia y el grupo que trabajamos.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2786050" y="3714752"/>
            <a:ext cx="6357950" cy="85725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INSTRUMENTOS EVA 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donde encontramos todos los instrumentos de evaluación con sus rúbricas que utilizaremos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nuestro Centro.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2 Subtítulo"/>
          <p:cNvSpPr txBox="1">
            <a:spLocks/>
          </p:cNvSpPr>
          <p:nvPr/>
        </p:nvSpPr>
        <p:spPr>
          <a:xfrm>
            <a:off x="2786050" y="4500570"/>
            <a:ext cx="6357950" cy="2357430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LISTADO DE ALUMNOS/AS  </a:t>
            </a:r>
            <a:r>
              <a:rPr lang="es-ES" sz="1600" dirty="0" smtClean="0">
                <a:solidFill>
                  <a:schemeClr val="bg1"/>
                </a:solidFill>
              </a:rPr>
              <a:t>en la que copiaremos la lista de alumnos de nuestra materia y nivel que obtenemos de SENECA de la siguiente manera: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chemeClr val="bg1"/>
                </a:solidFill>
              </a:rPr>
              <a:t>Marcamos en Documentos, elegimos alumnado, después unidades del centro y finalmente lista de clase por unidades.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chemeClr val="bg1"/>
                </a:solidFill>
              </a:rPr>
              <a:t>Elegimos nuestros grupos de alumnos y los descargamos en un </a:t>
            </a:r>
            <a:r>
              <a:rPr lang="es-ES" sz="1600" dirty="0" err="1" smtClean="0">
                <a:solidFill>
                  <a:schemeClr val="bg1"/>
                </a:solidFill>
              </a:rPr>
              <a:t>Pdf.</a:t>
            </a:r>
            <a:endParaRPr lang="es-ES" sz="1600" dirty="0" smtClean="0">
              <a:solidFill>
                <a:schemeClr val="bg1"/>
              </a:solidFill>
            </a:endParaRPr>
          </a:p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chemeClr val="bg1"/>
                </a:solidFill>
              </a:rPr>
              <a:t>Desde este documento elegimos el listado de alumnos del  grupo y lo pegamos en nuestra hoja.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071810"/>
            <a:ext cx="2357454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/>
              <a:t>Haz clic aquí para trabajar</a:t>
            </a:r>
            <a:endParaRPr lang="es-ES_tradnl" sz="1400" dirty="0"/>
          </a:p>
        </p:txBody>
      </p:sp>
      <p:sp>
        <p:nvSpPr>
          <p:cNvPr id="22" name="21 Elipse">
            <a:hlinkClick r:id="rId3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3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3 CuadroTexto"/>
          <p:cNvSpPr txBox="1"/>
          <p:nvPr/>
        </p:nvSpPr>
        <p:spPr>
          <a:xfrm>
            <a:off x="0" y="3500438"/>
            <a:ext cx="26431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 conveniente cerrar los libros Excel una vez que hemos terminado de trabajarlos para que volvamos a esta presentación.</a:t>
            </a:r>
            <a:endParaRPr lang="es-ES_tradnl" sz="1400" dirty="0"/>
          </a:p>
        </p:txBody>
      </p:sp>
      <p:sp>
        <p:nvSpPr>
          <p:cNvPr id="25" name="2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3</a:t>
            </a:fld>
            <a:endParaRPr lang="es-ES_tradnl"/>
          </a:p>
        </p:txBody>
      </p:sp>
      <p:sp>
        <p:nvSpPr>
          <p:cNvPr id="26" name="2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1AFF-D468-488D-9C14-3A1A7C547B01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8" name="27 Imagen" descr="LOGO 01 COLOR 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5214950"/>
            <a:ext cx="6357950" cy="642942"/>
          </a:xfrm>
        </p:spPr>
        <p:txBody>
          <a:bodyPr>
            <a:noAutofit/>
          </a:bodyPr>
          <a:lstStyle/>
          <a:p>
            <a:pPr algn="l"/>
            <a:r>
              <a:rPr lang="es-ES" sz="1600" dirty="0" smtClean="0"/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UDI  </a:t>
            </a:r>
            <a:r>
              <a:rPr lang="es-ES" sz="1600" dirty="0" smtClean="0"/>
              <a:t>está completada desde el momento que elegimos los </a:t>
            </a:r>
            <a:r>
              <a:rPr lang="es-ES" sz="1600" dirty="0" smtClean="0"/>
              <a:t>E.A.E.</a:t>
            </a:r>
            <a:r>
              <a:rPr lang="es-ES" sz="1600" dirty="0" smtClean="0"/>
              <a:t> </a:t>
            </a:r>
            <a:r>
              <a:rPr lang="es-ES" sz="1600" dirty="0" smtClean="0"/>
              <a:t>en la propuesta de trabajo. (No hay que hacer nada.)</a:t>
            </a:r>
            <a:endParaRPr lang="es-ES_tradnl" sz="1600" dirty="0"/>
          </a:p>
        </p:txBody>
      </p:sp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7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2071678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smtClean="0">
                <a:latin typeface="Adobe Garamond Pro Bold" pitchFamily="18" charset="0"/>
              </a:rPr>
              <a:t>1ª </a:t>
            </a:r>
            <a:r>
              <a:rPr lang="es-ES" sz="2800" b="1" i="1" dirty="0" smtClean="0">
                <a:latin typeface="Adobe Garamond Pro Bold" pitchFamily="18" charset="0"/>
              </a:rPr>
              <a:t>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2786018" y="1071546"/>
            <a:ext cx="6357982" cy="64294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UDI</a:t>
            </a:r>
            <a:r>
              <a:rPr lang="es-ES" sz="1600" dirty="0" smtClean="0">
                <a:solidFill>
                  <a:srgbClr val="FFFFFF"/>
                </a:solidFill>
              </a:rPr>
              <a:t> tiene tres hojas </a:t>
            </a:r>
            <a:r>
              <a:rPr lang="es-ES" sz="1600" dirty="0" smtClean="0">
                <a:solidFill>
                  <a:srgbClr val="ABE9FF"/>
                </a:solidFill>
              </a:rPr>
              <a:t>PROPUESTA DE TRABAJO, ASPECTOS COMPLEMENTARIOS Y UDI.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</a:t>
            </a:r>
            <a:r>
              <a:rPr lang="es-ES" sz="1600" dirty="0" smtClean="0">
                <a:solidFill>
                  <a:srgbClr val="FFFF00"/>
                </a:solidFill>
              </a:rPr>
              <a:t>1ª 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 de tres libros Excel : UDI, PUNTUACIÓN y 1ª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3929066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>
                <a:solidFill>
                  <a:srgbClr val="FFFFFF"/>
                </a:solidFill>
              </a:rPr>
              <a:t>de </a:t>
            </a:r>
            <a:r>
              <a:rPr lang="es-ES" sz="1600" dirty="0">
                <a:solidFill>
                  <a:srgbClr val="ABE9FF"/>
                </a:solidFill>
              </a:rPr>
              <a:t>ASPECTOS COMPLEMENTARIOS </a:t>
            </a:r>
            <a:r>
              <a:rPr lang="es-ES" sz="1600" dirty="0" smtClean="0">
                <a:solidFill>
                  <a:srgbClr val="FFFFFF"/>
                </a:solidFill>
              </a:rPr>
              <a:t>tiene </a:t>
            </a:r>
            <a:r>
              <a:rPr lang="es-ES" sz="1600" dirty="0">
                <a:solidFill>
                  <a:srgbClr val="FFFFFF"/>
                </a:solidFill>
              </a:rPr>
              <a:t>5, </a:t>
            </a:r>
            <a:r>
              <a:rPr lang="es-ES" sz="1600" dirty="0" smtClean="0">
                <a:solidFill>
                  <a:srgbClr val="FFFFFF"/>
                </a:solidFill>
              </a:rPr>
              <a:t>uno </a:t>
            </a:r>
            <a:r>
              <a:rPr lang="es-ES" sz="1600" dirty="0">
                <a:solidFill>
                  <a:srgbClr val="FFFFFF"/>
                </a:solidFill>
              </a:rPr>
              <a:t>por cada propuesta de trabajo, elegiremos o rellenaremos los campos necesarios para complementar la UDI que hemos elaborado.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214686"/>
            <a:ext cx="235745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trabajar la UDI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2071678"/>
            <a:ext cx="6357982" cy="1571636"/>
          </a:xfrm>
          <a:prstGeom prst="rect">
            <a:avLst/>
          </a:prstGeom>
        </p:spPr>
        <p:txBody>
          <a:bodyPr vert="horz" lIns="45720" tIns="0" rIns="45720" bIns="0">
            <a:normAutofit fontScale="92500" lnSpcReduction="10000"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PROPUESTA DE TRABAJO  </a:t>
            </a:r>
            <a:r>
              <a:rPr lang="es-ES" sz="1600" dirty="0" smtClean="0">
                <a:solidFill>
                  <a:schemeClr val="bg1"/>
                </a:solidFill>
              </a:rPr>
              <a:t>es la primera que tenemos que completar donde explicaremos en qué consiste nuestra actividad o tarea y qué es lo que se va a valorar. Obligatoriamente </a:t>
            </a:r>
            <a:r>
              <a:rPr lang="es-ES" sz="1600" dirty="0" smtClean="0">
                <a:solidFill>
                  <a:srgbClr val="FFFFFF"/>
                </a:solidFill>
              </a:rPr>
              <a:t>hay que colocar los indicadores a evaluar y la explicación de los ejercicios que valoraremos. Está previsto que valoremos como máximo 5 Tareas por trimestre y 10 indicadores por Tarea. Además completaremos el título de la tarea, la fecha, un estímulo y las actividades que vamos a realizar.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2 Subtítulo"/>
          <p:cNvSpPr txBox="1">
            <a:spLocks/>
          </p:cNvSpPr>
          <p:nvPr/>
        </p:nvSpPr>
        <p:spPr>
          <a:xfrm>
            <a:off x="2786050" y="5929330"/>
            <a:ext cx="635795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las demás Evaluaciones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actúa de la misma manera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4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8A52-C1FC-4D81-9C41-FAFDD4766E52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4071942"/>
            <a:ext cx="6357950" cy="1643074"/>
          </a:xfrm>
        </p:spPr>
        <p:txBody>
          <a:bodyPr>
            <a:noAutofit/>
          </a:bodyPr>
          <a:lstStyle/>
          <a:p>
            <a:pPr algn="l"/>
            <a:r>
              <a:rPr lang="es-ES" sz="1600" dirty="0" smtClean="0"/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CC </a:t>
            </a:r>
            <a:r>
              <a:rPr lang="es-ES" sz="1600" dirty="0" smtClean="0"/>
              <a:t>nos muestra las calificaciones de todas la CC que hemos trabajado en cada una de las Tareas del trimestre y unos gráficos que nos pueden ayudar a la hora del tratamiento a la Diversidad,  pues de un vistazo  comprobamos que alumno/a no alcanza el mínimo exigido y de esta manera preparar tareas donde se puedan desarrollar estas CC.</a:t>
            </a:r>
            <a:endParaRPr lang="es-ES_tradnl" sz="1600" dirty="0"/>
          </a:p>
        </p:txBody>
      </p:sp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7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1857364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smtClean="0">
                <a:latin typeface="Adobe Garamond Pro Bold" pitchFamily="18" charset="0"/>
              </a:rPr>
              <a:t>1ª </a:t>
            </a:r>
            <a:r>
              <a:rPr lang="es-ES" sz="2800" b="1" i="1" dirty="0" smtClean="0">
                <a:latin typeface="Adobe Garamond Pro Bold" pitchFamily="18" charset="0"/>
              </a:rPr>
              <a:t>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2786018" y="857232"/>
            <a:ext cx="6357982" cy="64294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PUNTUACIÓN</a:t>
            </a:r>
            <a:r>
              <a:rPr lang="es-ES" sz="1600" dirty="0" smtClean="0">
                <a:solidFill>
                  <a:srgbClr val="FFFFFF"/>
                </a:solidFill>
              </a:rPr>
              <a:t> tiene cinco hojas </a:t>
            </a:r>
            <a:r>
              <a:rPr lang="es-ES" sz="1600" dirty="0" smtClean="0">
                <a:solidFill>
                  <a:srgbClr val="ABE9FF"/>
                </a:solidFill>
              </a:rPr>
              <a:t>TAREAS, EVALUACIÓN, RESUMEN, RESUMEN CC y  RESUMEN CRITERIOS.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smtClean="0">
                <a:solidFill>
                  <a:srgbClr val="FFFFFF"/>
                </a:solidFill>
              </a:rPr>
              <a:t>La  </a:t>
            </a:r>
            <a:r>
              <a:rPr lang="es-ES" sz="1600" smtClean="0">
                <a:solidFill>
                  <a:srgbClr val="FFFF00"/>
                </a:solidFill>
              </a:rPr>
              <a:t>1ª </a:t>
            </a:r>
            <a:r>
              <a:rPr lang="es-ES" sz="1600" dirty="0" smtClean="0">
                <a:solidFill>
                  <a:srgbClr val="FFFF00"/>
                </a:solidFill>
              </a:rPr>
              <a:t>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</a:t>
            </a:r>
            <a:r>
              <a:rPr lang="es-ES" sz="1600" smtClean="0">
                <a:solidFill>
                  <a:srgbClr val="FFFFFF"/>
                </a:solidFill>
              </a:rPr>
              <a:t>y 1ª </a:t>
            </a:r>
            <a:r>
              <a:rPr lang="es-ES" sz="1600" dirty="0" smtClean="0">
                <a:solidFill>
                  <a:srgbClr val="FFFFFF"/>
                </a:solidFill>
              </a:rPr>
              <a:t>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3214686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</a:t>
            </a:r>
            <a:r>
              <a:rPr lang="es-ES" sz="1600" dirty="0" smtClean="0">
                <a:solidFill>
                  <a:srgbClr val="FFFFFF"/>
                </a:solidFill>
              </a:rPr>
              <a:t>nos muestra las calificaciones de todas la CC y los Criterios de Evaluación que hemos trabajado en cada una de las Tareas.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4000504"/>
            <a:ext cx="2357454" cy="1169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calificar. Hay que esperar un poco pues el libro de cálculo tiene bastante peso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357826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42926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1571612"/>
            <a:ext cx="6357982" cy="1571636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de </a:t>
            </a:r>
            <a:r>
              <a:rPr lang="es-ES" sz="1600" dirty="0" smtClean="0">
                <a:solidFill>
                  <a:srgbClr val="ABE9FF"/>
                </a:solidFill>
              </a:rPr>
              <a:t>TAREAS</a:t>
            </a:r>
            <a:r>
              <a:rPr lang="es-ES" sz="1600" dirty="0" smtClean="0">
                <a:solidFill>
                  <a:srgbClr val="FFFFFF"/>
                </a:solidFill>
              </a:rPr>
              <a:t> tiene 5 y en las cinco aparecerán los datos de cada UDI que hemos programado para la evaluación y también el instrumento de evaluación elegido en la hoja de ASPECTOS COMPLEMENTARIOS. Calificaremos los indicadores que pusimos en la propuesta de trabajo. Son 4 los niveles de consecución y en la columna de nivel pegaremos la puntuación del alumnado obtenida en la herramienta de valoración del instrumento de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2786050" y="5643578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CRITERIOS </a:t>
            </a:r>
            <a:r>
              <a:rPr lang="es-ES" sz="1600" dirty="0" smtClean="0">
                <a:solidFill>
                  <a:srgbClr val="FFFFFF"/>
                </a:solidFill>
              </a:rPr>
              <a:t>nos muestra las calificaciones de todos  los Criterios de Evaluación que hemos trabajado en cada una de las Tareas del trimestre y actuar como en el caso anterior de las CC.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1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5</a:t>
            </a:fld>
            <a:endParaRPr lang="es-ES_tradnl"/>
          </a:p>
        </p:txBody>
      </p:sp>
      <p:sp>
        <p:nvSpPr>
          <p:cNvPr id="25" name="2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D2EB-E31F-4519-8B85-0DF63C53EB83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214290"/>
            <a:ext cx="1143008" cy="1500970"/>
          </a:xfrm>
          <a:prstGeom prst="rect">
            <a:avLst/>
          </a:prstGeom>
        </p:spPr>
      </p:pic>
      <p:sp>
        <p:nvSpPr>
          <p:cNvPr id="28" name="27 CuadroTexto">
            <a:hlinkClick r:id="rId7" action="ppaction://hlinkpres?slideindex=1&amp;slidetitle="/>
          </p:cNvPr>
          <p:cNvSpPr txBox="1"/>
          <p:nvPr/>
        </p:nvSpPr>
        <p:spPr>
          <a:xfrm>
            <a:off x="214282" y="2928934"/>
            <a:ext cx="235745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elegir los instrumentos de evaluación que hemos propuesto en las UDI </a:t>
            </a:r>
            <a:endParaRPr lang="es-ES_tradnl" sz="1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7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2071678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smtClean="0">
                <a:latin typeface="Adobe Garamond Pro Bold" pitchFamily="18" charset="0"/>
              </a:rPr>
              <a:t>1ª </a:t>
            </a:r>
            <a:r>
              <a:rPr lang="es-ES" sz="2800" b="1" i="1" dirty="0" smtClean="0">
                <a:latin typeface="Adobe Garamond Pro Bold" pitchFamily="18" charset="0"/>
              </a:rPr>
              <a:t>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smtClean="0">
                <a:solidFill>
                  <a:srgbClr val="FFFFFF"/>
                </a:solidFill>
              </a:rPr>
              <a:t>La  </a:t>
            </a:r>
            <a:r>
              <a:rPr lang="es-ES" sz="1600" smtClean="0">
                <a:solidFill>
                  <a:srgbClr val="FFFF00"/>
                </a:solidFill>
              </a:rPr>
              <a:t>1ª </a:t>
            </a:r>
            <a:r>
              <a:rPr lang="es-ES" sz="1600" dirty="0" smtClean="0">
                <a:solidFill>
                  <a:srgbClr val="FFFF00"/>
                </a:solidFill>
              </a:rPr>
              <a:t>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</a:t>
            </a:r>
            <a:r>
              <a:rPr lang="es-ES" sz="1600" smtClean="0">
                <a:solidFill>
                  <a:srgbClr val="FFFFFF"/>
                </a:solidFill>
              </a:rPr>
              <a:t>y 1ª </a:t>
            </a:r>
            <a:r>
              <a:rPr lang="es-ES" sz="1600" dirty="0" smtClean="0">
                <a:solidFill>
                  <a:srgbClr val="FFFFFF"/>
                </a:solidFill>
              </a:rPr>
              <a:t>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2500306"/>
            <a:ext cx="6357950" cy="121444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Este fichero </a:t>
            </a:r>
            <a:r>
              <a:rPr lang="es-ES" sz="1600" smtClean="0">
                <a:solidFill>
                  <a:srgbClr val="FFFFFF"/>
                </a:solidFill>
              </a:rPr>
              <a:t>Excel </a:t>
            </a:r>
            <a:r>
              <a:rPr lang="es-ES" sz="1600" smtClean="0">
                <a:solidFill>
                  <a:srgbClr val="ABE9FF"/>
                </a:solidFill>
              </a:rPr>
              <a:t>1ª </a:t>
            </a:r>
            <a:r>
              <a:rPr lang="es-ES" sz="1600" dirty="0" smtClean="0">
                <a:solidFill>
                  <a:srgbClr val="ABE9FF"/>
                </a:solidFill>
              </a:rPr>
              <a:t>EVALUACIÓN, </a:t>
            </a:r>
            <a:r>
              <a:rPr lang="es-ES" sz="1600" dirty="0" smtClean="0">
                <a:solidFill>
                  <a:srgbClr val="FFFFFF"/>
                </a:solidFill>
              </a:rPr>
              <a:t>una vez terminado el trimestre o la Evaluación, lo copiaremos en la carpeta </a:t>
            </a:r>
            <a:r>
              <a:rPr lang="es-ES" sz="1600" dirty="0" smtClean="0">
                <a:solidFill>
                  <a:srgbClr val="FFFF00"/>
                </a:solidFill>
              </a:rPr>
              <a:t>EVALUACIÓN DEL GRUPO </a:t>
            </a:r>
            <a:r>
              <a:rPr lang="es-ES" sz="1600" dirty="0" smtClean="0">
                <a:solidFill>
                  <a:srgbClr val="FFFFFF"/>
                </a:solidFill>
              </a:rPr>
              <a:t>de manera que los datos de las diferentes evaluaciones lleguen al fichero de evaluación del grupo en cuestión.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214686"/>
            <a:ext cx="2357454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comprobar como ha resultado la Evaluación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1571612"/>
            <a:ext cx="6357982" cy="78581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de </a:t>
            </a:r>
            <a:r>
              <a:rPr lang="es-ES" sz="1600" dirty="0" smtClean="0">
                <a:solidFill>
                  <a:srgbClr val="ABE9FF"/>
                </a:solidFill>
              </a:rPr>
              <a:t>1ª EVALUACIÓN</a:t>
            </a:r>
            <a:r>
              <a:rPr lang="es-ES" sz="1600" dirty="0" smtClean="0">
                <a:solidFill>
                  <a:srgbClr val="FFFFFF"/>
                </a:solidFill>
              </a:rPr>
              <a:t>  nos muestra las calificaciones obtenidas por cada alumno/a de las CC, de los Criterios de Evaluación y de la calificación final del Área.</a:t>
            </a:r>
            <a:endParaRPr kumimoji="0" lang="es-ES_tradnl" sz="160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/>
        </p:nvSpPr>
        <p:spPr>
          <a:xfrm>
            <a:off x="2786050" y="5929330"/>
            <a:ext cx="635795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las demás Evaluaciones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actúa de la misma manera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6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B3E2-8E9B-4DE6-B546-85E562EA5017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5214950"/>
            <a:ext cx="6357950" cy="642942"/>
          </a:xfrm>
        </p:spPr>
        <p:txBody>
          <a:bodyPr>
            <a:noAutofit/>
          </a:bodyPr>
          <a:lstStyle/>
          <a:p>
            <a:pPr algn="l"/>
            <a:r>
              <a:rPr lang="es-ES" sz="1600" dirty="0" smtClean="0"/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UDI  </a:t>
            </a:r>
            <a:r>
              <a:rPr lang="es-ES" sz="1600" dirty="0" smtClean="0"/>
              <a:t>está completada desde el momento que elegimos los indicadores en la propuesta de trabajo. (No hay que hacer nada.)</a:t>
            </a:r>
            <a:endParaRPr lang="es-ES_tradnl" sz="1600" dirty="0"/>
          </a:p>
        </p:txBody>
      </p:sp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7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2071678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latin typeface="Adobe Garamond Pro Bold" pitchFamily="18" charset="0"/>
              </a:rPr>
              <a:t>2ª 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2786018" y="1071546"/>
            <a:ext cx="6357982" cy="64294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UDI</a:t>
            </a:r>
            <a:r>
              <a:rPr lang="es-ES" sz="1600" dirty="0" smtClean="0">
                <a:solidFill>
                  <a:srgbClr val="FFFFFF"/>
                </a:solidFill>
              </a:rPr>
              <a:t> tiene tres hojas </a:t>
            </a:r>
            <a:r>
              <a:rPr lang="es-ES" sz="1600" dirty="0" smtClean="0">
                <a:solidFill>
                  <a:srgbClr val="ABE9FF"/>
                </a:solidFill>
              </a:rPr>
              <a:t>PROPUESTA DE TRABAJO, ASPECTOS COMPLEMENTARIOS Y UDI.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</a:t>
            </a:r>
            <a:r>
              <a:rPr lang="es-ES" sz="1600" dirty="0" smtClean="0">
                <a:solidFill>
                  <a:srgbClr val="FFFF00"/>
                </a:solidFill>
              </a:rPr>
              <a:t>2ª 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y 2ª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3929066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>
                <a:solidFill>
                  <a:srgbClr val="FFFFFF"/>
                </a:solidFill>
              </a:rPr>
              <a:t>de </a:t>
            </a:r>
            <a:r>
              <a:rPr lang="es-ES" sz="1600" dirty="0">
                <a:solidFill>
                  <a:srgbClr val="ABE9FF"/>
                </a:solidFill>
              </a:rPr>
              <a:t>ASPECTOS COMPLEMENTARIOS </a:t>
            </a:r>
            <a:r>
              <a:rPr lang="es-ES" sz="1600" dirty="0" smtClean="0">
                <a:solidFill>
                  <a:srgbClr val="FFFFFF"/>
                </a:solidFill>
              </a:rPr>
              <a:t>tiene </a:t>
            </a:r>
            <a:r>
              <a:rPr lang="es-ES" sz="1600" dirty="0">
                <a:solidFill>
                  <a:srgbClr val="FFFFFF"/>
                </a:solidFill>
              </a:rPr>
              <a:t>5, </a:t>
            </a:r>
            <a:r>
              <a:rPr lang="es-ES" sz="1600" dirty="0" smtClean="0">
                <a:solidFill>
                  <a:srgbClr val="FFFFFF"/>
                </a:solidFill>
              </a:rPr>
              <a:t>uno </a:t>
            </a:r>
            <a:r>
              <a:rPr lang="es-ES" sz="1600" dirty="0">
                <a:solidFill>
                  <a:srgbClr val="FFFFFF"/>
                </a:solidFill>
              </a:rPr>
              <a:t>por cada propuesta de trabajo, elegiremos o rellenaremos los campos necesarios para complementar la UDI que hemos elaborado.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214686"/>
            <a:ext cx="235745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trabajar la UDI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2071678"/>
            <a:ext cx="6357982" cy="1571636"/>
          </a:xfrm>
          <a:prstGeom prst="rect">
            <a:avLst/>
          </a:prstGeom>
        </p:spPr>
        <p:txBody>
          <a:bodyPr vert="horz" lIns="45720" tIns="0" rIns="45720" bIns="0">
            <a:normAutofit fontScale="92500" lnSpcReduction="10000"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PROPUESTA DE TRABAJO  </a:t>
            </a:r>
            <a:r>
              <a:rPr lang="es-ES" sz="1600" dirty="0" smtClean="0">
                <a:solidFill>
                  <a:schemeClr val="bg1"/>
                </a:solidFill>
              </a:rPr>
              <a:t>es la primera que tenemos que completar donde explicaremos en qué consiste nuestra actividad o tarea y qué es lo que se va a valorar. Obligatoriamente </a:t>
            </a:r>
            <a:r>
              <a:rPr lang="es-ES" sz="1600" dirty="0" smtClean="0">
                <a:solidFill>
                  <a:srgbClr val="FFFFFF"/>
                </a:solidFill>
              </a:rPr>
              <a:t>hay que colocar los indicadores a evaluar y la explicación de los ejercicios que valoraremos. Está previsto que valoremos como máximo 5 Tareas por trimestre y 10 indicadores por Tarea. Además completaremos el título de la tarea, la fecha, un estímulo y las actividades que vamos a realizar.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2 Subtítulo"/>
          <p:cNvSpPr txBox="1">
            <a:spLocks/>
          </p:cNvSpPr>
          <p:nvPr/>
        </p:nvSpPr>
        <p:spPr>
          <a:xfrm>
            <a:off x="2786050" y="5929330"/>
            <a:ext cx="635795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las demás Evaluaciones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actúa de la misma manera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7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AD78-17D9-4CBD-B654-47DCA2CC433C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4071942"/>
            <a:ext cx="6357950" cy="1643074"/>
          </a:xfrm>
        </p:spPr>
        <p:txBody>
          <a:bodyPr>
            <a:noAutofit/>
          </a:bodyPr>
          <a:lstStyle/>
          <a:p>
            <a:pPr algn="l"/>
            <a:r>
              <a:rPr lang="es-ES" sz="1600" dirty="0" smtClean="0"/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CC </a:t>
            </a:r>
            <a:r>
              <a:rPr lang="es-ES" sz="1600" dirty="0" smtClean="0"/>
              <a:t>nos muestra las calificaciones de todas la CC que hemos trabajado en cada una de las Tareas del trimestre y unos gráficos que nos pueden ayudar a la hora del tratamiento a la Diversidad,  pues de un vistazo  comprobamos que alumno/a no alcanza el mínimo exigido y de esta manera preparar tareas donde se puedan desarrollar estas CC.</a:t>
            </a:r>
            <a:endParaRPr lang="es-ES_tradnl" sz="1600" dirty="0"/>
          </a:p>
        </p:txBody>
      </p:sp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7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1928802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latin typeface="Adobe Garamond Pro Bold" pitchFamily="18" charset="0"/>
              </a:rPr>
              <a:t>2ª 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2786018" y="857232"/>
            <a:ext cx="6357982" cy="64294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</a:t>
            </a:r>
            <a:r>
              <a:rPr lang="es-ES" sz="1600" dirty="0" smtClean="0">
                <a:solidFill>
                  <a:srgbClr val="FFFF00"/>
                </a:solidFill>
              </a:rPr>
              <a:t>PUNTUACIÓN</a:t>
            </a:r>
            <a:r>
              <a:rPr lang="es-ES" sz="1600" dirty="0" smtClean="0">
                <a:solidFill>
                  <a:srgbClr val="FFFFFF"/>
                </a:solidFill>
              </a:rPr>
              <a:t> tiene cinco hojas </a:t>
            </a:r>
            <a:r>
              <a:rPr lang="es-ES" sz="1600" dirty="0" smtClean="0">
                <a:solidFill>
                  <a:srgbClr val="ABE9FF"/>
                </a:solidFill>
              </a:rPr>
              <a:t>TAREAS, EVALUACIÓN, RESUMEN, RESUMEN CC y  RESUMEN CRITERIOS. 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</a:t>
            </a:r>
            <a:r>
              <a:rPr lang="es-ES" sz="1600" dirty="0" smtClean="0">
                <a:solidFill>
                  <a:srgbClr val="FFFF00"/>
                </a:solidFill>
              </a:rPr>
              <a:t>2ª 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y 2ª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3214686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</a:t>
            </a:r>
            <a:r>
              <a:rPr lang="es-ES" sz="1600" dirty="0" smtClean="0">
                <a:solidFill>
                  <a:srgbClr val="FFFFFF"/>
                </a:solidFill>
              </a:rPr>
              <a:t>nos muestra las calificaciones de todas la CC y los Criterios de Evaluación que hemos trabajado en cada una de las Tareas.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4071942"/>
            <a:ext cx="2357454" cy="1169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calificar. Hay que esperar un poco pues el libro de cálculo tiene bastante peso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86388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35782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1571612"/>
            <a:ext cx="6357982" cy="1571636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de </a:t>
            </a:r>
            <a:r>
              <a:rPr lang="es-ES" sz="1600" dirty="0" smtClean="0">
                <a:solidFill>
                  <a:srgbClr val="ABE9FF"/>
                </a:solidFill>
              </a:rPr>
              <a:t>TAREAS</a:t>
            </a:r>
            <a:r>
              <a:rPr lang="es-ES" sz="1600" dirty="0" smtClean="0">
                <a:solidFill>
                  <a:srgbClr val="FFFFFF"/>
                </a:solidFill>
              </a:rPr>
              <a:t> tiene 5 y en las que la Rúbrica ya está incorporada dependiendo del instrumento de evaluación elegido en la hoja de ASPECTOS COMPLEMENTARIOS. Calificaremos los indicadores que pusimos en la propuesta de trabajo. Son 4 los niveles de consecución y en la columna de nivel pegaremos la puntuación del alumnado obtenida en la herramienta de valoración del instrumento de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2786050" y="5643578"/>
            <a:ext cx="6357950" cy="78581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La hoja </a:t>
            </a:r>
            <a:r>
              <a:rPr lang="es-ES" sz="1600" dirty="0" smtClean="0">
                <a:solidFill>
                  <a:srgbClr val="ABE9FF"/>
                </a:solidFill>
              </a:rPr>
              <a:t>RESUMEN CRITERIOS </a:t>
            </a:r>
            <a:r>
              <a:rPr lang="es-ES" sz="1600" dirty="0" smtClean="0">
                <a:solidFill>
                  <a:srgbClr val="FFFFFF"/>
                </a:solidFill>
              </a:rPr>
              <a:t>nos muestra las calificaciones de todos  los Criterios de Evaluación que hemos trabajado en cada una de las Tareas del trimestre y actuar como en el caso anterior de las CC.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1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8</a:t>
            </a:fld>
            <a:endParaRPr lang="es-ES_tradnl"/>
          </a:p>
        </p:txBody>
      </p:sp>
      <p:sp>
        <p:nvSpPr>
          <p:cNvPr id="25" name="2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B021-F897-4EFC-9652-92EE6B8BF8AB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214290"/>
            <a:ext cx="1143008" cy="1500970"/>
          </a:xfrm>
          <a:prstGeom prst="rect">
            <a:avLst/>
          </a:prstGeom>
        </p:spPr>
      </p:pic>
      <p:sp>
        <p:nvSpPr>
          <p:cNvPr id="28" name="27 CuadroTexto">
            <a:hlinkClick r:id="rId7" action="ppaction://hlinkpres?slideindex=1&amp;slidetitle="/>
          </p:cNvPr>
          <p:cNvSpPr txBox="1"/>
          <p:nvPr/>
        </p:nvSpPr>
        <p:spPr>
          <a:xfrm>
            <a:off x="214282" y="3000372"/>
            <a:ext cx="235745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elegir los instrumentos de evaluación que hemos propuesto en las UDI </a:t>
            </a:r>
            <a:endParaRPr lang="es-ES_tradnl" sz="1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1428728" y="5786454"/>
            <a:ext cx="1214446" cy="642942"/>
            <a:chOff x="571472" y="5715016"/>
            <a:chExt cx="1214446" cy="642942"/>
          </a:xfrm>
        </p:grpSpPr>
        <p:sp>
          <p:nvSpPr>
            <p:cNvPr id="5" name="4 Flecha derecha"/>
            <p:cNvSpPr/>
            <p:nvPr/>
          </p:nvSpPr>
          <p:spPr>
            <a:xfrm>
              <a:off x="642910" y="5715016"/>
              <a:ext cx="1143008" cy="64294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71472" y="585789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Siguiente</a:t>
              </a:r>
              <a:endParaRPr lang="es-ES_tradnl" dirty="0"/>
            </a:p>
          </p:txBody>
        </p:sp>
      </p:grpSp>
      <p:grpSp>
        <p:nvGrpSpPr>
          <p:cNvPr id="3" name="9 Grupo"/>
          <p:cNvGrpSpPr/>
          <p:nvPr/>
        </p:nvGrpSpPr>
        <p:grpSpPr>
          <a:xfrm>
            <a:off x="0" y="5786454"/>
            <a:ext cx="1357322" cy="642942"/>
            <a:chOff x="357158" y="5929330"/>
            <a:chExt cx="1357322" cy="642942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357158" y="5929330"/>
              <a:ext cx="1285884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8 CuadroTexto">
              <a:hlinkClick r:id="rId2" action="ppaction://hlinksldjump"/>
            </p:cNvPr>
            <p:cNvSpPr txBox="1"/>
            <p:nvPr/>
          </p:nvSpPr>
          <p:spPr>
            <a:xfrm>
              <a:off x="571472" y="607220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A</a:t>
              </a:r>
              <a:r>
                <a:rPr lang="es-ES" dirty="0" smtClean="0">
                  <a:hlinkClick r:id="rId3" action="ppaction://hlinksldjump"/>
                </a:rPr>
                <a:t>nterior</a:t>
              </a:r>
              <a:endParaRPr lang="es-ES_tradnl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0" y="2071678"/>
            <a:ext cx="2643174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latin typeface="Adobe Garamond Pro Bold" pitchFamily="18" charset="0"/>
              </a:rPr>
              <a:t>2ª EVALUACIÓN</a:t>
            </a:r>
            <a:endParaRPr lang="es-ES_tradnl" sz="2800" b="1" i="1" dirty="0">
              <a:latin typeface="Adobe Garamond Pro Bold" pitchFamily="18" charset="0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786050" y="214290"/>
            <a:ext cx="6357950" cy="57150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rgbClr val="FFFFFF"/>
                </a:solidFill>
              </a:rPr>
              <a:t>La  </a:t>
            </a:r>
            <a:r>
              <a:rPr lang="es-ES" sz="1600" dirty="0" smtClean="0">
                <a:solidFill>
                  <a:srgbClr val="FFFF00"/>
                </a:solidFill>
              </a:rPr>
              <a:t>2ª EVALUACIÓN </a:t>
            </a:r>
            <a:r>
              <a:rPr lang="es-ES" sz="1600" dirty="0" smtClean="0">
                <a:solidFill>
                  <a:srgbClr val="FFFFFF"/>
                </a:solidFill>
              </a:rPr>
              <a:t> nos lleva a una carpeta que se compones de tres libros Excel : UDI, PUNTUACIÓN y 2ª EVALUACIÓN.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786050" y="2500306"/>
            <a:ext cx="6357950" cy="121444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Este fichero Excel </a:t>
            </a:r>
            <a:r>
              <a:rPr lang="es-ES" sz="1600" dirty="0" smtClean="0">
                <a:solidFill>
                  <a:srgbClr val="ABE9FF"/>
                </a:solidFill>
              </a:rPr>
              <a:t>2ª EVALUACIÓN, </a:t>
            </a:r>
            <a:r>
              <a:rPr lang="es-ES" sz="1600" dirty="0" smtClean="0">
                <a:solidFill>
                  <a:srgbClr val="FFFFFF"/>
                </a:solidFill>
              </a:rPr>
              <a:t>una vez terminado el trimestre o la Evaluación, lo copiaremos en la carpeta </a:t>
            </a:r>
            <a:r>
              <a:rPr lang="es-ES" sz="1600" dirty="0" smtClean="0">
                <a:solidFill>
                  <a:srgbClr val="FFFF00"/>
                </a:solidFill>
              </a:rPr>
              <a:t>EVALUACIÓN DEL GRUPO </a:t>
            </a:r>
            <a:r>
              <a:rPr lang="es-ES" sz="1600" dirty="0" smtClean="0">
                <a:solidFill>
                  <a:srgbClr val="FFFFFF"/>
                </a:solidFill>
              </a:rPr>
              <a:t>de manera que los datos de las diferentes evaluaciones lleguen al fichero de evaluación del grupo en cuestión.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CuadroTexto">
            <a:hlinkClick r:id="rId4" action="ppaction://hlinkfile"/>
          </p:cNvPr>
          <p:cNvSpPr txBox="1"/>
          <p:nvPr/>
        </p:nvSpPr>
        <p:spPr>
          <a:xfrm>
            <a:off x="214282" y="3214686"/>
            <a:ext cx="2357454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Haz clic aquí para comprobar como ha resultado la Evaluación</a:t>
            </a:r>
            <a:endParaRPr lang="es-ES_tradnl" sz="1400" dirty="0"/>
          </a:p>
        </p:txBody>
      </p:sp>
      <p:sp>
        <p:nvSpPr>
          <p:cNvPr id="22" name="21 Elipse">
            <a:hlinkClick r:id="rId5" action="ppaction://hlinksldjump"/>
          </p:cNvPr>
          <p:cNvSpPr/>
          <p:nvPr/>
        </p:nvSpPr>
        <p:spPr>
          <a:xfrm>
            <a:off x="642910" y="5214950"/>
            <a:ext cx="128588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785786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2786018" y="1571612"/>
            <a:ext cx="6357982" cy="78581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s-ES" sz="1600" dirty="0" smtClean="0">
                <a:solidFill>
                  <a:srgbClr val="FFFFFF"/>
                </a:solidFill>
              </a:rPr>
              <a:t>El libro Excel de </a:t>
            </a:r>
            <a:r>
              <a:rPr lang="es-ES" sz="1600" dirty="0" smtClean="0">
                <a:solidFill>
                  <a:srgbClr val="ABE9FF"/>
                </a:solidFill>
              </a:rPr>
              <a:t>2ª EVALUACIÓN</a:t>
            </a:r>
            <a:r>
              <a:rPr lang="es-ES" sz="1600" dirty="0" smtClean="0">
                <a:solidFill>
                  <a:srgbClr val="FFFFFF"/>
                </a:solidFill>
              </a:rPr>
              <a:t>  nos muestra las calificaciones obtenidas por cada alumno/a de las CC, de los Criterios de Evaluación y de la calificación final del Área.</a:t>
            </a:r>
            <a:endParaRPr kumimoji="0" lang="es-ES_tradnl" sz="1600" i="0" u="none" strike="noStrike" kern="1200" cap="none" spc="0" normalizeH="0" baseline="0" noProof="0" dirty="0">
              <a:ln>
                <a:noFill/>
              </a:ln>
              <a:solidFill>
                <a:srgbClr val="ABE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/>
        </p:nvSpPr>
        <p:spPr>
          <a:xfrm>
            <a:off x="2786050" y="5929330"/>
            <a:ext cx="635795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las demás Evaluaciones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actúa de la misma manera</a:t>
            </a:r>
            <a:endParaRPr kumimoji="0" lang="es-ES_tradn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3F92-1E37-45E2-9760-28DF1993B80F}" type="slidenum">
              <a:rPr lang="es-ES_tradnl" smtClean="0"/>
              <a:pPr/>
              <a:t>9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Creado por J. Gustavo Herrera</a:t>
            </a:r>
            <a:endParaRPr lang="es-ES_tradnl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A9E7-4CE6-4099-B148-6CF84762B5CE}" type="datetime1">
              <a:rPr lang="es-ES_tradnl" smtClean="0"/>
              <a:pPr/>
              <a:t>04/12/2017</a:t>
            </a:fld>
            <a:endParaRPr lang="es-ES_tradnl"/>
          </a:p>
        </p:txBody>
      </p:sp>
      <p:pic>
        <p:nvPicPr>
          <p:cNvPr id="27" name="26 Imagen" descr="LOGO 01 COLOR 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48" y="428604"/>
            <a:ext cx="1143008" cy="1500970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326</TotalTime>
  <Words>2427</Words>
  <Application>Microsoft Office PowerPoint</Application>
  <PresentationFormat>Presentación en pantalla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Opulento</vt:lpstr>
      <vt:lpstr>CUADERNO PARA LA CREACIÓN Y SEGUIMIENTO DE LA PROGRAMACIÓN DIDÁCTICA DEL AULA</vt:lpstr>
      <vt:lpstr>1ª evaluación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CUADERNO PARA LA CREACIÓN Y SEGUIMIENTO DE LA PROGRAMACIÓN DIDÁCTICA DEL AULA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CUADERNO PARA LA CREACIÓN Y SEGUIMIENTO DE LA PROGRAMACIÓN DIDÁCTICA DEL AULA</dc:title>
  <dc:creator>user</dc:creator>
  <cp:lastModifiedBy>user</cp:lastModifiedBy>
  <cp:revision>44</cp:revision>
  <dcterms:created xsi:type="dcterms:W3CDTF">2015-01-03T05:19:06Z</dcterms:created>
  <dcterms:modified xsi:type="dcterms:W3CDTF">2017-12-04T09:57:43Z</dcterms:modified>
</cp:coreProperties>
</file>