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8139C0-BEB4-4806-842A-33F5BE701E4A}" type="datetimeFigureOut">
              <a:rPr lang="es-ES" smtClean="0"/>
              <a:t>07/02/2017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25A335-5E3A-4FE4-A374-B6AF4DE2FE9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AICLE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TALLER FORMATIVO</a:t>
            </a:r>
          </a:p>
          <a:p>
            <a:r>
              <a:rPr lang="es-ES" dirty="0" smtClean="0"/>
              <a:t>CEIP BERGAMÍN</a:t>
            </a:r>
          </a:p>
          <a:p>
            <a:r>
              <a:rPr lang="es-ES" dirty="0" smtClean="0"/>
              <a:t>CEP </a:t>
            </a:r>
            <a:r>
              <a:rPr lang="es-ES" dirty="0" smtClean="0"/>
              <a:t>MÁLAGA-FEBRERO 2017</a:t>
            </a:r>
            <a:endParaRPr lang="es-ES" dirty="0" smtClean="0"/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GRACIA SARRIA PÉREZ</a:t>
            </a:r>
          </a:p>
          <a:p>
            <a:r>
              <a:rPr lang="es-ES" dirty="0" smtClean="0"/>
              <a:t>graciasarria@gmail.com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836713"/>
            <a:ext cx="7545161" cy="528945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2º Entendemos que una tarea es una </a:t>
            </a:r>
            <a:r>
              <a:rPr lang="es-ES" dirty="0">
                <a:solidFill>
                  <a:srgbClr val="C00000"/>
                </a:solidFill>
              </a:rPr>
              <a:t>secuencia didáctica que parte de los criterios de evaluación </a:t>
            </a:r>
            <a:r>
              <a:rPr lang="es-ES" dirty="0"/>
              <a:t>y enfoca al alumno a lo que </a:t>
            </a:r>
            <a:r>
              <a:rPr lang="es-ES" dirty="0">
                <a:solidFill>
                  <a:srgbClr val="C00000"/>
                </a:solidFill>
              </a:rPr>
              <a:t>debe realizar, </a:t>
            </a:r>
            <a:r>
              <a:rPr lang="es-ES" dirty="0"/>
              <a:t>concretándose en un </a:t>
            </a:r>
            <a:r>
              <a:rPr lang="es-ES" dirty="0">
                <a:solidFill>
                  <a:srgbClr val="C00000"/>
                </a:solidFill>
              </a:rPr>
              <a:t>producto final en el que se resume todo el aprendizaje </a:t>
            </a:r>
            <a:r>
              <a:rPr lang="es-ES" dirty="0"/>
              <a:t>que se lleva a cabo. Cuando se trata de una </a:t>
            </a:r>
            <a:r>
              <a:rPr lang="es-ES" dirty="0">
                <a:solidFill>
                  <a:srgbClr val="C00000"/>
                </a:solidFill>
              </a:rPr>
              <a:t>tarea integrada </a:t>
            </a:r>
            <a:r>
              <a:rPr lang="es-ES" dirty="0"/>
              <a:t>de lengua y contenido se trata de conseguir que la realización de ese producto final </a:t>
            </a:r>
            <a:r>
              <a:rPr lang="es-ES" dirty="0">
                <a:solidFill>
                  <a:srgbClr val="C00000"/>
                </a:solidFill>
              </a:rPr>
              <a:t>implique el aprendizaje de tanto de lengua como del contenido</a:t>
            </a:r>
            <a:r>
              <a:rPr lang="es-ES" dirty="0" smtClean="0"/>
              <a:t>. ISABEL PÉREZ</a:t>
            </a:r>
            <a:endParaRPr lang="es-ES" dirty="0"/>
          </a:p>
          <a:p>
            <a:endParaRPr lang="es-ES" dirty="0"/>
          </a:p>
          <a:p>
            <a:r>
              <a:rPr lang="es-ES" dirty="0"/>
              <a:t>La </a:t>
            </a:r>
            <a:r>
              <a:rPr lang="es-ES" dirty="0">
                <a:solidFill>
                  <a:srgbClr val="C00000"/>
                </a:solidFill>
              </a:rPr>
              <a:t>ejecución de la tarea puede implicar llevar a cabo otras actividades intermedias </a:t>
            </a:r>
            <a:r>
              <a:rPr lang="es-ES" dirty="0"/>
              <a:t>que permitan alcanzar los objetivos que se persiguen con su realización.</a:t>
            </a:r>
          </a:p>
        </p:txBody>
      </p:sp>
    </p:spTree>
    <p:extLst>
      <p:ext uri="{BB962C8B-B14F-4D97-AF65-F5344CB8AC3E}">
        <p14:creationId xmlns:p14="http://schemas.microsoft.com/office/powerpoint/2010/main" val="31106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1º </a:t>
            </a:r>
            <a:r>
              <a:rPr lang="es-ES" dirty="0" smtClean="0">
                <a:solidFill>
                  <a:srgbClr val="C00000"/>
                </a:solidFill>
              </a:rPr>
              <a:t>Vinculadas </a:t>
            </a:r>
            <a:r>
              <a:rPr lang="es-ES" dirty="0">
                <a:solidFill>
                  <a:srgbClr val="C00000"/>
                </a:solidFill>
              </a:rPr>
              <a:t>a los objetivos </a:t>
            </a:r>
            <a:r>
              <a:rPr lang="es-ES" dirty="0"/>
              <a:t>del </a:t>
            </a:r>
            <a:r>
              <a:rPr lang="es-ES" dirty="0" smtClean="0"/>
              <a:t>currículo.</a:t>
            </a:r>
          </a:p>
          <a:p>
            <a:r>
              <a:rPr lang="es-ES" dirty="0"/>
              <a:t>2º  </a:t>
            </a:r>
            <a:r>
              <a:rPr lang="es-ES" dirty="0">
                <a:solidFill>
                  <a:srgbClr val="C00000"/>
                </a:solidFill>
              </a:rPr>
              <a:t>Enfocadas al significado y contenido </a:t>
            </a:r>
            <a:r>
              <a:rPr lang="es-ES" dirty="0"/>
              <a:t>y no a la </a:t>
            </a:r>
            <a:r>
              <a:rPr lang="es-ES" dirty="0" smtClean="0"/>
              <a:t>lengua.</a:t>
            </a:r>
          </a:p>
          <a:p>
            <a:r>
              <a:rPr lang="es-ES" dirty="0"/>
              <a:t>3º </a:t>
            </a:r>
            <a:r>
              <a:rPr lang="es-ES" dirty="0">
                <a:solidFill>
                  <a:srgbClr val="C00000"/>
                </a:solidFill>
              </a:rPr>
              <a:t>Flexibles y abiertas</a:t>
            </a:r>
            <a:r>
              <a:rPr lang="es-ES" dirty="0"/>
              <a:t>, tanto en contenidos como en </a:t>
            </a:r>
            <a:r>
              <a:rPr lang="es-ES" dirty="0" smtClean="0"/>
              <a:t>resultados.</a:t>
            </a:r>
          </a:p>
          <a:p>
            <a:r>
              <a:rPr lang="es-ES" dirty="0"/>
              <a:t>4º </a:t>
            </a:r>
            <a:r>
              <a:rPr lang="es-ES" dirty="0">
                <a:solidFill>
                  <a:srgbClr val="C00000"/>
                </a:solidFill>
              </a:rPr>
              <a:t>Realistas y próximas </a:t>
            </a:r>
            <a:r>
              <a:rPr lang="es-ES" dirty="0"/>
              <a:t>a los intereses de los </a:t>
            </a:r>
            <a:r>
              <a:rPr lang="es-ES" dirty="0" smtClean="0"/>
              <a:t>alumnos.</a:t>
            </a:r>
          </a:p>
          <a:p>
            <a:r>
              <a:rPr lang="es-ES" dirty="0"/>
              <a:t>5º </a:t>
            </a:r>
            <a:r>
              <a:rPr lang="es-ES" dirty="0">
                <a:solidFill>
                  <a:srgbClr val="C00000"/>
                </a:solidFill>
              </a:rPr>
              <a:t>Evaluadas tanto en el proceso como en los </a:t>
            </a:r>
            <a:r>
              <a:rPr lang="es-ES" dirty="0" smtClean="0">
                <a:solidFill>
                  <a:srgbClr val="C00000"/>
                </a:solidFill>
              </a:rPr>
              <a:t>resultados.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Las tareas deben ser o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estar: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textos se abordarán </a:t>
            </a:r>
            <a:r>
              <a:rPr lang="es-ES" dirty="0">
                <a:solidFill>
                  <a:srgbClr val="C00000"/>
                </a:solidFill>
              </a:rPr>
              <a:t>con estrategias lectoras </a:t>
            </a:r>
            <a:r>
              <a:rPr lang="es-ES" dirty="0"/>
              <a:t>que hagan posible que </a:t>
            </a:r>
            <a:r>
              <a:rPr lang="es-ES" dirty="0">
                <a:solidFill>
                  <a:srgbClr val="C00000"/>
                </a:solidFill>
              </a:rPr>
              <a:t>vayan encontrando el significado </a:t>
            </a:r>
            <a:r>
              <a:rPr lang="es-ES" dirty="0"/>
              <a:t>a medida que el alumno vaya haciendo actividades, en lugar de abordar textos de una forma directa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r>
              <a:rPr lang="es-ES" dirty="0"/>
              <a:t>Ejemplos de tareas de recepción: </a:t>
            </a:r>
            <a:r>
              <a:rPr lang="es-ES" dirty="0">
                <a:solidFill>
                  <a:srgbClr val="C00000"/>
                </a:solidFill>
              </a:rPr>
              <a:t>recopilar </a:t>
            </a:r>
            <a:r>
              <a:rPr lang="es-ES" dirty="0"/>
              <a:t>o </a:t>
            </a:r>
            <a:r>
              <a:rPr lang="es-ES" dirty="0">
                <a:solidFill>
                  <a:srgbClr val="C00000"/>
                </a:solidFill>
              </a:rPr>
              <a:t>contrastar información </a:t>
            </a:r>
            <a:r>
              <a:rPr lang="es-ES" dirty="0"/>
              <a:t>sobre un tema, analizar y/o comprender un tema, etc.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TAREAS DE RECEPCIÓN: ESCUCHAR Y LEER</a:t>
            </a:r>
            <a:endParaRPr lang="es-E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>
                <a:solidFill>
                  <a:srgbClr val="C00000"/>
                </a:solidFill>
              </a:rPr>
              <a:t>Asignar etiquetas o nombres</a:t>
            </a:r>
            <a:r>
              <a:rPr lang="es-ES" dirty="0" smtClean="0"/>
              <a:t>, distribuir contenido.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Elegir parte del contenido </a:t>
            </a:r>
            <a:r>
              <a:rPr lang="es-ES" dirty="0" smtClean="0"/>
              <a:t>de acuerdo a un criterio dado, etc.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Completar tablas, líneas del tiempo, diagramas</a:t>
            </a:r>
            <a:r>
              <a:rPr lang="es-ES" dirty="0" smtClean="0"/>
              <a:t>, mapas conceptuales, etc.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Tomar notas de datos concretos</a:t>
            </a:r>
            <a:r>
              <a:rPr lang="es-ES" dirty="0" smtClean="0"/>
              <a:t>, fechas, etc.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Identificar y/o reorganizar información </a:t>
            </a:r>
            <a:r>
              <a:rPr lang="es-ES" dirty="0" smtClean="0"/>
              <a:t>o imágenes, corregir errores, etc.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 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Algunas 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actividades que se pueden utilizar en el proceso para llevar a cabo la 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tarea</a:t>
            </a:r>
            <a:r>
              <a:rPr lang="es-E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62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 I</a:t>
            </a:r>
            <a:r>
              <a:rPr lang="es-ES" dirty="0" smtClean="0">
                <a:solidFill>
                  <a:srgbClr val="C00000"/>
                </a:solidFill>
              </a:rPr>
              <a:t>nterpretar </a:t>
            </a:r>
            <a:r>
              <a:rPr lang="es-ES" dirty="0" smtClean="0"/>
              <a:t>imágenes.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38100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5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Estas son las </a:t>
            </a:r>
            <a:r>
              <a:rPr lang="es-ES" dirty="0">
                <a:solidFill>
                  <a:srgbClr val="C00000"/>
                </a:solidFill>
              </a:rPr>
              <a:t>más complicadas en principio </a:t>
            </a:r>
            <a:r>
              <a:rPr lang="es-ES" dirty="0"/>
              <a:t>y requieren más que el alumno </a:t>
            </a:r>
            <a:r>
              <a:rPr lang="es-ES" dirty="0">
                <a:solidFill>
                  <a:srgbClr val="C00000"/>
                </a:solidFill>
              </a:rPr>
              <a:t>sea entrenado y apoyado con actividades de andamiaje </a:t>
            </a:r>
            <a:r>
              <a:rPr lang="es-ES" dirty="0"/>
              <a:t>que le den seguridad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Ejemplos de </a:t>
            </a:r>
            <a:r>
              <a:rPr lang="es-ES" dirty="0">
                <a:solidFill>
                  <a:srgbClr val="C00000"/>
                </a:solidFill>
              </a:rPr>
              <a:t>actividades de producción</a:t>
            </a:r>
            <a:r>
              <a:rPr lang="es-ES" dirty="0"/>
              <a:t>: </a:t>
            </a:r>
            <a:r>
              <a:rPr lang="es-ES" dirty="0">
                <a:solidFill>
                  <a:srgbClr val="C00000"/>
                </a:solidFill>
              </a:rPr>
              <a:t>diseñar algún objeto o producto</a:t>
            </a:r>
            <a:r>
              <a:rPr lang="es-ES" dirty="0"/>
              <a:t>; elaborar una guía u otro tipo de documento; hacer una valoración; proponer una solución o una hipótesis; realizar una entrevista, etc.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Tareas de producción: (hablar y escribir)</a:t>
            </a:r>
          </a:p>
        </p:txBody>
      </p:sp>
    </p:spTree>
    <p:extLst>
      <p:ext uri="{BB962C8B-B14F-4D97-AF65-F5344CB8AC3E}">
        <p14:creationId xmlns:p14="http://schemas.microsoft.com/office/powerpoint/2010/main" val="17851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 </a:t>
            </a:r>
            <a:r>
              <a:rPr lang="es-ES" dirty="0">
                <a:solidFill>
                  <a:srgbClr val="C00000"/>
                </a:solidFill>
              </a:rPr>
              <a:t>C</a:t>
            </a:r>
            <a:r>
              <a:rPr lang="es-ES" dirty="0" smtClean="0">
                <a:solidFill>
                  <a:srgbClr val="C00000"/>
                </a:solidFill>
              </a:rPr>
              <a:t>ompletar </a:t>
            </a:r>
            <a:r>
              <a:rPr lang="es-ES" dirty="0">
                <a:solidFill>
                  <a:srgbClr val="C00000"/>
                </a:solidFill>
              </a:rPr>
              <a:t>huecos en textos </a:t>
            </a:r>
            <a:r>
              <a:rPr lang="es-ES" dirty="0"/>
              <a:t>o parte de los textos, </a:t>
            </a:r>
          </a:p>
          <a:p>
            <a:r>
              <a:rPr lang="es-ES" dirty="0" smtClean="0"/>
              <a:t> </a:t>
            </a:r>
            <a:r>
              <a:rPr lang="es-ES" dirty="0">
                <a:solidFill>
                  <a:srgbClr val="C00000"/>
                </a:solidFill>
              </a:rPr>
              <a:t>T</a:t>
            </a:r>
            <a:r>
              <a:rPr lang="es-ES" dirty="0" smtClean="0">
                <a:solidFill>
                  <a:srgbClr val="C00000"/>
                </a:solidFill>
              </a:rPr>
              <a:t>erminar frases</a:t>
            </a:r>
            <a:r>
              <a:rPr lang="es-ES" dirty="0" smtClean="0"/>
              <a:t>.</a:t>
            </a:r>
          </a:p>
          <a:p>
            <a:r>
              <a:rPr lang="es-ES" dirty="0"/>
              <a:t> </a:t>
            </a:r>
            <a:r>
              <a:rPr lang="es-ES" dirty="0" smtClean="0">
                <a:solidFill>
                  <a:srgbClr val="C00000"/>
                </a:solidFill>
              </a:rPr>
              <a:t>Responder </a:t>
            </a:r>
            <a:r>
              <a:rPr lang="es-ES" dirty="0">
                <a:solidFill>
                  <a:srgbClr val="C00000"/>
                </a:solidFill>
              </a:rPr>
              <a:t>a preguntas de comprensión </a:t>
            </a:r>
            <a:r>
              <a:rPr lang="es-ES" dirty="0"/>
              <a:t>del texto o audición, etc.</a:t>
            </a:r>
          </a:p>
          <a:p>
            <a:r>
              <a:rPr lang="es-ES" dirty="0" smtClean="0"/>
              <a:t>Contestar </a:t>
            </a:r>
            <a:r>
              <a:rPr lang="es-ES" dirty="0">
                <a:solidFill>
                  <a:srgbClr val="C00000"/>
                </a:solidFill>
              </a:rPr>
              <a:t>cuestionarios de </a:t>
            </a:r>
            <a:r>
              <a:rPr lang="es-ES" dirty="0" smtClean="0">
                <a:solidFill>
                  <a:srgbClr val="C00000"/>
                </a:solidFill>
              </a:rPr>
              <a:t>opinión</a:t>
            </a:r>
            <a:r>
              <a:rPr lang="es-ES" dirty="0"/>
              <a:t>.</a:t>
            </a:r>
          </a:p>
          <a:p>
            <a:r>
              <a:rPr lang="es-ES" dirty="0" smtClean="0"/>
              <a:t>Buscar </a:t>
            </a:r>
            <a:r>
              <a:rPr lang="es-ES" dirty="0">
                <a:solidFill>
                  <a:srgbClr val="C00000"/>
                </a:solidFill>
              </a:rPr>
              <a:t>información en distintos recursos</a:t>
            </a:r>
            <a:r>
              <a:rPr lang="es-ES" dirty="0"/>
              <a:t>: libros, Internet (búsqueda guiada</a:t>
            </a:r>
            <a:r>
              <a:rPr lang="es-ES" dirty="0" smtClean="0"/>
              <a:t>)</a:t>
            </a:r>
            <a:endParaRPr lang="es-ES" dirty="0"/>
          </a:p>
          <a:p>
            <a:r>
              <a:rPr lang="es-ES" dirty="0" smtClean="0"/>
              <a:t>Llevar </a:t>
            </a:r>
            <a:r>
              <a:rPr lang="es-ES" dirty="0"/>
              <a:t>a cabo </a:t>
            </a:r>
            <a:r>
              <a:rPr lang="es-ES" dirty="0">
                <a:solidFill>
                  <a:srgbClr val="C00000"/>
                </a:solidFill>
              </a:rPr>
              <a:t>"cazas del tesoro</a:t>
            </a:r>
            <a:r>
              <a:rPr lang="es-ES" dirty="0"/>
              <a:t>" buscando información específica, </a:t>
            </a:r>
          </a:p>
          <a:p>
            <a:r>
              <a:rPr lang="es-ES" dirty="0" smtClean="0"/>
              <a:t>Preparar </a:t>
            </a:r>
            <a:r>
              <a:rPr lang="es-ES" dirty="0"/>
              <a:t>una </a:t>
            </a:r>
            <a:r>
              <a:rPr lang="es-ES" dirty="0">
                <a:solidFill>
                  <a:srgbClr val="C00000"/>
                </a:solidFill>
              </a:rPr>
              <a:t>presentación oral.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Algunas de las estrategias y actividades que pueden realizarse como parte del proceso de 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andamiaje:</a:t>
            </a:r>
            <a:endParaRPr lang="es-E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Proyecto, </a:t>
            </a:r>
            <a:r>
              <a:rPr lang="es-ES" dirty="0" err="1"/>
              <a:t>Webtask</a:t>
            </a:r>
            <a:r>
              <a:rPr lang="es-ES" dirty="0"/>
              <a:t>, </a:t>
            </a:r>
            <a:r>
              <a:rPr lang="es-ES" dirty="0" err="1"/>
              <a:t>WebQuest</a:t>
            </a:r>
            <a:r>
              <a:rPr lang="es-ES" dirty="0"/>
              <a:t>, etc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/>
              <a:t>El </a:t>
            </a:r>
            <a:r>
              <a:rPr lang="es-ES" dirty="0">
                <a:solidFill>
                  <a:srgbClr val="C00000"/>
                </a:solidFill>
              </a:rPr>
              <a:t>resultado físico de la ejecución </a:t>
            </a:r>
            <a:r>
              <a:rPr lang="es-ES" dirty="0"/>
              <a:t>de una tarea puede ser un mural, una presentación </a:t>
            </a:r>
            <a:r>
              <a:rPr lang="es-ES" dirty="0" err="1"/>
              <a:t>ppt</a:t>
            </a:r>
            <a:r>
              <a:rPr lang="es-ES" dirty="0"/>
              <a:t>, un documento, una presentación oral, una grabación, </a:t>
            </a:r>
            <a:r>
              <a:rPr lang="es-ES" dirty="0" err="1"/>
              <a:t>etc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Las tareas pueden presentarse en distintos 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formatos: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600" dirty="0">
                <a:latin typeface="Times New Roman" pitchFamily="18" charset="0"/>
                <a:cs typeface="Times New Roman" pitchFamily="18" charset="0"/>
              </a:rPr>
            </a:br>
            <a:endParaRPr lang="es-E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463313" cy="18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6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CREANDO NUESTRA PROPIA UNIDAD AICLE</a:t>
            </a:r>
            <a:endParaRPr lang="es-E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5446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8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COMPARTIENDO NUESTRO TRABAJO</a:t>
            </a:r>
            <a:endParaRPr lang="es-E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68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45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1º PARTE:  DISEÑO DE ACTIVIDADES AICLE: </a:t>
            </a:r>
          </a:p>
          <a:p>
            <a:pPr marL="0" indent="0">
              <a:buNone/>
            </a:pPr>
            <a:r>
              <a:rPr lang="es-ES" dirty="0" smtClean="0"/>
              <a:t>	RECETA DE ISABEL PÉREZ.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2º PARTE: CREAMOS AICLE EN EQUIPO.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COMO CREAMOS AICLE </a:t>
            </a:r>
            <a:endParaRPr lang="es-E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3050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41168"/>
            <a:ext cx="3190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333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0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1º- Decide el </a:t>
            </a:r>
            <a:r>
              <a:rPr lang="es-ES" dirty="0">
                <a:solidFill>
                  <a:srgbClr val="C00000"/>
                </a:solidFill>
              </a:rPr>
              <a:t>tema</a:t>
            </a:r>
            <a:r>
              <a:rPr lang="es-ES" dirty="0"/>
              <a:t> que vas a trabajar: define los contenidos, objetivos y criterios de </a:t>
            </a:r>
            <a:r>
              <a:rPr lang="es-ES" dirty="0" smtClean="0"/>
              <a:t>evaluación.</a:t>
            </a:r>
          </a:p>
          <a:p>
            <a:endParaRPr lang="es-ES" dirty="0"/>
          </a:p>
          <a:p>
            <a:r>
              <a:rPr lang="es-ES" dirty="0"/>
              <a:t>Identifica </a:t>
            </a:r>
            <a:r>
              <a:rPr lang="es-ES" dirty="0">
                <a:solidFill>
                  <a:srgbClr val="C00000"/>
                </a:solidFill>
              </a:rPr>
              <a:t>la lengua necesaria </a:t>
            </a:r>
            <a:r>
              <a:rPr lang="es-ES" dirty="0"/>
              <a:t>para trabajar dicho contenido: vocabulario, estructuras, discurso y </a:t>
            </a:r>
            <a:r>
              <a:rPr lang="es-ES" dirty="0" smtClean="0"/>
              <a:t>destrezas.</a:t>
            </a:r>
          </a:p>
          <a:p>
            <a:endParaRPr lang="es-ES" dirty="0"/>
          </a:p>
          <a:p>
            <a:r>
              <a:rPr lang="es-ES" dirty="0" smtClean="0"/>
              <a:t>3º Piensa </a:t>
            </a:r>
            <a:r>
              <a:rPr lang="es-ES" dirty="0"/>
              <a:t>en </a:t>
            </a:r>
            <a:r>
              <a:rPr lang="es-ES" dirty="0">
                <a:solidFill>
                  <a:srgbClr val="C00000"/>
                </a:solidFill>
              </a:rPr>
              <a:t>el elemento contextual </a:t>
            </a:r>
            <a:r>
              <a:rPr lang="es-ES" dirty="0"/>
              <a:t>que puede relacionarse con dicho tema para acercarlo a la realidad del aula.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>
                <a:latin typeface="Times New Roman" pitchFamily="18" charset="0"/>
                <a:cs typeface="Times New Roman" pitchFamily="18" charset="0"/>
              </a:rPr>
              <a:t>Diseño de Actividades para el aula CLIL</a:t>
            </a:r>
          </a:p>
        </p:txBody>
      </p:sp>
    </p:spTree>
    <p:extLst>
      <p:ext uri="{BB962C8B-B14F-4D97-AF65-F5344CB8AC3E}">
        <p14:creationId xmlns:p14="http://schemas.microsoft.com/office/powerpoint/2010/main" val="25755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5" y="620689"/>
            <a:ext cx="7977208" cy="550547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4º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smtClean="0">
                <a:solidFill>
                  <a:srgbClr val="C00000"/>
                </a:solidFill>
              </a:rPr>
              <a:t>Localiza </a:t>
            </a:r>
            <a:r>
              <a:rPr lang="es-ES" dirty="0">
                <a:solidFill>
                  <a:srgbClr val="C00000"/>
                </a:solidFill>
              </a:rPr>
              <a:t>los recursos </a:t>
            </a:r>
            <a:r>
              <a:rPr lang="es-ES" dirty="0"/>
              <a:t>que vas a utilizar (textos y / o audio, video) (busca recursos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5º Decide </a:t>
            </a:r>
            <a:r>
              <a:rPr lang="es-ES" dirty="0"/>
              <a:t>y prepara el tipo </a:t>
            </a:r>
            <a:r>
              <a:rPr lang="es-ES" dirty="0">
                <a:solidFill>
                  <a:srgbClr val="C00000"/>
                </a:solidFill>
              </a:rPr>
              <a:t>de tarea final </a:t>
            </a:r>
            <a:r>
              <a:rPr lang="es-ES" dirty="0"/>
              <a:t>y actividades que se llevar a cabo en el proceso de </a:t>
            </a:r>
            <a:r>
              <a:rPr lang="es-ES" dirty="0" smtClean="0"/>
              <a:t>aprendizaje.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6º Planifica </a:t>
            </a:r>
            <a:r>
              <a:rPr lang="es-ES" dirty="0"/>
              <a:t>y diseña </a:t>
            </a:r>
            <a:r>
              <a:rPr lang="es-ES" dirty="0">
                <a:solidFill>
                  <a:srgbClr val="C00000"/>
                </a:solidFill>
              </a:rPr>
              <a:t>el tipo de andamiaje </a:t>
            </a:r>
            <a:r>
              <a:rPr lang="es-ES" dirty="0"/>
              <a:t>que formará parte de las actividades para facilitar la lengua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7º Elige </a:t>
            </a:r>
            <a:r>
              <a:rPr lang="es-ES" dirty="0">
                <a:solidFill>
                  <a:srgbClr val="C00000"/>
                </a:solidFill>
              </a:rPr>
              <a:t>las herramientas TIC </a:t>
            </a:r>
            <a:r>
              <a:rPr lang="es-ES" dirty="0"/>
              <a:t>que puedes a usar (busca herramientas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18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692697"/>
            <a:ext cx="7745505" cy="5433466"/>
          </a:xfrm>
        </p:spPr>
        <p:txBody>
          <a:bodyPr/>
          <a:lstStyle/>
          <a:p>
            <a:r>
              <a:rPr lang="es-ES" dirty="0" smtClean="0"/>
              <a:t>8º Define </a:t>
            </a:r>
            <a:r>
              <a:rPr lang="es-ES" dirty="0">
                <a:solidFill>
                  <a:srgbClr val="C00000"/>
                </a:solidFill>
              </a:rPr>
              <a:t>los aspectos metodológicos </a:t>
            </a:r>
            <a:r>
              <a:rPr lang="es-ES" dirty="0"/>
              <a:t>en relación agrupamientos, roles, tiempo, etc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9º Define </a:t>
            </a:r>
            <a:r>
              <a:rPr lang="es-ES" dirty="0"/>
              <a:t>cómo se va </a:t>
            </a:r>
            <a:r>
              <a:rPr lang="es-ES" dirty="0">
                <a:solidFill>
                  <a:srgbClr val="C00000"/>
                </a:solidFill>
              </a:rPr>
              <a:t>a evaluar la actividad / tarea </a:t>
            </a:r>
            <a:r>
              <a:rPr lang="es-ES" dirty="0"/>
              <a:t>reflejando criterios e instrumentos.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052936" cy="228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1916831"/>
            <a:ext cx="7617169" cy="4209331"/>
          </a:xfrm>
        </p:spPr>
        <p:txBody>
          <a:bodyPr>
            <a:normAutofit fontScale="92500"/>
          </a:bodyPr>
          <a:lstStyle/>
          <a:p>
            <a:r>
              <a:rPr lang="es-ES" dirty="0"/>
              <a:t>Estos elementos </a:t>
            </a:r>
            <a:r>
              <a:rPr lang="es-ES" dirty="0">
                <a:solidFill>
                  <a:srgbClr val="C00000"/>
                </a:solidFill>
              </a:rPr>
              <a:t>no necesariamente tienen que pensarse y definirse</a:t>
            </a:r>
            <a:r>
              <a:rPr lang="es-ES" dirty="0"/>
              <a:t> en este orden. </a:t>
            </a:r>
          </a:p>
          <a:p>
            <a:endParaRPr lang="es-ES" dirty="0" smtClean="0"/>
          </a:p>
          <a:p>
            <a:r>
              <a:rPr lang="es-ES" dirty="0"/>
              <a:t>Igualmente, no se trata de definir todos y cada uno siempre que planteamos una actividad o una unidad CLIL, algunos serán precisos siempre </a:t>
            </a:r>
            <a:r>
              <a:rPr lang="es-ES" dirty="0">
                <a:solidFill>
                  <a:srgbClr val="C00000"/>
                </a:solidFill>
              </a:rPr>
              <a:t>(ej. objetivos, contenidos, lengua)</a:t>
            </a:r>
            <a:r>
              <a:rPr lang="es-ES" dirty="0"/>
              <a:t> pero otros podrán ser prescindibles dependiendo de cada </a:t>
            </a:r>
            <a:r>
              <a:rPr lang="es-ES" dirty="0" smtClean="0"/>
              <a:t>caso.</a:t>
            </a:r>
          </a:p>
          <a:p>
            <a:endParaRPr lang="es-ES" dirty="0"/>
          </a:p>
          <a:p>
            <a:r>
              <a:rPr lang="es-ES" dirty="0"/>
              <a:t>Para planificar todos estos elementos resulta </a:t>
            </a:r>
            <a:r>
              <a:rPr lang="es-ES" dirty="0">
                <a:solidFill>
                  <a:srgbClr val="C00000"/>
                </a:solidFill>
              </a:rPr>
              <a:t>útil usar un plantilla para planificar la secuencia / actividad CLIL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40560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5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1772816"/>
            <a:ext cx="7833193" cy="4353347"/>
          </a:xfrm>
        </p:spPr>
        <p:txBody>
          <a:bodyPr>
            <a:normAutofit/>
          </a:bodyPr>
          <a:lstStyle/>
          <a:p>
            <a:r>
              <a:rPr lang="es-ES" dirty="0"/>
              <a:t>1º En primer lugar ayuda </a:t>
            </a:r>
            <a:r>
              <a:rPr lang="es-ES" dirty="0">
                <a:solidFill>
                  <a:srgbClr val="C00000"/>
                </a:solidFill>
              </a:rPr>
              <a:t>a reflexionar sobre la </a:t>
            </a:r>
            <a:endParaRPr lang="es-E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C00000"/>
                </a:solidFill>
              </a:rPr>
              <a:t>práctica </a:t>
            </a:r>
            <a:r>
              <a:rPr lang="es-ES" dirty="0">
                <a:solidFill>
                  <a:srgbClr val="C00000"/>
                </a:solidFill>
              </a:rPr>
              <a:t>que se quiere llevar a cabo </a:t>
            </a:r>
            <a:r>
              <a:rPr lang="es-ES" dirty="0"/>
              <a:t>y permite generar ideas, prever problemas y soluciones, etc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r>
              <a:rPr lang="es-ES" dirty="0"/>
              <a:t>2º Es útil para </a:t>
            </a:r>
            <a:r>
              <a:rPr lang="es-ES" dirty="0">
                <a:solidFill>
                  <a:srgbClr val="C00000"/>
                </a:solidFill>
              </a:rPr>
              <a:t>informar, compartir y discutir sobre el trabajo </a:t>
            </a:r>
            <a:r>
              <a:rPr lang="es-ES" dirty="0"/>
              <a:t>que se está llevando a cabo con los otros profesores bilingües o con los auxiliares </a:t>
            </a:r>
            <a:r>
              <a:rPr lang="es-ES" dirty="0" smtClean="0"/>
              <a:t>lingüísticos.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De hecho, el uso de una plantilla tiene numerosas 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ventajas</a:t>
            </a: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692697"/>
            <a:ext cx="7833193" cy="5433466"/>
          </a:xfrm>
        </p:spPr>
        <p:txBody>
          <a:bodyPr/>
          <a:lstStyle/>
          <a:p>
            <a:r>
              <a:rPr lang="es-ES" dirty="0"/>
              <a:t>3º Será también </a:t>
            </a:r>
            <a:r>
              <a:rPr lang="es-ES" dirty="0">
                <a:solidFill>
                  <a:srgbClr val="C00000"/>
                </a:solidFill>
              </a:rPr>
              <a:t>un documento útil cuando evaluemos </a:t>
            </a:r>
            <a:r>
              <a:rPr lang="es-ES" dirty="0"/>
              <a:t>cómo ha funcionado una actividad en la práctica en el aula y para futuras modificaciones y mejoras del </a:t>
            </a:r>
            <a:r>
              <a:rPr lang="es-ES" dirty="0" smtClean="0"/>
              <a:t>planteamiento.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4º Igualmente </a:t>
            </a:r>
            <a:r>
              <a:rPr lang="es-ES" dirty="0"/>
              <a:t>creemos que es de utilidad para </a:t>
            </a:r>
            <a:r>
              <a:rPr lang="es-ES" dirty="0">
                <a:solidFill>
                  <a:srgbClr val="C00000"/>
                </a:solidFill>
              </a:rPr>
              <a:t>orientar a posibles sustitutos y profesores </a:t>
            </a:r>
            <a:r>
              <a:rPr lang="es-ES" dirty="0"/>
              <a:t>que se incorporen por primera vez.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245294" cy="197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5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1412777"/>
            <a:ext cx="7761185" cy="4713386"/>
          </a:xfrm>
        </p:spPr>
        <p:txBody>
          <a:bodyPr/>
          <a:lstStyle/>
          <a:p>
            <a:r>
              <a:rPr lang="es-ES" dirty="0" smtClean="0"/>
              <a:t>DEFINICIÓN DE TAREAS EN AICLE:</a:t>
            </a:r>
          </a:p>
          <a:p>
            <a:endParaRPr lang="es-ES" dirty="0"/>
          </a:p>
          <a:p>
            <a:r>
              <a:rPr lang="es-ES" dirty="0"/>
              <a:t>1º Una tarea es una </a:t>
            </a:r>
            <a:r>
              <a:rPr lang="es-ES" dirty="0">
                <a:solidFill>
                  <a:srgbClr val="C00000"/>
                </a:solidFill>
              </a:rPr>
              <a:t>actividad que requiere que los alumnos usen la lengua, poniendo el énfasis en el significado, </a:t>
            </a:r>
            <a:r>
              <a:rPr lang="es-ES" dirty="0"/>
              <a:t>para obtener un objetivo” (</a:t>
            </a:r>
            <a:r>
              <a:rPr lang="es-ES" dirty="0" err="1"/>
              <a:t>Bygate</a:t>
            </a:r>
            <a:r>
              <a:rPr lang="es-ES" dirty="0"/>
              <a:t>, </a:t>
            </a:r>
            <a:r>
              <a:rPr lang="es-ES" dirty="0" err="1"/>
              <a:t>Skehan</a:t>
            </a:r>
            <a:r>
              <a:rPr lang="es-ES" dirty="0"/>
              <a:t>, and </a:t>
            </a:r>
            <a:r>
              <a:rPr lang="es-ES" dirty="0" err="1"/>
              <a:t>Swain</a:t>
            </a:r>
            <a:r>
              <a:rPr lang="es-ES" dirty="0"/>
              <a:t>, 2001:11</a:t>
            </a:r>
            <a:r>
              <a:rPr lang="es-ES" dirty="0" smtClean="0"/>
              <a:t>).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8491" y="570156"/>
            <a:ext cx="7483910" cy="770612"/>
          </a:xfrm>
        </p:spPr>
        <p:txBody>
          <a:bodyPr/>
          <a:lstStyle/>
          <a:p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LAS TAREAS</a:t>
            </a:r>
            <a:endParaRPr lang="es-E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58313"/>
            <a:ext cx="2601438" cy="237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</TotalTime>
  <Words>925</Words>
  <Application>Microsoft Office PowerPoint</Application>
  <PresentationFormat>Presentación en pantalla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Cartoné</vt:lpstr>
      <vt:lpstr>AICLE </vt:lpstr>
      <vt:lpstr>COMO CREAMOS AICLE </vt:lpstr>
      <vt:lpstr>Diseño de Actividades para el aula CLIL</vt:lpstr>
      <vt:lpstr>Presentación de PowerPoint</vt:lpstr>
      <vt:lpstr>Presentación de PowerPoint</vt:lpstr>
      <vt:lpstr> </vt:lpstr>
      <vt:lpstr>De hecho, el uso de una plantilla tiene numerosas ventajas:</vt:lpstr>
      <vt:lpstr>Presentación de PowerPoint</vt:lpstr>
      <vt:lpstr>LAS TAREAS</vt:lpstr>
      <vt:lpstr>Presentación de PowerPoint</vt:lpstr>
      <vt:lpstr>Las tareas deben ser o estar: </vt:lpstr>
      <vt:lpstr>TAREAS DE RECEPCIÓN: ESCUCHAR Y LEER</vt:lpstr>
      <vt:lpstr>   Algunas actividades que se pueden utilizar en el proceso para llevar a cabo la tarea:</vt:lpstr>
      <vt:lpstr>Presentación de PowerPoint</vt:lpstr>
      <vt:lpstr>Tareas de producción: (hablar y escribir)</vt:lpstr>
      <vt:lpstr>Algunas de las estrategias y actividades que pueden realizarse como parte del proceso de andamiaje:</vt:lpstr>
      <vt:lpstr>Las tareas pueden presentarse en distintos formatos: </vt:lpstr>
      <vt:lpstr>CREANDO NUESTRA PROPIA UNIDAD AICLE</vt:lpstr>
      <vt:lpstr>COMPARTIENDO NUESTRO TRABAJO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AICLE</dc:title>
  <dc:creator>gracia sarria</dc:creator>
  <cp:lastModifiedBy>gracia sarria</cp:lastModifiedBy>
  <cp:revision>21</cp:revision>
  <dcterms:created xsi:type="dcterms:W3CDTF">2016-05-08T15:50:26Z</dcterms:created>
  <dcterms:modified xsi:type="dcterms:W3CDTF">2017-02-07T05:23:41Z</dcterms:modified>
</cp:coreProperties>
</file>