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7" r:id="rId4"/>
    <p:sldId id="258" r:id="rId5"/>
    <p:sldId id="259" r:id="rId6"/>
    <p:sldId id="260" r:id="rId7"/>
    <p:sldId id="262" r:id="rId8"/>
    <p:sldId id="263" r:id="rId9"/>
    <p:sldId id="264" r:id="rId10"/>
    <p:sldId id="265" r:id="rId11"/>
    <p:sldId id="266" r:id="rId12"/>
    <p:sldId id="267" r:id="rId1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Subtítulo"/>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08D20DD3-C92B-4376-9498-B2F59EA3803F}" type="datetimeFigureOut">
              <a:rPr lang="es-ES" smtClean="0"/>
              <a:t>23/09/2019</a:t>
            </a:fld>
            <a:endParaRPr lang="es-ES"/>
          </a:p>
        </p:txBody>
      </p:sp>
      <p:sp>
        <p:nvSpPr>
          <p:cNvPr id="17" name="16 Marcador de pie de página"/>
          <p:cNvSpPr>
            <a:spLocks noGrp="1"/>
          </p:cNvSpPr>
          <p:nvPr>
            <p:ph type="ftr" sz="quarter" idx="11"/>
          </p:nvPr>
        </p:nvSpPr>
        <p:spPr/>
        <p:txBody>
          <a:bodyPr/>
          <a:lstStyle/>
          <a:p>
            <a:endParaRPr lang="es-ES"/>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fld id="{254CE2E9-767A-475E-9B55-FA3C67FD1746}" type="slidenum">
              <a:rPr lang="es-ES" smtClean="0"/>
              <a:t>‹Nº›</a:t>
            </a:fld>
            <a:endParaRPr lang="es-ES"/>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8D20DD3-C92B-4376-9498-B2F59EA3803F}" type="datetimeFigureOut">
              <a:rPr lang="es-ES" smtClean="0"/>
              <a:t>23/09/2019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54CE2E9-767A-475E-9B55-FA3C67FD1746}"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8D20DD3-C92B-4376-9498-B2F59EA3803F}" type="datetimeFigureOut">
              <a:rPr lang="es-ES" smtClean="0"/>
              <a:t>23/09/2019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54CE2E9-767A-475E-9B55-FA3C67FD1746}"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08D20DD3-C92B-4376-9498-B2F59EA3803F}" type="datetimeFigureOut">
              <a:rPr lang="es-ES" smtClean="0"/>
              <a:t>23/09/2019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54CE2E9-767A-475E-9B55-FA3C67FD1746}" type="slidenum">
              <a:rPr lang="es-ES" smtClean="0"/>
              <a:t>‹Nº›</a:t>
            </a:fld>
            <a:endParaRPr lang="es-ES"/>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08D20DD3-C92B-4376-9498-B2F59EA3803F}" type="datetimeFigureOut">
              <a:rPr lang="es-ES" smtClean="0"/>
              <a:t>23/09/2019</a:t>
            </a:fld>
            <a:endParaRPr lang="es-ES"/>
          </a:p>
        </p:txBody>
      </p:sp>
      <p:sp>
        <p:nvSpPr>
          <p:cNvPr id="5" name="4 Marcador de pie de página"/>
          <p:cNvSpPr>
            <a:spLocks noGrp="1"/>
          </p:cNvSpPr>
          <p:nvPr>
            <p:ph type="ftr" sz="quarter" idx="11"/>
          </p:nvPr>
        </p:nvSpPr>
        <p:spPr>
          <a:xfrm>
            <a:off x="800100" y="6172200"/>
            <a:ext cx="4000500" cy="457200"/>
          </a:xfrm>
        </p:spPr>
        <p:txBody>
          <a:bodyPr/>
          <a:lstStyle/>
          <a:p>
            <a:endParaRPr lang="es-ES"/>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146304" y="6208776"/>
            <a:ext cx="457200" cy="457200"/>
          </a:xfrm>
        </p:spPr>
        <p:txBody>
          <a:bodyPr/>
          <a:lstStyle/>
          <a:p>
            <a:fld id="{254CE2E9-767A-475E-9B55-FA3C67FD1746}"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08D20DD3-C92B-4376-9498-B2F59EA3803F}" type="datetimeFigureOut">
              <a:rPr lang="es-ES" smtClean="0"/>
              <a:t>23/09/2019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54CE2E9-767A-475E-9B55-FA3C67FD1746}" type="slidenum">
              <a:rPr lang="es-ES" smtClean="0"/>
              <a:t>‹Nº›</a:t>
            </a:fld>
            <a:endParaRPr lang="es-ES"/>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08D20DD3-C92B-4376-9498-B2F59EA3803F}" type="datetimeFigureOut">
              <a:rPr lang="es-ES" smtClean="0"/>
              <a:t>23/09/2019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254CE2E9-767A-475E-9B55-FA3C67FD1746}" type="slidenum">
              <a:rPr lang="es-ES" smtClean="0"/>
              <a:t>‹Nº›</a:t>
            </a:fld>
            <a:endParaRPr lang="es-ES"/>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08D20DD3-C92B-4376-9498-B2F59EA3803F}" type="datetimeFigureOut">
              <a:rPr lang="es-ES" smtClean="0"/>
              <a:t>23/09/2019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254CE2E9-767A-475E-9B55-FA3C67FD1746}"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8D20DD3-C92B-4376-9498-B2F59EA3803F}" type="datetimeFigureOut">
              <a:rPr lang="es-ES" smtClean="0"/>
              <a:t>23/09/2019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254CE2E9-767A-475E-9B55-FA3C67FD1746}"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08D20DD3-C92B-4376-9498-B2F59EA3803F}" type="datetimeFigureOut">
              <a:rPr lang="es-ES" smtClean="0"/>
              <a:t>23/09/2019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54CE2E9-767A-475E-9B55-FA3C67FD1746}" type="slidenum">
              <a:rPr lang="es-ES" smtClean="0"/>
              <a:t>‹Nº›</a:t>
            </a:fld>
            <a:endParaRPr lang="es-ES"/>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08D20DD3-C92B-4376-9498-B2F59EA3803F}" type="datetimeFigureOut">
              <a:rPr lang="es-ES" smtClean="0"/>
              <a:t>23/09/2019</a:t>
            </a:fld>
            <a:endParaRPr lang="es-ES"/>
          </a:p>
        </p:txBody>
      </p:sp>
      <p:sp>
        <p:nvSpPr>
          <p:cNvPr id="6" name="5 Marcador de pie de página"/>
          <p:cNvSpPr>
            <a:spLocks noGrp="1"/>
          </p:cNvSpPr>
          <p:nvPr>
            <p:ph type="ftr" sz="quarter" idx="11"/>
          </p:nvPr>
        </p:nvSpPr>
        <p:spPr>
          <a:xfrm>
            <a:off x="914400" y="6172200"/>
            <a:ext cx="3886200" cy="457200"/>
          </a:xfrm>
        </p:spPr>
        <p:txBody>
          <a:bodyPr/>
          <a:lstStyle/>
          <a:p>
            <a:endParaRPr lang="es-ES"/>
          </a:p>
        </p:txBody>
      </p:sp>
      <p:sp>
        <p:nvSpPr>
          <p:cNvPr id="7" name="6 Marcador de número de diapositiva"/>
          <p:cNvSpPr>
            <a:spLocks noGrp="1"/>
          </p:cNvSpPr>
          <p:nvPr>
            <p:ph type="sldNum" sz="quarter" idx="12"/>
          </p:nvPr>
        </p:nvSpPr>
        <p:spPr>
          <a:xfrm>
            <a:off x="146304" y="6208776"/>
            <a:ext cx="457200" cy="457200"/>
          </a:xfrm>
        </p:spPr>
        <p:txBody>
          <a:bodyPr/>
          <a:lstStyle/>
          <a:p>
            <a:fld id="{254CE2E9-767A-475E-9B55-FA3C67FD1746}" type="slidenum">
              <a:rPr lang="es-ES" smtClean="0"/>
              <a:t>‹Nº›</a:t>
            </a:fld>
            <a:endParaRPr lang="es-ES"/>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s-ES" smtClean="0"/>
              <a:t>Haga clic en el icono para agregar una imagen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8D20DD3-C92B-4376-9498-B2F59EA3803F}" type="datetimeFigureOut">
              <a:rPr lang="es-ES" smtClean="0"/>
              <a:t>23/09/2019</a:t>
            </a:fld>
            <a:endParaRPr lang="es-ES"/>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s-ES"/>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54CE2E9-767A-475E-9B55-FA3C67FD1746}"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lstStyle/>
          <a:p>
            <a:r>
              <a:rPr lang="es-ES" dirty="0" smtClean="0"/>
              <a:t>¿Qué buscamos?</a:t>
            </a:r>
            <a:endParaRPr lang="es-ES" dirty="0"/>
          </a:p>
        </p:txBody>
      </p:sp>
      <p:sp>
        <p:nvSpPr>
          <p:cNvPr id="2" name="1 Título"/>
          <p:cNvSpPr>
            <a:spLocks noGrp="1"/>
          </p:cNvSpPr>
          <p:nvPr>
            <p:ph type="ctrTitle"/>
          </p:nvPr>
        </p:nvSpPr>
        <p:spPr/>
        <p:txBody>
          <a:bodyPr/>
          <a:lstStyle/>
          <a:p>
            <a:r>
              <a:rPr lang="es-ES" dirty="0" smtClean="0"/>
              <a:t>CALIDAD</a:t>
            </a:r>
            <a:endParaRPr lang="es-E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Detalle y magnificación</a:t>
            </a:r>
            <a:endParaRPr lang="es-ES" dirty="0"/>
          </a:p>
        </p:txBody>
      </p:sp>
      <p:sp>
        <p:nvSpPr>
          <p:cNvPr id="3" name="2 Marcador de contenido"/>
          <p:cNvSpPr>
            <a:spLocks noGrp="1"/>
          </p:cNvSpPr>
          <p:nvPr>
            <p:ph sz="quarter" idx="1"/>
          </p:nvPr>
        </p:nvSpPr>
        <p:spPr/>
        <p:txBody>
          <a:bodyPr/>
          <a:lstStyle/>
          <a:p>
            <a:r>
              <a:rPr lang="es-ES" dirty="0" smtClean="0"/>
              <a:t>Capacidad de la imagen para mostrar estructuras pequeñas de forma nítida. </a:t>
            </a:r>
          </a:p>
          <a:p>
            <a:r>
              <a:rPr lang="es-ES" dirty="0" smtClean="0"/>
              <a:t>Puede identificarse con la resolución, propiedad que permite diferenciar estructuras muy próximas de pequeño tamaño.</a:t>
            </a:r>
          </a:p>
          <a:p>
            <a:r>
              <a:rPr lang="es-ES" dirty="0" smtClean="0"/>
              <a:t>Todas las imágenes radiográficas </a:t>
            </a:r>
            <a:r>
              <a:rPr lang="es-ES" dirty="0" err="1" smtClean="0"/>
              <a:t>estan</a:t>
            </a:r>
            <a:r>
              <a:rPr lang="es-ES" dirty="0" smtClean="0"/>
              <a:t> aumentadas respecto a la realidad, esto afecta a la nitidez.</a:t>
            </a:r>
          </a:p>
          <a:p>
            <a:r>
              <a:rPr lang="es-ES" dirty="0" smtClean="0"/>
              <a:t>La distancia entre el objeto y el receptor es clave.</a:t>
            </a:r>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Detalle y magnificación</a:t>
            </a:r>
            <a:endParaRPr lang="es-ES" dirty="0"/>
          </a:p>
        </p:txBody>
      </p:sp>
      <p:pic>
        <p:nvPicPr>
          <p:cNvPr id="3074" name="Picture 2"/>
          <p:cNvPicPr>
            <a:picLocks noGrp="1" noChangeAspect="1" noChangeArrowheads="1"/>
          </p:cNvPicPr>
          <p:nvPr>
            <p:ph sz="half" idx="2"/>
          </p:nvPr>
        </p:nvPicPr>
        <p:blipFill>
          <a:blip r:embed="rId2" cstate="print"/>
          <a:stretch>
            <a:fillRect/>
          </a:stretch>
        </p:blipFill>
        <p:spPr bwMode="auto">
          <a:xfrm>
            <a:off x="1259631" y="2420888"/>
            <a:ext cx="6634861" cy="3723094"/>
          </a:xfrm>
          <a:prstGeom prst="rect">
            <a:avLst/>
          </a:prstGeom>
          <a:noFill/>
          <a:ln w="9525">
            <a:noFill/>
            <a:miter lim="800000"/>
            <a:headEnd/>
            <a:tailEnd/>
          </a:ln>
        </p:spPr>
      </p:pic>
      <p:sp>
        <p:nvSpPr>
          <p:cNvPr id="7" name="6 Marcador de contenido"/>
          <p:cNvSpPr>
            <a:spLocks noGrp="1"/>
          </p:cNvSpPr>
          <p:nvPr>
            <p:ph sz="half" idx="4"/>
          </p:nvPr>
        </p:nvSpPr>
        <p:spPr>
          <a:xfrm>
            <a:off x="1043608" y="1412776"/>
            <a:ext cx="7715200" cy="821060"/>
          </a:xfrm>
        </p:spPr>
        <p:txBody>
          <a:bodyPr>
            <a:normAutofit fontScale="85000" lnSpcReduction="10000"/>
          </a:bodyPr>
          <a:lstStyle/>
          <a:p>
            <a:r>
              <a:rPr lang="es-ES" dirty="0" smtClean="0"/>
              <a:t>Cuanto más alejado está el objeto del receptor de imagen, más aumentado de tamaño o magnificado se visualizará.</a:t>
            </a:r>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a:xfrm>
            <a:off x="971600" y="1196752"/>
            <a:ext cx="7772400" cy="1143000"/>
          </a:xfrm>
        </p:spPr>
        <p:txBody>
          <a:bodyPr>
            <a:normAutofit fontScale="90000"/>
          </a:bodyPr>
          <a:lstStyle/>
          <a:p>
            <a:r>
              <a:rPr lang="es-ES" sz="2000" dirty="0" smtClean="0"/>
              <a:t>La intensidad (mA) aplicada en función del tiempo (s) es una medida de la radiación que recibe el paciente, es decir, determina la cantidad de fotones que lleva el haz de RX por unidad de tiempo (mAs).</a:t>
            </a:r>
            <a:br>
              <a:rPr lang="es-ES" sz="2000" dirty="0" smtClean="0"/>
            </a:br>
            <a:r>
              <a:rPr lang="es-ES" sz="2000" dirty="0" smtClean="0"/>
              <a:t/>
            </a:r>
            <a:br>
              <a:rPr lang="es-ES" sz="2000" dirty="0" smtClean="0"/>
            </a:br>
            <a:r>
              <a:rPr lang="es-ES" sz="2000" dirty="0" smtClean="0"/>
              <a:t>Para garantizar la dosis necesaria para cada exposición hay que encontrar el equilibrio entre el mínimo tiempo de exposición y la cantidad de fotones de RX suficiente para radiografiar la región corporal obteniendo, además, una densidad óptica adecuada.</a:t>
            </a:r>
            <a:endParaRPr lang="es-ES" sz="2000" dirty="0"/>
          </a:p>
        </p:txBody>
      </p:sp>
      <p:pic>
        <p:nvPicPr>
          <p:cNvPr id="4098" name="Picture 2"/>
          <p:cNvPicPr>
            <a:picLocks noGrp="1" noChangeAspect="1" noChangeArrowheads="1"/>
          </p:cNvPicPr>
          <p:nvPr>
            <p:ph sz="quarter" idx="1"/>
          </p:nvPr>
        </p:nvPicPr>
        <p:blipFill>
          <a:blip r:embed="rId2" cstate="print"/>
          <a:srcRect/>
          <a:stretch>
            <a:fillRect/>
          </a:stretch>
        </p:blipFill>
        <p:spPr bwMode="auto">
          <a:xfrm>
            <a:off x="467544" y="2348880"/>
            <a:ext cx="8269567" cy="3595464"/>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normAutofit fontScale="85000" lnSpcReduction="10000"/>
          </a:bodyPr>
          <a:lstStyle/>
          <a:p>
            <a:r>
              <a:rPr lang="es-ES" dirty="0" smtClean="0"/>
              <a:t>¿Qué buscamos?</a:t>
            </a:r>
          </a:p>
          <a:p>
            <a:r>
              <a:rPr lang="es-ES" dirty="0" smtClean="0"/>
              <a:t>Se considera que la radiografía es de calidad cuando aporta la </a:t>
            </a:r>
            <a:r>
              <a:rPr lang="es-ES" dirty="0" err="1" smtClean="0"/>
              <a:t>informaición</a:t>
            </a:r>
            <a:r>
              <a:rPr lang="es-ES" dirty="0" smtClean="0"/>
              <a:t> necesaria para el diagnóstico con el menor coste posible (ALARA).</a:t>
            </a:r>
            <a:endParaRPr lang="es-ES" dirty="0"/>
          </a:p>
        </p:txBody>
      </p:sp>
      <p:sp>
        <p:nvSpPr>
          <p:cNvPr id="2" name="1 Título"/>
          <p:cNvSpPr>
            <a:spLocks noGrp="1"/>
          </p:cNvSpPr>
          <p:nvPr>
            <p:ph type="ctrTitle"/>
          </p:nvPr>
        </p:nvSpPr>
        <p:spPr/>
        <p:txBody>
          <a:bodyPr/>
          <a:lstStyle/>
          <a:p>
            <a:r>
              <a:rPr lang="es-ES" dirty="0" smtClean="0"/>
              <a:t>CALIDAD</a:t>
            </a:r>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Grosor de la zona que se va a explorar</a:t>
            </a:r>
            <a:endParaRPr lang="es-ES" dirty="0"/>
          </a:p>
        </p:txBody>
      </p:sp>
      <p:sp>
        <p:nvSpPr>
          <p:cNvPr id="3" name="2 Marcador de contenido"/>
          <p:cNvSpPr>
            <a:spLocks noGrp="1"/>
          </p:cNvSpPr>
          <p:nvPr>
            <p:ph sz="quarter" idx="1"/>
          </p:nvPr>
        </p:nvSpPr>
        <p:spPr/>
        <p:txBody>
          <a:bodyPr/>
          <a:lstStyle/>
          <a:p>
            <a:r>
              <a:rPr lang="es-ES" dirty="0" smtClean="0"/>
              <a:t>Los factores técnicos necesarios para radiografiar una zona o región corporal están determinados por su grosor y su estructura, que a su vez están relacionados con:</a:t>
            </a:r>
          </a:p>
          <a:p>
            <a:pPr>
              <a:buNone/>
            </a:pPr>
            <a:endParaRPr lang="es-ES" dirty="0" smtClean="0"/>
          </a:p>
          <a:p>
            <a:pPr>
              <a:buFont typeface="Wingdings" pitchFamily="2" charset="2"/>
              <a:buChar char="Ø"/>
            </a:pPr>
            <a:r>
              <a:rPr lang="es-ES" dirty="0" smtClean="0"/>
              <a:t>Número atómico de estructuras y tejidos.</a:t>
            </a:r>
          </a:p>
          <a:p>
            <a:pPr>
              <a:buFont typeface="Wingdings" pitchFamily="2" charset="2"/>
              <a:buChar char="Ø"/>
            </a:pPr>
            <a:r>
              <a:rPr lang="es-ES" dirty="0" smtClean="0"/>
              <a:t>Densidad del tejido.</a:t>
            </a:r>
          </a:p>
          <a:p>
            <a:pPr>
              <a:buFont typeface="Wingdings" pitchFamily="2" charset="2"/>
              <a:buChar char="Ø"/>
            </a:pPr>
            <a:r>
              <a:rPr lang="es-ES" dirty="0" smtClean="0"/>
              <a:t>Espesor del tejido atravesado.</a:t>
            </a:r>
          </a:p>
          <a:p>
            <a:pPr>
              <a:buFont typeface="Wingdings" pitchFamily="2" charset="2"/>
              <a:buChar char="Ø"/>
            </a:pPr>
            <a:r>
              <a:rPr lang="es-ES" dirty="0" smtClean="0"/>
              <a:t>Energía de los fotones de rayos X.</a:t>
            </a:r>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Los valores que controla el TSID</a:t>
            </a:r>
            <a:endParaRPr lang="es-ES" dirty="0"/>
          </a:p>
        </p:txBody>
      </p:sp>
      <p:sp>
        <p:nvSpPr>
          <p:cNvPr id="3" name="2 Marcador de contenido"/>
          <p:cNvSpPr>
            <a:spLocks noGrp="1"/>
          </p:cNvSpPr>
          <p:nvPr>
            <p:ph sz="quarter" idx="1"/>
          </p:nvPr>
        </p:nvSpPr>
        <p:spPr>
          <a:xfrm>
            <a:off x="899592" y="2060848"/>
            <a:ext cx="7772400" cy="4572000"/>
          </a:xfrm>
        </p:spPr>
        <p:txBody>
          <a:bodyPr/>
          <a:lstStyle/>
          <a:p>
            <a:r>
              <a:rPr lang="es-ES" dirty="0" err="1" smtClean="0"/>
              <a:t>Kilovoltaje</a:t>
            </a:r>
            <a:r>
              <a:rPr lang="es-ES" dirty="0" smtClean="0"/>
              <a:t> pico (</a:t>
            </a:r>
            <a:r>
              <a:rPr lang="es-ES" dirty="0" err="1" smtClean="0"/>
              <a:t>kVp</a:t>
            </a:r>
            <a:r>
              <a:rPr lang="es-ES" dirty="0" smtClean="0"/>
              <a:t>)</a:t>
            </a:r>
          </a:p>
          <a:p>
            <a:r>
              <a:rPr lang="es-ES" dirty="0" smtClean="0"/>
              <a:t>Intensidad del haz de rayos X (mA)</a:t>
            </a:r>
          </a:p>
          <a:p>
            <a:r>
              <a:rPr lang="es-ES" dirty="0" smtClean="0"/>
              <a:t>Tiempo de exposición (s)</a:t>
            </a:r>
          </a:p>
          <a:p>
            <a:r>
              <a:rPr lang="es-ES" dirty="0" smtClean="0"/>
              <a:t>Distancia entre el foco y el receptor de la imagen</a:t>
            </a:r>
          </a:p>
          <a:p>
            <a:r>
              <a:rPr lang="es-ES" dirty="0" smtClean="0"/>
              <a:t>Distancia entre el objeto y el receptor de imagen</a:t>
            </a:r>
          </a:p>
          <a:p>
            <a:endParaRPr lang="es-ES" dirty="0" smtClean="0"/>
          </a:p>
          <a:p>
            <a:endParaRPr lang="es-ES" dirty="0" smtClean="0"/>
          </a:p>
          <a:p>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sz="quarter" idx="1"/>
          </p:nvPr>
        </p:nvSpPr>
        <p:spPr/>
        <p:txBody>
          <a:bodyPr/>
          <a:lstStyle/>
          <a:p>
            <a:r>
              <a:rPr lang="es-ES" dirty="0" err="1" smtClean="0"/>
              <a:t>kVp</a:t>
            </a:r>
            <a:r>
              <a:rPr lang="es-ES" dirty="0" smtClean="0"/>
              <a:t> determina la capacidad de penetración que tendrá el haz de RX, su valor dependerá del contraste que se necesite.</a:t>
            </a:r>
          </a:p>
          <a:p>
            <a:r>
              <a:rPr lang="es-ES" dirty="0" smtClean="0"/>
              <a:t>El contraste necesario puede variar de un paciente a otro.</a:t>
            </a:r>
          </a:p>
          <a:p>
            <a:r>
              <a:rPr lang="es-ES" dirty="0" smtClean="0"/>
              <a:t>Un alto </a:t>
            </a:r>
            <a:r>
              <a:rPr lang="es-ES" dirty="0" err="1" smtClean="0"/>
              <a:t>kVp</a:t>
            </a:r>
            <a:r>
              <a:rPr lang="es-ES" dirty="0" smtClean="0"/>
              <a:t> aporta poco contraste, no se diferenciarán las estructuras.</a:t>
            </a:r>
          </a:p>
          <a:p>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Calidad de la imagen radiográfica y geometría de la imagen</a:t>
            </a:r>
            <a:endParaRPr lang="es-ES" dirty="0"/>
          </a:p>
        </p:txBody>
      </p:sp>
      <p:pic>
        <p:nvPicPr>
          <p:cNvPr id="1026" name="Picture 2"/>
          <p:cNvPicPr>
            <a:picLocks noGrp="1" noChangeAspect="1" noChangeArrowheads="1"/>
          </p:cNvPicPr>
          <p:nvPr>
            <p:ph sz="quarter" idx="1"/>
          </p:nvPr>
        </p:nvPicPr>
        <p:blipFill>
          <a:blip r:embed="rId2" cstate="print"/>
          <a:stretch>
            <a:fillRect/>
          </a:stretch>
        </p:blipFill>
        <p:spPr bwMode="auto">
          <a:xfrm>
            <a:off x="251520" y="1628800"/>
            <a:ext cx="8643398" cy="2504161"/>
          </a:xfrm>
          <a:prstGeom prst="rect">
            <a:avLst/>
          </a:prstGeom>
          <a:noFill/>
          <a:ln w="9525">
            <a:noFill/>
            <a:miter lim="800000"/>
            <a:headEnd/>
            <a:tailEnd/>
          </a:ln>
        </p:spPr>
      </p:pic>
      <p:sp>
        <p:nvSpPr>
          <p:cNvPr id="5" name="4 Marcador de contenido"/>
          <p:cNvSpPr>
            <a:spLocks noGrp="1"/>
          </p:cNvSpPr>
          <p:nvPr>
            <p:ph sz="quarter" idx="2"/>
          </p:nvPr>
        </p:nvSpPr>
        <p:spPr>
          <a:xfrm>
            <a:off x="611560" y="4581128"/>
            <a:ext cx="8071430" cy="1438672"/>
          </a:xfrm>
        </p:spPr>
        <p:txBody>
          <a:bodyPr>
            <a:normAutofit fontScale="92500" lnSpcReduction="20000"/>
          </a:bodyPr>
          <a:lstStyle/>
          <a:p>
            <a:r>
              <a:rPr lang="es-ES" dirty="0" smtClean="0"/>
              <a:t>Los factores están relacionados entre sí, un cambio en cualquiera de ellos, afecta al resto.</a:t>
            </a:r>
          </a:p>
          <a:p>
            <a:r>
              <a:rPr lang="es-ES" dirty="0" smtClean="0"/>
              <a:t>Importante las distancias de foco y receptor para no afectar a la geometría de la imagen.</a:t>
            </a:r>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lstStyle/>
          <a:p>
            <a:r>
              <a:rPr lang="es-ES" dirty="0" smtClean="0"/>
              <a:t>Densidad óptica</a:t>
            </a:r>
            <a:endParaRPr lang="es-ES" dirty="0"/>
          </a:p>
        </p:txBody>
      </p:sp>
      <p:sp>
        <p:nvSpPr>
          <p:cNvPr id="6" name="5 Marcador de contenido"/>
          <p:cNvSpPr>
            <a:spLocks noGrp="1"/>
          </p:cNvSpPr>
          <p:nvPr>
            <p:ph sz="quarter" idx="1"/>
          </p:nvPr>
        </p:nvSpPr>
        <p:spPr/>
        <p:txBody>
          <a:bodyPr/>
          <a:lstStyle/>
          <a:p>
            <a:r>
              <a:rPr lang="es-ES" dirty="0" smtClean="0"/>
              <a:t>Grado de ennegrecimiento de la imagen radiográfica dentro de una escala de grises.</a:t>
            </a:r>
          </a:p>
          <a:p>
            <a:r>
              <a:rPr lang="es-ES" dirty="0" smtClean="0"/>
              <a:t>Principalmente controlado por mAs.</a:t>
            </a:r>
          </a:p>
          <a:p>
            <a:r>
              <a:rPr lang="es-ES" dirty="0" smtClean="0"/>
              <a:t>Se ve influenciada  por distancia foco-receptor, grosor del paciente y </a:t>
            </a:r>
            <a:r>
              <a:rPr lang="es-ES" dirty="0" err="1" smtClean="0"/>
              <a:t>kVp</a:t>
            </a:r>
            <a:r>
              <a:rPr lang="es-ES" dirty="0" smtClean="0"/>
              <a:t>.</a:t>
            </a:r>
          </a:p>
          <a:p>
            <a:r>
              <a:rPr lang="es-ES" dirty="0" smtClean="0"/>
              <a:t>Sobreexpuesta: densidad elevada  (oscura)</a:t>
            </a:r>
          </a:p>
          <a:p>
            <a:r>
              <a:rPr lang="es-ES" dirty="0" smtClean="0"/>
              <a:t>Subexpuesta: densidad baja (clara)</a:t>
            </a:r>
            <a:endParaRPr lang="es-ES" dirty="0"/>
          </a:p>
        </p:txBody>
      </p:sp>
      <p:pic>
        <p:nvPicPr>
          <p:cNvPr id="2050" name="Picture 2"/>
          <p:cNvPicPr>
            <a:picLocks noChangeAspect="1" noChangeArrowheads="1"/>
          </p:cNvPicPr>
          <p:nvPr/>
        </p:nvPicPr>
        <p:blipFill>
          <a:blip r:embed="rId2" cstate="print"/>
          <a:srcRect/>
          <a:stretch>
            <a:fillRect/>
          </a:stretch>
        </p:blipFill>
        <p:spPr bwMode="auto">
          <a:xfrm>
            <a:off x="6948264" y="4077072"/>
            <a:ext cx="1971675" cy="257175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Contraste</a:t>
            </a:r>
            <a:endParaRPr lang="es-ES" dirty="0"/>
          </a:p>
        </p:txBody>
      </p:sp>
      <p:sp>
        <p:nvSpPr>
          <p:cNvPr id="3" name="2 Marcador de contenido"/>
          <p:cNvSpPr>
            <a:spLocks noGrp="1"/>
          </p:cNvSpPr>
          <p:nvPr>
            <p:ph sz="quarter" idx="1"/>
          </p:nvPr>
        </p:nvSpPr>
        <p:spPr/>
        <p:txBody>
          <a:bodyPr/>
          <a:lstStyle/>
          <a:p>
            <a:r>
              <a:rPr lang="es-ES" dirty="0" smtClean="0"/>
              <a:t>Permite diferenciar estructuras dentro de la imagen.</a:t>
            </a:r>
          </a:p>
          <a:p>
            <a:r>
              <a:rPr lang="es-ES" dirty="0" smtClean="0"/>
              <a:t>Depende del contraste propio del tejido y del </a:t>
            </a:r>
            <a:r>
              <a:rPr lang="es-ES" dirty="0" err="1" smtClean="0"/>
              <a:t>kVp</a:t>
            </a:r>
            <a:r>
              <a:rPr lang="es-ES" dirty="0" smtClean="0"/>
              <a:t>.</a:t>
            </a:r>
          </a:p>
          <a:p>
            <a:r>
              <a:rPr lang="es-ES" dirty="0" smtClean="0"/>
              <a:t>Según el caso será necesario &gt;&lt; contraste.</a:t>
            </a:r>
          </a:p>
          <a:p>
            <a:r>
              <a:rPr lang="es-ES" dirty="0" smtClean="0"/>
              <a:t>Lo controlamos con </a:t>
            </a:r>
            <a:r>
              <a:rPr lang="es-ES" dirty="0" err="1" smtClean="0"/>
              <a:t>kVp</a:t>
            </a:r>
            <a:r>
              <a:rPr lang="es-ES" dirty="0" smtClean="0"/>
              <a:t>, no siempre será deseable un </a:t>
            </a:r>
            <a:r>
              <a:rPr lang="es-ES" dirty="0" err="1" smtClean="0"/>
              <a:t>kVp</a:t>
            </a:r>
            <a:r>
              <a:rPr lang="es-ES" dirty="0" smtClean="0"/>
              <a:t> para un alto contraste, pues por ejemplo en tórax ya existe un contraste entre las estructuras.</a:t>
            </a:r>
          </a:p>
          <a:p>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Detalle y magnificación</a:t>
            </a:r>
            <a:endParaRPr lang="es-ES" dirty="0"/>
          </a:p>
        </p:txBody>
      </p:sp>
      <p:sp>
        <p:nvSpPr>
          <p:cNvPr id="3" name="2 Marcador de contenido"/>
          <p:cNvSpPr>
            <a:spLocks noGrp="1"/>
          </p:cNvSpPr>
          <p:nvPr>
            <p:ph sz="quarter" idx="1"/>
          </p:nvPr>
        </p:nvSpPr>
        <p:spPr/>
        <p:txBody>
          <a:bodyPr/>
          <a:lstStyle/>
          <a:p>
            <a:r>
              <a:rPr lang="es-ES" dirty="0" smtClean="0"/>
              <a:t>Capacidad de la imagen para mostrar estructuras pequeñas de forma nítida. </a:t>
            </a:r>
          </a:p>
          <a:p>
            <a:r>
              <a:rPr lang="es-ES" dirty="0" smtClean="0"/>
              <a:t>Puede identificarse con la resolución ¿?</a:t>
            </a:r>
          </a:p>
          <a:p>
            <a:r>
              <a:rPr lang="es-ES" dirty="0" smtClean="0"/>
              <a:t>¿Qué distancias son las más habituales?</a:t>
            </a:r>
          </a:p>
          <a:p>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dad">
  <a:themeElements>
    <a:clrScheme name="Equida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dad">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69</TotalTime>
  <Words>492</Words>
  <Application>Microsoft Office PowerPoint</Application>
  <PresentationFormat>Presentación en pantalla (4:3)</PresentationFormat>
  <Paragraphs>48</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Equidad</vt:lpstr>
      <vt:lpstr>CALIDAD</vt:lpstr>
      <vt:lpstr>CALIDAD</vt:lpstr>
      <vt:lpstr>Grosor de la zona que se va a explorar</vt:lpstr>
      <vt:lpstr>Los valores que controla el TSID</vt:lpstr>
      <vt:lpstr>Diapositiva 5</vt:lpstr>
      <vt:lpstr>Calidad de la imagen radiográfica y geometría de la imagen</vt:lpstr>
      <vt:lpstr>Densidad óptica</vt:lpstr>
      <vt:lpstr>Contraste</vt:lpstr>
      <vt:lpstr>Detalle y magnificación</vt:lpstr>
      <vt:lpstr>Detalle y magnificación</vt:lpstr>
      <vt:lpstr>Detalle y magnificación</vt:lpstr>
      <vt:lpstr>La intensidad (mA) aplicada en función del tiempo (s) es una medida de la radiación que recibe el paciente, es decir, determina la cantidad de fotones que lleva el haz de RX por unidad de tiempo (mAs).  Para garantizar la dosis necesaria para cada exposición hay que encontrar el equilibrio entre el mínimo tiempo de exposición y la cantidad de fotones de RX suficiente para radiografiar la región corporal obteniendo, además, una densidad óptica adecuada.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CALIDAD</dc:title>
  <dc:creator>DPTO. SANIDAD</dc:creator>
  <cp:lastModifiedBy>DPTO. SANIDAD</cp:lastModifiedBy>
  <cp:revision>7</cp:revision>
  <dcterms:created xsi:type="dcterms:W3CDTF">2019-09-23T15:21:37Z</dcterms:created>
  <dcterms:modified xsi:type="dcterms:W3CDTF">2019-09-23T16:31:10Z</dcterms:modified>
</cp:coreProperties>
</file>