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81" r:id="rId5"/>
    <p:sldId id="287" r:id="rId6"/>
    <p:sldId id="277" r:id="rId7"/>
    <p:sldId id="297" r:id="rId8"/>
    <p:sldId id="298" r:id="rId9"/>
    <p:sldId id="299" r:id="rId10"/>
    <p:sldId id="300" r:id="rId11"/>
    <p:sldId id="301" r:id="rId12"/>
    <p:sldId id="302" r:id="rId13"/>
    <p:sldId id="260" r:id="rId14"/>
    <p:sldId id="264" r:id="rId15"/>
    <p:sldId id="257" r:id="rId16"/>
    <p:sldId id="283" r:id="rId17"/>
    <p:sldId id="286" r:id="rId18"/>
    <p:sldId id="296" r:id="rId19"/>
    <p:sldId id="288" r:id="rId20"/>
    <p:sldId id="289" r:id="rId2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5F"/>
    <a:srgbClr val="B2606E"/>
    <a:srgbClr val="0D3047"/>
    <a:srgbClr val="0B2B41"/>
    <a:srgbClr val="114263"/>
    <a:srgbClr val="401918"/>
    <a:srgbClr val="731F1C"/>
    <a:srgbClr val="AB678E"/>
    <a:srgbClr val="CA929B"/>
    <a:srgbClr val="248C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3" autoAdjust="0"/>
  </p:normalViewPr>
  <p:slideViewPr>
    <p:cSldViewPr snapToGrid="0">
      <p:cViewPr varScale="1">
        <p:scale>
          <a:sx n="74" d="100"/>
          <a:sy n="74" d="100"/>
        </p:scale>
        <p:origin x="576" y="72"/>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2E18523F-AC55-4A96-BCAA-B164308639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 xmlns:a16="http://schemas.microsoft.com/office/drawing/2014/main" id="{6369D026-9EA8-4612-B08D-A04E3131FB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713741-5466-4294-8EEA-091546152741}" type="datetimeFigureOut">
              <a:rPr lang="es-ES" smtClean="0"/>
              <a:t>19/02/2020</a:t>
            </a:fld>
            <a:endParaRPr lang="es-ES"/>
          </a:p>
        </p:txBody>
      </p:sp>
      <p:sp>
        <p:nvSpPr>
          <p:cNvPr id="4" name="Marcador de pie de página 3">
            <a:extLst>
              <a:ext uri="{FF2B5EF4-FFF2-40B4-BE49-F238E27FC236}">
                <a16:creationId xmlns="" xmlns:a16="http://schemas.microsoft.com/office/drawing/2014/main" id="{09AF8D1C-C782-46BB-81A0-EE60403AAD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 xmlns:a16="http://schemas.microsoft.com/office/drawing/2014/main" id="{15E4849C-C831-4E22-967B-5B69709BEF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A72C46-0AD4-41DC-B111-882819DE2F46}" type="slidenum">
              <a:rPr lang="es-ES" smtClean="0"/>
              <a:t>‹Nº›</a:t>
            </a:fld>
            <a:endParaRPr lang="es-ES"/>
          </a:p>
        </p:txBody>
      </p:sp>
    </p:spTree>
    <p:extLst>
      <p:ext uri="{BB962C8B-B14F-4D97-AF65-F5344CB8AC3E}">
        <p14:creationId xmlns:p14="http://schemas.microsoft.com/office/powerpoint/2010/main" val="2843481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8C12B-85F7-4E4C-A3B5-3B4CEEAE6A00}" type="datetimeFigureOut">
              <a:rPr lang="es-ES" smtClean="0"/>
              <a:t>19/02/2020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B8399-5CE9-4AF3-B21F-15CC16B1DBE3}" type="slidenum">
              <a:rPr lang="es-ES" smtClean="0"/>
              <a:t>‹Nº›</a:t>
            </a:fld>
            <a:endParaRPr lang="es-ES" dirty="0"/>
          </a:p>
        </p:txBody>
      </p:sp>
    </p:spTree>
    <p:extLst>
      <p:ext uri="{BB962C8B-B14F-4D97-AF65-F5344CB8AC3E}">
        <p14:creationId xmlns:p14="http://schemas.microsoft.com/office/powerpoint/2010/main" val="29953364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a:t>
            </a:fld>
            <a:endParaRPr lang="es-ES"/>
          </a:p>
        </p:txBody>
      </p:sp>
    </p:spTree>
    <p:extLst>
      <p:ext uri="{BB962C8B-B14F-4D97-AF65-F5344CB8AC3E}">
        <p14:creationId xmlns:p14="http://schemas.microsoft.com/office/powerpoint/2010/main" val="378354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10</a:t>
            </a:fld>
            <a:endParaRPr lang="es-ES"/>
          </a:p>
        </p:txBody>
      </p:sp>
    </p:spTree>
    <p:extLst>
      <p:ext uri="{BB962C8B-B14F-4D97-AF65-F5344CB8AC3E}">
        <p14:creationId xmlns:p14="http://schemas.microsoft.com/office/powerpoint/2010/main" val="130504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11</a:t>
            </a:fld>
            <a:endParaRPr lang="es-ES"/>
          </a:p>
        </p:txBody>
      </p:sp>
    </p:spTree>
    <p:extLst>
      <p:ext uri="{BB962C8B-B14F-4D97-AF65-F5344CB8AC3E}">
        <p14:creationId xmlns:p14="http://schemas.microsoft.com/office/powerpoint/2010/main" val="15809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12</a:t>
            </a:fld>
            <a:endParaRPr lang="es-ES"/>
          </a:p>
        </p:txBody>
      </p:sp>
    </p:spTree>
    <p:extLst>
      <p:ext uri="{BB962C8B-B14F-4D97-AF65-F5344CB8AC3E}">
        <p14:creationId xmlns:p14="http://schemas.microsoft.com/office/powerpoint/2010/main" val="2187613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13</a:t>
            </a:fld>
            <a:endParaRPr lang="es-ES"/>
          </a:p>
        </p:txBody>
      </p:sp>
    </p:spTree>
    <p:extLst>
      <p:ext uri="{BB962C8B-B14F-4D97-AF65-F5344CB8AC3E}">
        <p14:creationId xmlns:p14="http://schemas.microsoft.com/office/powerpoint/2010/main" val="312891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14</a:t>
            </a:fld>
            <a:endParaRPr lang="es-ES"/>
          </a:p>
        </p:txBody>
      </p:sp>
    </p:spTree>
    <p:extLst>
      <p:ext uri="{BB962C8B-B14F-4D97-AF65-F5344CB8AC3E}">
        <p14:creationId xmlns:p14="http://schemas.microsoft.com/office/powerpoint/2010/main" val="53040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15</a:t>
            </a:fld>
            <a:endParaRPr lang="es-ES"/>
          </a:p>
        </p:txBody>
      </p:sp>
    </p:spTree>
    <p:extLst>
      <p:ext uri="{BB962C8B-B14F-4D97-AF65-F5344CB8AC3E}">
        <p14:creationId xmlns:p14="http://schemas.microsoft.com/office/powerpoint/2010/main" val="210671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16</a:t>
            </a:fld>
            <a:endParaRPr lang="es-ES"/>
          </a:p>
        </p:txBody>
      </p:sp>
    </p:spTree>
    <p:extLst>
      <p:ext uri="{BB962C8B-B14F-4D97-AF65-F5344CB8AC3E}">
        <p14:creationId xmlns:p14="http://schemas.microsoft.com/office/powerpoint/2010/main" val="327668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17</a:t>
            </a:fld>
            <a:endParaRPr lang="es-ES"/>
          </a:p>
        </p:txBody>
      </p:sp>
    </p:spTree>
    <p:extLst>
      <p:ext uri="{BB962C8B-B14F-4D97-AF65-F5344CB8AC3E}">
        <p14:creationId xmlns:p14="http://schemas.microsoft.com/office/powerpoint/2010/main" val="143326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2</a:t>
            </a:fld>
            <a:endParaRPr lang="es-ES"/>
          </a:p>
        </p:txBody>
      </p:sp>
    </p:spTree>
    <p:extLst>
      <p:ext uri="{BB962C8B-B14F-4D97-AF65-F5344CB8AC3E}">
        <p14:creationId xmlns:p14="http://schemas.microsoft.com/office/powerpoint/2010/main" val="429391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3</a:t>
            </a:fld>
            <a:endParaRPr lang="es-ES"/>
          </a:p>
        </p:txBody>
      </p:sp>
    </p:spTree>
    <p:extLst>
      <p:ext uri="{BB962C8B-B14F-4D97-AF65-F5344CB8AC3E}">
        <p14:creationId xmlns:p14="http://schemas.microsoft.com/office/powerpoint/2010/main" val="79654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4</a:t>
            </a:fld>
            <a:endParaRPr lang="es-ES"/>
          </a:p>
        </p:txBody>
      </p:sp>
    </p:spTree>
    <p:extLst>
      <p:ext uri="{BB962C8B-B14F-4D97-AF65-F5344CB8AC3E}">
        <p14:creationId xmlns:p14="http://schemas.microsoft.com/office/powerpoint/2010/main" val="402263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5</a:t>
            </a:fld>
            <a:endParaRPr lang="es-ES"/>
          </a:p>
        </p:txBody>
      </p:sp>
    </p:spTree>
    <p:extLst>
      <p:ext uri="{BB962C8B-B14F-4D97-AF65-F5344CB8AC3E}">
        <p14:creationId xmlns:p14="http://schemas.microsoft.com/office/powerpoint/2010/main" val="434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6</a:t>
            </a:fld>
            <a:endParaRPr lang="es-ES"/>
          </a:p>
        </p:txBody>
      </p:sp>
    </p:spTree>
    <p:extLst>
      <p:ext uri="{BB962C8B-B14F-4D97-AF65-F5344CB8AC3E}">
        <p14:creationId xmlns:p14="http://schemas.microsoft.com/office/powerpoint/2010/main" val="56992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7</a:t>
            </a:fld>
            <a:endParaRPr lang="es-ES"/>
          </a:p>
        </p:txBody>
      </p:sp>
    </p:spTree>
    <p:extLst>
      <p:ext uri="{BB962C8B-B14F-4D97-AF65-F5344CB8AC3E}">
        <p14:creationId xmlns:p14="http://schemas.microsoft.com/office/powerpoint/2010/main" val="34503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8</a:t>
            </a:fld>
            <a:endParaRPr lang="es-ES"/>
          </a:p>
        </p:txBody>
      </p:sp>
    </p:spTree>
    <p:extLst>
      <p:ext uri="{BB962C8B-B14F-4D97-AF65-F5344CB8AC3E}">
        <p14:creationId xmlns:p14="http://schemas.microsoft.com/office/powerpoint/2010/main" val="257646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88B8399-5CE9-4AF3-B21F-15CC16B1DBE3}" type="slidenum">
              <a:rPr lang="es-ES" smtClean="0"/>
              <a:t>9</a:t>
            </a:fld>
            <a:endParaRPr lang="es-ES"/>
          </a:p>
        </p:txBody>
      </p:sp>
    </p:spTree>
    <p:extLst>
      <p:ext uri="{BB962C8B-B14F-4D97-AF65-F5344CB8AC3E}">
        <p14:creationId xmlns:p14="http://schemas.microsoft.com/office/powerpoint/2010/main" val="374246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_01">
    <p:spTree>
      <p:nvGrpSpPr>
        <p:cNvPr id="1" name=""/>
        <p:cNvGrpSpPr/>
        <p:nvPr/>
      </p:nvGrpSpPr>
      <p:grpSpPr>
        <a:xfrm>
          <a:off x="0" y="0"/>
          <a:ext cx="0" cy="0"/>
          <a:chOff x="0" y="0"/>
          <a:chExt cx="0" cy="0"/>
        </a:xfrm>
      </p:grpSpPr>
      <p:sp>
        <p:nvSpPr>
          <p:cNvPr id="10" name="Forma libre: Forma 9">
            <a:extLst>
              <a:ext uri="{FF2B5EF4-FFF2-40B4-BE49-F238E27FC236}">
                <a16:creationId xmlns=""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2" name="Marcador de posición de imagen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ágenes_Texto importante 01">
    <p:spTree>
      <p:nvGrpSpPr>
        <p:cNvPr id="1" name=""/>
        <p:cNvGrpSpPr/>
        <p:nvPr/>
      </p:nvGrpSpPr>
      <p:grpSpPr>
        <a:xfrm>
          <a:off x="0" y="0"/>
          <a:ext cx="0" cy="0"/>
          <a:chOff x="0" y="0"/>
          <a:chExt cx="0" cy="0"/>
        </a:xfrm>
      </p:grpSpPr>
      <p:sp>
        <p:nvSpPr>
          <p:cNvPr id="17" name="Marcador de posición de imagen 16">
            <a:extLst>
              <a:ext uri="{FF2B5EF4-FFF2-40B4-BE49-F238E27FC236}">
                <a16:creationId xmlns=""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rtl="0"/>
            <a:r>
              <a:rPr lang="es-ES" noProof="0"/>
              <a:t>Insertar imagen</a:t>
            </a:r>
          </a:p>
        </p:txBody>
      </p:sp>
      <p:sp>
        <p:nvSpPr>
          <p:cNvPr id="12" name="Marcador de posición de imagen 11">
            <a:extLst>
              <a:ext uri="{FF2B5EF4-FFF2-40B4-BE49-F238E27FC236}">
                <a16:creationId xmlns=""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s-ES" noProof="0"/>
              <a:t>Insertar imagen</a:t>
            </a:r>
          </a:p>
        </p:txBody>
      </p:sp>
      <p:sp>
        <p:nvSpPr>
          <p:cNvPr id="13" name="Marcador de posición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rtl="0">
              <a:lnSpc>
                <a:spcPct val="100000"/>
              </a:lnSpc>
            </a:pPr>
            <a:r>
              <a:rPr lang="es-ES" noProof="0" smtClean="0"/>
              <a:t>Haga clic para modificar el estilo de título del patrón</a:t>
            </a:r>
            <a:endParaRPr lang="es-ES" noProof="0"/>
          </a:p>
        </p:txBody>
      </p:sp>
      <p:sp>
        <p:nvSpPr>
          <p:cNvPr id="20" name="Marcador de número de diapositiva 7">
            <a:extLst>
              <a:ext uri="{FF2B5EF4-FFF2-40B4-BE49-F238E27FC236}">
                <a16:creationId xmlns=""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3" name="Grupo 2">
            <a:extLst>
              <a:ext uri="{FF2B5EF4-FFF2-40B4-BE49-F238E27FC236}">
                <a16:creationId xmlns=""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ángulo 3">
              <a:extLst>
                <a:ext uri="{FF2B5EF4-FFF2-40B4-BE49-F238E27FC236}">
                  <a16:creationId xmlns=""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Elipse 5">
              <a:extLst>
                <a:ext uri="{FF2B5EF4-FFF2-40B4-BE49-F238E27FC236}">
                  <a16:creationId xmlns=""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5" name="Marcador de número de diapositiva 7">
            <a:extLst>
              <a:ext uri="{FF2B5EF4-FFF2-40B4-BE49-F238E27FC236}">
                <a16:creationId xmlns=""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0" name="Título 1">
            <a:extLst>
              <a:ext uri="{FF2B5EF4-FFF2-40B4-BE49-F238E27FC236}">
                <a16:creationId xmlns=""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es-ES" noProof="0"/>
              <a:t>TÍTULO</a:t>
            </a:r>
          </a:p>
        </p:txBody>
      </p:sp>
      <p:sp>
        <p:nvSpPr>
          <p:cNvPr id="17" name="Marcador de texto 4">
            <a:extLst>
              <a:ext uri="{FF2B5EF4-FFF2-40B4-BE49-F238E27FC236}">
                <a16:creationId xmlns=""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Nombre</a:t>
            </a:r>
          </a:p>
        </p:txBody>
      </p:sp>
      <p:sp>
        <p:nvSpPr>
          <p:cNvPr id="18" name="Marcador de texto 4">
            <a:extLst>
              <a:ext uri="{FF2B5EF4-FFF2-40B4-BE49-F238E27FC236}">
                <a16:creationId xmlns=""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Teléfono</a:t>
            </a:r>
          </a:p>
        </p:txBody>
      </p:sp>
      <p:sp>
        <p:nvSpPr>
          <p:cNvPr id="19" name="Marcador de texto 4">
            <a:extLst>
              <a:ext uri="{FF2B5EF4-FFF2-40B4-BE49-F238E27FC236}">
                <a16:creationId xmlns=""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Correo electrónico</a:t>
            </a:r>
          </a:p>
        </p:txBody>
      </p:sp>
      <p:sp>
        <p:nvSpPr>
          <p:cNvPr id="20" name="Marcador de texto 4">
            <a:extLst>
              <a:ext uri="{FF2B5EF4-FFF2-40B4-BE49-F238E27FC236}">
                <a16:creationId xmlns=""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s-ES" noProof="0"/>
              <a:t>Sitio web</a:t>
            </a:r>
          </a:p>
        </p:txBody>
      </p:sp>
      <p:sp>
        <p:nvSpPr>
          <p:cNvPr id="3" name="Marcador de contenido 2">
            <a:extLst>
              <a:ext uri="{FF2B5EF4-FFF2-40B4-BE49-F238E27FC236}">
                <a16:creationId xmlns=""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28" name="Marcador de contenido 2">
            <a:extLst>
              <a:ext uri="{FF2B5EF4-FFF2-40B4-BE49-F238E27FC236}">
                <a16:creationId xmlns=""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29" name="Marcador de contenido 2">
            <a:extLst>
              <a:ext uri="{FF2B5EF4-FFF2-40B4-BE49-F238E27FC236}">
                <a16:creationId xmlns=""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
        <p:nvSpPr>
          <p:cNvPr id="30" name="Marcador de contenido 2">
            <a:extLst>
              <a:ext uri="{FF2B5EF4-FFF2-40B4-BE49-F238E27FC236}">
                <a16:creationId xmlns=""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solidFill>
                  <a:schemeClr val="tx1"/>
                </a:solidFill>
              </a:defRPr>
            </a:lvl1pPr>
          </a:lstStyle>
          <a:p>
            <a:pPr lvl="0" rtl="0"/>
            <a:r>
              <a:rPr lang="es-ES" noProof="0"/>
              <a:t>Icono</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3" name="Forma libre: Forma 12">
            <a:extLst>
              <a:ext uri="{FF2B5EF4-FFF2-40B4-BE49-F238E27FC236}">
                <a16:creationId xmlns=""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Forma libre: Forma 9">
            <a:extLst>
              <a:ext uri="{FF2B5EF4-FFF2-40B4-BE49-F238E27FC236}">
                <a16:creationId xmlns=""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contenido 2">
            <a:extLst>
              <a:ext uri="{FF2B5EF4-FFF2-40B4-BE49-F238E27FC236}">
                <a16:creationId xmlns="" xmlns:a16="http://schemas.microsoft.com/office/drawing/2014/main" id="{C7BBA6D3-FEB9-412B-8FBB-095FC3A60ABF}"/>
              </a:ext>
            </a:extLst>
          </p:cNvPr>
          <p:cNvSpPr>
            <a:spLocks noGrp="1"/>
          </p:cNvSpPr>
          <p:nvPr>
            <p:ph idx="1" hasCustomPrompt="1"/>
          </p:nvPr>
        </p:nvSpPr>
        <p:spPr>
          <a:xfrm>
            <a:off x="633186" y="1825625"/>
            <a:ext cx="10815864"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contenido 2">
            <a:extLst>
              <a:ext uri="{FF2B5EF4-FFF2-40B4-BE49-F238E27FC236}">
                <a16:creationId xmlns="" xmlns:a16="http://schemas.microsoft.com/office/drawing/2014/main" id="{64A4F74B-B2CD-407C-865A-037EDFAC9DB0}"/>
              </a:ext>
            </a:extLst>
          </p:cNvPr>
          <p:cNvSpPr>
            <a:spLocks noGrp="1"/>
          </p:cNvSpPr>
          <p:nvPr>
            <p:ph sz="half" idx="1" hasCustomPrompt="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contenido 3">
            <a:extLst>
              <a:ext uri="{FF2B5EF4-FFF2-40B4-BE49-F238E27FC236}">
                <a16:creationId xmlns="" xmlns:a16="http://schemas.microsoft.com/office/drawing/2014/main" id="{A2548E2E-973A-4D52-ACB9-BF564F407308}"/>
              </a:ext>
            </a:extLst>
          </p:cNvPr>
          <p:cNvSpPr>
            <a:spLocks noGrp="1"/>
          </p:cNvSpPr>
          <p:nvPr>
            <p:ph sz="half" idx="2" hasCustomPrompt="1"/>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texto 2">
            <a:extLst>
              <a:ext uri="{FF2B5EF4-FFF2-40B4-BE49-F238E27FC236}">
                <a16:creationId xmlns=""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texto 4">
            <a:extLst>
              <a:ext uri="{FF2B5EF4-FFF2-40B4-BE49-F238E27FC236}">
                <a16:creationId xmlns=""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1" name="Marcador de posición de contenido 3">
            <a:extLst>
              <a:ext uri="{FF2B5EF4-FFF2-40B4-BE49-F238E27FC236}">
                <a16:creationId xmlns=""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posición de contenido 5">
            <a:extLst>
              <a:ext uri="{FF2B5EF4-FFF2-40B4-BE49-F238E27FC236}">
                <a16:creationId xmlns=""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ido con leyenda">
    <p:spTree>
      <p:nvGrpSpPr>
        <p:cNvPr id="1" name=""/>
        <p:cNvGrpSpPr/>
        <p:nvPr/>
      </p:nvGrpSpPr>
      <p:grpSpPr>
        <a:xfrm>
          <a:off x="0" y="0"/>
          <a:ext cx="0" cy="0"/>
          <a:chOff x="0" y="0"/>
          <a:chExt cx="0" cy="0"/>
        </a:xfrm>
      </p:grpSpPr>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posición de texto 3">
            <a:extLst>
              <a:ext uri="{FF2B5EF4-FFF2-40B4-BE49-F238E27FC236}">
                <a16:creationId xmlns=""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Marcador de posición de contenido 2">
            <a:extLst>
              <a:ext uri="{FF2B5EF4-FFF2-40B4-BE49-F238E27FC236}">
                <a16:creationId xmlns=""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Título 1">
            <a:extLst>
              <a:ext uri="{FF2B5EF4-FFF2-40B4-BE49-F238E27FC236}">
                <a16:creationId xmlns=""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_02">
    <p:spTree>
      <p:nvGrpSpPr>
        <p:cNvPr id="1" name=""/>
        <p:cNvGrpSpPr/>
        <p:nvPr/>
      </p:nvGrpSpPr>
      <p:grpSpPr>
        <a:xfrm>
          <a:off x="0" y="0"/>
          <a:ext cx="0" cy="0"/>
          <a:chOff x="0" y="0"/>
          <a:chExt cx="0" cy="0"/>
        </a:xfrm>
      </p:grpSpPr>
      <p:sp>
        <p:nvSpPr>
          <p:cNvPr id="10" name="Forma libre: Forma 9">
            <a:extLst>
              <a:ext uri="{FF2B5EF4-FFF2-40B4-BE49-F238E27FC236}">
                <a16:creationId xmlns=""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2" name="Marcador de posición de imagen 11">
            <a:extLst>
              <a:ext uri="{FF2B5EF4-FFF2-40B4-BE49-F238E27FC236}">
                <a16:creationId xmlns=""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grpSp>
        <p:nvGrpSpPr>
          <p:cNvPr id="4" name="Grupo 3">
            <a:extLst>
              <a:ext uri="{FF2B5EF4-FFF2-40B4-BE49-F238E27FC236}">
                <a16:creationId xmlns=""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Título 1">
            <a:extLst>
              <a:ext uri="{FF2B5EF4-FFF2-40B4-BE49-F238E27FC236}">
                <a16:creationId xmlns=""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smtClean="0"/>
              <a:t>Haga clic para modificar el estilo de título del patrón</a:t>
            </a:r>
            <a:endParaRPr lang="es-ES" noProof="0"/>
          </a:p>
        </p:txBody>
      </p:sp>
      <p:sp>
        <p:nvSpPr>
          <p:cNvPr id="10" name="Marcador de posición de texto 3">
            <a:extLst>
              <a:ext uri="{FF2B5EF4-FFF2-40B4-BE49-F238E27FC236}">
                <a16:creationId xmlns=""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1" name="Marcador de posición de imagen 2">
            <a:extLst>
              <a:ext uri="{FF2B5EF4-FFF2-40B4-BE49-F238E27FC236}">
                <a16:creationId xmlns=""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_03">
    <p:spTree>
      <p:nvGrpSpPr>
        <p:cNvPr id="1" name=""/>
        <p:cNvGrpSpPr/>
        <p:nvPr/>
      </p:nvGrpSpPr>
      <p:grpSpPr>
        <a:xfrm>
          <a:off x="0" y="0"/>
          <a:ext cx="0" cy="0"/>
          <a:chOff x="0" y="0"/>
          <a:chExt cx="0" cy="0"/>
        </a:xfrm>
      </p:grpSpPr>
      <p:sp>
        <p:nvSpPr>
          <p:cNvPr id="7" name="Marcador de posición de imagen 11">
            <a:extLst>
              <a:ext uri="{FF2B5EF4-FFF2-40B4-BE49-F238E27FC236}">
                <a16:creationId xmlns=""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es-ES" noProof="0"/>
              <a:t>TÍTULO</a:t>
            </a:r>
          </a:p>
        </p:txBody>
      </p:sp>
      <p:sp>
        <p:nvSpPr>
          <p:cNvPr id="3" name="Subtítulo 2">
            <a:extLst>
              <a:ext uri="{FF2B5EF4-FFF2-40B4-BE49-F238E27FC236}">
                <a16:creationId xmlns=""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es-ES" noProof="0"/>
              <a:t>Subtítulo</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spTree>
      <p:nvGrpSpPr>
        <p:cNvPr id="1" name=""/>
        <p:cNvGrpSpPr/>
        <p:nvPr/>
      </p:nvGrpSpPr>
      <p:grpSpPr>
        <a:xfrm>
          <a:off x="0" y="0"/>
          <a:ext cx="0" cy="0"/>
          <a:chOff x="0" y="0"/>
          <a:chExt cx="0" cy="0"/>
        </a:xfrm>
      </p:grpSpPr>
      <p:sp>
        <p:nvSpPr>
          <p:cNvPr id="7" name="Marcador de posición de imagen 11">
            <a:extLst>
              <a:ext uri="{FF2B5EF4-FFF2-40B4-BE49-F238E27FC236}">
                <a16:creationId xmlns=""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es-ES" noProof="0"/>
              <a:t>Insertar imagen</a:t>
            </a:r>
          </a:p>
        </p:txBody>
      </p:sp>
      <p:sp>
        <p:nvSpPr>
          <p:cNvPr id="2" name="Título 1">
            <a:extLst>
              <a:ext uri="{FF2B5EF4-FFF2-40B4-BE49-F238E27FC236}">
                <a16:creationId xmlns=""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es-ES" noProof="0" smtClean="0"/>
              <a:t>Haga clic para modificar el estilo de título del patrón</a:t>
            </a:r>
            <a:endParaRPr lang="es-ES" noProof="0"/>
          </a:p>
        </p:txBody>
      </p:sp>
      <p:sp>
        <p:nvSpPr>
          <p:cNvPr id="3" name="Marcador de posición de texto 2">
            <a:extLst>
              <a:ext uri="{FF2B5EF4-FFF2-40B4-BE49-F238E27FC236}">
                <a16:creationId xmlns=""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es-ES" noProof="0"/>
              <a:t>Editar estilos de texto del patrón</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ido_2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4" name="Marcador de texto 12">
            <a:extLst>
              <a:ext uri="{FF2B5EF4-FFF2-40B4-BE49-F238E27FC236}">
                <a16:creationId xmlns=""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vl1pPr>
          </a:lstStyle>
          <a:p>
            <a:pPr lvl="0" rtl="0"/>
            <a:r>
              <a:rPr lang="es-ES" noProof="0"/>
              <a:t>Icono</a:t>
            </a:r>
          </a:p>
        </p:txBody>
      </p:sp>
      <p:sp>
        <p:nvSpPr>
          <p:cNvPr id="17" name="Marcador de contenido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vl1pPr>
          </a:lstStyle>
          <a:p>
            <a:pPr lvl="0" rtl="0"/>
            <a:r>
              <a:rPr lang="es-ES" noProof="0"/>
              <a:t>Icono</a:t>
            </a:r>
          </a:p>
        </p:txBody>
      </p:sp>
      <p:sp>
        <p:nvSpPr>
          <p:cNvPr id="18" name="Marcador de número de diapositiva 7">
            <a:extLst>
              <a:ext uri="{FF2B5EF4-FFF2-40B4-BE49-F238E27FC236}">
                <a16:creationId xmlns=""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ido_3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4" name="Marcador de texto 12">
            <a:extLst>
              <a:ext uri="{FF2B5EF4-FFF2-40B4-BE49-F238E27FC236}">
                <a16:creationId xmlns=""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7" name="Marcador de contenido 15">
            <a:extLst>
              <a:ext uri="{FF2B5EF4-FFF2-40B4-BE49-F238E27FC236}">
                <a16:creationId xmlns=""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8" name="Marcador de texto 12">
            <a:extLst>
              <a:ext uri="{FF2B5EF4-FFF2-40B4-BE49-F238E27FC236}">
                <a16:creationId xmlns=""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Editar estilos de texto del patrón</a:t>
            </a:r>
          </a:p>
        </p:txBody>
      </p:sp>
      <p:sp>
        <p:nvSpPr>
          <p:cNvPr id="10" name="Marcador de contenido 15">
            <a:extLst>
              <a:ext uri="{FF2B5EF4-FFF2-40B4-BE49-F238E27FC236}">
                <a16:creationId xmlns=""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1" name="Marcador de número de diapositiva 7">
            <a:extLst>
              <a:ext uri="{FF2B5EF4-FFF2-40B4-BE49-F238E27FC236}">
                <a16:creationId xmlns=""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ido_2 columna Vertical">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3" name="Marcador de posición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1" name="Marcador de texto 12">
            <a:extLst>
              <a:ext uri="{FF2B5EF4-FFF2-40B4-BE49-F238E27FC236}">
                <a16:creationId xmlns=""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12" name="Marcador de contenido 15">
            <a:extLst>
              <a:ext uri="{FF2B5EF4-FFF2-40B4-BE49-F238E27FC236}">
                <a16:creationId xmlns=""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5" name="Marcador de número de diapositiva 7">
            <a:extLst>
              <a:ext uri="{FF2B5EF4-FFF2-40B4-BE49-F238E27FC236}">
                <a16:creationId xmlns=""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ido_1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8" name="Marcador de número de diapositiva 7">
            <a:extLst>
              <a:ext uri="{FF2B5EF4-FFF2-40B4-BE49-F238E27FC236}">
                <a16:creationId xmlns=""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ido">
    <p:spTree>
      <p:nvGrpSpPr>
        <p:cNvPr id="1" name=""/>
        <p:cNvGrpSpPr/>
        <p:nvPr/>
      </p:nvGrpSpPr>
      <p:grpSpPr>
        <a:xfrm>
          <a:off x="0" y="0"/>
          <a:ext cx="0" cy="0"/>
          <a:chOff x="0" y="0"/>
          <a:chExt cx="0" cy="0"/>
        </a:xfrm>
      </p:grpSpPr>
      <p:sp>
        <p:nvSpPr>
          <p:cNvPr id="13" name="Marcador de texto 12">
            <a:extLst>
              <a:ext uri="{FF2B5EF4-FFF2-40B4-BE49-F238E27FC236}">
                <a16:creationId xmlns=""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rtl="0">
              <a:lnSpc>
                <a:spcPct val="100000"/>
              </a:lnSpc>
              <a:spcBef>
                <a:spcPct val="0"/>
              </a:spcBef>
              <a:buNone/>
            </a:pPr>
            <a:r>
              <a:rPr lang="es-ES" noProof="0"/>
              <a:t>Editar estilos de texto del patrón</a:t>
            </a:r>
          </a:p>
        </p:txBody>
      </p:sp>
      <p:sp>
        <p:nvSpPr>
          <p:cNvPr id="2" name="Título 1">
            <a:extLst>
              <a:ext uri="{FF2B5EF4-FFF2-40B4-BE49-F238E27FC236}">
                <a16:creationId xmlns=""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smtClean="0"/>
              <a:t>Haga clic para modificar el estilo de título del patrón</a:t>
            </a:r>
            <a:endParaRPr lang="es-ES" noProof="0"/>
          </a:p>
        </p:txBody>
      </p:sp>
      <p:sp>
        <p:nvSpPr>
          <p:cNvPr id="16" name="Marcador de contenido 15">
            <a:extLst>
              <a:ext uri="{FF2B5EF4-FFF2-40B4-BE49-F238E27FC236}">
                <a16:creationId xmlns=""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defRPr>
            </a:lvl1pPr>
          </a:lstStyle>
          <a:p>
            <a:pPr lvl="0" rtl="0"/>
            <a:r>
              <a:rPr lang="es-ES" noProof="0"/>
              <a:t>Icono</a:t>
            </a:r>
          </a:p>
        </p:txBody>
      </p:sp>
      <p:grpSp>
        <p:nvGrpSpPr>
          <p:cNvPr id="11" name="Grupo 10">
            <a:extLst>
              <a:ext uri="{FF2B5EF4-FFF2-40B4-BE49-F238E27FC236}">
                <a16:creationId xmlns=""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ángulo 11">
              <a:extLst>
                <a:ext uri="{FF2B5EF4-FFF2-40B4-BE49-F238E27FC236}">
                  <a16:creationId xmlns=""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4" name="Elipse 13">
              <a:extLst>
                <a:ext uri="{FF2B5EF4-FFF2-40B4-BE49-F238E27FC236}">
                  <a16:creationId xmlns=""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15" name="Marcador de número de diapositiva 5">
            <a:extLst>
              <a:ext uri="{FF2B5EF4-FFF2-40B4-BE49-F238E27FC236}">
                <a16:creationId xmlns=""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Marcador de posición de número de diapositiva 7">
            <a:extLst>
              <a:ext uri="{FF2B5EF4-FFF2-40B4-BE49-F238E27FC236}">
                <a16:creationId xmlns=""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rtl="0"/>
            <a:fld id="{817179DE-9BF3-494C-804F-0C7C90AC8700}" type="slidenum">
              <a:rPr lang="es-ES" noProof="0" smtClean="0"/>
              <a:pPr algn="ctr" rtl="0"/>
              <a:t>‹Nº›</a:t>
            </a:fld>
            <a:endParaRPr lang="es-ES" noProof="0"/>
          </a:p>
        </p:txBody>
      </p:sp>
      <p:sp>
        <p:nvSpPr>
          <p:cNvPr id="2" name="Marcador de posición de título 1">
            <a:extLst>
              <a:ext uri="{FF2B5EF4-FFF2-40B4-BE49-F238E27FC236}">
                <a16:creationId xmlns=""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sv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todofp.es/pruebas-convalidaciones/pruebas/ciclos-grado-superior.html"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4.sv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todofp.es/pruebas-convalidaciones/pruebas/ciclos-grado-medio.html"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4.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descr="Tres personas sentadas en una mesa de picnic">
            <a:extLst>
              <a:ext uri="{FF2B5EF4-FFF2-40B4-BE49-F238E27FC236}">
                <a16:creationId xmlns=""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3740" y="0"/>
            <a:ext cx="2669667" cy="2742214"/>
          </a:xfrm>
        </p:spPr>
      </p:pic>
      <p:sp>
        <p:nvSpPr>
          <p:cNvPr id="2" name="Título 1">
            <a:extLst>
              <a:ext uri="{FF2B5EF4-FFF2-40B4-BE49-F238E27FC236}">
                <a16:creationId xmlns="" xmlns:a16="http://schemas.microsoft.com/office/drawing/2014/main" id="{28BAA8DA-C40B-4AB9-9407-30FB70335152}"/>
              </a:ext>
            </a:extLst>
          </p:cNvPr>
          <p:cNvSpPr>
            <a:spLocks noGrp="1"/>
          </p:cNvSpPr>
          <p:nvPr>
            <p:ph type="ctrTitle"/>
          </p:nvPr>
        </p:nvSpPr>
        <p:spPr>
          <a:xfrm>
            <a:off x="7387398" y="1359007"/>
            <a:ext cx="4379976" cy="3611880"/>
          </a:xfrm>
        </p:spPr>
        <p:txBody>
          <a:bodyPr rtlCol="0"/>
          <a:lstStyle/>
          <a:p>
            <a:pPr algn="ctr"/>
            <a:r>
              <a:rPr lang="es-ES" sz="4000" dirty="0" smtClean="0">
                <a:latin typeface="Tahoma" panose="020B0604030504040204" pitchFamily="34" charset="0"/>
                <a:ea typeface="Tahoma" panose="020B0604030504040204" pitchFamily="34" charset="0"/>
                <a:cs typeface="Tahoma" panose="020B0604030504040204" pitchFamily="34" charset="0"/>
              </a:rPr>
              <a:t>Descubre </a:t>
            </a:r>
            <a:r>
              <a:rPr lang="es-ES" sz="4000" dirty="0">
                <a:latin typeface="Tahoma" panose="020B0604030504040204" pitchFamily="34" charset="0"/>
                <a:ea typeface="Tahoma" panose="020B0604030504040204" pitchFamily="34" charset="0"/>
                <a:cs typeface="Tahoma" panose="020B0604030504040204" pitchFamily="34" charset="0"/>
              </a:rPr>
              <a:t>lo que </a:t>
            </a:r>
            <a:r>
              <a:rPr lang="es-ES" sz="4000" dirty="0" smtClean="0">
                <a:latin typeface="Tahoma" panose="020B0604030504040204" pitchFamily="34" charset="0"/>
                <a:ea typeface="Tahoma" panose="020B0604030504040204" pitchFamily="34" charset="0"/>
                <a:cs typeface="Tahoma" panose="020B0604030504040204" pitchFamily="34" charset="0"/>
              </a:rPr>
              <a:t/>
            </a:r>
            <a:br>
              <a:rPr lang="es-ES" sz="4000" dirty="0" smtClean="0">
                <a:latin typeface="Tahoma" panose="020B0604030504040204" pitchFamily="34" charset="0"/>
                <a:ea typeface="Tahoma" panose="020B0604030504040204" pitchFamily="34" charset="0"/>
                <a:cs typeface="Tahoma" panose="020B0604030504040204" pitchFamily="34" charset="0"/>
              </a:rPr>
            </a:br>
            <a:r>
              <a:rPr lang="es-ES" sz="4000" dirty="0" smtClean="0">
                <a:latin typeface="Tahoma" panose="020B0604030504040204" pitchFamily="34" charset="0"/>
                <a:ea typeface="Tahoma" panose="020B0604030504040204" pitchFamily="34" charset="0"/>
                <a:cs typeface="Tahoma" panose="020B0604030504040204" pitchFamily="34" charset="0"/>
              </a:rPr>
              <a:t>IES </a:t>
            </a:r>
            <a:r>
              <a:rPr lang="es-ES" sz="4000" dirty="0">
                <a:latin typeface="Tahoma" panose="020B0604030504040204" pitchFamily="34" charset="0"/>
                <a:ea typeface="Tahoma" panose="020B0604030504040204" pitchFamily="34" charset="0"/>
                <a:cs typeface="Tahoma" panose="020B0604030504040204" pitchFamily="34" charset="0"/>
              </a:rPr>
              <a:t>Antigua Sexi puede </a:t>
            </a:r>
            <a:r>
              <a:rPr lang="es-ES" sz="4000" dirty="0" smtClean="0">
                <a:latin typeface="Tahoma" panose="020B0604030504040204" pitchFamily="34" charset="0"/>
                <a:ea typeface="Tahoma" panose="020B0604030504040204" pitchFamily="34" charset="0"/>
                <a:cs typeface="Tahoma" panose="020B0604030504040204" pitchFamily="34" charset="0"/>
              </a:rPr>
              <a:t>ofrecerte en ciclos formativos</a:t>
            </a:r>
            <a:r>
              <a:rPr lang="es-ES" dirty="0"/>
              <a:t/>
            </a:r>
            <a:br>
              <a:rPr lang="es-ES" dirty="0"/>
            </a:br>
            <a:endParaRPr lang="es-ES" dirty="0"/>
          </a:p>
        </p:txBody>
      </p:sp>
      <p:grpSp>
        <p:nvGrpSpPr>
          <p:cNvPr id="4" name="Grupo 3" descr="elemento decorativo">
            <a:extLst>
              <a:ext uri="{FF2B5EF4-FFF2-40B4-BE49-F238E27FC236}">
                <a16:creationId xmlns="" xmlns:a16="http://schemas.microsoft.com/office/drawing/2014/main" id="{EB664AAE-5AE9-41D7-8346-002B9F445323}"/>
              </a:ext>
            </a:extLst>
          </p:cNvPr>
          <p:cNvGrpSpPr/>
          <p:nvPr/>
        </p:nvGrpSpPr>
        <p:grpSpPr>
          <a:xfrm>
            <a:off x="-3740" y="0"/>
            <a:ext cx="3402831" cy="2742214"/>
            <a:chOff x="-3740" y="0"/>
            <a:chExt cx="6208649" cy="6858000"/>
          </a:xfrm>
        </p:grpSpPr>
        <p:sp>
          <p:nvSpPr>
            <p:cNvPr id="11" name="Forma libre: Forma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9" name="Rectángulo 8">
              <a:extLst>
                <a:ext uri="{FF2B5EF4-FFF2-40B4-BE49-F238E27FC236}">
                  <a16:creationId xmlns="" xmlns:a16="http://schemas.microsoft.com/office/drawing/2014/main" id="{B576E978-A841-4A4F-B153-CC369D9391D3}"/>
                </a:ext>
              </a:extLst>
            </p:cNvPr>
            <p:cNvSpPr/>
            <p:nvPr/>
          </p:nvSpPr>
          <p:spPr>
            <a:xfrm>
              <a:off x="1451429" y="0"/>
              <a:ext cx="4753480"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pic>
        <p:nvPicPr>
          <p:cNvPr id="102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569" y="4521692"/>
            <a:ext cx="2143125" cy="2143125"/>
          </a:xfrm>
          <a:prstGeom prst="rect">
            <a:avLst/>
          </a:prstGeom>
          <a:solidFill>
            <a:srgbClr val="004D7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descr="ies"/>
          <p:cNvPicPr>
            <a:picLocks noChangeAspect="1" noChangeArrowheads="1"/>
          </p:cNvPicPr>
          <p:nvPr/>
        </p:nvPicPr>
        <p:blipFill>
          <a:blip r:embed="rId5">
            <a:extLst>
              <a:ext uri="{28A0092B-C50C-407E-A947-70E740481C1C}">
                <a14:useLocalDpi xmlns:a14="http://schemas.microsoft.com/office/drawing/2010/main" val="0"/>
              </a:ext>
            </a:extLst>
          </a:blip>
          <a:srcRect l="325" r="12198"/>
          <a:stretch>
            <a:fillRect/>
          </a:stretch>
        </p:blipFill>
        <p:spPr bwMode="auto">
          <a:xfrm>
            <a:off x="0" y="2807632"/>
            <a:ext cx="6671255" cy="4050368"/>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50 ANIV"/>
          <p:cNvPicPr>
            <a:picLocks noChangeAspect="1" noChangeArrowheads="1"/>
          </p:cNvPicPr>
          <p:nvPr/>
        </p:nvPicPr>
        <p:blipFill>
          <a:blip r:embed="rId6">
            <a:extLst>
              <a:ext uri="{28A0092B-C50C-407E-A947-70E740481C1C}">
                <a14:useLocalDpi xmlns:a14="http://schemas.microsoft.com/office/drawing/2010/main" val="0"/>
              </a:ext>
            </a:extLst>
          </a:blip>
          <a:srcRect r="48906"/>
          <a:stretch>
            <a:fillRect/>
          </a:stretch>
        </p:blipFill>
        <p:spPr bwMode="auto">
          <a:xfrm>
            <a:off x="3399092" y="0"/>
            <a:ext cx="3255142" cy="2742214"/>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2556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primer plano de páginas de un libro">
            <a:extLst>
              <a:ext uri="{FF2B5EF4-FFF2-40B4-BE49-F238E27FC236}">
                <a16:creationId xmlns="" xmlns:a16="http://schemas.microsoft.com/office/drawing/2014/main" id="{18718FBA-CF32-41C2-9D07-1F0F7F19F73C}"/>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p:pic>
      <p:sp>
        <p:nvSpPr>
          <p:cNvPr id="34" name="Título 33">
            <a:extLst>
              <a:ext uri="{FF2B5EF4-FFF2-40B4-BE49-F238E27FC236}">
                <a16:creationId xmlns="" xmlns:a16="http://schemas.microsoft.com/office/drawing/2014/main" id="{3749FE94-FC7C-4359-A56E-6C7A87BDEE87}"/>
              </a:ext>
            </a:extLst>
          </p:cNvPr>
          <p:cNvSpPr>
            <a:spLocks noGrp="1"/>
          </p:cNvSpPr>
          <p:nvPr>
            <p:ph type="title"/>
          </p:nvPr>
        </p:nvSpPr>
        <p:spPr>
          <a:xfrm>
            <a:off x="3374007" y="2313432"/>
            <a:ext cx="7809105" cy="2880360"/>
          </a:xfrm>
        </p:spPr>
        <p:txBody>
          <a:bodyPr rtlCol="0"/>
          <a:lstStyle/>
          <a:p>
            <a:r>
              <a:rPr lang="es-ES" sz="4400" dirty="0">
                <a:latin typeface="Tahoma" panose="020B0604030504040204" pitchFamily="34" charset="0"/>
                <a:ea typeface="Tahoma" panose="020B0604030504040204" pitchFamily="34" charset="0"/>
                <a:cs typeface="Tahoma" panose="020B0604030504040204" pitchFamily="34" charset="0"/>
              </a:rPr>
              <a:t>TÍTULO TÉCNICO SUPERIOR EN ADMINISTRACION Y </a:t>
            </a:r>
            <a:r>
              <a:rPr lang="es-ES" sz="4400" dirty="0" smtClean="0">
                <a:latin typeface="Tahoma" panose="020B0604030504040204" pitchFamily="34" charset="0"/>
                <a:ea typeface="Tahoma" panose="020B0604030504040204" pitchFamily="34" charset="0"/>
                <a:cs typeface="Tahoma" panose="020B0604030504040204" pitchFamily="34" charset="0"/>
              </a:rPr>
              <a:t>FINANZAS</a:t>
            </a:r>
            <a:r>
              <a:rPr lang="es-ES" dirty="0" smtClean="0"/>
              <a:t> </a:t>
            </a:r>
            <a:br>
              <a:rPr lang="es-ES" dirty="0" smtClean="0"/>
            </a:br>
            <a:endParaRPr lang="es-ES" dirty="0"/>
          </a:p>
        </p:txBody>
      </p:sp>
      <p:sp>
        <p:nvSpPr>
          <p:cNvPr id="35" name="Marcador de texto 34">
            <a:extLst>
              <a:ext uri="{FF2B5EF4-FFF2-40B4-BE49-F238E27FC236}">
                <a16:creationId xmlns="" xmlns:a16="http://schemas.microsoft.com/office/drawing/2014/main" id="{3F200E92-5A1F-40B7-AE02-46929BC459EA}"/>
              </a:ext>
            </a:extLst>
          </p:cNvPr>
          <p:cNvSpPr>
            <a:spLocks noGrp="1"/>
          </p:cNvSpPr>
          <p:nvPr>
            <p:ph type="body" idx="1"/>
          </p:nvPr>
        </p:nvSpPr>
        <p:spPr>
          <a:xfrm>
            <a:off x="3374007" y="5047488"/>
            <a:ext cx="6592824" cy="978408"/>
          </a:xfrm>
        </p:spPr>
        <p:txBody>
          <a:bodyPr rtlCol="0"/>
          <a:lstStyle/>
          <a:p>
            <a:r>
              <a:rPr lang="es-ES" sz="2500" b="1" dirty="0">
                <a:latin typeface="Tahoma" panose="020B0604030504040204" pitchFamily="34" charset="0"/>
                <a:ea typeface="Tahoma" panose="020B0604030504040204" pitchFamily="34" charset="0"/>
                <a:cs typeface="Tahoma" panose="020B0604030504040204" pitchFamily="34" charset="0"/>
              </a:rPr>
              <a:t>FAMILIA PROFESIONAL</a:t>
            </a:r>
            <a:r>
              <a:rPr lang="es-ES" sz="2500" dirty="0" smtClean="0">
                <a:latin typeface="Tahoma" panose="020B0604030504040204" pitchFamily="34" charset="0"/>
                <a:ea typeface="Tahoma" panose="020B0604030504040204" pitchFamily="34" charset="0"/>
                <a:cs typeface="Tahoma" panose="020B0604030504040204" pitchFamily="34" charset="0"/>
              </a:rPr>
              <a:t>: Administración </a:t>
            </a:r>
            <a:r>
              <a:rPr lang="es-ES" sz="2500" dirty="0">
                <a:latin typeface="Tahoma" panose="020B0604030504040204" pitchFamily="34" charset="0"/>
                <a:ea typeface="Tahoma" panose="020B0604030504040204" pitchFamily="34" charset="0"/>
                <a:cs typeface="Tahoma" panose="020B0604030504040204" pitchFamily="34" charset="0"/>
              </a:rPr>
              <a:t>y Gestión</a:t>
            </a:r>
          </a:p>
          <a:p>
            <a:r>
              <a:rPr lang="es-ES" sz="2500" b="1" dirty="0">
                <a:latin typeface="Tahoma" panose="020B0604030504040204" pitchFamily="34" charset="0"/>
                <a:ea typeface="Tahoma" panose="020B0604030504040204" pitchFamily="34" charset="0"/>
                <a:cs typeface="Tahoma" panose="020B0604030504040204" pitchFamily="34" charset="0"/>
              </a:rPr>
              <a:t>DURACIÓN</a:t>
            </a:r>
            <a:r>
              <a:rPr lang="es-ES" sz="2500" dirty="0">
                <a:latin typeface="Tahoma" panose="020B0604030504040204" pitchFamily="34" charset="0"/>
                <a:ea typeface="Tahoma" panose="020B0604030504040204" pitchFamily="34" charset="0"/>
                <a:cs typeface="Tahoma" panose="020B0604030504040204" pitchFamily="34" charset="0"/>
              </a:rPr>
              <a:t>: 2000 horas</a:t>
            </a:r>
          </a:p>
        </p:txBody>
      </p:sp>
      <p:grpSp>
        <p:nvGrpSpPr>
          <p:cNvPr id="23" name="Grupo 22" descr="elemento decorativo">
            <a:extLst>
              <a:ext uri="{FF2B5EF4-FFF2-40B4-BE49-F238E27FC236}">
                <a16:creationId xmlns="" xmlns:a16="http://schemas.microsoft.com/office/drawing/2014/main" id="{28C94A8D-A234-408C-8281-33CCC01BE2A8}"/>
              </a:ext>
            </a:extLst>
          </p:cNvPr>
          <p:cNvGrpSpPr/>
          <p:nvPr/>
        </p:nvGrpSpPr>
        <p:grpSpPr>
          <a:xfrm>
            <a:off x="0" y="0"/>
            <a:ext cx="4750604" cy="6858000"/>
            <a:chOff x="0" y="0"/>
            <a:chExt cx="4750604" cy="6858000"/>
          </a:xfrm>
        </p:grpSpPr>
        <p:sp>
          <p:nvSpPr>
            <p:cNvPr id="22" name="Forma libre: Forma 21">
              <a:extLst>
                <a:ext uri="{FF2B5EF4-FFF2-40B4-BE49-F238E27FC236}">
                  <a16:creationId xmlns=""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8" name="Forma libre: Forma 17">
              <a:extLst>
                <a:ext uri="{FF2B5EF4-FFF2-40B4-BE49-F238E27FC236}">
                  <a16:creationId xmlns=""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6" name="Forma libre: Forma 15">
              <a:extLst>
                <a:ext uri="{FF2B5EF4-FFF2-40B4-BE49-F238E27FC236}">
                  <a16:creationId xmlns=""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4" name="Forma libre: Forma 13">
              <a:extLst>
                <a:ext uri="{FF2B5EF4-FFF2-40B4-BE49-F238E27FC236}">
                  <a16:creationId xmlns=""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Tree>
    <p:extLst>
      <p:ext uri="{BB962C8B-B14F-4D97-AF65-F5344CB8AC3E}">
        <p14:creationId xmlns:p14="http://schemas.microsoft.com/office/powerpoint/2010/main" val="1077816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Libro abierto">
            <a:extLst>
              <a:ext uri="{FF2B5EF4-FFF2-40B4-BE49-F238E27FC236}">
                <a16:creationId xmlns="" xmlns:a16="http://schemas.microsoft.com/office/drawing/2014/main" id="{A799F565-1DAB-4AD3-BCE4-5DAC8012F35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29" name="Rectángulo 28" descr="elemento decorativo">
            <a:extLst>
              <a:ext uri="{FF2B5EF4-FFF2-40B4-BE49-F238E27FC236}">
                <a16:creationId xmlns="" xmlns:a16="http://schemas.microsoft.com/office/drawing/2014/main"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nvGrpSpPr>
          <p:cNvPr id="7" name="Grupo 6" descr="elemento decorativo">
            <a:extLst>
              <a:ext uri="{FF2B5EF4-FFF2-40B4-BE49-F238E27FC236}">
                <a16:creationId xmlns=""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orma libre: Forma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30" name="Forma libre: Forma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8" name="Forma libre: Forma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6" name="Forma libre: Forma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4" name="Forma libre: Forma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grpSp>
        <p:nvGrpSpPr>
          <p:cNvPr id="5" name="Grupo 4" descr="elemento decorativo">
            <a:extLst>
              <a:ext uri="{FF2B5EF4-FFF2-40B4-BE49-F238E27FC236}">
                <a16:creationId xmlns=""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ángulo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9" name="Marcador de número de diapositiva 5">
            <a:extLst>
              <a:ext uri="{FF2B5EF4-FFF2-40B4-BE49-F238E27FC236}">
                <a16:creationId xmlns="" xmlns:a16="http://schemas.microsoft.com/office/drawing/2014/main"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11</a:t>
            </a:fld>
            <a:endParaRPr lang="es-ES" sz="1200">
              <a:solidFill>
                <a:schemeClr val="bg1"/>
              </a:solidFill>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a:xfrm>
            <a:off x="633186" y="557439"/>
            <a:ext cx="10206264" cy="1523263"/>
          </a:xfrm>
        </p:spPr>
        <p:txBody>
          <a:bodyPr rtlCol="0"/>
          <a:lstStyle/>
          <a:p>
            <a:pPr rtl="0"/>
            <a:r>
              <a:rPr lang="es-ES" dirty="0" smtClean="0"/>
              <a:t>	</a:t>
            </a:r>
            <a:br>
              <a:rPr lang="es-ES" dirty="0" smtClean="0"/>
            </a:br>
            <a:r>
              <a:rPr lang="es-ES" sz="3000" dirty="0" smtClean="0">
                <a:latin typeface="Tahoma" panose="020B0604030504040204" pitchFamily="34" charset="0"/>
                <a:ea typeface="Tahoma" panose="020B0604030504040204" pitchFamily="34" charset="0"/>
                <a:cs typeface="Tahoma" panose="020B0604030504040204" pitchFamily="34" charset="0"/>
              </a:rPr>
              <a:t>Objetivo de este ciclo</a:t>
            </a: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83" name="Marcador de contenido 82" descr="Campana">
            <a:extLst>
              <a:ext uri="{FF2B5EF4-FFF2-40B4-BE49-F238E27FC236}">
                <a16:creationId xmlns="" xmlns:a16="http://schemas.microsoft.com/office/drawing/2014/main" id="{604095CF-E62F-46A4-A86C-5F465AE6E235}"/>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561062" y="317186"/>
            <a:ext cx="548640" cy="548640"/>
          </a:xfrm>
        </p:spPr>
      </p:pic>
      <p:sp>
        <p:nvSpPr>
          <p:cNvPr id="87" name="Marcador de texto 86">
            <a:extLst>
              <a:ext uri="{FF2B5EF4-FFF2-40B4-BE49-F238E27FC236}">
                <a16:creationId xmlns="" xmlns:a16="http://schemas.microsoft.com/office/drawing/2014/main" id="{1F4C9CA2-B224-40CD-8DB2-CAE478D23611}"/>
              </a:ext>
            </a:extLst>
          </p:cNvPr>
          <p:cNvSpPr>
            <a:spLocks noGrp="1"/>
          </p:cNvSpPr>
          <p:nvPr>
            <p:ph type="body" sz="quarter" idx="11"/>
          </p:nvPr>
        </p:nvSpPr>
        <p:spPr>
          <a:xfrm>
            <a:off x="5576551" y="557439"/>
            <a:ext cx="4726945" cy="975147"/>
          </a:xfrm>
        </p:spPr>
        <p:txBody>
          <a:bodyPr rtlCol="0"/>
          <a:lstStyle/>
          <a:p>
            <a:pPr algn="ctr" rtl="0"/>
            <a:r>
              <a:rPr lang="es-ES" sz="2000" b="1" dirty="0" smtClean="0">
                <a:latin typeface="Tahoma" panose="020B0604030504040204" pitchFamily="34" charset="0"/>
                <a:ea typeface="Tahoma" panose="020B0604030504040204" pitchFamily="34" charset="0"/>
                <a:cs typeface="Tahoma" panose="020B0604030504040204" pitchFamily="34" charset="0"/>
              </a:rPr>
              <a:t>Aprender a organizar y ejecutar las operaciones de gestión en la Administración pública o en la empresa privada</a:t>
            </a:r>
            <a:endParaRPr lang="es-ES" sz="2000" b="1" dirty="0">
              <a:latin typeface="Tahoma" panose="020B0604030504040204" pitchFamily="34" charset="0"/>
              <a:ea typeface="Tahoma" panose="020B0604030504040204" pitchFamily="34" charset="0"/>
              <a:cs typeface="Tahoma" panose="020B0604030504040204" pitchFamily="34" charset="0"/>
            </a:endParaRPr>
          </a:p>
        </p:txBody>
      </p:sp>
      <p:sp>
        <p:nvSpPr>
          <p:cNvPr id="6" name="Flecha derecha 5"/>
          <p:cNvSpPr/>
          <p:nvPr/>
        </p:nvSpPr>
        <p:spPr>
          <a:xfrm>
            <a:off x="4406659" y="865826"/>
            <a:ext cx="774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3" name="Tabla 12"/>
          <p:cNvGraphicFramePr>
            <a:graphicFrameLocks noGrp="1"/>
          </p:cNvGraphicFramePr>
          <p:nvPr>
            <p:extLst>
              <p:ext uri="{D42A27DB-BD31-4B8C-83A1-F6EECF244321}">
                <p14:modId xmlns:p14="http://schemas.microsoft.com/office/powerpoint/2010/main" val="1502025939"/>
              </p:ext>
            </p:extLst>
          </p:nvPr>
        </p:nvGraphicFramePr>
        <p:xfrm>
          <a:off x="1343899" y="1944710"/>
          <a:ext cx="7967527" cy="3924475"/>
        </p:xfrm>
        <a:graphic>
          <a:graphicData uri="http://schemas.openxmlformats.org/drawingml/2006/table">
            <a:tbl>
              <a:tblPr/>
              <a:tblGrid>
                <a:gridCol w="2391391"/>
                <a:gridCol w="2629397"/>
                <a:gridCol w="2946739"/>
              </a:tblGrid>
              <a:tr h="502590">
                <a:tc>
                  <a:txBody>
                    <a:bodyPr/>
                    <a:lstStyle/>
                    <a:p>
                      <a:pPr algn="ctr" fontAlgn="ctr"/>
                      <a:r>
                        <a:rPr lang="es-ES" sz="1500" b="0" i="0" u="none" strike="noStrike" dirty="0">
                          <a:solidFill>
                            <a:srgbClr val="FFFFFF"/>
                          </a:solidFill>
                          <a:effectLst/>
                          <a:latin typeface="Tahoma" panose="020B0604030504040204" pitchFamily="34" charset="0"/>
                        </a:rPr>
                        <a:t>Realizarás procesos</a:t>
                      </a:r>
                    </a:p>
                  </a:txBody>
                  <a:tcPr marL="9525" marR="9525" marT="9525" marB="0" anchor="ctr">
                    <a:lnL>
                      <a:noFill/>
                    </a:lnL>
                    <a:lnR>
                      <a:noFill/>
                    </a:lnR>
                    <a:lnT>
                      <a:noFill/>
                    </a:lnT>
                    <a:lnB>
                      <a:noFill/>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r>
              <a:tr h="802004">
                <a:tc>
                  <a:txBody>
                    <a:bodyPr/>
                    <a:lstStyle/>
                    <a:p>
                      <a:pPr algn="ctr" fontAlgn="ctr"/>
                      <a:r>
                        <a:rPr lang="es-ES" sz="1500" b="0" i="0" u="none" strike="noStrike">
                          <a:solidFill>
                            <a:srgbClr val="FFFFFF"/>
                          </a:solidFill>
                          <a:effectLst/>
                          <a:latin typeface="Tahoma" panose="020B0604030504040204" pitchFamily="34" charset="0"/>
                        </a:rPr>
                        <a:t>comerciales</a:t>
                      </a:r>
                    </a:p>
                  </a:txBody>
                  <a:tcPr marL="9525" marR="9525" marT="9525" marB="0" anchor="ctr">
                    <a:lnL>
                      <a:noFill/>
                    </a:lnL>
                    <a:lnR>
                      <a:noFill/>
                    </a:lnR>
                    <a:lnT>
                      <a:noFill/>
                    </a:lnT>
                    <a:lnB>
                      <a:noFill/>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c>
                  <a:txBody>
                    <a:bodyPr/>
                    <a:lstStyle/>
                    <a:p>
                      <a:pPr algn="ctr" fontAlgn="ctr"/>
                      <a:r>
                        <a:rPr lang="es-ES" sz="1500" b="0" i="0" u="none" strike="noStrike" dirty="0">
                          <a:solidFill>
                            <a:srgbClr val="FFFFFF"/>
                          </a:solidFill>
                          <a:effectLst/>
                          <a:latin typeface="Tahoma" panose="020B0604030504040204" pitchFamily="34" charset="0"/>
                        </a:rPr>
                        <a:t>aplicando la normativa vigente y protocolos de gestión de calidad</a:t>
                      </a:r>
                    </a:p>
                  </a:txBody>
                  <a:tcPr marL="9525" marR="9525" marT="9525" marB="0" anchor="ctr">
                    <a:lnL>
                      <a:noFill/>
                    </a:lnL>
                    <a:lnR>
                      <a:noFill/>
                    </a:lnR>
                    <a:lnT>
                      <a:noFill/>
                    </a:lnT>
                    <a:lnB>
                      <a:noFill/>
                    </a:lnB>
                  </a:tcPr>
                </a:tc>
              </a:tr>
              <a:tr h="630910">
                <a:tc>
                  <a:txBody>
                    <a:bodyPr/>
                    <a:lstStyle/>
                    <a:p>
                      <a:pPr algn="ctr" fontAlgn="ctr"/>
                      <a:r>
                        <a:rPr lang="es-ES" sz="1500" b="0" i="0" u="none" strike="noStrike">
                          <a:solidFill>
                            <a:srgbClr val="FFFFFF"/>
                          </a:solidFill>
                          <a:effectLst/>
                          <a:latin typeface="Tahoma" panose="020B0604030504040204" pitchFamily="34" charset="0"/>
                        </a:rPr>
                        <a:t>laborales</a:t>
                      </a:r>
                    </a:p>
                  </a:txBody>
                  <a:tcPr marL="9525" marR="9525" marT="9525" marB="0" anchor="ctr">
                    <a:lnL>
                      <a:noFill/>
                    </a:lnL>
                    <a:lnR>
                      <a:noFill/>
                    </a:lnR>
                    <a:lnT>
                      <a:noFill/>
                    </a:lnT>
                    <a:lnB>
                      <a:noFill/>
                    </a:lnB>
                  </a:tcPr>
                </a:tc>
                <a:tc>
                  <a:txBody>
                    <a:bodyPr/>
                    <a:lstStyle/>
                    <a:p>
                      <a:pPr algn="ctr" fontAlgn="ctr"/>
                      <a:endParaRPr lang="es-ES" sz="1500" b="0" i="0" u="none" strike="noStrike" dirty="0">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c>
                  <a:txBody>
                    <a:bodyPr/>
                    <a:lstStyle/>
                    <a:p>
                      <a:pPr algn="ctr" fontAlgn="ctr"/>
                      <a:r>
                        <a:rPr lang="es-ES" sz="1500" b="0" i="0" u="none" strike="noStrike" dirty="0">
                          <a:solidFill>
                            <a:srgbClr val="FFFFFF"/>
                          </a:solidFill>
                          <a:effectLst/>
                          <a:latin typeface="Tahoma" panose="020B0604030504040204" pitchFamily="34" charset="0"/>
                        </a:rPr>
                        <a:t>gestionando la información</a:t>
                      </a:r>
                    </a:p>
                  </a:txBody>
                  <a:tcPr marL="9525" marR="9525" marT="9525" marB="0" anchor="ctr">
                    <a:lnL>
                      <a:noFill/>
                    </a:lnL>
                    <a:lnR>
                      <a:noFill/>
                    </a:lnR>
                    <a:lnT>
                      <a:noFill/>
                    </a:lnT>
                    <a:lnB>
                      <a:noFill/>
                    </a:lnB>
                  </a:tcPr>
                </a:tc>
              </a:tr>
              <a:tr h="652297">
                <a:tc>
                  <a:txBody>
                    <a:bodyPr/>
                    <a:lstStyle/>
                    <a:p>
                      <a:pPr algn="ctr" fontAlgn="ctr"/>
                      <a:r>
                        <a:rPr lang="es-ES" sz="1500" b="0" i="0" u="none" strike="noStrike">
                          <a:solidFill>
                            <a:srgbClr val="FFFFFF"/>
                          </a:solidFill>
                          <a:effectLst/>
                          <a:latin typeface="Tahoma" panose="020B0604030504040204" pitchFamily="34" charset="0"/>
                        </a:rPr>
                        <a:t>contables</a:t>
                      </a:r>
                    </a:p>
                  </a:txBody>
                  <a:tcPr marL="9525" marR="9525" marT="9525" marB="0" anchor="ctr">
                    <a:lnL>
                      <a:noFill/>
                    </a:lnL>
                    <a:lnR>
                      <a:noFill/>
                    </a:lnR>
                    <a:lnT>
                      <a:noFill/>
                    </a:lnT>
                    <a:lnB>
                      <a:noFill/>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c>
                  <a:txBody>
                    <a:bodyPr/>
                    <a:lstStyle/>
                    <a:p>
                      <a:pPr algn="ctr" fontAlgn="ctr"/>
                      <a:r>
                        <a:rPr lang="es-ES" sz="1500" b="0" i="0" u="none" strike="noStrike" dirty="0">
                          <a:solidFill>
                            <a:srgbClr val="FFFFFF"/>
                          </a:solidFill>
                          <a:effectLst/>
                          <a:latin typeface="Tahoma" panose="020B0604030504040204" pitchFamily="34" charset="0"/>
                        </a:rPr>
                        <a:t>asegurando la satisfacción del cliente</a:t>
                      </a:r>
                    </a:p>
                  </a:txBody>
                  <a:tcPr marL="9525" marR="9525" marT="9525" marB="0" anchor="ctr">
                    <a:lnL>
                      <a:noFill/>
                    </a:lnL>
                    <a:lnR>
                      <a:noFill/>
                    </a:lnR>
                    <a:lnT>
                      <a:noFill/>
                    </a:lnT>
                    <a:lnB>
                      <a:noFill/>
                    </a:lnB>
                  </a:tcPr>
                </a:tc>
              </a:tr>
              <a:tr h="802004">
                <a:tc>
                  <a:txBody>
                    <a:bodyPr/>
                    <a:lstStyle/>
                    <a:p>
                      <a:pPr algn="ctr" fontAlgn="ctr"/>
                      <a:r>
                        <a:rPr lang="es-ES" sz="1500" b="0" i="0" u="none" strike="noStrike">
                          <a:solidFill>
                            <a:srgbClr val="FFFFFF"/>
                          </a:solidFill>
                          <a:effectLst/>
                          <a:latin typeface="Tahoma" panose="020B0604030504040204" pitchFamily="34" charset="0"/>
                        </a:rPr>
                        <a:t>fiscales</a:t>
                      </a:r>
                    </a:p>
                  </a:txBody>
                  <a:tcPr marL="9525" marR="9525" marT="9525" marB="0" anchor="ctr">
                    <a:lnL>
                      <a:noFill/>
                    </a:lnL>
                    <a:lnR>
                      <a:noFill/>
                    </a:lnR>
                    <a:lnT>
                      <a:noFill/>
                    </a:lnT>
                    <a:lnB>
                      <a:noFill/>
                    </a:lnB>
                  </a:tcPr>
                </a:tc>
                <a:tc>
                  <a:txBody>
                    <a:bodyPr/>
                    <a:lstStyle/>
                    <a:p>
                      <a:pPr algn="ctr" fontAlgn="ctr"/>
                      <a:endParaRPr lang="es-ES" sz="1500" b="0" i="0" u="none" strike="noStrike" dirty="0">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c>
                  <a:txBody>
                    <a:bodyPr/>
                    <a:lstStyle/>
                    <a:p>
                      <a:pPr algn="ctr" fontAlgn="ctr"/>
                      <a:r>
                        <a:rPr lang="es-ES" sz="1500" b="0" i="0" u="none" strike="noStrike" dirty="0">
                          <a:solidFill>
                            <a:srgbClr val="FFFFFF"/>
                          </a:solidFill>
                          <a:effectLst/>
                          <a:latin typeface="Tahoma" panose="020B0604030504040204" pitchFamily="34" charset="0"/>
                        </a:rPr>
                        <a:t>actuando las normas de prevención de riesgos laborales</a:t>
                      </a:r>
                    </a:p>
                  </a:txBody>
                  <a:tcPr marL="9525" marR="9525" marT="9525" marB="0" anchor="ctr">
                    <a:lnL>
                      <a:noFill/>
                    </a:lnL>
                    <a:lnR>
                      <a:noFill/>
                    </a:lnR>
                    <a:lnT>
                      <a:noFill/>
                    </a:lnT>
                    <a:lnB>
                      <a:noFill/>
                    </a:lnB>
                  </a:tcPr>
                </a:tc>
              </a:tr>
              <a:tr h="534670">
                <a:tc>
                  <a:txBody>
                    <a:bodyPr/>
                    <a:lstStyle/>
                    <a:p>
                      <a:pPr algn="ctr" fontAlgn="ctr"/>
                      <a:r>
                        <a:rPr lang="es-ES" sz="1500" b="0" i="0" u="none" strike="noStrike">
                          <a:solidFill>
                            <a:srgbClr val="FFFFFF"/>
                          </a:solidFill>
                          <a:effectLst/>
                          <a:latin typeface="Tahoma" panose="020B0604030504040204" pitchFamily="34" charset="0"/>
                        </a:rPr>
                        <a:t>financieros</a:t>
                      </a:r>
                    </a:p>
                  </a:txBody>
                  <a:tcPr marL="9525" marR="9525" marT="9525" marB="0" anchor="ctr">
                    <a:lnL>
                      <a:noFill/>
                    </a:lnL>
                    <a:lnR>
                      <a:noFill/>
                    </a:lnR>
                    <a:lnT>
                      <a:noFill/>
                    </a:lnT>
                    <a:lnB>
                      <a:noFill/>
                    </a:lnB>
                  </a:tcPr>
                </a:tc>
                <a:tc>
                  <a:txBody>
                    <a:bodyPr/>
                    <a:lstStyle/>
                    <a:p>
                      <a:pPr algn="ctr" fontAlgn="ctr"/>
                      <a:endParaRPr lang="es-ES" sz="1500" b="0" i="0" u="none" strike="noStrike" dirty="0">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c>
                  <a:txBody>
                    <a:bodyPr/>
                    <a:lstStyle/>
                    <a:p>
                      <a:pPr algn="ctr" fontAlgn="ctr"/>
                      <a:r>
                        <a:rPr lang="es-ES" sz="1500" b="0" i="0" u="none" strike="noStrike" dirty="0">
                          <a:solidFill>
                            <a:srgbClr val="FFFFFF"/>
                          </a:solidFill>
                          <a:effectLst/>
                          <a:latin typeface="Tahoma" panose="020B0604030504040204" pitchFamily="34" charset="0"/>
                        </a:rPr>
                        <a:t>normas de protección </a:t>
                      </a:r>
                      <a:r>
                        <a:rPr lang="es-ES" sz="1500" b="0" i="0" u="none" strike="noStrike" dirty="0" err="1">
                          <a:solidFill>
                            <a:srgbClr val="FFFFFF"/>
                          </a:solidFill>
                          <a:effectLst/>
                          <a:latin typeface="Tahoma" panose="020B0604030504040204" pitchFamily="34" charset="0"/>
                        </a:rPr>
                        <a:t>mediambiental</a:t>
                      </a:r>
                      <a:endParaRPr lang="es-ES" sz="1500" b="0" i="0" u="none" strike="noStrike" dirty="0">
                        <a:solidFill>
                          <a:srgbClr val="FFFFFF"/>
                        </a:solidFill>
                        <a:effectLst/>
                        <a:latin typeface="Tahoma" panose="020B0604030504040204" pitchFamily="34" charset="0"/>
                      </a:endParaRPr>
                    </a:p>
                  </a:txBody>
                  <a:tcPr marL="9525" marR="9525" marT="9525" marB="0" anchor="ctr">
                    <a:lnL>
                      <a:noFill/>
                    </a:lnL>
                    <a:lnR>
                      <a:noFill/>
                    </a:lnR>
                    <a:lnT>
                      <a:noFill/>
                    </a:lnT>
                    <a:lnB>
                      <a:noFill/>
                    </a:lnB>
                  </a:tcPr>
                </a:tc>
              </a:tr>
            </a:tbl>
          </a:graphicData>
        </a:graphic>
      </p:graphicFrame>
      <p:sp>
        <p:nvSpPr>
          <p:cNvPr id="31" name="Flecha derecha 30"/>
          <p:cNvSpPr/>
          <p:nvPr/>
        </p:nvSpPr>
        <p:spPr>
          <a:xfrm>
            <a:off x="4270983" y="3908884"/>
            <a:ext cx="967615" cy="61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91014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vista aérea de un chico sentado con su equipo portátil">
            <a:extLst>
              <a:ext uri="{FF2B5EF4-FFF2-40B4-BE49-F238E27FC236}">
                <a16:creationId xmlns=""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upo 10" descr="elemento decorativo">
            <a:extLst>
              <a:ext uri="{FF2B5EF4-FFF2-40B4-BE49-F238E27FC236}">
                <a16:creationId xmlns="" xmlns:a16="http://schemas.microsoft.com/office/drawing/2014/main" id="{AB025618-C830-4992-9CD3-D9E49BC79E67}"/>
              </a:ext>
            </a:extLst>
          </p:cNvPr>
          <p:cNvGrpSpPr/>
          <p:nvPr/>
        </p:nvGrpSpPr>
        <p:grpSpPr>
          <a:xfrm>
            <a:off x="2522389" y="-502240"/>
            <a:ext cx="7388298" cy="6858000"/>
            <a:chOff x="1826589" y="0"/>
            <a:chExt cx="7388298" cy="6858000"/>
          </a:xfrm>
        </p:grpSpPr>
        <p:sp>
          <p:nvSpPr>
            <p:cNvPr id="10" name="Paralelogramo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Paralelogramo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Paralelogramo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Marcador de número de diapositiva 5">
            <a:extLst>
              <a:ext uri="{FF2B5EF4-FFF2-40B4-BE49-F238E27FC236}">
                <a16:creationId xmlns=""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12</a:t>
            </a:fld>
            <a:endParaRPr lang="es-ES" sz="1200">
              <a:solidFill>
                <a:schemeClr val="bg1"/>
              </a:solidFill>
            </a:endParaRPr>
          </a:p>
        </p:txBody>
      </p:sp>
      <p:sp>
        <p:nvSpPr>
          <p:cNvPr id="23" name="Marcador de texto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628410" y="2155987"/>
            <a:ext cx="7345695" cy="4199773"/>
          </a:xfrm>
        </p:spPr>
        <p:txBody>
          <a:bodyPr rtlCol="0"/>
          <a:lstStyle/>
          <a:p>
            <a:r>
              <a:rPr lang="es-ES" b="1" dirty="0" smtClean="0"/>
              <a:t>			</a:t>
            </a:r>
            <a:endParaRPr lang="es-ES" dirty="0"/>
          </a:p>
        </p:txBody>
      </p:sp>
      <p:pic>
        <p:nvPicPr>
          <p:cNvPr id="35" name="Marcador de contenido 34" descr="Libro abierto">
            <a:extLst>
              <a:ext uri="{FF2B5EF4-FFF2-40B4-BE49-F238E27FC236}">
                <a16:creationId xmlns=""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856297" y="1554851"/>
            <a:ext cx="548640" cy="548640"/>
          </a:xfrm>
        </p:spPr>
      </p:pic>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pPr algn="ctr" rtl="0"/>
            <a:r>
              <a:rPr lang="es-ES" dirty="0" smtClean="0"/>
              <a:t>Módulos profesionales </a:t>
            </a:r>
            <a:br>
              <a:rPr lang="es-ES" dirty="0" smtClean="0"/>
            </a:b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Adquirirás </a:t>
            </a: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competencias en todas estas áreas</a:t>
            </a:r>
          </a:p>
        </p:txBody>
      </p:sp>
      <p:graphicFrame>
        <p:nvGraphicFramePr>
          <p:cNvPr id="8" name="Tabla 7"/>
          <p:cNvGraphicFramePr>
            <a:graphicFrameLocks noGrp="1"/>
          </p:cNvGraphicFramePr>
          <p:nvPr>
            <p:extLst>
              <p:ext uri="{D42A27DB-BD31-4B8C-83A1-F6EECF244321}">
                <p14:modId xmlns:p14="http://schemas.microsoft.com/office/powerpoint/2010/main" val="13894012"/>
              </p:ext>
            </p:extLst>
          </p:nvPr>
        </p:nvGraphicFramePr>
        <p:xfrm>
          <a:off x="1142418" y="2173926"/>
          <a:ext cx="5753100" cy="3429000"/>
        </p:xfrm>
        <a:graphic>
          <a:graphicData uri="http://schemas.openxmlformats.org/drawingml/2006/table">
            <a:tbl>
              <a:tblPr/>
              <a:tblGrid>
                <a:gridCol w="2717800"/>
                <a:gridCol w="3035300"/>
              </a:tblGrid>
              <a:tr h="685800">
                <a:tc>
                  <a:txBody>
                    <a:bodyPr/>
                    <a:lstStyle/>
                    <a:p>
                      <a:pPr algn="ctr" rtl="0" fontAlgn="ctr"/>
                      <a:r>
                        <a:rPr lang="es-ES" sz="1400" b="0" i="0" u="none" strike="noStrike" dirty="0">
                          <a:solidFill>
                            <a:srgbClr val="000000"/>
                          </a:solidFill>
                          <a:effectLst/>
                          <a:latin typeface="Tahoma" panose="020B0604030504040204" pitchFamily="34" charset="0"/>
                        </a:rPr>
                        <a:t> Gestión de la documentación  jurídica y empresarial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400" b="0" i="0" u="none" strike="noStrike">
                          <a:solidFill>
                            <a:srgbClr val="000000"/>
                          </a:solidFill>
                          <a:effectLst/>
                          <a:latin typeface="Tahoma" panose="020B0604030504040204" pitchFamily="34" charset="0"/>
                        </a:rPr>
                        <a:t>Gestión de recursos humanos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685800">
                <a:tc>
                  <a:txBody>
                    <a:bodyPr/>
                    <a:lstStyle/>
                    <a:p>
                      <a:pPr algn="ctr" rtl="0" fontAlgn="ctr"/>
                      <a:r>
                        <a:rPr lang="es-ES" sz="1400" b="0" i="0" u="none" strike="noStrike" dirty="0">
                          <a:solidFill>
                            <a:srgbClr val="000000"/>
                          </a:solidFill>
                          <a:effectLst/>
                          <a:latin typeface="Tahoma" panose="020B0604030504040204" pitchFamily="34" charset="0"/>
                        </a:rPr>
                        <a:t>Recursos humanos  y responsabilidad social </a:t>
                      </a:r>
                      <a:r>
                        <a:rPr lang="es-ES" sz="1400" b="0" i="0" u="none" strike="noStrike" dirty="0" smtClean="0">
                          <a:solidFill>
                            <a:srgbClr val="000000"/>
                          </a:solidFill>
                          <a:effectLst/>
                          <a:latin typeface="Tahoma" panose="020B0604030504040204" pitchFamily="34" charset="0"/>
                        </a:rPr>
                        <a:t>corporativa</a:t>
                      </a:r>
                      <a:endParaRPr lang="es-ES" sz="1400" b="0" i="0" u="none" strike="noStrike" dirty="0">
                        <a:solidFill>
                          <a:srgbClr val="000000"/>
                        </a:solidFill>
                        <a:effectLst/>
                        <a:latin typeface="Tahoma" panose="020B060403050404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400" b="0" i="0" u="none" strike="noStrike" dirty="0">
                          <a:solidFill>
                            <a:srgbClr val="000000"/>
                          </a:solidFill>
                          <a:effectLst/>
                          <a:latin typeface="Tahoma" panose="020B0604030504040204" pitchFamily="34" charset="0"/>
                        </a:rPr>
                        <a:t>Gestión financiera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57200">
                <a:tc>
                  <a:txBody>
                    <a:bodyPr/>
                    <a:lstStyle/>
                    <a:p>
                      <a:pPr algn="ctr" rtl="0" fontAlgn="ctr"/>
                      <a:r>
                        <a:rPr lang="es-ES" sz="1400" b="0" i="0" u="none" strike="noStrike">
                          <a:solidFill>
                            <a:srgbClr val="000000"/>
                          </a:solidFill>
                          <a:effectLst/>
                          <a:latin typeface="Tahoma" panose="020B0604030504040204" pitchFamily="34" charset="0"/>
                        </a:rPr>
                        <a:t>Ofimática y proceso de la información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400" b="0" i="0" u="none" strike="noStrike" dirty="0">
                          <a:solidFill>
                            <a:srgbClr val="000000"/>
                          </a:solidFill>
                          <a:effectLst/>
                          <a:latin typeface="Tahoma" panose="020B0604030504040204" pitchFamily="34" charset="0"/>
                        </a:rPr>
                        <a:t>Contabilidad y fiscalidad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57200">
                <a:tc>
                  <a:txBody>
                    <a:bodyPr/>
                    <a:lstStyle/>
                    <a:p>
                      <a:pPr algn="ctr" rtl="0" fontAlgn="ctr"/>
                      <a:r>
                        <a:rPr lang="es-ES" sz="1400" b="0" i="0" u="none" strike="noStrike">
                          <a:solidFill>
                            <a:srgbClr val="000000"/>
                          </a:solidFill>
                          <a:effectLst/>
                          <a:latin typeface="Tahoma" panose="020B0604030504040204" pitchFamily="34" charset="0"/>
                        </a:rPr>
                        <a:t>Proceso integral de la actividad comercial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400" b="0" i="0" u="none" strike="noStrike">
                          <a:solidFill>
                            <a:srgbClr val="000000"/>
                          </a:solidFill>
                          <a:effectLst/>
                          <a:latin typeface="Tahoma" panose="020B0604030504040204" pitchFamily="34" charset="0"/>
                        </a:rPr>
                        <a:t>Gestión logística y comercial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57200">
                <a:tc>
                  <a:txBody>
                    <a:bodyPr/>
                    <a:lstStyle/>
                    <a:p>
                      <a:pPr algn="ctr" rtl="0" fontAlgn="ctr"/>
                      <a:r>
                        <a:rPr lang="es-ES" sz="1400" b="0" i="0" u="none" strike="noStrike">
                          <a:solidFill>
                            <a:srgbClr val="000000"/>
                          </a:solidFill>
                          <a:effectLst/>
                          <a:latin typeface="Tahoma" panose="020B0604030504040204" pitchFamily="34" charset="0"/>
                        </a:rPr>
                        <a:t>Comunicación y atención al cliente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400" b="0" i="0" u="none" strike="noStrike">
                          <a:solidFill>
                            <a:srgbClr val="000000"/>
                          </a:solidFill>
                          <a:effectLst/>
                          <a:latin typeface="Tahoma" panose="020B0604030504040204" pitchFamily="34" charset="0"/>
                        </a:rPr>
                        <a:t>Simulación empresarial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57200">
                <a:tc>
                  <a:txBody>
                    <a:bodyPr/>
                    <a:lstStyle/>
                    <a:p>
                      <a:pPr algn="ctr" rtl="0" fontAlgn="ctr"/>
                      <a:r>
                        <a:rPr lang="es-ES" sz="1400" b="0" i="0" u="none" strike="noStrike">
                          <a:solidFill>
                            <a:srgbClr val="000000"/>
                          </a:solidFill>
                          <a:effectLst/>
                          <a:latin typeface="Tahoma" panose="020B0604030504040204" pitchFamily="34" charset="0"/>
                        </a:rPr>
                        <a:t>Formación y orientación laboral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400" b="0" i="0" u="none" strike="noStrike">
                          <a:solidFill>
                            <a:srgbClr val="000000"/>
                          </a:solidFill>
                          <a:effectLst/>
                          <a:latin typeface="Tahoma" panose="020B0604030504040204" pitchFamily="34" charset="0"/>
                        </a:rPr>
                        <a:t>Proyecto de administración y finanzas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28600">
                <a:tc>
                  <a:txBody>
                    <a:bodyPr/>
                    <a:lstStyle/>
                    <a:p>
                      <a:pPr algn="ctr" rtl="0" fontAlgn="ctr"/>
                      <a:r>
                        <a:rPr lang="es-ES" sz="1400" b="0" i="0" u="none" strike="noStrike" dirty="0">
                          <a:solidFill>
                            <a:srgbClr val="000000"/>
                          </a:solidFill>
                          <a:effectLst/>
                          <a:latin typeface="Tahoma" panose="020B0604030504040204" pitchFamily="34" charset="0"/>
                        </a:rPr>
                        <a:t>Inglés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ES" sz="1400" b="0" i="0" u="none" strike="noStrike" dirty="0">
                          <a:solidFill>
                            <a:srgbClr val="000000"/>
                          </a:solidFill>
                          <a:effectLst/>
                          <a:latin typeface="Tahoma" panose="020B0604030504040204" pitchFamily="34" charset="0"/>
                        </a:rPr>
                        <a:t>Formación en centros de trabajo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07125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chico caminando con mochila y una bicicleta">
            <a:extLst>
              <a:ext uri="{FF2B5EF4-FFF2-40B4-BE49-F238E27FC236}">
                <a16:creationId xmlns=""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upo 10" descr="elemento decorativo">
            <a:extLst>
              <a:ext uri="{FF2B5EF4-FFF2-40B4-BE49-F238E27FC236}">
                <a16:creationId xmlns=""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elogramo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Paralelogramo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Paralelogramo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7" name="Marcador de número de diapositiva 5">
            <a:extLst>
              <a:ext uri="{FF2B5EF4-FFF2-40B4-BE49-F238E27FC236}">
                <a16:creationId xmlns=""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13</a:t>
            </a:fld>
            <a:endParaRPr lang="es-ES" sz="1200">
              <a:solidFill>
                <a:schemeClr val="bg1"/>
              </a:solidFill>
            </a:endParaRPr>
          </a:p>
        </p:txBody>
      </p:sp>
      <p:sp>
        <p:nvSpPr>
          <p:cNvPr id="23" name="Marcador de texto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774564" y="2746832"/>
            <a:ext cx="5911187" cy="3368675"/>
          </a:xfrm>
        </p:spPr>
        <p:txBody>
          <a:bodyPr rtlCol="0"/>
          <a:lstStyle/>
          <a:p>
            <a:r>
              <a:rPr lang="es-ES" sz="2000" dirty="0" smtClean="0">
                <a:latin typeface="Tahoma" panose="020B0604030504040204" pitchFamily="34" charset="0"/>
                <a:ea typeface="Tahoma" panose="020B0604030504040204" pitchFamily="34" charset="0"/>
                <a:cs typeface="Tahoma" panose="020B0604030504040204" pitchFamily="34" charset="0"/>
              </a:rPr>
              <a:t>Administrativo </a:t>
            </a:r>
            <a:r>
              <a:rPr lang="es-ES" sz="2000" dirty="0">
                <a:latin typeface="Tahoma" panose="020B0604030504040204" pitchFamily="34" charset="0"/>
                <a:ea typeface="Tahoma" panose="020B0604030504040204" pitchFamily="34" charset="0"/>
                <a:cs typeface="Tahoma" panose="020B0604030504040204" pitchFamily="34" charset="0"/>
              </a:rPr>
              <a:t>de </a:t>
            </a:r>
            <a:r>
              <a:rPr lang="es-ES" sz="2000" dirty="0" smtClean="0">
                <a:latin typeface="Tahoma" panose="020B0604030504040204" pitchFamily="34" charset="0"/>
                <a:ea typeface="Tahoma" panose="020B0604030504040204" pitchFamily="34" charset="0"/>
                <a:cs typeface="Tahoma" panose="020B0604030504040204" pitchFamily="34" charset="0"/>
              </a:rPr>
              <a:t>oficina</a:t>
            </a:r>
          </a:p>
          <a:p>
            <a:r>
              <a:rPr lang="es-ES" sz="2000" dirty="0" smtClean="0">
                <a:latin typeface="Tahoma" panose="020B0604030504040204" pitchFamily="34" charset="0"/>
                <a:ea typeface="Tahoma" panose="020B0604030504040204" pitchFamily="34" charset="0"/>
                <a:cs typeface="Tahoma" panose="020B0604030504040204" pitchFamily="34" charset="0"/>
              </a:rPr>
              <a:t>Administrativo comercial</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smtClean="0">
                <a:latin typeface="Tahoma" panose="020B0604030504040204" pitchFamily="34" charset="0"/>
                <a:ea typeface="Tahoma" panose="020B0604030504040204" pitchFamily="34" charset="0"/>
                <a:cs typeface="Tahoma" panose="020B0604030504040204" pitchFamily="34" charset="0"/>
              </a:rPr>
              <a:t>Administrativo </a:t>
            </a:r>
            <a:r>
              <a:rPr lang="es-ES" sz="2000" dirty="0">
                <a:latin typeface="Tahoma" panose="020B0604030504040204" pitchFamily="34" charset="0"/>
                <a:ea typeface="Tahoma" panose="020B0604030504040204" pitchFamily="34" charset="0"/>
                <a:cs typeface="Tahoma" panose="020B0604030504040204" pitchFamily="34" charset="0"/>
              </a:rPr>
              <a:t>financiero, de banca y </a:t>
            </a:r>
            <a:r>
              <a:rPr lang="es-ES" sz="2000" dirty="0" smtClean="0">
                <a:latin typeface="Tahoma" panose="020B0604030504040204" pitchFamily="34" charset="0"/>
                <a:ea typeface="Tahoma" panose="020B0604030504040204" pitchFamily="34" charset="0"/>
                <a:cs typeface="Tahoma" panose="020B0604030504040204" pitchFamily="34" charset="0"/>
              </a:rPr>
              <a:t>seguros</a:t>
            </a:r>
          </a:p>
          <a:p>
            <a:r>
              <a:rPr lang="es-ES" sz="2000" dirty="0" smtClean="0">
                <a:latin typeface="Tahoma" panose="020B0604030504040204" pitchFamily="34" charset="0"/>
                <a:ea typeface="Tahoma" panose="020B0604030504040204" pitchFamily="34" charset="0"/>
                <a:cs typeface="Tahoma" panose="020B0604030504040204" pitchFamily="34" charset="0"/>
              </a:rPr>
              <a:t>Administrativo contable</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smtClean="0">
                <a:latin typeface="Tahoma" panose="020B0604030504040204" pitchFamily="34" charset="0"/>
                <a:ea typeface="Tahoma" panose="020B0604030504040204" pitchFamily="34" charset="0"/>
                <a:cs typeface="Tahoma" panose="020B0604030504040204" pitchFamily="34" charset="0"/>
              </a:rPr>
              <a:t>Administrativo </a:t>
            </a:r>
            <a:r>
              <a:rPr lang="es-ES" sz="2000" dirty="0">
                <a:latin typeface="Tahoma" panose="020B0604030504040204" pitchFamily="34" charset="0"/>
                <a:ea typeface="Tahoma" panose="020B0604030504040204" pitchFamily="34" charset="0"/>
                <a:cs typeface="Tahoma" panose="020B0604030504040204" pitchFamily="34" charset="0"/>
              </a:rPr>
              <a:t>de </a:t>
            </a:r>
            <a:r>
              <a:rPr lang="es-ES" sz="2000" dirty="0" smtClean="0">
                <a:latin typeface="Tahoma" panose="020B0604030504040204" pitchFamily="34" charset="0"/>
                <a:ea typeface="Tahoma" panose="020B0604030504040204" pitchFamily="34" charset="0"/>
                <a:cs typeface="Tahoma" panose="020B0604030504040204" pitchFamily="34" charset="0"/>
              </a:rPr>
              <a:t>logística</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smtClean="0">
                <a:latin typeface="Tahoma" panose="020B0604030504040204" pitchFamily="34" charset="0"/>
                <a:ea typeface="Tahoma" panose="020B0604030504040204" pitchFamily="34" charset="0"/>
                <a:cs typeface="Tahoma" panose="020B0604030504040204" pitchFamily="34" charset="0"/>
              </a:rPr>
              <a:t>Responsable </a:t>
            </a:r>
            <a:r>
              <a:rPr lang="es-ES" sz="2000" dirty="0">
                <a:latin typeface="Tahoma" panose="020B0604030504040204" pitchFamily="34" charset="0"/>
                <a:ea typeface="Tahoma" panose="020B0604030504040204" pitchFamily="34" charset="0"/>
                <a:cs typeface="Tahoma" panose="020B0604030504040204" pitchFamily="34" charset="0"/>
              </a:rPr>
              <a:t>de atención al </a:t>
            </a:r>
            <a:r>
              <a:rPr lang="es-ES" sz="2000" dirty="0" smtClean="0">
                <a:latin typeface="Tahoma" panose="020B0604030504040204" pitchFamily="34" charset="0"/>
                <a:ea typeface="Tahoma" panose="020B0604030504040204" pitchFamily="34" charset="0"/>
                <a:cs typeface="Tahoma" panose="020B0604030504040204" pitchFamily="34" charset="0"/>
              </a:rPr>
              <a:t>cliente</a:t>
            </a:r>
          </a:p>
          <a:p>
            <a:r>
              <a:rPr lang="es-ES" sz="2000" dirty="0" smtClean="0">
                <a:latin typeface="Tahoma" panose="020B0604030504040204" pitchFamily="34" charset="0"/>
                <a:ea typeface="Tahoma" panose="020B0604030504040204" pitchFamily="34" charset="0"/>
                <a:cs typeface="Tahoma" panose="020B0604030504040204" pitchFamily="34" charset="0"/>
              </a:rPr>
              <a:t>Administrativo </a:t>
            </a:r>
            <a:r>
              <a:rPr lang="es-ES" sz="2000" dirty="0">
                <a:latin typeface="Tahoma" panose="020B0604030504040204" pitchFamily="34" charset="0"/>
                <a:ea typeface="Tahoma" panose="020B0604030504040204" pitchFamily="34" charset="0"/>
                <a:cs typeface="Tahoma" panose="020B0604030504040204" pitchFamily="34" charset="0"/>
              </a:rPr>
              <a:t>de asesorías jurídicas, contables, laborales, fiscales o </a:t>
            </a:r>
            <a:r>
              <a:rPr lang="es-ES" sz="2000" dirty="0" smtClean="0">
                <a:latin typeface="Tahoma" panose="020B0604030504040204" pitchFamily="34" charset="0"/>
                <a:ea typeface="Tahoma" panose="020B0604030504040204" pitchFamily="34" charset="0"/>
                <a:cs typeface="Tahoma" panose="020B0604030504040204" pitchFamily="34" charset="0"/>
              </a:rPr>
              <a:t>gestorías</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smtClean="0">
                <a:latin typeface="Tahoma" panose="020B0604030504040204" pitchFamily="34" charset="0"/>
                <a:ea typeface="Tahoma" panose="020B0604030504040204" pitchFamily="34" charset="0"/>
                <a:cs typeface="Tahoma" panose="020B0604030504040204" pitchFamily="34" charset="0"/>
              </a:rPr>
              <a:t>Administrativo </a:t>
            </a:r>
            <a:r>
              <a:rPr lang="es-ES" sz="2000" dirty="0">
                <a:latin typeface="Tahoma" panose="020B0604030504040204" pitchFamily="34" charset="0"/>
                <a:ea typeface="Tahoma" panose="020B0604030504040204" pitchFamily="34" charset="0"/>
                <a:cs typeface="Tahoma" panose="020B0604030504040204" pitchFamily="34" charset="0"/>
              </a:rPr>
              <a:t>de la Administración </a:t>
            </a:r>
            <a:r>
              <a:rPr lang="es-ES" sz="2000" dirty="0" smtClean="0">
                <a:latin typeface="Tahoma" panose="020B0604030504040204" pitchFamily="34" charset="0"/>
                <a:ea typeface="Tahoma" panose="020B0604030504040204" pitchFamily="34" charset="0"/>
                <a:cs typeface="Tahoma" panose="020B0604030504040204" pitchFamily="34" charset="0"/>
              </a:rPr>
              <a:t>pública</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dirty="0"/>
              <a:t> </a:t>
            </a: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pPr algn="ctr"/>
            <a:r>
              <a:rPr lang="es-ES" dirty="0" smtClean="0"/>
              <a:t>Salidas profesionales</a:t>
            </a:r>
            <a:br>
              <a:rPr lang="es-ES" dirty="0" smtClean="0"/>
            </a:b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Fórmate en una de las titulaciones con mayores salidas profesionales. ¿En qué podrás trabajar una vez hayas estudiado el Técnico Superior en Administración y Finanzas? </a:t>
            </a:r>
          </a:p>
        </p:txBody>
      </p:sp>
      <p:pic>
        <p:nvPicPr>
          <p:cNvPr id="36" name="Marcador de contenido 35" descr="Medalla">
            <a:extLst>
              <a:ext uri="{FF2B5EF4-FFF2-40B4-BE49-F238E27FC236}">
                <a16:creationId xmlns="" xmlns:a16="http://schemas.microsoft.com/office/drawing/2014/main" id="{A960174C-A9DE-472D-BF1C-B13108BD70B7}"/>
              </a:ext>
            </a:extLst>
          </p:cNvPr>
          <p:cNvPicPr>
            <a:picLocks noGrp="1" noChangeAspect="1"/>
          </p:cNvPicPr>
          <p:nvPr>
            <p:ph sz="quarter" idx="14"/>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455837" y="1945875"/>
            <a:ext cx="548640" cy="548640"/>
          </a:xfrm>
        </p:spPr>
      </p:pic>
    </p:spTree>
    <p:extLst>
      <p:ext uri="{BB962C8B-B14F-4D97-AF65-F5344CB8AC3E}">
        <p14:creationId xmlns:p14="http://schemas.microsoft.com/office/powerpoint/2010/main" val="2118823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5">
            <a:extLst>
              <a:ext uri="{FF2B5EF4-FFF2-40B4-BE49-F238E27FC236}">
                <a16:creationId xmlns="" xmlns:a16="http://schemas.microsoft.com/office/drawing/2014/main" id="{5336101E-D654-46D8-A983-BF46C5D86583}"/>
              </a:ext>
            </a:extLst>
          </p:cNvPr>
          <p:cNvSpPr>
            <a:spLocks noGrp="1"/>
          </p:cNvSpPr>
          <p:nvPr>
            <p:ph type="body" sz="quarter" idx="11"/>
          </p:nvPr>
        </p:nvSpPr>
        <p:spPr/>
        <p:txBody>
          <a:bodyPr rtlCol="0"/>
          <a:lstStyle/>
          <a:p>
            <a:r>
              <a:rPr lang="es-ES" sz="1700" dirty="0" smtClean="0">
                <a:latin typeface="Tahoma" panose="020B0604030504040204" pitchFamily="34" charset="0"/>
                <a:ea typeface="Tahoma" panose="020B0604030504040204" pitchFamily="34" charset="0"/>
                <a:cs typeface="Tahoma" panose="020B0604030504040204" pitchFamily="34" charset="0"/>
              </a:rPr>
              <a:t>Estar en posesión del Título de Bachiller, o de un certificado acreditativo de haber superado todas las materias del Bachillerato.</a:t>
            </a:r>
          </a:p>
          <a:p>
            <a:r>
              <a:rPr lang="es-ES" sz="1700" dirty="0" smtClean="0">
                <a:latin typeface="Tahoma" panose="020B0604030504040204" pitchFamily="34" charset="0"/>
                <a:ea typeface="Tahoma" panose="020B0604030504040204" pitchFamily="34" charset="0"/>
                <a:cs typeface="Tahoma" panose="020B0604030504040204" pitchFamily="34" charset="0"/>
              </a:rPr>
              <a:t>Estar en posesión del Título de Bachillerato Unificado Polivalente (BUP).</a:t>
            </a:r>
          </a:p>
          <a:p>
            <a:r>
              <a:rPr lang="es-ES" sz="1700" dirty="0" smtClean="0">
                <a:latin typeface="Tahoma" panose="020B0604030504040204" pitchFamily="34" charset="0"/>
                <a:ea typeface="Tahoma" panose="020B0604030504040204" pitchFamily="34" charset="0"/>
                <a:cs typeface="Tahoma" panose="020B0604030504040204" pitchFamily="34" charset="0"/>
              </a:rPr>
              <a:t>Haber superado el segundo curso de cualquier modalidad de Bachillerato experimental.</a:t>
            </a:r>
          </a:p>
          <a:p>
            <a:r>
              <a:rPr lang="es-ES" sz="1700" dirty="0" smtClean="0">
                <a:latin typeface="Tahoma" panose="020B0604030504040204" pitchFamily="34" charset="0"/>
                <a:ea typeface="Tahoma" panose="020B0604030504040204" pitchFamily="34" charset="0"/>
                <a:cs typeface="Tahoma" panose="020B0604030504040204" pitchFamily="34" charset="0"/>
              </a:rPr>
              <a:t>Estar en posesión de un Título de Técnico (Formación Profesional de Grado Medio).</a:t>
            </a:r>
          </a:p>
          <a:p>
            <a:r>
              <a:rPr lang="es-ES" sz="1700" dirty="0" smtClean="0">
                <a:latin typeface="Tahoma" panose="020B0604030504040204" pitchFamily="34" charset="0"/>
                <a:ea typeface="Tahoma" panose="020B0604030504040204" pitchFamily="34" charset="0"/>
                <a:cs typeface="Tahoma" panose="020B0604030504040204" pitchFamily="34" charset="0"/>
              </a:rPr>
              <a:t>Estar en posesión de un Título de Técnico Superior, Técnico Especialista o equivalente a efectos académicos.</a:t>
            </a:r>
          </a:p>
          <a:p>
            <a:r>
              <a:rPr lang="es-ES" sz="1700" dirty="0" smtClean="0">
                <a:latin typeface="Tahoma" panose="020B0604030504040204" pitchFamily="34" charset="0"/>
                <a:ea typeface="Tahoma" panose="020B0604030504040204" pitchFamily="34" charset="0"/>
                <a:cs typeface="Tahoma" panose="020B0604030504040204" pitchFamily="34" charset="0"/>
              </a:rPr>
              <a:t>Haber superado el Curso de Orientación Universitaria (COU).</a:t>
            </a:r>
          </a:p>
          <a:p>
            <a:r>
              <a:rPr lang="es-ES" sz="1700" dirty="0" smtClean="0">
                <a:latin typeface="Tahoma" panose="020B0604030504040204" pitchFamily="34" charset="0"/>
                <a:ea typeface="Tahoma" panose="020B0604030504040204" pitchFamily="34" charset="0"/>
                <a:cs typeface="Tahoma" panose="020B0604030504040204" pitchFamily="34" charset="0"/>
              </a:rPr>
              <a:t>Estar en posesión de cualquier Titulación Universitaria o equivalente.</a:t>
            </a:r>
          </a:p>
          <a:p>
            <a:r>
              <a:rPr lang="es-ES" sz="1700" dirty="0" smtClean="0">
                <a:latin typeface="Tahoma" panose="020B0604030504040204" pitchFamily="34" charset="0"/>
                <a:ea typeface="Tahoma" panose="020B0604030504040204" pitchFamily="34" charset="0"/>
                <a:cs typeface="Tahoma" panose="020B0604030504040204" pitchFamily="34" charset="0"/>
              </a:rPr>
              <a:t>Haber superado la </a:t>
            </a:r>
            <a:r>
              <a:rPr lang="es-ES" sz="1700" u="sng" dirty="0" smtClean="0">
                <a:latin typeface="Tahoma" panose="020B0604030504040204" pitchFamily="34" charset="0"/>
                <a:ea typeface="Tahoma" panose="020B0604030504040204" pitchFamily="34" charset="0"/>
                <a:cs typeface="Tahoma" panose="020B0604030504040204" pitchFamily="34" charset="0"/>
                <a:hlinkClick r:id="rId3"/>
              </a:rPr>
              <a:t>prueba de acceso a ciclos formativos de grado superior</a:t>
            </a:r>
            <a:r>
              <a:rPr lang="es-ES" sz="1700" dirty="0" smtClean="0">
                <a:latin typeface="Tahoma" panose="020B0604030504040204" pitchFamily="34" charset="0"/>
                <a:ea typeface="Tahoma" panose="020B0604030504040204" pitchFamily="34" charset="0"/>
                <a:cs typeface="Tahoma" panose="020B0604030504040204" pitchFamily="34" charset="0"/>
              </a:rPr>
              <a:t> (se requiere tener al menos 19 años en el año que se realiza la prueba o 18 para quienes poseen el título de Técnico).</a:t>
            </a:r>
          </a:p>
          <a:p>
            <a:r>
              <a:rPr lang="es-ES" sz="1700" dirty="0" smtClean="0">
                <a:latin typeface="Tahoma" panose="020B0604030504040204" pitchFamily="34" charset="0"/>
                <a:ea typeface="Tahoma" panose="020B0604030504040204" pitchFamily="34" charset="0"/>
                <a:cs typeface="Tahoma" panose="020B0604030504040204" pitchFamily="34" charset="0"/>
              </a:rPr>
              <a:t>Haber superado la prueba de acceso a la Universidad para mayores de 25 años</a:t>
            </a:r>
          </a:p>
          <a:p>
            <a:pPr marL="0" indent="0" rtl="0">
              <a:buNone/>
            </a:pPr>
            <a:endParaRPr lang="es-ES" dirty="0">
              <a:latin typeface="Tahoma" panose="020B0604030504040204" pitchFamily="34" charset="0"/>
              <a:ea typeface="Tahoma" panose="020B0604030504040204" pitchFamily="34" charset="0"/>
              <a:cs typeface="Tahoma" panose="020B0604030504040204" pitchFamily="34" charset="0"/>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r>
              <a:rPr lang="es-ES" sz="3000" b="1" dirty="0" smtClean="0">
                <a:latin typeface="Tahoma" panose="020B0604030504040204" pitchFamily="34" charset="0"/>
                <a:ea typeface="Tahoma" panose="020B0604030504040204" pitchFamily="34" charset="0"/>
                <a:cs typeface="Tahoma" panose="020B0604030504040204" pitchFamily="34" charset="0"/>
              </a:rPr>
              <a:t>Para cursar este ciclo de Administración y Finanzas:</a:t>
            </a:r>
            <a:r>
              <a:rPr lang="es-ES" sz="3000" dirty="0">
                <a:latin typeface="Tahoma" panose="020B0604030504040204" pitchFamily="34" charset="0"/>
                <a:ea typeface="Tahoma" panose="020B0604030504040204" pitchFamily="34" charset="0"/>
                <a:cs typeface="Tahoma" panose="020B0604030504040204" pitchFamily="34" charset="0"/>
              </a:rPr>
              <a:t/>
            </a:r>
            <a:br>
              <a:rPr lang="es-ES" sz="3000" dirty="0">
                <a:latin typeface="Tahoma" panose="020B0604030504040204" pitchFamily="34" charset="0"/>
                <a:ea typeface="Tahoma" panose="020B0604030504040204" pitchFamily="34" charset="0"/>
                <a:cs typeface="Tahoma" panose="020B0604030504040204" pitchFamily="34" charset="0"/>
              </a:rPr>
            </a:b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27" name="Marcador de contenido 79" descr="Libro abierto">
            <a:extLst>
              <a:ext uri="{FF2B5EF4-FFF2-40B4-BE49-F238E27FC236}">
                <a16:creationId xmlns="" xmlns:a16="http://schemas.microsoft.com/office/drawing/2014/main" id="{EBEE0E99-191F-4498-9399-4BA8BCD3E66F}"/>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p:pic>
    </p:spTree>
    <p:extLst>
      <p:ext uri="{BB962C8B-B14F-4D97-AF65-F5344CB8AC3E}">
        <p14:creationId xmlns:p14="http://schemas.microsoft.com/office/powerpoint/2010/main" val="406473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5">
            <a:extLst>
              <a:ext uri="{FF2B5EF4-FFF2-40B4-BE49-F238E27FC236}">
                <a16:creationId xmlns="" xmlns:a16="http://schemas.microsoft.com/office/drawing/2014/main" id="{5336101E-D654-46D8-A983-BF46C5D86583}"/>
              </a:ext>
            </a:extLst>
          </p:cNvPr>
          <p:cNvSpPr>
            <a:spLocks noGrp="1"/>
          </p:cNvSpPr>
          <p:nvPr>
            <p:ph type="body" sz="quarter" idx="11"/>
          </p:nvPr>
        </p:nvSpPr>
        <p:spPr>
          <a:xfrm>
            <a:off x="428759" y="3523790"/>
            <a:ext cx="4787185" cy="1125483"/>
          </a:xfrm>
        </p:spPr>
        <p:txBody>
          <a:bodyPr rtlCol="0"/>
          <a:lstStyle/>
          <a:p>
            <a:r>
              <a:rPr lang="es-ES" sz="2000" b="1" dirty="0">
                <a:latin typeface="Tahoma" panose="020B0604030504040204" pitchFamily="34" charset="0"/>
                <a:ea typeface="Tahoma" panose="020B0604030504040204" pitchFamily="34" charset="0"/>
                <a:cs typeface="Tahoma" panose="020B0604030504040204" pitchFamily="34" charset="0"/>
              </a:rPr>
              <a:t>PROYECTO KA102 FOOTSTEP GRANADA</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a:latin typeface="Tahoma" panose="020B0604030504040204" pitchFamily="34" charset="0"/>
                <a:ea typeface="Tahoma" panose="020B0604030504040204" pitchFamily="34" charset="0"/>
                <a:cs typeface="Tahoma" panose="020B0604030504040204" pitchFamily="34" charset="0"/>
              </a:rPr>
              <a:t>Fomento de las  oportunidades de empleo para los estudiantes de Formación Profesional de Grado medio de la provincia de Granada.</a:t>
            </a:r>
          </a:p>
          <a:p>
            <a:pPr marL="0" indent="0">
              <a:buNone/>
            </a:pPr>
            <a:r>
              <a:rPr lang="es-ES" sz="2000" dirty="0">
                <a:latin typeface="Tahoma" panose="020B0604030504040204" pitchFamily="34" charset="0"/>
                <a:ea typeface="Tahoma" panose="020B0604030504040204" pitchFamily="34" charset="0"/>
                <a:cs typeface="Tahoma" panose="020B0604030504040204" pitchFamily="34" charset="0"/>
              </a:rPr>
              <a:t> </a:t>
            </a:r>
          </a:p>
          <a:p>
            <a:pPr marL="0" indent="0" rtl="0">
              <a:buNone/>
            </a:pPr>
            <a:endParaRPr lang="es-ES" dirty="0">
              <a:latin typeface="Tahoma" panose="020B0604030504040204" pitchFamily="34" charset="0"/>
              <a:ea typeface="Tahoma" panose="020B0604030504040204" pitchFamily="34" charset="0"/>
              <a:cs typeface="Tahoma" panose="020B0604030504040204" pitchFamily="34" charset="0"/>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pPr algn="ctr"/>
            <a:r>
              <a:rPr lang="es-ES" sz="3000" b="1" dirty="0" smtClean="0">
                <a:latin typeface="Tahoma" panose="020B0604030504040204" pitchFamily="34" charset="0"/>
                <a:ea typeface="Tahoma" panose="020B0604030504040204" pitchFamily="34" charset="0"/>
                <a:cs typeface="Tahoma" panose="020B0604030504040204" pitchFamily="34" charset="0"/>
              </a:rPr>
              <a:t>Retos para el curso 2020/2021</a:t>
            </a: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EU bandera Eras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43" y="1579081"/>
            <a:ext cx="2932113" cy="1047750"/>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ángulo 2"/>
          <p:cNvSpPr/>
          <p:nvPr/>
        </p:nvSpPr>
        <p:spPr>
          <a:xfrm>
            <a:off x="8294921" y="2070196"/>
            <a:ext cx="1657826" cy="553998"/>
          </a:xfrm>
          <a:prstGeom prst="rect">
            <a:avLst/>
          </a:prstGeom>
        </p:spPr>
        <p:txBody>
          <a:bodyPr wrap="none">
            <a:spAutoFit/>
          </a:bodyPr>
          <a:lstStyle/>
          <a:p>
            <a:r>
              <a:rPr lang="es-ES" sz="3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FP </a:t>
            </a:r>
            <a:r>
              <a:rPr lang="es-ES" sz="3000" b="1" dirty="0">
                <a:solidFill>
                  <a:srgbClr val="0070C0"/>
                </a:solidFill>
                <a:latin typeface="Tahoma" panose="020B0604030504040204" pitchFamily="34" charset="0"/>
                <a:ea typeface="Tahoma" panose="020B0604030504040204" pitchFamily="34" charset="0"/>
                <a:cs typeface="Tahoma" panose="020B0604030504040204" pitchFamily="34" charset="0"/>
              </a:rPr>
              <a:t>Dual</a:t>
            </a:r>
          </a:p>
        </p:txBody>
      </p:sp>
      <p:sp>
        <p:nvSpPr>
          <p:cNvPr id="5" name="Rectángulo 4"/>
          <p:cNvSpPr/>
          <p:nvPr/>
        </p:nvSpPr>
        <p:spPr>
          <a:xfrm>
            <a:off x="5945747" y="3523790"/>
            <a:ext cx="6096000" cy="1631216"/>
          </a:xfrm>
          <a:prstGeom prst="rect">
            <a:avLst/>
          </a:prstGeom>
        </p:spPr>
        <p:txBody>
          <a:bodyPr>
            <a:spAutoFit/>
          </a:bodyPr>
          <a:lstStyle/>
          <a:p>
            <a:r>
              <a:rPr lang="es-ES" sz="2000" dirty="0">
                <a:latin typeface="Tahoma" panose="020B0604030504040204" pitchFamily="34" charset="0"/>
                <a:ea typeface="Tahoma" panose="020B0604030504040204" pitchFamily="34" charset="0"/>
                <a:cs typeface="Tahoma" panose="020B0604030504040204" pitchFamily="34" charset="0"/>
              </a:rPr>
              <a:t>M</a:t>
            </a:r>
            <a:r>
              <a:rPr lang="es-ES" sz="2000" dirty="0" smtClean="0">
                <a:latin typeface="Tahoma" panose="020B0604030504040204" pitchFamily="34" charset="0"/>
                <a:ea typeface="Tahoma" panose="020B0604030504040204" pitchFamily="34" charset="0"/>
                <a:cs typeface="Tahoma" panose="020B0604030504040204" pitchFamily="34" charset="0"/>
              </a:rPr>
              <a:t>odalidad </a:t>
            </a:r>
            <a:r>
              <a:rPr lang="es-ES" sz="2000" dirty="0">
                <a:latin typeface="Tahoma" panose="020B0604030504040204" pitchFamily="34" charset="0"/>
                <a:ea typeface="Tahoma" panose="020B0604030504040204" pitchFamily="34" charset="0"/>
                <a:cs typeface="Tahoma" panose="020B0604030504040204" pitchFamily="34" charset="0"/>
              </a:rPr>
              <a:t>de </a:t>
            </a:r>
            <a:r>
              <a:rPr lang="es-ES" sz="2000" dirty="0" smtClean="0">
                <a:latin typeface="Tahoma" panose="020B0604030504040204" pitchFamily="34" charset="0"/>
                <a:ea typeface="Tahoma" panose="020B0604030504040204" pitchFamily="34" charset="0"/>
                <a:cs typeface="Tahoma" panose="020B0604030504040204" pitchFamily="34" charset="0"/>
              </a:rPr>
              <a:t>FP, </a:t>
            </a:r>
            <a:r>
              <a:rPr lang="es-ES" sz="2000" dirty="0">
                <a:latin typeface="Tahoma" panose="020B0604030504040204" pitchFamily="34" charset="0"/>
                <a:ea typeface="Tahoma" panose="020B0604030504040204" pitchFamily="34" charset="0"/>
                <a:cs typeface="Tahoma" panose="020B0604030504040204" pitchFamily="34" charset="0"/>
              </a:rPr>
              <a:t>que combina el desarrollo de las actividades formativas propias de cada titulación </a:t>
            </a:r>
            <a:r>
              <a:rPr lang="es-ES" sz="2000" b="1" dirty="0">
                <a:latin typeface="Tahoma" panose="020B0604030504040204" pitchFamily="34" charset="0"/>
                <a:ea typeface="Tahoma" panose="020B0604030504040204" pitchFamily="34" charset="0"/>
                <a:cs typeface="Tahoma" panose="020B0604030504040204" pitchFamily="34" charset="0"/>
              </a:rPr>
              <a:t>entre el centro educativo y la </a:t>
            </a:r>
            <a:r>
              <a:rPr lang="es-ES" sz="2000" b="1" dirty="0" smtClean="0">
                <a:latin typeface="Tahoma" panose="020B0604030504040204" pitchFamily="34" charset="0"/>
                <a:ea typeface="Tahoma" panose="020B0604030504040204" pitchFamily="34" charset="0"/>
                <a:cs typeface="Tahoma" panose="020B0604030504040204" pitchFamily="34" charset="0"/>
              </a:rPr>
              <a:t>empresa.</a:t>
            </a:r>
          </a:p>
          <a:p>
            <a:r>
              <a:rPr lang="es-ES" sz="2000" dirty="0" smtClean="0">
                <a:latin typeface="Tahoma" panose="020B0604030504040204" pitchFamily="34" charset="0"/>
                <a:ea typeface="Tahoma" panose="020B0604030504040204" pitchFamily="34" charset="0"/>
                <a:cs typeface="Tahoma" panose="020B0604030504040204" pitchFamily="34" charset="0"/>
              </a:rPr>
              <a:t>Integra </a:t>
            </a:r>
            <a:r>
              <a:rPr lang="es-ES" sz="2000" dirty="0">
                <a:latin typeface="Tahoma" panose="020B0604030504040204" pitchFamily="34" charset="0"/>
                <a:ea typeface="Tahoma" panose="020B0604030504040204" pitchFamily="34" charset="0"/>
                <a:cs typeface="Tahoma" panose="020B0604030504040204" pitchFamily="34" charset="0"/>
              </a:rPr>
              <a:t>esfuerzos del sector formativo y </a:t>
            </a:r>
            <a:r>
              <a:rPr lang="es-ES" sz="2000" dirty="0" smtClean="0">
                <a:latin typeface="Tahoma" panose="020B0604030504040204" pitchFamily="34" charset="0"/>
                <a:ea typeface="Tahoma" panose="020B0604030504040204" pitchFamily="34" charset="0"/>
                <a:cs typeface="Tahoma" panose="020B0604030504040204" pitchFamily="34" charset="0"/>
              </a:rPr>
              <a:t>productivo</a:t>
            </a:r>
            <a:endParaRPr lang="es-E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0711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grupo de alumnos corriendo">
            <a:extLst>
              <a:ext uri="{FF2B5EF4-FFF2-40B4-BE49-F238E27FC236}">
                <a16:creationId xmlns="" xmlns:a16="http://schemas.microsoft.com/office/drawing/2014/main" id="{AEEE5BA3-06F1-4026-A0BB-B08891F46E8E}"/>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upo 8" descr="elemento decorativo">
            <a:extLst>
              <a:ext uri="{FF2B5EF4-FFF2-40B4-BE49-F238E27FC236}">
                <a16:creationId xmlns="" xmlns:a16="http://schemas.microsoft.com/office/drawing/2014/main" id="{E7969C14-1078-4610-9BC5-74119C9B87BE}"/>
              </a:ext>
            </a:extLst>
          </p:cNvPr>
          <p:cNvGrpSpPr/>
          <p:nvPr/>
        </p:nvGrpSpPr>
        <p:grpSpPr>
          <a:xfrm>
            <a:off x="0" y="3819107"/>
            <a:ext cx="7833208" cy="2582373"/>
            <a:chOff x="0" y="3773387"/>
            <a:chExt cx="7833208" cy="2582373"/>
          </a:xfrm>
        </p:grpSpPr>
        <p:sp>
          <p:nvSpPr>
            <p:cNvPr id="10" name="Forma libre: Forma 9">
              <a:extLst>
                <a:ext uri="{FF2B5EF4-FFF2-40B4-BE49-F238E27FC236}">
                  <a16:creationId xmlns=""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1" name="Forma libre: Forma 10">
              <a:extLst>
                <a:ext uri="{FF2B5EF4-FFF2-40B4-BE49-F238E27FC236}">
                  <a16:creationId xmlns="" xmlns:a16="http://schemas.microsoft.com/office/drawing/2014/main" id="{FA9D7AC8-80D5-49DC-A585-FCFFA6CA4B66}"/>
                </a:ext>
              </a:extLst>
            </p:cNvPr>
            <p:cNvSpPr/>
            <p:nvPr/>
          </p:nvSpPr>
          <p:spPr>
            <a:xfrm>
              <a:off x="0" y="3773387"/>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4" name="Marcador de texto 33">
            <a:extLst>
              <a:ext uri="{FF2B5EF4-FFF2-40B4-BE49-F238E27FC236}">
                <a16:creationId xmlns="" xmlns:a16="http://schemas.microsoft.com/office/drawing/2014/main" id="{859D862E-AE8E-482F-9E23-3C096FF03E54}"/>
              </a:ext>
            </a:extLst>
          </p:cNvPr>
          <p:cNvSpPr>
            <a:spLocks noGrp="1"/>
          </p:cNvSpPr>
          <p:nvPr>
            <p:ph type="body" sz="quarter" idx="11"/>
          </p:nvPr>
        </p:nvSpPr>
        <p:spPr>
          <a:xfrm>
            <a:off x="180975" y="5092827"/>
            <a:ext cx="6791325" cy="1220343"/>
          </a:xfrm>
        </p:spPr>
        <p:txBody>
          <a:bodyPr rtlCol="0"/>
          <a:lstStyle/>
          <a:p>
            <a:r>
              <a:rPr lang="es-ES" sz="1500" b="1" dirty="0">
                <a:latin typeface="Tahoma" pitchFamily="34" charset="0"/>
                <a:ea typeface="Tahoma" pitchFamily="34" charset="0"/>
                <a:cs typeface="Tahoma" pitchFamily="34" charset="0"/>
              </a:rPr>
              <a:t>Entre hoy y 2030, los nuevos puestos de trabajo que se creen en España requerirán </a:t>
            </a:r>
          </a:p>
          <a:p>
            <a:r>
              <a:rPr lang="es-ES" sz="1500" b="1" dirty="0" smtClean="0">
                <a:latin typeface="Tahoma" pitchFamily="34" charset="0"/>
                <a:ea typeface="Tahoma" pitchFamily="34" charset="0"/>
                <a:cs typeface="Tahoma" pitchFamily="34" charset="0"/>
              </a:rPr>
              <a:t>65</a:t>
            </a:r>
            <a:r>
              <a:rPr lang="es-ES" sz="1500" b="1" dirty="0">
                <a:latin typeface="Tahoma" pitchFamily="34" charset="0"/>
                <a:ea typeface="Tahoma" pitchFamily="34" charset="0"/>
                <a:cs typeface="Tahoma" pitchFamily="34" charset="0"/>
              </a:rPr>
              <a:t>% </a:t>
            </a:r>
            <a:r>
              <a:rPr lang="es-ES" sz="1500" b="1" dirty="0" smtClean="0">
                <a:latin typeface="Tahoma" pitchFamily="34" charset="0"/>
                <a:ea typeface="Tahoma" pitchFamily="34" charset="0"/>
                <a:cs typeface="Tahoma" pitchFamily="34" charset="0"/>
              </a:rPr>
              <a:t>cualificaciones medias. Con FP grado medio</a:t>
            </a:r>
          </a:p>
          <a:p>
            <a:r>
              <a:rPr lang="es-ES" sz="1500" b="1" dirty="0" smtClean="0">
                <a:latin typeface="Tahoma" pitchFamily="34" charset="0"/>
                <a:ea typeface="Tahoma" pitchFamily="34" charset="0"/>
                <a:cs typeface="Tahoma" pitchFamily="34" charset="0"/>
              </a:rPr>
              <a:t>35</a:t>
            </a:r>
            <a:r>
              <a:rPr lang="es-ES" sz="1500" b="1" dirty="0">
                <a:latin typeface="Tahoma" pitchFamily="34" charset="0"/>
                <a:ea typeface="Tahoma" pitchFamily="34" charset="0"/>
                <a:cs typeface="Tahoma" pitchFamily="34" charset="0"/>
              </a:rPr>
              <a:t>% con </a:t>
            </a:r>
            <a:r>
              <a:rPr lang="es-ES" sz="1500" b="1" dirty="0" smtClean="0">
                <a:latin typeface="Tahoma" pitchFamily="34" charset="0"/>
                <a:ea typeface="Tahoma" pitchFamily="34" charset="0"/>
                <a:cs typeface="Tahoma" pitchFamily="34" charset="0"/>
              </a:rPr>
              <a:t>altas. FP </a:t>
            </a:r>
            <a:r>
              <a:rPr lang="es-ES" sz="1500" b="1" dirty="0">
                <a:latin typeface="Tahoma" pitchFamily="34" charset="0"/>
                <a:ea typeface="Tahoma" pitchFamily="34" charset="0"/>
                <a:cs typeface="Tahoma" pitchFamily="34" charset="0"/>
              </a:rPr>
              <a:t>grado superior y graduados universitarios</a:t>
            </a:r>
            <a:endParaRPr lang="es-ES" sz="1500" b="1" dirty="0">
              <a:solidFill>
                <a:schemeClr val="tx1"/>
              </a:solidFill>
              <a:latin typeface="Tahoma" pitchFamily="34" charset="0"/>
              <a:ea typeface="Tahoma" pitchFamily="34" charset="0"/>
              <a:cs typeface="Tahoma" pitchFamily="34" charset="0"/>
            </a:endParaRPr>
          </a:p>
        </p:txBody>
      </p:sp>
      <p:sp>
        <p:nvSpPr>
          <p:cNvPr id="33" name="Título 32">
            <a:extLst>
              <a:ext uri="{FF2B5EF4-FFF2-40B4-BE49-F238E27FC236}">
                <a16:creationId xmlns="" xmlns:a16="http://schemas.microsoft.com/office/drawing/2014/main" id="{18CDD97B-6E25-4FB4-B239-493E54AA0830}"/>
              </a:ext>
            </a:extLst>
          </p:cNvPr>
          <p:cNvSpPr>
            <a:spLocks noGrp="1"/>
          </p:cNvSpPr>
          <p:nvPr>
            <p:ph type="title"/>
          </p:nvPr>
        </p:nvSpPr>
        <p:spPr>
          <a:xfrm>
            <a:off x="175985" y="3854040"/>
            <a:ext cx="6805840" cy="822960"/>
          </a:xfrm>
        </p:spPr>
        <p:txBody>
          <a:bodyPr rtlCol="0"/>
          <a:lstStyle/>
          <a:p>
            <a:r>
              <a:rPr lang="es-ES" sz="2000" b="1" dirty="0">
                <a:latin typeface="Tahoma" pitchFamily="34" charset="0"/>
                <a:ea typeface="Tahoma" pitchFamily="34" charset="0"/>
                <a:cs typeface="Tahoma" pitchFamily="34" charset="0"/>
              </a:rPr>
              <a:t>España necesitará en 2030 más empleados con estudios de FP que </a:t>
            </a:r>
            <a:r>
              <a:rPr lang="es-ES" sz="2000" b="1" dirty="0" smtClean="0">
                <a:latin typeface="Tahoma" pitchFamily="34" charset="0"/>
                <a:ea typeface="Tahoma" pitchFamily="34" charset="0"/>
                <a:cs typeface="Tahoma" pitchFamily="34" charset="0"/>
              </a:rPr>
              <a:t>universitarios</a:t>
            </a:r>
            <a:br>
              <a:rPr lang="es-ES" sz="2000" b="1" dirty="0" smtClean="0">
                <a:latin typeface="Tahoma" pitchFamily="34" charset="0"/>
                <a:ea typeface="Tahoma" pitchFamily="34" charset="0"/>
                <a:cs typeface="Tahoma" pitchFamily="34" charset="0"/>
              </a:rPr>
            </a:br>
            <a: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t>Las previsiones de futuro del mercado laboral reflejan un aumento de trabajos en </a:t>
            </a:r>
            <a:r>
              <a:rPr lang="es-ES" sz="1300" b="1" dirty="0" smtClean="0">
                <a:solidFill>
                  <a:srgbClr val="B2606E"/>
                </a:solidFill>
                <a:latin typeface="Tahoma" panose="020B0604030504040204" pitchFamily="34" charset="0"/>
                <a:ea typeface="Tahoma" panose="020B0604030504040204" pitchFamily="34" charset="0"/>
                <a:cs typeface="Tahoma" panose="020B0604030504040204" pitchFamily="34" charset="0"/>
              </a:rPr>
              <a:t>sector </a:t>
            </a:r>
            <a: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t>servicios. Los empresarios piden más plazas de </a:t>
            </a:r>
            <a:r>
              <a:rPr lang="es-ES" sz="1300" b="1" dirty="0" smtClean="0">
                <a:solidFill>
                  <a:srgbClr val="B2606E"/>
                </a:solidFill>
                <a:latin typeface="Tahoma" panose="020B0604030504040204" pitchFamily="34" charset="0"/>
                <a:ea typeface="Tahoma" panose="020B0604030504040204" pitchFamily="34" charset="0"/>
                <a:cs typeface="Tahoma" panose="020B0604030504040204" pitchFamily="34" charset="0"/>
              </a:rPr>
              <a:t>FP </a:t>
            </a:r>
            <a: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t>para afrontar el reto</a:t>
            </a:r>
            <a:br>
              <a:rPr lang="es-ES" sz="1300" b="1" dirty="0">
                <a:solidFill>
                  <a:srgbClr val="B2606E"/>
                </a:solidFill>
                <a:latin typeface="Tahoma" panose="020B0604030504040204" pitchFamily="34" charset="0"/>
                <a:ea typeface="Tahoma" panose="020B0604030504040204" pitchFamily="34" charset="0"/>
                <a:cs typeface="Tahoma" panose="020B0604030504040204" pitchFamily="34" charset="0"/>
              </a:rPr>
            </a:br>
            <a:r>
              <a:rPr lang="es-ES" sz="1500" b="1" dirty="0">
                <a:latin typeface="Tahoma" pitchFamily="34" charset="0"/>
                <a:ea typeface="Tahoma" pitchFamily="34" charset="0"/>
                <a:cs typeface="Tahoma" pitchFamily="34" charset="0"/>
              </a:rPr>
              <a:t/>
            </a:r>
            <a:br>
              <a:rPr lang="es-ES" sz="1500" b="1" dirty="0">
                <a:latin typeface="Tahoma" pitchFamily="34" charset="0"/>
                <a:ea typeface="Tahoma" pitchFamily="34" charset="0"/>
                <a:cs typeface="Tahoma" pitchFamily="34" charset="0"/>
              </a:rPr>
            </a:br>
            <a:endParaRPr lang="es-ES" sz="1500" dirty="0">
              <a:solidFill>
                <a:schemeClr val="tx1"/>
              </a:solidFill>
              <a:latin typeface="Tahoma" pitchFamily="34" charset="0"/>
              <a:ea typeface="Tahoma" pitchFamily="34" charset="0"/>
              <a:cs typeface="Tahoma" pitchFamily="34" charset="0"/>
            </a:endParaRPr>
          </a:p>
        </p:txBody>
      </p:sp>
      <p:sp>
        <p:nvSpPr>
          <p:cNvPr id="13" name="Marcador de número de diapositiva 5">
            <a:extLst>
              <a:ext uri="{FF2B5EF4-FFF2-40B4-BE49-F238E27FC236}">
                <a16:creationId xmlns=""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16</a:t>
            </a:fld>
            <a:endParaRPr lang="es-ES" sz="1200">
              <a:solidFill>
                <a:schemeClr val="bg1"/>
              </a:solidFill>
            </a:endParaRPr>
          </a:p>
        </p:txBody>
      </p:sp>
      <p:pic>
        <p:nvPicPr>
          <p:cNvPr id="16" name="Marcador de posición de imagen 15" descr="pila de libros en el suelo">
            <a:extLst>
              <a:ext uri="{FF2B5EF4-FFF2-40B4-BE49-F238E27FC236}">
                <a16:creationId xmlns="" xmlns:a16="http://schemas.microsoft.com/office/drawing/2014/main" id="{4E408D58-0A21-4D16-A8D8-54C17D5AD4A1}"/>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6529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posición de imagen 16" descr="primer plano de reloj">
            <a:extLst>
              <a:ext uri="{FF2B5EF4-FFF2-40B4-BE49-F238E27FC236}">
                <a16:creationId xmlns="" xmlns:a16="http://schemas.microsoft.com/office/drawing/2014/main" id="{83B20FBB-8217-4FB0-BC35-E49BA925255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607175" y="-170547"/>
            <a:ext cx="5727700" cy="6858000"/>
          </a:xfrm>
        </p:spPr>
      </p:pic>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4" name="Marcador de texto 33">
            <a:extLst>
              <a:ext uri="{FF2B5EF4-FFF2-40B4-BE49-F238E27FC236}">
                <a16:creationId xmlns="" xmlns:a16="http://schemas.microsoft.com/office/drawing/2014/main" id="{859D862E-AE8E-482F-9E23-3C096FF03E54}"/>
              </a:ext>
            </a:extLst>
          </p:cNvPr>
          <p:cNvSpPr>
            <a:spLocks noGrp="1"/>
          </p:cNvSpPr>
          <p:nvPr>
            <p:ph type="body" sz="quarter" idx="11"/>
          </p:nvPr>
        </p:nvSpPr>
        <p:spPr/>
        <p:txBody>
          <a:bodyPr rtlCol="0"/>
          <a:lstStyle/>
          <a:p>
            <a:pPr marL="0" indent="0" rtl="0">
              <a:buNone/>
            </a:pPr>
            <a:r>
              <a:rPr lang="es-ES" dirty="0" smtClean="0">
                <a:solidFill>
                  <a:schemeClr val="bg1"/>
                </a:solidFill>
              </a:rPr>
              <a:t>.</a:t>
            </a:r>
            <a:endParaRPr lang="es-ES" dirty="0">
              <a:solidFill>
                <a:schemeClr val="bg1"/>
              </a:solidFill>
            </a:endParaRPr>
          </a:p>
        </p:txBody>
      </p:sp>
      <p:sp>
        <p:nvSpPr>
          <p:cNvPr id="33" name="Título 32">
            <a:extLst>
              <a:ext uri="{FF2B5EF4-FFF2-40B4-BE49-F238E27FC236}">
                <a16:creationId xmlns="" xmlns:a16="http://schemas.microsoft.com/office/drawing/2014/main" id="{18CDD97B-6E25-4FB4-B239-493E54AA0830}"/>
              </a:ext>
            </a:extLst>
          </p:cNvPr>
          <p:cNvSpPr>
            <a:spLocks noGrp="1"/>
          </p:cNvSpPr>
          <p:nvPr>
            <p:ph type="title"/>
          </p:nvPr>
        </p:nvSpPr>
        <p:spPr>
          <a:xfrm>
            <a:off x="376011" y="3900493"/>
            <a:ext cx="8548914" cy="822960"/>
          </a:xfrm>
        </p:spPr>
        <p:txBody>
          <a:bodyPr rtlCol="0"/>
          <a:lstStyle/>
          <a:p>
            <a:pPr rtl="0"/>
            <a:r>
              <a:rPr lang="es-ES" sz="2500" b="1" dirty="0">
                <a:solidFill>
                  <a:schemeClr val="bg1"/>
                </a:solidFill>
                <a:latin typeface="Tahoma" pitchFamily="34" charset="0"/>
                <a:ea typeface="Tahoma" pitchFamily="34" charset="0"/>
                <a:cs typeface="Tahoma" pitchFamily="34" charset="0"/>
              </a:rPr>
              <a:t>É</a:t>
            </a:r>
            <a:r>
              <a:rPr lang="es-ES" sz="2500" b="1" dirty="0" smtClean="0">
                <a:solidFill>
                  <a:schemeClr val="bg1"/>
                </a:solidFill>
                <a:latin typeface="Tahoma" pitchFamily="34" charset="0"/>
                <a:ea typeface="Tahoma" pitchFamily="34" charset="0"/>
                <a:cs typeface="Tahoma" pitchFamily="34" charset="0"/>
              </a:rPr>
              <a:t>ste es tu momento		 APROVÉCHALO </a:t>
            </a:r>
            <a:endParaRPr lang="es-ES" sz="2500" b="1" dirty="0">
              <a:solidFill>
                <a:schemeClr val="bg1"/>
              </a:solidFill>
              <a:latin typeface="Tahoma" pitchFamily="34" charset="0"/>
              <a:ea typeface="Tahoma" pitchFamily="34" charset="0"/>
              <a:cs typeface="Tahoma" pitchFamily="34" charset="0"/>
            </a:endParaRPr>
          </a:p>
        </p:txBody>
      </p:sp>
      <p:sp>
        <p:nvSpPr>
          <p:cNvPr id="12" name="Marcador de número de diapositiva 5">
            <a:extLst>
              <a:ext uri="{FF2B5EF4-FFF2-40B4-BE49-F238E27FC236}">
                <a16:creationId xmlns=""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17</a:t>
            </a:fld>
            <a:endParaRPr lang="es-ES" sz="1200">
              <a:solidFill>
                <a:schemeClr val="bg1"/>
              </a:solidFill>
            </a:endParaRPr>
          </a:p>
        </p:txBody>
      </p:sp>
      <p:pic>
        <p:nvPicPr>
          <p:cNvPr id="19"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350" y="2381251"/>
            <a:ext cx="3046320" cy="3046320"/>
          </a:xfrm>
          <a:prstGeom prst="rect">
            <a:avLst/>
          </a:prstGeom>
          <a:solidFill>
            <a:srgbClr val="004D7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3 CuadroTexto"/>
          <p:cNvSpPr txBox="1"/>
          <p:nvPr/>
        </p:nvSpPr>
        <p:spPr>
          <a:xfrm>
            <a:off x="200024" y="1121867"/>
            <a:ext cx="7086601" cy="477054"/>
          </a:xfrm>
          <a:prstGeom prst="rect">
            <a:avLst/>
          </a:prstGeom>
          <a:noFill/>
        </p:spPr>
        <p:txBody>
          <a:bodyPr wrap="square" rtlCol="0">
            <a:spAutoFit/>
          </a:bodyPr>
          <a:lstStyle/>
          <a:p>
            <a:r>
              <a:rPr lang="es-ES" sz="2500" b="1" dirty="0">
                <a:solidFill>
                  <a:srgbClr val="B2606E"/>
                </a:solidFill>
                <a:latin typeface="Tahoma" panose="020B0604030504040204" pitchFamily="34" charset="0"/>
                <a:ea typeface="Tahoma" panose="020B0604030504040204" pitchFamily="34" charset="0"/>
                <a:cs typeface="Tahoma" panose="020B0604030504040204" pitchFamily="34" charset="0"/>
              </a:rPr>
              <a:t>Esta es tu oportunidad: APROVÉCHALA</a:t>
            </a:r>
          </a:p>
        </p:txBody>
      </p:sp>
    </p:spTree>
    <p:extLst>
      <p:ext uri="{BB962C8B-B14F-4D97-AF65-F5344CB8AC3E}">
        <p14:creationId xmlns:p14="http://schemas.microsoft.com/office/powerpoint/2010/main" val="16243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descr="sala de sillas rojas delante de una ventana">
            <a:extLst>
              <a:ext uri="{FF2B5EF4-FFF2-40B4-BE49-F238E27FC236}">
                <a16:creationId xmlns=""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2" name="Título 1">
            <a:extLst>
              <a:ext uri="{FF2B5EF4-FFF2-40B4-BE49-F238E27FC236}">
                <a16:creationId xmlns="" xmlns:a16="http://schemas.microsoft.com/office/drawing/2014/main" id="{28BAA8DA-C40B-4AB9-9407-30FB70335152}"/>
              </a:ext>
            </a:extLst>
          </p:cNvPr>
          <p:cNvSpPr>
            <a:spLocks noGrp="1"/>
          </p:cNvSpPr>
          <p:nvPr>
            <p:ph type="ctrTitle"/>
          </p:nvPr>
        </p:nvSpPr>
        <p:spPr>
          <a:xfrm>
            <a:off x="7210944" y="1291772"/>
            <a:ext cx="4379976" cy="3611880"/>
          </a:xfrm>
        </p:spPr>
        <p:txBody>
          <a:bodyPr rtlCol="0"/>
          <a:lstStyle/>
          <a:p>
            <a:r>
              <a:rPr lang="es-ES" sz="3000" dirty="0" smtClean="0">
                <a:latin typeface="Tahoma" panose="020B0604030504040204" pitchFamily="34" charset="0"/>
                <a:ea typeface="Tahoma" panose="020B0604030504040204" pitchFamily="34" charset="0"/>
                <a:cs typeface="Tahoma" panose="020B0604030504040204" pitchFamily="34" charset="0"/>
              </a:rPr>
              <a:t/>
            </a:r>
            <a:br>
              <a:rPr lang="es-ES" sz="3000" dirty="0" smtClean="0">
                <a:latin typeface="Tahoma" panose="020B0604030504040204" pitchFamily="34" charset="0"/>
                <a:ea typeface="Tahoma" panose="020B0604030504040204" pitchFamily="34" charset="0"/>
                <a:cs typeface="Tahoma" panose="020B0604030504040204" pitchFamily="34" charset="0"/>
              </a:rPr>
            </a:br>
            <a:r>
              <a:rPr lang="es-ES" sz="2500" dirty="0">
                <a:latin typeface="Tahoma" panose="020B0604030504040204" pitchFamily="34" charset="0"/>
                <a:ea typeface="Tahoma" panose="020B0604030504040204" pitchFamily="34" charset="0"/>
                <a:cs typeface="Tahoma" panose="020B0604030504040204" pitchFamily="34" charset="0"/>
              </a:rPr>
              <a:t>Fórmate en una titulación con alta </a:t>
            </a:r>
            <a:r>
              <a:rPr lang="es-ES" sz="2500" dirty="0" smtClean="0">
                <a:latin typeface="Tahoma" panose="020B0604030504040204" pitchFamily="34" charset="0"/>
                <a:ea typeface="Tahoma" panose="020B0604030504040204" pitchFamily="34" charset="0"/>
                <a:cs typeface="Tahoma" panose="020B0604030504040204" pitchFamily="34" charset="0"/>
              </a:rPr>
              <a:t>empleabilidad:</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dirty="0" smtClean="0">
                <a:latin typeface="Tahoma" panose="020B0604030504040204" pitchFamily="34" charset="0"/>
                <a:ea typeface="Tahoma" panose="020B0604030504040204" pitchFamily="34" charset="0"/>
                <a:cs typeface="Tahoma" panose="020B0604030504040204" pitchFamily="34" charset="0"/>
              </a:rPr>
              <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dirty="0" smtClean="0">
                <a:latin typeface="Tahoma" panose="020B0604030504040204" pitchFamily="34" charset="0"/>
                <a:ea typeface="Tahoma" panose="020B0604030504040204" pitchFamily="34" charset="0"/>
                <a:cs typeface="Tahoma" panose="020B0604030504040204" pitchFamily="34" charset="0"/>
              </a:rPr>
              <a:t>Título de Técnico Superior en Administración y Finanzas</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dirty="0" smtClean="0">
                <a:latin typeface="Tahoma" panose="020B0604030504040204" pitchFamily="34" charset="0"/>
                <a:ea typeface="Tahoma" panose="020B0604030504040204" pitchFamily="34" charset="0"/>
                <a:cs typeface="Tahoma" panose="020B0604030504040204" pitchFamily="34" charset="0"/>
              </a:rPr>
              <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dirty="0" smtClean="0">
                <a:latin typeface="Tahoma" panose="020B0604030504040204" pitchFamily="34" charset="0"/>
                <a:ea typeface="Tahoma" panose="020B0604030504040204" pitchFamily="34" charset="0"/>
                <a:cs typeface="Tahoma" panose="020B0604030504040204" pitchFamily="34" charset="0"/>
              </a:rPr>
              <a:t>Título Técnico</a:t>
            </a:r>
            <a:br>
              <a:rPr lang="es-ES" sz="2500" dirty="0" smtClean="0">
                <a:latin typeface="Tahoma" panose="020B0604030504040204" pitchFamily="34" charset="0"/>
                <a:ea typeface="Tahoma" panose="020B0604030504040204" pitchFamily="34" charset="0"/>
                <a:cs typeface="Tahoma" panose="020B0604030504040204" pitchFamily="34" charset="0"/>
              </a:rPr>
            </a:br>
            <a:r>
              <a:rPr lang="es-ES" sz="2500" dirty="0" smtClean="0">
                <a:latin typeface="Tahoma" panose="020B0604030504040204" pitchFamily="34" charset="0"/>
                <a:ea typeface="Tahoma" panose="020B0604030504040204" pitchFamily="34" charset="0"/>
                <a:cs typeface="Tahoma" panose="020B0604030504040204" pitchFamily="34" charset="0"/>
              </a:rPr>
              <a:t>en Gestión Administrativa</a:t>
            </a:r>
            <a:r>
              <a:rPr lang="es-ES" sz="2500" dirty="0">
                <a:latin typeface="Tahoma" panose="020B0604030504040204" pitchFamily="34" charset="0"/>
                <a:ea typeface="Tahoma" panose="020B0604030504040204" pitchFamily="34" charset="0"/>
                <a:cs typeface="Tahoma" panose="020B0604030504040204" pitchFamily="34" charset="0"/>
              </a:rPr>
              <a:t/>
            </a:r>
            <a:br>
              <a:rPr lang="es-ES" sz="2500" dirty="0">
                <a:latin typeface="Tahoma" panose="020B0604030504040204" pitchFamily="34" charset="0"/>
                <a:ea typeface="Tahoma" panose="020B0604030504040204" pitchFamily="34" charset="0"/>
                <a:cs typeface="Tahoma" panose="020B0604030504040204" pitchFamily="34" charset="0"/>
              </a:rPr>
            </a:br>
            <a:endParaRPr lang="es-ES" sz="2500" dirty="0">
              <a:latin typeface="Tahoma" panose="020B0604030504040204" pitchFamily="34" charset="0"/>
              <a:ea typeface="Tahoma" panose="020B0604030504040204" pitchFamily="34" charset="0"/>
              <a:cs typeface="Tahoma" panose="020B0604030504040204" pitchFamily="34" charset="0"/>
            </a:endParaRPr>
          </a:p>
        </p:txBody>
      </p:sp>
      <p:sp>
        <p:nvSpPr>
          <p:cNvPr id="12" name="Subtítulo 11">
            <a:extLst>
              <a:ext uri="{FF2B5EF4-FFF2-40B4-BE49-F238E27FC236}">
                <a16:creationId xmlns="" xmlns:a16="http://schemas.microsoft.com/office/drawing/2014/main" id="{B28A8D9C-5123-4D2B-9272-016EF90E0E50}"/>
              </a:ext>
            </a:extLst>
          </p:cNvPr>
          <p:cNvSpPr>
            <a:spLocks noGrp="1"/>
          </p:cNvSpPr>
          <p:nvPr>
            <p:ph type="subTitle" idx="1"/>
          </p:nvPr>
        </p:nvSpPr>
        <p:spPr/>
        <p:txBody>
          <a:bodyPr rtlCol="0"/>
          <a:lstStyle/>
          <a:p>
            <a:r>
              <a:rPr lang="es-ES" sz="2000" dirty="0">
                <a:latin typeface="Tahoma" panose="020B0604030504040204" pitchFamily="34" charset="0"/>
                <a:ea typeface="Tahoma" panose="020B0604030504040204" pitchFamily="34" charset="0"/>
                <a:cs typeface="Tahoma" panose="020B0604030504040204" pitchFamily="34" charset="0"/>
              </a:rPr>
              <a:t>Los estudiantes que han contado con una tasa más elevada de inserción laboral en España </a:t>
            </a:r>
            <a:r>
              <a:rPr lang="es-ES" sz="2000" dirty="0" smtClean="0">
                <a:latin typeface="Tahoma" panose="020B0604030504040204" pitchFamily="34" charset="0"/>
                <a:ea typeface="Tahoma" panose="020B0604030504040204" pitchFamily="34" charset="0"/>
                <a:cs typeface="Tahoma" panose="020B0604030504040204" pitchFamily="34" charset="0"/>
              </a:rPr>
              <a:t>pertenecen a ciclos formativos de FP</a:t>
            </a:r>
            <a:endParaRPr lang="es-ES" sz="2000" dirty="0">
              <a:latin typeface="Tahoma" panose="020B0604030504040204" pitchFamily="34" charset="0"/>
              <a:ea typeface="Tahoma" panose="020B0604030504040204" pitchFamily="34" charset="0"/>
              <a:cs typeface="Tahoma" panose="020B0604030504040204" pitchFamily="34" charset="0"/>
            </a:endParaRPr>
          </a:p>
        </p:txBody>
      </p:sp>
      <p:grpSp>
        <p:nvGrpSpPr>
          <p:cNvPr id="4" name="Grupo 3" descr="elemento decorativo">
            <a:extLst>
              <a:ext uri="{FF2B5EF4-FFF2-40B4-BE49-F238E27FC236}">
                <a16:creationId xmlns="" xmlns:a16="http://schemas.microsoft.com/office/drawing/2014/main" id="{EB664AAE-5AE9-41D7-8346-002B9F445323}"/>
              </a:ext>
            </a:extLst>
          </p:cNvPr>
          <p:cNvGrpSpPr/>
          <p:nvPr/>
        </p:nvGrpSpPr>
        <p:grpSpPr>
          <a:xfrm>
            <a:off x="-3740" y="0"/>
            <a:ext cx="6208649" cy="6858000"/>
            <a:chOff x="-3740" y="0"/>
            <a:chExt cx="6208649" cy="6858000"/>
          </a:xfrm>
        </p:grpSpPr>
        <p:sp>
          <p:nvSpPr>
            <p:cNvPr id="11" name="Forma libre: Forma 10">
              <a:extLst>
                <a:ext uri="{FF2B5EF4-FFF2-40B4-BE49-F238E27FC236}">
                  <a16:creationId xmlns=""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9" name="Rectángulo 8">
              <a:extLst>
                <a:ext uri="{FF2B5EF4-FFF2-40B4-BE49-F238E27FC236}">
                  <a16:creationId xmlns=""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5" name="Flecha derecha 4"/>
          <p:cNvSpPr/>
          <p:nvPr/>
        </p:nvSpPr>
        <p:spPr>
          <a:xfrm>
            <a:off x="6952128" y="2944368"/>
            <a:ext cx="3562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a:off x="6982343" y="3890574"/>
            <a:ext cx="3562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1238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descr="grupo de alumnos en una mesa estudiando en la biblioteca">
            <a:extLst>
              <a:ext uri="{FF2B5EF4-FFF2-40B4-BE49-F238E27FC236}">
                <a16:creationId xmlns=""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upo 2" descr="elemento decorativo">
            <a:extLst>
              <a:ext uri="{FF2B5EF4-FFF2-40B4-BE49-F238E27FC236}">
                <a16:creationId xmlns="" xmlns:a16="http://schemas.microsoft.com/office/drawing/2014/main" id="{B96D2D9B-E0B9-499F-9404-108DB59E4502}"/>
              </a:ext>
            </a:extLst>
          </p:cNvPr>
          <p:cNvGrpSpPr/>
          <p:nvPr/>
        </p:nvGrpSpPr>
        <p:grpSpPr>
          <a:xfrm>
            <a:off x="0" y="0"/>
            <a:ext cx="6957056" cy="6858000"/>
            <a:chOff x="0" y="0"/>
            <a:chExt cx="6957056" cy="6858000"/>
          </a:xfrm>
        </p:grpSpPr>
        <p:sp>
          <p:nvSpPr>
            <p:cNvPr id="33" name="Paralelogramo 32">
              <a:extLst>
                <a:ext uri="{FF2B5EF4-FFF2-40B4-BE49-F238E27FC236}">
                  <a16:creationId xmlns=""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Forma libre: Forma 9">
              <a:extLst>
                <a:ext uri="{FF2B5EF4-FFF2-40B4-BE49-F238E27FC236}">
                  <a16:creationId xmlns=""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3" name="Forma libre: Forma 12">
              <a:extLst>
                <a:ext uri="{FF2B5EF4-FFF2-40B4-BE49-F238E27FC236}">
                  <a16:creationId xmlns=""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31" name="Título 30">
            <a:extLst>
              <a:ext uri="{FF2B5EF4-FFF2-40B4-BE49-F238E27FC236}">
                <a16:creationId xmlns="" xmlns:a16="http://schemas.microsoft.com/office/drawing/2014/main" id="{9284195F-D106-45D8-ABAA-959FA68948B0}"/>
              </a:ext>
            </a:extLst>
          </p:cNvPr>
          <p:cNvSpPr>
            <a:spLocks noGrp="1"/>
          </p:cNvSpPr>
          <p:nvPr>
            <p:ph type="ctrTitle"/>
          </p:nvPr>
        </p:nvSpPr>
        <p:spPr>
          <a:xfrm>
            <a:off x="316020" y="1250462"/>
            <a:ext cx="5330038" cy="2900276"/>
          </a:xfrm>
        </p:spPr>
        <p:txBody>
          <a:bodyPr rtlCol="0"/>
          <a:lstStyle/>
          <a:p>
            <a:r>
              <a:rPr lang="es-ES" sz="3300" dirty="0" smtClean="0"/>
              <a:t>Datos del mercado de trabajo en España</a:t>
            </a:r>
            <a:r>
              <a:rPr lang="es-ES" dirty="0" smtClean="0"/>
              <a:t>:</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endParaRPr lang="es-ES" sz="3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761083721"/>
              </p:ext>
            </p:extLst>
          </p:nvPr>
        </p:nvGraphicFramePr>
        <p:xfrm>
          <a:off x="316020" y="2084294"/>
          <a:ext cx="5425873" cy="2568387"/>
        </p:xfrm>
        <a:graphic>
          <a:graphicData uri="http://schemas.openxmlformats.org/drawingml/2006/table">
            <a:tbl>
              <a:tblPr/>
              <a:tblGrid>
                <a:gridCol w="1582546"/>
                <a:gridCol w="1756453"/>
                <a:gridCol w="1043437"/>
                <a:gridCol w="1043437"/>
              </a:tblGrid>
              <a:tr h="522259">
                <a:tc>
                  <a:txBody>
                    <a:bodyPr/>
                    <a:lstStyle/>
                    <a:p>
                      <a:pPr algn="ctr" fontAlgn="ctr"/>
                      <a:endParaRPr lang="es-ES" sz="1500" b="0" i="0" u="none" strike="noStrike" dirty="0">
                        <a:solidFill>
                          <a:srgbClr val="FFFFFF"/>
                        </a:solidFill>
                        <a:effectLst/>
                        <a:latin typeface="Tahoma" panose="020B060403050404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dirty="0">
                          <a:solidFill>
                            <a:srgbClr val="FFFFFF"/>
                          </a:solidFill>
                          <a:effectLst/>
                          <a:latin typeface="Tahoma" panose="020B0604030504040204" pitchFamily="34" charset="0"/>
                        </a:rPr>
                        <a:t>Ofertas </a:t>
                      </a:r>
                      <a:r>
                        <a:rPr lang="es-ES" sz="1500" b="0" i="0" u="none" strike="noStrike" dirty="0" smtClean="0">
                          <a:solidFill>
                            <a:srgbClr val="FFFFFF"/>
                          </a:solidFill>
                          <a:effectLst/>
                          <a:latin typeface="Tahoma" panose="020B0604030504040204" pitchFamily="34" charset="0"/>
                        </a:rPr>
                        <a:t>trabajo 018</a:t>
                      </a:r>
                      <a:endParaRPr lang="es-ES" sz="1500" b="0" i="0" u="none" strike="noStrike" dirty="0">
                        <a:solidFill>
                          <a:srgbClr val="FFFFFF"/>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S" sz="1500" b="0" i="0" u="none" strike="noStrike">
                        <a:solidFill>
                          <a:srgbClr val="FFFFFF"/>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766038">
                <a:tc rowSpan="2">
                  <a:txBody>
                    <a:bodyPr/>
                    <a:lstStyle/>
                    <a:p>
                      <a:pPr algn="ctr" fontAlgn="ctr"/>
                      <a:r>
                        <a:rPr lang="es-ES" sz="1500" b="0" i="0" u="none" strike="noStrike" dirty="0">
                          <a:solidFill>
                            <a:srgbClr val="FFFFFF"/>
                          </a:solidFill>
                          <a:effectLst/>
                          <a:latin typeface="Tahoma" panose="020B0604030504040204" pitchFamily="34" charset="0"/>
                        </a:rPr>
                        <a:t>Titulado FP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S" sz="1500" b="0" i="0" u="none" strike="noStrike" dirty="0">
                          <a:solidFill>
                            <a:srgbClr val="FFFFFF"/>
                          </a:solidFill>
                          <a:effectLst/>
                          <a:latin typeface="Tahoma" panose="020B0604030504040204" pitchFamily="34" charset="0"/>
                        </a:rPr>
                        <a:t>42,30%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Tahoma" panose="020B0604030504040204" pitchFamily="34" charset="0"/>
                        </a:rPr>
                        <a:t>Grado Superior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Calibri" panose="020F0502020204030204" pitchFamily="34" charset="0"/>
                        </a:rPr>
                        <a:t>24,40%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052">
                <a:tc vMerge="1">
                  <a:txBody>
                    <a:bodyPr/>
                    <a:lstStyle/>
                    <a:p>
                      <a:endParaRPr lang="es-ES"/>
                    </a:p>
                  </a:txBody>
                  <a:tcPr/>
                </a:tc>
                <a:tc vMerge="1">
                  <a:txBody>
                    <a:bodyPr/>
                    <a:lstStyle/>
                    <a:p>
                      <a:endParaRPr lang="es-ES"/>
                    </a:p>
                  </a:txBody>
                  <a:tcPr/>
                </a:tc>
                <a:tc>
                  <a:txBody>
                    <a:bodyPr/>
                    <a:lstStyle/>
                    <a:p>
                      <a:pPr algn="ctr" fontAlgn="ctr"/>
                      <a:r>
                        <a:rPr lang="es-ES" sz="1500" b="0" i="0" u="none" strike="noStrike">
                          <a:solidFill>
                            <a:srgbClr val="FFFFFF"/>
                          </a:solidFill>
                          <a:effectLst/>
                          <a:latin typeface="Tahoma" panose="020B0604030504040204" pitchFamily="34" charset="0"/>
                        </a:rPr>
                        <a:t>Grado Medio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Calibri" panose="020F0502020204030204" pitchFamily="34" charset="0"/>
                        </a:rPr>
                        <a:t>17,90%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038">
                <a:tc>
                  <a:txBody>
                    <a:bodyPr/>
                    <a:lstStyle/>
                    <a:p>
                      <a:pPr algn="ctr" fontAlgn="ctr"/>
                      <a:r>
                        <a:rPr lang="es-ES" sz="1500" b="0" i="0" u="none" strike="noStrike">
                          <a:solidFill>
                            <a:srgbClr val="FFFFFF"/>
                          </a:solidFill>
                          <a:effectLst/>
                          <a:latin typeface="Tahoma" panose="020B0604030504040204" pitchFamily="34" charset="0"/>
                        </a:rPr>
                        <a:t>Titulado Universitario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500" b="0" i="0" u="none" strike="noStrike">
                          <a:solidFill>
                            <a:srgbClr val="FFFFFF"/>
                          </a:solidFill>
                          <a:effectLst/>
                          <a:latin typeface="Tahoma" panose="020B0604030504040204" pitchFamily="34" charset="0"/>
                        </a:rPr>
                        <a:t>38,50%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s-ES" sz="1500" b="0" i="0" u="none" strike="noStrike">
                        <a:solidFill>
                          <a:srgbClr val="FFFFFF"/>
                        </a:solidFill>
                        <a:effectLst/>
                        <a:latin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S" sz="1500" b="0" i="0" u="none" strike="noStrike" dirty="0">
                        <a:solidFill>
                          <a:srgbClr val="FFFFFF"/>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1" name="Rectángulo 10"/>
          <p:cNvSpPr/>
          <p:nvPr/>
        </p:nvSpPr>
        <p:spPr>
          <a:xfrm>
            <a:off x="273277" y="5121171"/>
            <a:ext cx="6096000" cy="923330"/>
          </a:xfrm>
          <a:prstGeom prst="rect">
            <a:avLst/>
          </a:prstGeom>
        </p:spPr>
        <p:txBody>
          <a:bodyPr>
            <a:spAutoFit/>
          </a:bodyPr>
          <a:lstStyle/>
          <a:p>
            <a:r>
              <a:rPr lang="es-ES" dirty="0">
                <a:solidFill>
                  <a:schemeClr val="bg1"/>
                </a:solidFill>
                <a:latin typeface="Tahoma" panose="020B0604030504040204" pitchFamily="34" charset="0"/>
                <a:ea typeface="Tahoma" panose="020B0604030504040204" pitchFamily="34" charset="0"/>
                <a:cs typeface="Tahoma" panose="020B0604030504040204" pitchFamily="34" charset="0"/>
              </a:rPr>
              <a:t>La alta empleabilidad y los salarios competitivos facilitan, cada vez más, que los estudiantes se decanten por la Formación Profesional (FP)</a:t>
            </a:r>
          </a:p>
        </p:txBody>
      </p:sp>
    </p:spTree>
    <p:extLst>
      <p:ext uri="{BB962C8B-B14F-4D97-AF65-F5344CB8AC3E}">
        <p14:creationId xmlns:p14="http://schemas.microsoft.com/office/powerpoint/2010/main" val="236657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descr="primer plano de páginas de un libro">
            <a:extLst>
              <a:ext uri="{FF2B5EF4-FFF2-40B4-BE49-F238E27FC236}">
                <a16:creationId xmlns="" xmlns:a16="http://schemas.microsoft.com/office/drawing/2014/main" id="{18718FBA-CF32-41C2-9D07-1F0F7F19F73C}"/>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p:pic>
      <p:sp>
        <p:nvSpPr>
          <p:cNvPr id="34" name="Título 33">
            <a:extLst>
              <a:ext uri="{FF2B5EF4-FFF2-40B4-BE49-F238E27FC236}">
                <a16:creationId xmlns="" xmlns:a16="http://schemas.microsoft.com/office/drawing/2014/main" id="{3749FE94-FC7C-4359-A56E-6C7A87BDEE87}"/>
              </a:ext>
            </a:extLst>
          </p:cNvPr>
          <p:cNvSpPr>
            <a:spLocks noGrp="1"/>
          </p:cNvSpPr>
          <p:nvPr>
            <p:ph type="title"/>
          </p:nvPr>
        </p:nvSpPr>
        <p:spPr>
          <a:xfrm>
            <a:off x="3374007" y="2313432"/>
            <a:ext cx="7809105" cy="2880360"/>
          </a:xfrm>
        </p:spPr>
        <p:txBody>
          <a:bodyPr rtlCol="0"/>
          <a:lstStyle/>
          <a:p>
            <a:r>
              <a:rPr lang="es-ES" sz="4400" dirty="0">
                <a:latin typeface="Tahoma" panose="020B0604030504040204" pitchFamily="34" charset="0"/>
                <a:ea typeface="Tahoma" panose="020B0604030504040204" pitchFamily="34" charset="0"/>
                <a:cs typeface="Tahoma" panose="020B0604030504040204" pitchFamily="34" charset="0"/>
              </a:rPr>
              <a:t>TÍTULO TÉCNICO </a:t>
            </a:r>
            <a:r>
              <a:rPr lang="es-ES" sz="4400" dirty="0" smtClean="0">
                <a:latin typeface="Tahoma" panose="020B0604030504040204" pitchFamily="34" charset="0"/>
                <a:ea typeface="Tahoma" panose="020B0604030504040204" pitchFamily="34" charset="0"/>
                <a:cs typeface="Tahoma" panose="020B0604030504040204" pitchFamily="34" charset="0"/>
              </a:rPr>
              <a:t>EN GESTIÓN ADMINISTRATIVA</a:t>
            </a:r>
            <a:r>
              <a:rPr lang="es-ES" dirty="0" smtClean="0"/>
              <a:t> </a:t>
            </a:r>
            <a:br>
              <a:rPr lang="es-ES" dirty="0" smtClean="0"/>
            </a:br>
            <a:endParaRPr lang="es-ES" dirty="0"/>
          </a:p>
        </p:txBody>
      </p:sp>
      <p:sp>
        <p:nvSpPr>
          <p:cNvPr id="35" name="Marcador de texto 34">
            <a:extLst>
              <a:ext uri="{FF2B5EF4-FFF2-40B4-BE49-F238E27FC236}">
                <a16:creationId xmlns="" xmlns:a16="http://schemas.microsoft.com/office/drawing/2014/main" id="{3F200E92-5A1F-40B7-AE02-46929BC459EA}"/>
              </a:ext>
            </a:extLst>
          </p:cNvPr>
          <p:cNvSpPr>
            <a:spLocks noGrp="1"/>
          </p:cNvSpPr>
          <p:nvPr>
            <p:ph type="body" idx="1"/>
          </p:nvPr>
        </p:nvSpPr>
        <p:spPr>
          <a:xfrm>
            <a:off x="3374007" y="5047488"/>
            <a:ext cx="6592824" cy="978408"/>
          </a:xfrm>
        </p:spPr>
        <p:txBody>
          <a:bodyPr rtlCol="0"/>
          <a:lstStyle/>
          <a:p>
            <a:r>
              <a:rPr lang="es-ES" sz="2500" b="1" dirty="0">
                <a:latin typeface="Tahoma" panose="020B0604030504040204" pitchFamily="34" charset="0"/>
                <a:ea typeface="Tahoma" panose="020B0604030504040204" pitchFamily="34" charset="0"/>
                <a:cs typeface="Tahoma" panose="020B0604030504040204" pitchFamily="34" charset="0"/>
              </a:rPr>
              <a:t>FAMILIA PROFESIONAL</a:t>
            </a:r>
            <a:r>
              <a:rPr lang="es-ES" sz="2500" dirty="0" smtClean="0">
                <a:latin typeface="Tahoma" panose="020B0604030504040204" pitchFamily="34" charset="0"/>
                <a:ea typeface="Tahoma" panose="020B0604030504040204" pitchFamily="34" charset="0"/>
                <a:cs typeface="Tahoma" panose="020B0604030504040204" pitchFamily="34" charset="0"/>
              </a:rPr>
              <a:t>: Administración </a:t>
            </a:r>
            <a:r>
              <a:rPr lang="es-ES" sz="2500" dirty="0">
                <a:latin typeface="Tahoma" panose="020B0604030504040204" pitchFamily="34" charset="0"/>
                <a:ea typeface="Tahoma" panose="020B0604030504040204" pitchFamily="34" charset="0"/>
                <a:cs typeface="Tahoma" panose="020B0604030504040204" pitchFamily="34" charset="0"/>
              </a:rPr>
              <a:t>y Gestión</a:t>
            </a:r>
          </a:p>
          <a:p>
            <a:r>
              <a:rPr lang="es-ES" sz="2500" b="1" dirty="0">
                <a:latin typeface="Tahoma" panose="020B0604030504040204" pitchFamily="34" charset="0"/>
                <a:ea typeface="Tahoma" panose="020B0604030504040204" pitchFamily="34" charset="0"/>
                <a:cs typeface="Tahoma" panose="020B0604030504040204" pitchFamily="34" charset="0"/>
              </a:rPr>
              <a:t>DURACIÓN</a:t>
            </a:r>
            <a:r>
              <a:rPr lang="es-ES" sz="2500" dirty="0">
                <a:latin typeface="Tahoma" panose="020B0604030504040204" pitchFamily="34" charset="0"/>
                <a:ea typeface="Tahoma" panose="020B0604030504040204" pitchFamily="34" charset="0"/>
                <a:cs typeface="Tahoma" panose="020B0604030504040204" pitchFamily="34" charset="0"/>
              </a:rPr>
              <a:t>: 2000 horas</a:t>
            </a:r>
          </a:p>
        </p:txBody>
      </p:sp>
      <p:grpSp>
        <p:nvGrpSpPr>
          <p:cNvPr id="23" name="Grupo 22" descr="elemento decorativo">
            <a:extLst>
              <a:ext uri="{FF2B5EF4-FFF2-40B4-BE49-F238E27FC236}">
                <a16:creationId xmlns="" xmlns:a16="http://schemas.microsoft.com/office/drawing/2014/main" id="{28C94A8D-A234-408C-8281-33CCC01BE2A8}"/>
              </a:ext>
            </a:extLst>
          </p:cNvPr>
          <p:cNvGrpSpPr/>
          <p:nvPr/>
        </p:nvGrpSpPr>
        <p:grpSpPr>
          <a:xfrm>
            <a:off x="0" y="0"/>
            <a:ext cx="4750604" cy="6858000"/>
            <a:chOff x="0" y="0"/>
            <a:chExt cx="4750604" cy="6858000"/>
          </a:xfrm>
        </p:grpSpPr>
        <p:sp>
          <p:nvSpPr>
            <p:cNvPr id="22" name="Forma libre: Forma 21">
              <a:extLst>
                <a:ext uri="{FF2B5EF4-FFF2-40B4-BE49-F238E27FC236}">
                  <a16:creationId xmlns=""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8" name="Forma libre: Forma 17">
              <a:extLst>
                <a:ext uri="{FF2B5EF4-FFF2-40B4-BE49-F238E27FC236}">
                  <a16:creationId xmlns=""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6" name="Forma libre: Forma 15">
              <a:extLst>
                <a:ext uri="{FF2B5EF4-FFF2-40B4-BE49-F238E27FC236}">
                  <a16:creationId xmlns=""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4" name="Forma libre: Forma 13">
              <a:extLst>
                <a:ext uri="{FF2B5EF4-FFF2-40B4-BE49-F238E27FC236}">
                  <a16:creationId xmlns=""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Tree>
    <p:extLst>
      <p:ext uri="{BB962C8B-B14F-4D97-AF65-F5344CB8AC3E}">
        <p14:creationId xmlns:p14="http://schemas.microsoft.com/office/powerpoint/2010/main" val="295560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Libro abierto">
            <a:extLst>
              <a:ext uri="{FF2B5EF4-FFF2-40B4-BE49-F238E27FC236}">
                <a16:creationId xmlns="" xmlns:a16="http://schemas.microsoft.com/office/drawing/2014/main" id="{A799F565-1DAB-4AD3-BCE4-5DAC8012F35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29" name="Rectángulo 28" descr="elemento decorativo">
            <a:extLst>
              <a:ext uri="{FF2B5EF4-FFF2-40B4-BE49-F238E27FC236}">
                <a16:creationId xmlns="" xmlns:a16="http://schemas.microsoft.com/office/drawing/2014/main"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2000" dirty="0" smtClean="0">
              <a:latin typeface="Tahoma" panose="020B0604030504040204" pitchFamily="34" charset="0"/>
              <a:ea typeface="Tahoma" panose="020B0604030504040204" pitchFamily="34" charset="0"/>
              <a:cs typeface="Tahoma" panose="020B0604030504040204" pitchFamily="34" charset="0"/>
            </a:endParaRPr>
          </a:p>
          <a:p>
            <a:pPr algn="ctr" rtl="0"/>
            <a:r>
              <a:rPr lang="es-ES" sz="2000" dirty="0" smtClean="0">
                <a:latin typeface="Tahoma" panose="020B0604030504040204" pitchFamily="34" charset="0"/>
                <a:ea typeface="Tahoma" panose="020B0604030504040204" pitchFamily="34" charset="0"/>
                <a:cs typeface="Tahoma" panose="020B0604030504040204" pitchFamily="34" charset="0"/>
              </a:rPr>
              <a:t>Con la realización de este ciclo podrás:</a:t>
            </a:r>
          </a:p>
          <a:p>
            <a:pPr algn="ctr" rtl="0"/>
            <a:endParaRPr lang="es-ES" sz="20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ctr" rtl="0">
              <a:buFontTx/>
              <a:buChar char="-"/>
            </a:pPr>
            <a:r>
              <a:rPr lang="es-ES" sz="2000" dirty="0" smtClean="0">
                <a:latin typeface="Tahoma" panose="020B0604030504040204" pitchFamily="34" charset="0"/>
                <a:ea typeface="Tahoma" panose="020B0604030504040204" pitchFamily="34" charset="0"/>
                <a:cs typeface="Tahoma" panose="020B0604030504040204" pitchFamily="34" charset="0"/>
              </a:rPr>
              <a:t>Tramitar documentos</a:t>
            </a:r>
          </a:p>
          <a:p>
            <a:pPr marL="285750" indent="-285750" algn="ctr" rtl="0">
              <a:buFontTx/>
              <a:buChar char="-"/>
            </a:pPr>
            <a:r>
              <a:rPr lang="es-ES" sz="2000" dirty="0" smtClean="0">
                <a:latin typeface="Tahoma" panose="020B0604030504040204" pitchFamily="34" charset="0"/>
                <a:ea typeface="Tahoma" panose="020B0604030504040204" pitchFamily="34" charset="0"/>
                <a:cs typeface="Tahoma" panose="020B0604030504040204" pitchFamily="34" charset="0"/>
              </a:rPr>
              <a:t>Elaborar documentos</a:t>
            </a:r>
          </a:p>
          <a:p>
            <a:pPr marL="285750" indent="-285750" algn="ctr" rtl="0">
              <a:buFontTx/>
              <a:buChar char="-"/>
            </a:pPr>
            <a:r>
              <a:rPr lang="es-ES" sz="2000" dirty="0" smtClean="0">
                <a:latin typeface="Tahoma" panose="020B0604030504040204" pitchFamily="34" charset="0"/>
                <a:ea typeface="Tahoma" panose="020B0604030504040204" pitchFamily="34" charset="0"/>
                <a:cs typeface="Tahoma" panose="020B0604030504040204" pitchFamily="34" charset="0"/>
              </a:rPr>
              <a:t>Clasificar, registrar y archivar comunicaciones y documentos</a:t>
            </a:r>
          </a:p>
          <a:p>
            <a:pPr marL="285750" indent="-285750" algn="ctr" rtl="0">
              <a:buFontTx/>
              <a:buChar char="-"/>
            </a:pPr>
            <a:r>
              <a:rPr lang="es-ES" sz="2000" dirty="0" smtClean="0">
                <a:latin typeface="Tahoma" panose="020B0604030504040204" pitchFamily="34" charset="0"/>
                <a:ea typeface="Tahoma" panose="020B0604030504040204" pitchFamily="34" charset="0"/>
                <a:cs typeface="Tahoma" panose="020B0604030504040204" pitchFamily="34" charset="0"/>
              </a:rPr>
              <a:t>Registrar documentación contable</a:t>
            </a:r>
          </a:p>
          <a:p>
            <a:pPr marL="285750" indent="-285750" algn="ctr" rtl="0">
              <a:buFontTx/>
              <a:buChar char="-"/>
            </a:pPr>
            <a:r>
              <a:rPr lang="es-ES" sz="2000" dirty="0" smtClean="0">
                <a:latin typeface="Tahoma" panose="020B0604030504040204" pitchFamily="34" charset="0"/>
                <a:ea typeface="Tahoma" panose="020B0604030504040204" pitchFamily="34" charset="0"/>
                <a:cs typeface="Tahoma" panose="020B0604030504040204" pitchFamily="34" charset="0"/>
              </a:rPr>
              <a:t>Realizar gestiones administrativas de tesorería</a:t>
            </a:r>
          </a:p>
          <a:p>
            <a:pPr marL="285750" indent="-285750" algn="ctr" rtl="0">
              <a:buFontTx/>
              <a:buChar char="-"/>
            </a:pPr>
            <a:r>
              <a:rPr lang="es-ES" sz="2000" dirty="0" smtClean="0">
                <a:latin typeface="Tahoma" panose="020B0604030504040204" pitchFamily="34" charset="0"/>
                <a:ea typeface="Tahoma" panose="020B0604030504040204" pitchFamily="34" charset="0"/>
                <a:cs typeface="Tahoma" panose="020B0604030504040204" pitchFamily="34" charset="0"/>
              </a:rPr>
              <a:t>Efectuar gestiones administrativas</a:t>
            </a:r>
          </a:p>
          <a:p>
            <a:pPr marL="285750" indent="-285750" algn="ctr" rtl="0">
              <a:buFontTx/>
              <a:buChar char="-"/>
            </a:pPr>
            <a:r>
              <a:rPr lang="es-ES" sz="2000" dirty="0" smtClean="0">
                <a:latin typeface="Tahoma" panose="020B0604030504040204" pitchFamily="34" charset="0"/>
                <a:ea typeface="Tahoma" panose="020B0604030504040204" pitchFamily="34" charset="0"/>
                <a:cs typeface="Tahoma" panose="020B0604030504040204" pitchFamily="34" charset="0"/>
              </a:rPr>
              <a:t>Prestar apoyo administrativo al área laboral</a:t>
            </a:r>
            <a:endParaRPr lang="es-ES" sz="2000" dirty="0">
              <a:latin typeface="Tahoma" panose="020B0604030504040204" pitchFamily="34" charset="0"/>
              <a:ea typeface="Tahoma" panose="020B0604030504040204" pitchFamily="34" charset="0"/>
              <a:cs typeface="Tahoma" panose="020B0604030504040204" pitchFamily="34" charset="0"/>
            </a:endParaRPr>
          </a:p>
        </p:txBody>
      </p:sp>
      <p:grpSp>
        <p:nvGrpSpPr>
          <p:cNvPr id="7" name="Grupo 6" descr="elemento decorativo">
            <a:extLst>
              <a:ext uri="{FF2B5EF4-FFF2-40B4-BE49-F238E27FC236}">
                <a16:creationId xmlns=""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orma libre: Forma 31">
              <a:extLst>
                <a:ext uri="{FF2B5EF4-FFF2-40B4-BE49-F238E27FC236}">
                  <a16:creationId xmlns=""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30" name="Forma libre: Forma 29">
              <a:extLst>
                <a:ext uri="{FF2B5EF4-FFF2-40B4-BE49-F238E27FC236}">
                  <a16:creationId xmlns=""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8" name="Forma libre: Forma 27">
              <a:extLst>
                <a:ext uri="{FF2B5EF4-FFF2-40B4-BE49-F238E27FC236}">
                  <a16:creationId xmlns=""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6" name="Forma libre: Forma 25">
              <a:extLst>
                <a:ext uri="{FF2B5EF4-FFF2-40B4-BE49-F238E27FC236}">
                  <a16:creationId xmlns=""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24" name="Forma libre: Forma 23">
              <a:extLst>
                <a:ext uri="{FF2B5EF4-FFF2-40B4-BE49-F238E27FC236}">
                  <a16:creationId xmlns=""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grpSp>
        <p:nvGrpSpPr>
          <p:cNvPr id="5" name="Grupo 4" descr="elemento decorativo">
            <a:extLst>
              <a:ext uri="{FF2B5EF4-FFF2-40B4-BE49-F238E27FC236}">
                <a16:creationId xmlns=""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ángulo 13">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9" name="Marcador de número de diapositiva 5">
            <a:extLst>
              <a:ext uri="{FF2B5EF4-FFF2-40B4-BE49-F238E27FC236}">
                <a16:creationId xmlns="" xmlns:a16="http://schemas.microsoft.com/office/drawing/2014/main"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5</a:t>
            </a:fld>
            <a:endParaRPr lang="es-ES" sz="1200">
              <a:solidFill>
                <a:schemeClr val="bg1"/>
              </a:solidFill>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a:xfrm>
            <a:off x="633186" y="557439"/>
            <a:ext cx="10206264" cy="1523263"/>
          </a:xfrm>
        </p:spPr>
        <p:txBody>
          <a:bodyPr rtlCol="0"/>
          <a:lstStyle/>
          <a:p>
            <a:pPr rtl="0"/>
            <a:r>
              <a:rPr lang="es-ES" dirty="0" smtClean="0"/>
              <a:t>	</a:t>
            </a:r>
            <a:br>
              <a:rPr lang="es-ES" dirty="0" smtClean="0"/>
            </a:br>
            <a:r>
              <a:rPr lang="es-ES" sz="3000" dirty="0" smtClean="0">
                <a:latin typeface="Tahoma" panose="020B0604030504040204" pitchFamily="34" charset="0"/>
                <a:ea typeface="Tahoma" panose="020B0604030504040204" pitchFamily="34" charset="0"/>
                <a:cs typeface="Tahoma" panose="020B0604030504040204" pitchFamily="34" charset="0"/>
              </a:rPr>
              <a:t>Objetivo de este ciclo</a:t>
            </a: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83" name="Marcador de contenido 82" descr="Campana">
            <a:extLst>
              <a:ext uri="{FF2B5EF4-FFF2-40B4-BE49-F238E27FC236}">
                <a16:creationId xmlns="" xmlns:a16="http://schemas.microsoft.com/office/drawing/2014/main" id="{604095CF-E62F-46A4-A86C-5F465AE6E235}"/>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561062" y="317186"/>
            <a:ext cx="548640" cy="548640"/>
          </a:xfrm>
        </p:spPr>
      </p:pic>
      <p:sp>
        <p:nvSpPr>
          <p:cNvPr id="87" name="Marcador de texto 86">
            <a:extLst>
              <a:ext uri="{FF2B5EF4-FFF2-40B4-BE49-F238E27FC236}">
                <a16:creationId xmlns="" xmlns:a16="http://schemas.microsoft.com/office/drawing/2014/main" id="{1F4C9CA2-B224-40CD-8DB2-CAE478D23611}"/>
              </a:ext>
            </a:extLst>
          </p:cNvPr>
          <p:cNvSpPr>
            <a:spLocks noGrp="1"/>
          </p:cNvSpPr>
          <p:nvPr>
            <p:ph type="body" sz="quarter" idx="11"/>
          </p:nvPr>
        </p:nvSpPr>
        <p:spPr>
          <a:xfrm>
            <a:off x="5550793" y="462335"/>
            <a:ext cx="4726945" cy="975147"/>
          </a:xfrm>
        </p:spPr>
        <p:txBody>
          <a:bodyPr rtlCol="0"/>
          <a:lstStyle/>
          <a:p>
            <a:pPr algn="ctr"/>
            <a:endParaRPr lang="es-ES" sz="2000" b="1" dirty="0" smtClean="0">
              <a:latin typeface="Tahoma" panose="020B0604030504040204" pitchFamily="34" charset="0"/>
              <a:ea typeface="Tahoma" panose="020B0604030504040204" pitchFamily="34" charset="0"/>
              <a:cs typeface="Tahoma" panose="020B0604030504040204" pitchFamily="34" charset="0"/>
            </a:endParaRPr>
          </a:p>
          <a:p>
            <a:pPr algn="ctr"/>
            <a:r>
              <a:rPr lang="es-ES" sz="2000" b="1" dirty="0" smtClean="0">
                <a:latin typeface="Tahoma" panose="020B0604030504040204" pitchFamily="34" charset="0"/>
                <a:ea typeface="Tahoma" panose="020B0604030504040204" pitchFamily="34" charset="0"/>
                <a:cs typeface="Tahoma" panose="020B0604030504040204" pitchFamily="34" charset="0"/>
              </a:rPr>
              <a:t>Preparar </a:t>
            </a:r>
            <a:r>
              <a:rPr lang="es-ES" sz="2000" b="1" dirty="0">
                <a:latin typeface="Tahoma" panose="020B0604030504040204" pitchFamily="34" charset="0"/>
                <a:ea typeface="Tahoma" panose="020B0604030504040204" pitchFamily="34" charset="0"/>
                <a:cs typeface="Tahoma" panose="020B0604030504040204" pitchFamily="34" charset="0"/>
              </a:rPr>
              <a:t>para realizar actividades de apoyo </a:t>
            </a:r>
            <a:r>
              <a:rPr lang="es-ES" sz="2000" b="1" dirty="0" smtClean="0">
                <a:latin typeface="Tahoma" panose="020B0604030504040204" pitchFamily="34" charset="0"/>
                <a:ea typeface="Tahoma" panose="020B0604030504040204" pitchFamily="34" charset="0"/>
                <a:cs typeface="Tahoma" panose="020B0604030504040204" pitchFamily="34" charset="0"/>
              </a:rPr>
              <a:t>administrativo</a:t>
            </a:r>
          </a:p>
          <a:p>
            <a:pPr algn="ctr"/>
            <a:endParaRPr lang="es-ES" sz="2000" b="1" dirty="0">
              <a:latin typeface="Tahoma" panose="020B0604030504040204" pitchFamily="34" charset="0"/>
              <a:ea typeface="Tahoma" panose="020B0604030504040204" pitchFamily="34" charset="0"/>
              <a:cs typeface="Tahoma" panose="020B0604030504040204" pitchFamily="34" charset="0"/>
            </a:endParaRPr>
          </a:p>
        </p:txBody>
      </p:sp>
      <p:sp>
        <p:nvSpPr>
          <p:cNvPr id="6" name="Flecha derecha 5"/>
          <p:cNvSpPr/>
          <p:nvPr/>
        </p:nvSpPr>
        <p:spPr>
          <a:xfrm>
            <a:off x="4406659" y="865826"/>
            <a:ext cx="7740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6361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vista aérea de un chico sentado con su equipo portátil">
            <a:extLst>
              <a:ext uri="{FF2B5EF4-FFF2-40B4-BE49-F238E27FC236}">
                <a16:creationId xmlns=""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upo 10" descr="elemento decorativo">
            <a:extLst>
              <a:ext uri="{FF2B5EF4-FFF2-40B4-BE49-F238E27FC236}">
                <a16:creationId xmlns="" xmlns:a16="http://schemas.microsoft.com/office/drawing/2014/main" id="{AB025618-C830-4992-9CD3-D9E49BC79E67}"/>
              </a:ext>
            </a:extLst>
          </p:cNvPr>
          <p:cNvGrpSpPr/>
          <p:nvPr/>
        </p:nvGrpSpPr>
        <p:grpSpPr>
          <a:xfrm>
            <a:off x="2522389" y="-502240"/>
            <a:ext cx="7388298" cy="6858000"/>
            <a:chOff x="1826589" y="0"/>
            <a:chExt cx="7388298" cy="6858000"/>
          </a:xfrm>
        </p:grpSpPr>
        <p:sp>
          <p:nvSpPr>
            <p:cNvPr id="10" name="Paralelogramo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Paralelogramo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Paralelogramo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4" name="Marcador de número de diapositiva 5">
            <a:extLst>
              <a:ext uri="{FF2B5EF4-FFF2-40B4-BE49-F238E27FC236}">
                <a16:creationId xmlns=""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6</a:t>
            </a:fld>
            <a:endParaRPr lang="es-ES" sz="1200">
              <a:solidFill>
                <a:schemeClr val="bg1"/>
              </a:solidFill>
            </a:endParaRPr>
          </a:p>
        </p:txBody>
      </p:sp>
      <p:sp>
        <p:nvSpPr>
          <p:cNvPr id="23" name="Marcador de texto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628410" y="2155987"/>
            <a:ext cx="7345695" cy="4199773"/>
          </a:xfrm>
        </p:spPr>
        <p:txBody>
          <a:bodyPr rtlCol="0"/>
          <a:lstStyle/>
          <a:p>
            <a:r>
              <a:rPr lang="es-ES" b="1" dirty="0" smtClean="0"/>
              <a:t>			</a:t>
            </a:r>
            <a:endParaRPr lang="es-ES" dirty="0"/>
          </a:p>
        </p:txBody>
      </p:sp>
      <p:pic>
        <p:nvPicPr>
          <p:cNvPr id="35" name="Marcador de contenido 34" descr="Libro abierto">
            <a:extLst>
              <a:ext uri="{FF2B5EF4-FFF2-40B4-BE49-F238E27FC236}">
                <a16:creationId xmlns=""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752617" y="1515907"/>
            <a:ext cx="548640" cy="548640"/>
          </a:xfrm>
        </p:spPr>
      </p:pic>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pPr algn="ctr" rtl="0"/>
            <a:r>
              <a:rPr lang="es-ES" dirty="0" smtClean="0"/>
              <a:t>Módulos profesionales </a:t>
            </a:r>
            <a:br>
              <a:rPr lang="es-ES" dirty="0" smtClean="0"/>
            </a:b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Adquirirás </a:t>
            </a: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competencias en todas estas áreas</a:t>
            </a:r>
          </a:p>
        </p:txBody>
      </p:sp>
      <p:graphicFrame>
        <p:nvGraphicFramePr>
          <p:cNvPr id="5" name="Tabla 4"/>
          <p:cNvGraphicFramePr>
            <a:graphicFrameLocks noGrp="1"/>
          </p:cNvGraphicFramePr>
          <p:nvPr>
            <p:extLst>
              <p:ext uri="{D42A27DB-BD31-4B8C-83A1-F6EECF244321}">
                <p14:modId xmlns:p14="http://schemas.microsoft.com/office/powerpoint/2010/main" val="3604639485"/>
              </p:ext>
            </p:extLst>
          </p:nvPr>
        </p:nvGraphicFramePr>
        <p:xfrm>
          <a:off x="460986" y="2472742"/>
          <a:ext cx="7987556" cy="3116688"/>
        </p:xfrm>
        <a:graphic>
          <a:graphicData uri="http://schemas.openxmlformats.org/drawingml/2006/table">
            <a:tbl>
              <a:tblPr>
                <a:tableStyleId>{E8B1032C-EA38-4F05-BA0D-38AFFFC7BED3}</a:tableStyleId>
              </a:tblPr>
              <a:tblGrid>
                <a:gridCol w="3862075"/>
                <a:gridCol w="4125481"/>
              </a:tblGrid>
              <a:tr h="564532">
                <a:tc>
                  <a:txBody>
                    <a:bodyPr/>
                    <a:lstStyle/>
                    <a:p>
                      <a:pPr algn="ctr" fontAlgn="ctr"/>
                      <a:r>
                        <a:rPr lang="es-ES" sz="1400" u="none" strike="noStrike" dirty="0">
                          <a:effectLst/>
                          <a:latin typeface="Tahoma" panose="020B0604030504040204" pitchFamily="34" charset="0"/>
                          <a:ea typeface="Tahoma" panose="020B0604030504040204" pitchFamily="34" charset="0"/>
                          <a:cs typeface="Tahoma" panose="020B0604030504040204" pitchFamily="34" charset="0"/>
                        </a:rPr>
                        <a:t>Comunicación empresarial y atención al cliente</a:t>
                      </a:r>
                      <a:endParaRPr lang="es-E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s-ES" sz="1400" u="none" strike="noStrike">
                          <a:effectLst/>
                          <a:latin typeface="Tahoma" panose="020B0604030504040204" pitchFamily="34" charset="0"/>
                          <a:ea typeface="Tahoma" panose="020B0604030504040204" pitchFamily="34" charset="0"/>
                          <a:cs typeface="Tahoma" panose="020B0604030504040204" pitchFamily="34" charset="0"/>
                        </a:rPr>
                        <a:t>Inglés</a:t>
                      </a:r>
                      <a:endParaRPr lang="es-E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564532">
                <a:tc>
                  <a:txBody>
                    <a:bodyPr/>
                    <a:lstStyle/>
                    <a:p>
                      <a:pPr algn="ctr" fontAlgn="ctr"/>
                      <a:r>
                        <a:rPr lang="es-ES" sz="1400" u="none" strike="noStrike" dirty="0">
                          <a:effectLst/>
                          <a:latin typeface="Tahoma" panose="020B0604030504040204" pitchFamily="34" charset="0"/>
                          <a:ea typeface="Tahoma" panose="020B0604030504040204" pitchFamily="34" charset="0"/>
                          <a:cs typeface="Tahoma" panose="020B0604030504040204" pitchFamily="34" charset="0"/>
                        </a:rPr>
                        <a:t>Operaciones administrativas de compraventa</a:t>
                      </a:r>
                      <a:endParaRPr lang="es-E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s-ES" sz="1400" u="none" strike="noStrike">
                          <a:effectLst/>
                          <a:latin typeface="Tahoma" panose="020B0604030504040204" pitchFamily="34" charset="0"/>
                          <a:ea typeface="Tahoma" panose="020B0604030504040204" pitchFamily="34" charset="0"/>
                          <a:cs typeface="Tahoma" panose="020B0604030504040204" pitchFamily="34" charset="0"/>
                        </a:rPr>
                        <a:t>Técnica contable</a:t>
                      </a:r>
                      <a:endParaRPr lang="es-E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564532">
                <a:tc>
                  <a:txBody>
                    <a:bodyPr/>
                    <a:lstStyle/>
                    <a:p>
                      <a:pPr algn="ctr" fontAlgn="ctr"/>
                      <a:r>
                        <a:rPr lang="es-ES" sz="1400" u="none" strike="noStrike" dirty="0">
                          <a:effectLst/>
                          <a:latin typeface="Tahoma" panose="020B0604030504040204" pitchFamily="34" charset="0"/>
                          <a:ea typeface="Tahoma" panose="020B0604030504040204" pitchFamily="34" charset="0"/>
                          <a:cs typeface="Tahoma" panose="020B0604030504040204" pitchFamily="34" charset="0"/>
                        </a:rPr>
                        <a:t>Empresa y administración</a:t>
                      </a:r>
                      <a:endParaRPr lang="es-E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s-ES" sz="1400" u="none" strike="noStrike" dirty="0">
                          <a:effectLst/>
                          <a:latin typeface="Tahoma" panose="020B0604030504040204" pitchFamily="34" charset="0"/>
                          <a:ea typeface="Tahoma" panose="020B0604030504040204" pitchFamily="34" charset="0"/>
                          <a:cs typeface="Tahoma" panose="020B0604030504040204" pitchFamily="34" charset="0"/>
                        </a:rPr>
                        <a:t>Operaciones administrativas de recursos humanos</a:t>
                      </a:r>
                      <a:endParaRPr lang="es-E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564532">
                <a:tc>
                  <a:txBody>
                    <a:bodyPr/>
                    <a:lstStyle/>
                    <a:p>
                      <a:pPr algn="ctr" fontAlgn="ctr"/>
                      <a:r>
                        <a:rPr lang="es-ES" sz="1400" u="none" strike="noStrike">
                          <a:effectLst/>
                          <a:latin typeface="Tahoma" panose="020B0604030504040204" pitchFamily="34" charset="0"/>
                          <a:ea typeface="Tahoma" panose="020B0604030504040204" pitchFamily="34" charset="0"/>
                          <a:cs typeface="Tahoma" panose="020B0604030504040204" pitchFamily="34" charset="0"/>
                        </a:rPr>
                        <a:t>Tratamiento informático de la información</a:t>
                      </a:r>
                      <a:endParaRPr lang="es-E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s-ES" sz="1400" u="none" strike="noStrike" dirty="0">
                          <a:effectLst/>
                          <a:latin typeface="Tahoma" panose="020B0604030504040204" pitchFamily="34" charset="0"/>
                          <a:ea typeface="Tahoma" panose="020B0604030504040204" pitchFamily="34" charset="0"/>
                          <a:cs typeface="Tahoma" panose="020B0604030504040204" pitchFamily="34" charset="0"/>
                        </a:rPr>
                        <a:t>Empresa en el aula</a:t>
                      </a:r>
                      <a:endParaRPr lang="es-E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564532">
                <a:tc>
                  <a:txBody>
                    <a:bodyPr/>
                    <a:lstStyle/>
                    <a:p>
                      <a:pPr algn="ctr" fontAlgn="ctr"/>
                      <a:r>
                        <a:rPr lang="es-ES" sz="1400" u="none" strike="noStrike">
                          <a:effectLst/>
                          <a:latin typeface="Tahoma" panose="020B0604030504040204" pitchFamily="34" charset="0"/>
                          <a:ea typeface="Tahoma" panose="020B0604030504040204" pitchFamily="34" charset="0"/>
                          <a:cs typeface="Tahoma" panose="020B0604030504040204" pitchFamily="34" charset="0"/>
                        </a:rPr>
                        <a:t>Tratamiento de la documentación contable</a:t>
                      </a:r>
                      <a:endParaRPr lang="es-E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s-ES" sz="1400" u="none" strike="noStrike" dirty="0">
                          <a:effectLst/>
                          <a:latin typeface="Tahoma" panose="020B0604030504040204" pitchFamily="34" charset="0"/>
                          <a:ea typeface="Tahoma" panose="020B0604030504040204" pitchFamily="34" charset="0"/>
                          <a:cs typeface="Tahoma" panose="020B0604030504040204" pitchFamily="34" charset="0"/>
                        </a:rPr>
                        <a:t>Operaciones auxiliares de tesorería</a:t>
                      </a:r>
                      <a:endParaRPr lang="es-E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294028">
                <a:tc>
                  <a:txBody>
                    <a:bodyPr/>
                    <a:lstStyle/>
                    <a:p>
                      <a:pPr algn="ctr" fontAlgn="ctr"/>
                      <a:r>
                        <a:rPr lang="es-ES" sz="1400" u="none" strike="noStrike">
                          <a:effectLst/>
                          <a:latin typeface="Tahoma" panose="020B0604030504040204" pitchFamily="34" charset="0"/>
                          <a:ea typeface="Tahoma" panose="020B0604030504040204" pitchFamily="34" charset="0"/>
                          <a:cs typeface="Tahoma" panose="020B0604030504040204" pitchFamily="34" charset="0"/>
                        </a:rPr>
                        <a:t>Formación y orientación laboral</a:t>
                      </a:r>
                      <a:endParaRPr lang="es-ES"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fontAlgn="ctr"/>
                      <a:r>
                        <a:rPr lang="es-ES" sz="1400" u="none" strike="noStrike" dirty="0">
                          <a:effectLst/>
                          <a:latin typeface="Tahoma" panose="020B0604030504040204" pitchFamily="34" charset="0"/>
                          <a:ea typeface="Tahoma" panose="020B0604030504040204" pitchFamily="34" charset="0"/>
                          <a:cs typeface="Tahoma" panose="020B0604030504040204" pitchFamily="34" charset="0"/>
                        </a:rPr>
                        <a:t>Formación en centros de trabajo</a:t>
                      </a:r>
                      <a:endParaRPr lang="es-ES"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059390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chico caminando con mochila y una bicicleta">
            <a:extLst>
              <a:ext uri="{FF2B5EF4-FFF2-40B4-BE49-F238E27FC236}">
                <a16:creationId xmlns=""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upo 10" descr="elemento decorativo">
            <a:extLst>
              <a:ext uri="{FF2B5EF4-FFF2-40B4-BE49-F238E27FC236}">
                <a16:creationId xmlns=""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elogramo 9">
              <a:extLst>
                <a:ext uri="{FF2B5EF4-FFF2-40B4-BE49-F238E27FC236}">
                  <a16:creationId xmlns=""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9" name="Paralelogramo 8">
              <a:extLst>
                <a:ext uri="{FF2B5EF4-FFF2-40B4-BE49-F238E27FC236}">
                  <a16:creationId xmlns=""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2" name="Paralelogramo 21">
              <a:extLst>
                <a:ext uri="{FF2B5EF4-FFF2-40B4-BE49-F238E27FC236}">
                  <a16:creationId xmlns=""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grpSp>
      <p:sp>
        <p:nvSpPr>
          <p:cNvPr id="14" name="Rectángulo 13" descr="elemento decorativo">
            <a:extLst>
              <a:ext uri="{FF2B5EF4-FFF2-40B4-BE49-F238E27FC236}">
                <a16:creationId xmlns=""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Elipse 14" descr="elemento decorativo">
            <a:extLst>
              <a:ext uri="{FF2B5EF4-FFF2-40B4-BE49-F238E27FC236}">
                <a16:creationId xmlns=""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7" name="Marcador de número de diapositiva 5">
            <a:extLst>
              <a:ext uri="{FF2B5EF4-FFF2-40B4-BE49-F238E27FC236}">
                <a16:creationId xmlns=""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smtClean="0">
                <a:solidFill>
                  <a:schemeClr val="bg1"/>
                </a:solidFill>
              </a:rPr>
              <a:pPr algn="ctr" rtl="0"/>
              <a:t>7</a:t>
            </a:fld>
            <a:endParaRPr lang="es-ES" sz="1200">
              <a:solidFill>
                <a:schemeClr val="bg1"/>
              </a:solidFill>
            </a:endParaRPr>
          </a:p>
        </p:txBody>
      </p:sp>
      <p:sp>
        <p:nvSpPr>
          <p:cNvPr id="23" name="Marcador de texto 22">
            <a:extLst>
              <a:ext uri="{FF2B5EF4-FFF2-40B4-BE49-F238E27FC236}">
                <a16:creationId xmlns="" xmlns:a16="http://schemas.microsoft.com/office/drawing/2014/main" id="{B88939B0-5B9A-4423-AFD1-CF6B22268795}"/>
              </a:ext>
            </a:extLst>
          </p:cNvPr>
          <p:cNvSpPr>
            <a:spLocks noGrp="1"/>
          </p:cNvSpPr>
          <p:nvPr>
            <p:ph type="body" sz="quarter" idx="11"/>
          </p:nvPr>
        </p:nvSpPr>
        <p:spPr>
          <a:xfrm>
            <a:off x="774564" y="2746832"/>
            <a:ext cx="6244422" cy="3198127"/>
          </a:xfrm>
        </p:spPr>
        <p:txBody>
          <a:bodyPr rtlCol="0"/>
          <a:lstStyle/>
          <a:p>
            <a:r>
              <a:rPr lang="es-ES" sz="2000" dirty="0" smtClean="0">
                <a:latin typeface="Tahoma" panose="020B0604030504040204" pitchFamily="34" charset="0"/>
                <a:ea typeface="Tahoma" panose="020B0604030504040204" pitchFamily="34" charset="0"/>
                <a:cs typeface="Tahoma" panose="020B0604030504040204" pitchFamily="34" charset="0"/>
              </a:rPr>
              <a:t>Auxiliar administrativo</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smtClean="0">
                <a:latin typeface="Tahoma" panose="020B0604030504040204" pitchFamily="34" charset="0"/>
                <a:ea typeface="Tahoma" panose="020B0604030504040204" pitchFamily="34" charset="0"/>
                <a:cs typeface="Tahoma" panose="020B0604030504040204" pitchFamily="34" charset="0"/>
              </a:rPr>
              <a:t>Ayudante </a:t>
            </a:r>
            <a:r>
              <a:rPr lang="es-ES" sz="2000" dirty="0">
                <a:latin typeface="Tahoma" panose="020B0604030504040204" pitchFamily="34" charset="0"/>
                <a:ea typeface="Tahoma" panose="020B0604030504040204" pitchFamily="34" charset="0"/>
                <a:cs typeface="Tahoma" panose="020B0604030504040204" pitchFamily="34" charset="0"/>
              </a:rPr>
              <a:t>de </a:t>
            </a:r>
            <a:r>
              <a:rPr lang="es-ES" sz="2000" dirty="0" smtClean="0">
                <a:latin typeface="Tahoma" panose="020B0604030504040204" pitchFamily="34" charset="0"/>
                <a:ea typeface="Tahoma" panose="020B0604030504040204" pitchFamily="34" charset="0"/>
                <a:cs typeface="Tahoma" panose="020B0604030504040204" pitchFamily="34" charset="0"/>
              </a:rPr>
              <a:t>oficina</a:t>
            </a:r>
          </a:p>
          <a:p>
            <a:r>
              <a:rPr lang="es-ES" sz="2000" dirty="0" smtClean="0">
                <a:latin typeface="Tahoma" panose="020B0604030504040204" pitchFamily="34" charset="0"/>
                <a:ea typeface="Tahoma" panose="020B0604030504040204" pitchFamily="34" charset="0"/>
                <a:cs typeface="Tahoma" panose="020B0604030504040204" pitchFamily="34" charset="0"/>
              </a:rPr>
              <a:t>Auxiliar </a:t>
            </a:r>
            <a:r>
              <a:rPr lang="es-ES" sz="2000" dirty="0">
                <a:latin typeface="Tahoma" panose="020B0604030504040204" pitchFamily="34" charset="0"/>
                <a:ea typeface="Tahoma" panose="020B0604030504040204" pitchFamily="34" charset="0"/>
                <a:cs typeface="Tahoma" panose="020B0604030504040204" pitchFamily="34" charset="0"/>
              </a:rPr>
              <a:t>administrativo de cobros y </a:t>
            </a:r>
            <a:r>
              <a:rPr lang="es-ES" sz="2000" dirty="0" smtClean="0">
                <a:latin typeface="Tahoma" panose="020B0604030504040204" pitchFamily="34" charset="0"/>
                <a:ea typeface="Tahoma" panose="020B0604030504040204" pitchFamily="34" charset="0"/>
                <a:cs typeface="Tahoma" panose="020B0604030504040204" pitchFamily="34" charset="0"/>
              </a:rPr>
              <a:t>pagos</a:t>
            </a:r>
          </a:p>
          <a:p>
            <a:r>
              <a:rPr lang="es-ES" sz="2000" dirty="0" smtClean="0">
                <a:latin typeface="Tahoma" panose="020B0604030504040204" pitchFamily="34" charset="0"/>
                <a:ea typeface="Tahoma" panose="020B0604030504040204" pitchFamily="34" charset="0"/>
                <a:cs typeface="Tahoma" panose="020B0604030504040204" pitchFamily="34" charset="0"/>
              </a:rPr>
              <a:t>Administrativo comercial</a:t>
            </a:r>
          </a:p>
          <a:p>
            <a:r>
              <a:rPr lang="es-ES" sz="2000" dirty="0" smtClean="0">
                <a:latin typeface="Tahoma" panose="020B0604030504040204" pitchFamily="34" charset="0"/>
                <a:ea typeface="Tahoma" panose="020B0604030504040204" pitchFamily="34" charset="0"/>
                <a:cs typeface="Tahoma" panose="020B0604030504040204" pitchFamily="34" charset="0"/>
              </a:rPr>
              <a:t>Auxiliar </a:t>
            </a:r>
            <a:r>
              <a:rPr lang="es-ES" sz="2000" dirty="0">
                <a:latin typeface="Tahoma" panose="020B0604030504040204" pitchFamily="34" charset="0"/>
                <a:ea typeface="Tahoma" panose="020B0604030504040204" pitchFamily="34" charset="0"/>
                <a:cs typeface="Tahoma" panose="020B0604030504040204" pitchFamily="34" charset="0"/>
              </a:rPr>
              <a:t>administrativo de administraciones </a:t>
            </a:r>
            <a:r>
              <a:rPr lang="es-ES" sz="2000" dirty="0" smtClean="0">
                <a:latin typeface="Tahoma" panose="020B0604030504040204" pitchFamily="34" charset="0"/>
                <a:ea typeface="Tahoma" panose="020B0604030504040204" pitchFamily="34" charset="0"/>
                <a:cs typeface="Tahoma" panose="020B0604030504040204" pitchFamily="34" charset="0"/>
              </a:rPr>
              <a:t>públicas</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smtClean="0">
                <a:latin typeface="Tahoma" panose="020B0604030504040204" pitchFamily="34" charset="0"/>
                <a:ea typeface="Tahoma" panose="020B0604030504040204" pitchFamily="34" charset="0"/>
                <a:cs typeface="Tahoma" panose="020B0604030504040204" pitchFamily="34" charset="0"/>
              </a:rPr>
              <a:t>Recepcionista</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smtClean="0">
                <a:latin typeface="Tahoma" panose="020B0604030504040204" pitchFamily="34" charset="0"/>
                <a:ea typeface="Tahoma" panose="020B0604030504040204" pitchFamily="34" charset="0"/>
                <a:cs typeface="Tahoma" panose="020B0604030504040204" pitchFamily="34" charset="0"/>
              </a:rPr>
              <a:t>Empleado </a:t>
            </a:r>
            <a:r>
              <a:rPr lang="es-ES" sz="2000" dirty="0">
                <a:latin typeface="Tahoma" panose="020B0604030504040204" pitchFamily="34" charset="0"/>
                <a:ea typeface="Tahoma" panose="020B0604030504040204" pitchFamily="34" charset="0"/>
                <a:cs typeface="Tahoma" panose="020B0604030504040204" pitchFamily="34" charset="0"/>
              </a:rPr>
              <a:t>de atención al </a:t>
            </a:r>
            <a:r>
              <a:rPr lang="es-ES" sz="2000" dirty="0" smtClean="0">
                <a:latin typeface="Tahoma" panose="020B0604030504040204" pitchFamily="34" charset="0"/>
                <a:ea typeface="Tahoma" panose="020B0604030504040204" pitchFamily="34" charset="0"/>
                <a:cs typeface="Tahoma" panose="020B0604030504040204" pitchFamily="34" charset="0"/>
              </a:rPr>
              <a:t>cliente</a:t>
            </a:r>
            <a:endParaRPr lang="es-ES" sz="2000" dirty="0">
              <a:latin typeface="Tahoma" panose="020B0604030504040204" pitchFamily="34" charset="0"/>
              <a:ea typeface="Tahoma" panose="020B0604030504040204" pitchFamily="34" charset="0"/>
              <a:cs typeface="Tahoma" panose="020B0604030504040204" pitchFamily="34" charset="0"/>
            </a:endParaRPr>
          </a:p>
          <a:p>
            <a:r>
              <a:rPr lang="es-ES" sz="2000" dirty="0">
                <a:latin typeface="Tahoma" panose="020B0604030504040204" pitchFamily="34" charset="0"/>
                <a:ea typeface="Tahoma" panose="020B0604030504040204" pitchFamily="34" charset="0"/>
                <a:cs typeface="Tahoma" panose="020B0604030504040204" pitchFamily="34" charset="0"/>
              </a:rPr>
              <a:t> </a:t>
            </a:r>
          </a:p>
          <a:p>
            <a:r>
              <a:rPr lang="es-ES" dirty="0"/>
              <a:t> </a:t>
            </a: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pPr algn="ctr"/>
            <a:r>
              <a:rPr lang="es-ES" dirty="0" smtClean="0"/>
              <a:t>Salidas profesionales</a:t>
            </a:r>
            <a:br>
              <a:rPr lang="es-ES" dirty="0" smtClean="0"/>
            </a:b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Fórmate en una de las titulaciones con mayores salidas profesionales. ¿En qué podrás trabajar una vez hayas estudiado el </a:t>
            </a: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Técnico </a:t>
            </a:r>
            <a:r>
              <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rPr>
              <a:t>en </a:t>
            </a:r>
            <a:r>
              <a:rPr lang="es-ES" sz="2000" dirty="0" smtClean="0">
                <a:solidFill>
                  <a:srgbClr val="B2606E"/>
                </a:solidFill>
                <a:latin typeface="Tahoma" panose="020B0604030504040204" pitchFamily="34" charset="0"/>
                <a:ea typeface="Tahoma" panose="020B0604030504040204" pitchFamily="34" charset="0"/>
                <a:cs typeface="Tahoma" panose="020B0604030504040204" pitchFamily="34" charset="0"/>
              </a:rPr>
              <a:t>Gestión Administrativa? </a:t>
            </a:r>
            <a:endParaRPr lang="es-ES" sz="2000" dirty="0">
              <a:solidFill>
                <a:srgbClr val="B2606E"/>
              </a:solidFill>
              <a:latin typeface="Tahoma" panose="020B0604030504040204" pitchFamily="34" charset="0"/>
              <a:ea typeface="Tahoma" panose="020B0604030504040204" pitchFamily="34" charset="0"/>
              <a:cs typeface="Tahoma" panose="020B0604030504040204" pitchFamily="34" charset="0"/>
            </a:endParaRPr>
          </a:p>
        </p:txBody>
      </p:sp>
      <p:pic>
        <p:nvPicPr>
          <p:cNvPr id="36" name="Marcador de contenido 35" descr="Medalla">
            <a:extLst>
              <a:ext uri="{FF2B5EF4-FFF2-40B4-BE49-F238E27FC236}">
                <a16:creationId xmlns="" xmlns:a16="http://schemas.microsoft.com/office/drawing/2014/main" id="{A960174C-A9DE-472D-BF1C-B13108BD70B7}"/>
              </a:ext>
            </a:extLst>
          </p:cNvPr>
          <p:cNvPicPr>
            <a:picLocks noGrp="1" noChangeAspect="1"/>
          </p:cNvPicPr>
          <p:nvPr>
            <p:ph sz="quarter" idx="14"/>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3455837" y="1945875"/>
            <a:ext cx="548640" cy="548640"/>
          </a:xfrm>
        </p:spPr>
      </p:pic>
    </p:spTree>
    <p:extLst>
      <p:ext uri="{BB962C8B-B14F-4D97-AF65-F5344CB8AC3E}">
        <p14:creationId xmlns:p14="http://schemas.microsoft.com/office/powerpoint/2010/main" val="1954884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texto 15">
            <a:extLst>
              <a:ext uri="{FF2B5EF4-FFF2-40B4-BE49-F238E27FC236}">
                <a16:creationId xmlns="" xmlns:a16="http://schemas.microsoft.com/office/drawing/2014/main" id="{5336101E-D654-46D8-A983-BF46C5D86583}"/>
              </a:ext>
            </a:extLst>
          </p:cNvPr>
          <p:cNvSpPr>
            <a:spLocks noGrp="1"/>
          </p:cNvSpPr>
          <p:nvPr>
            <p:ph type="body" sz="quarter" idx="11"/>
          </p:nvPr>
        </p:nvSpPr>
        <p:spPr>
          <a:xfrm>
            <a:off x="1562099" y="1733627"/>
            <a:ext cx="8547815" cy="3585347"/>
          </a:xfrm>
        </p:spPr>
        <p:txBody>
          <a:bodyPr rtlCol="0"/>
          <a:lstStyle/>
          <a:p>
            <a:r>
              <a:rPr lang="es-ES" sz="1700" dirty="0">
                <a:latin typeface="Tahoma" panose="020B0604030504040204" pitchFamily="34" charset="0"/>
                <a:ea typeface="Tahoma" panose="020B0604030504040204" pitchFamily="34" charset="0"/>
                <a:cs typeface="Tahoma" panose="020B0604030504040204" pitchFamily="34" charset="0"/>
              </a:rPr>
              <a:t>Estar en posesión del título de </a:t>
            </a:r>
            <a:r>
              <a:rPr lang="es-ES" sz="1700" b="1" dirty="0">
                <a:latin typeface="Tahoma" panose="020B0604030504040204" pitchFamily="34" charset="0"/>
                <a:ea typeface="Tahoma" panose="020B0604030504040204" pitchFamily="34" charset="0"/>
                <a:cs typeface="Tahoma" panose="020B0604030504040204" pitchFamily="34" charset="0"/>
              </a:rPr>
              <a:t>Graduado en Educación Secundaria Obligatoria </a:t>
            </a:r>
            <a:r>
              <a:rPr lang="es-ES" sz="1700" dirty="0">
                <a:latin typeface="Tahoma" panose="020B0604030504040204" pitchFamily="34" charset="0"/>
                <a:ea typeface="Tahoma" panose="020B0604030504040204" pitchFamily="34" charset="0"/>
                <a:cs typeface="Tahoma" panose="020B0604030504040204" pitchFamily="34" charset="0"/>
              </a:rPr>
              <a:t>o de un nivel académico superior.</a:t>
            </a:r>
          </a:p>
          <a:p>
            <a:r>
              <a:rPr lang="es-ES" sz="1700" dirty="0">
                <a:latin typeface="Tahoma" panose="020B0604030504040204" pitchFamily="34" charset="0"/>
                <a:ea typeface="Tahoma" panose="020B0604030504040204" pitchFamily="34" charset="0"/>
                <a:cs typeface="Tahoma" panose="020B0604030504040204" pitchFamily="34" charset="0"/>
              </a:rPr>
              <a:t>Estar en posesión de un Título Profesional Básico (Formación Profesional Básica).</a:t>
            </a:r>
          </a:p>
          <a:p>
            <a:r>
              <a:rPr lang="es-ES" sz="1700" dirty="0">
                <a:latin typeface="Tahoma" panose="020B0604030504040204" pitchFamily="34" charset="0"/>
                <a:ea typeface="Tahoma" panose="020B0604030504040204" pitchFamily="34" charset="0"/>
                <a:cs typeface="Tahoma" panose="020B0604030504040204" pitchFamily="34" charset="0"/>
              </a:rPr>
              <a:t>Estar en posesión de un título de Técnico o de Técnico Auxiliar o equivalente a efectos académicos.</a:t>
            </a:r>
          </a:p>
          <a:p>
            <a:r>
              <a:rPr lang="es-ES" sz="1700" dirty="0">
                <a:latin typeface="Tahoma" panose="020B0604030504040204" pitchFamily="34" charset="0"/>
                <a:ea typeface="Tahoma" panose="020B0604030504040204" pitchFamily="34" charset="0"/>
                <a:cs typeface="Tahoma" panose="020B0604030504040204" pitchFamily="34" charset="0"/>
              </a:rPr>
              <a:t>Haber superado el segundo curso del Bachillerato Unificado y Polivalente (BUP).</a:t>
            </a:r>
          </a:p>
          <a:p>
            <a:r>
              <a:rPr lang="es-ES" sz="1700" dirty="0">
                <a:latin typeface="Tahoma" panose="020B0604030504040204" pitchFamily="34" charset="0"/>
                <a:ea typeface="Tahoma" panose="020B0604030504040204" pitchFamily="34" charset="0"/>
                <a:cs typeface="Tahoma" panose="020B0604030504040204" pitchFamily="34" charset="0"/>
              </a:rPr>
              <a:t>Haber superado la </a:t>
            </a:r>
            <a:r>
              <a:rPr lang="es-ES" sz="1700" u="sng" dirty="0">
                <a:latin typeface="Tahoma" panose="020B0604030504040204" pitchFamily="34" charset="0"/>
                <a:ea typeface="Tahoma" panose="020B0604030504040204" pitchFamily="34" charset="0"/>
                <a:cs typeface="Tahoma" panose="020B0604030504040204" pitchFamily="34" charset="0"/>
                <a:hlinkClick r:id="rId3"/>
              </a:rPr>
              <a:t>prueba de acceso a ciclos formativos de grado medio </a:t>
            </a:r>
            <a:r>
              <a:rPr lang="es-ES" sz="1700" dirty="0">
                <a:latin typeface="Tahoma" panose="020B0604030504040204" pitchFamily="34" charset="0"/>
                <a:ea typeface="Tahoma" panose="020B0604030504040204" pitchFamily="34" charset="0"/>
                <a:cs typeface="Tahoma" panose="020B0604030504040204" pitchFamily="34" charset="0"/>
              </a:rPr>
              <a:t>(se requerirá tener, al menos, diecisiete años, cumplidos en el año de realización de la prueba).</a:t>
            </a:r>
          </a:p>
          <a:p>
            <a:r>
              <a:rPr lang="es-ES" sz="1700" dirty="0">
                <a:latin typeface="Tahoma" panose="020B0604030504040204" pitchFamily="34" charset="0"/>
                <a:ea typeface="Tahoma" panose="020B0604030504040204" pitchFamily="34" charset="0"/>
                <a:cs typeface="Tahoma" panose="020B0604030504040204" pitchFamily="34" charset="0"/>
              </a:rPr>
              <a:t>Haber superado la prueba de acceso a la Universidad para mayores de 25 años</a:t>
            </a:r>
          </a:p>
          <a:p>
            <a:pPr marL="0" indent="0" rtl="0">
              <a:buNone/>
            </a:pPr>
            <a:endParaRPr lang="es-ES" dirty="0">
              <a:latin typeface="Tahoma" panose="020B0604030504040204" pitchFamily="34" charset="0"/>
              <a:ea typeface="Tahoma" panose="020B0604030504040204" pitchFamily="34" charset="0"/>
              <a:cs typeface="Tahoma" panose="020B0604030504040204" pitchFamily="34" charset="0"/>
            </a:endParaRPr>
          </a:p>
        </p:txBody>
      </p:sp>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r>
              <a:rPr lang="es-ES" sz="3000" b="1" dirty="0" smtClean="0">
                <a:latin typeface="Tahoma" panose="020B0604030504040204" pitchFamily="34" charset="0"/>
                <a:ea typeface="Tahoma" panose="020B0604030504040204" pitchFamily="34" charset="0"/>
                <a:cs typeface="Tahoma" panose="020B0604030504040204" pitchFamily="34" charset="0"/>
              </a:rPr>
              <a:t>Para cursar este ciclo de Gestión Administrativa:</a:t>
            </a:r>
            <a:r>
              <a:rPr lang="es-ES" sz="3000" dirty="0">
                <a:latin typeface="Tahoma" panose="020B0604030504040204" pitchFamily="34" charset="0"/>
                <a:ea typeface="Tahoma" panose="020B0604030504040204" pitchFamily="34" charset="0"/>
                <a:cs typeface="Tahoma" panose="020B0604030504040204" pitchFamily="34" charset="0"/>
              </a:rPr>
              <a:t/>
            </a:r>
            <a:br>
              <a:rPr lang="es-ES" sz="3000" dirty="0">
                <a:latin typeface="Tahoma" panose="020B0604030504040204" pitchFamily="34" charset="0"/>
                <a:ea typeface="Tahoma" panose="020B0604030504040204" pitchFamily="34" charset="0"/>
                <a:cs typeface="Tahoma" panose="020B0604030504040204" pitchFamily="34" charset="0"/>
              </a:rPr>
            </a:b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27" name="Marcador de contenido 79" descr="Libro abierto">
            <a:extLst>
              <a:ext uri="{FF2B5EF4-FFF2-40B4-BE49-F238E27FC236}">
                <a16:creationId xmlns="" xmlns:a16="http://schemas.microsoft.com/office/drawing/2014/main" id="{EBEE0E99-191F-4498-9399-4BA8BCD3E66F}"/>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p:pic>
    </p:spTree>
    <p:extLst>
      <p:ext uri="{BB962C8B-B14F-4D97-AF65-F5344CB8AC3E}">
        <p14:creationId xmlns:p14="http://schemas.microsoft.com/office/powerpoint/2010/main" val="1044544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DFF36EE7-AE57-42F4-ACA9-A328C1F4EA02}"/>
              </a:ext>
            </a:extLst>
          </p:cNvPr>
          <p:cNvSpPr>
            <a:spLocks noGrp="1"/>
          </p:cNvSpPr>
          <p:nvPr>
            <p:ph type="title"/>
          </p:nvPr>
        </p:nvSpPr>
        <p:spPr/>
        <p:txBody>
          <a:bodyPr rtlCol="0"/>
          <a:lstStyle/>
          <a:p>
            <a:r>
              <a:rPr lang="es-ES" sz="3000" b="1" dirty="0" smtClean="0">
                <a:latin typeface="Tahoma" panose="020B0604030504040204" pitchFamily="34" charset="0"/>
                <a:ea typeface="Tahoma" panose="020B0604030504040204" pitchFamily="34" charset="0"/>
                <a:cs typeface="Tahoma" panose="020B0604030504040204" pitchFamily="34" charset="0"/>
              </a:rPr>
              <a:t>Este curso 2019/2020:</a:t>
            </a:r>
            <a:endParaRPr lang="es-ES" sz="3000" dirty="0">
              <a:latin typeface="Tahoma" panose="020B0604030504040204" pitchFamily="34" charset="0"/>
              <a:ea typeface="Tahoma" panose="020B0604030504040204" pitchFamily="34" charset="0"/>
              <a:cs typeface="Tahoma" panose="020B0604030504040204" pitchFamily="34" charset="0"/>
            </a:endParaRPr>
          </a:p>
        </p:txBody>
      </p:sp>
      <p:pic>
        <p:nvPicPr>
          <p:cNvPr id="8194" name="Picture 2" descr="logo Alexa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9217" y="207336"/>
            <a:ext cx="1595391" cy="1574232"/>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98" name="Picture 6" descr="http://www.antiguasexi.es/wordpress/wp-content/uploads/2020/02/ALUMNAS-CICLO-ADMINISTRATIVO-ERASMUS-IES-ANTIGUA-SEXI-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487" y="2101181"/>
            <a:ext cx="6457950" cy="3629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36216" y="2101181"/>
            <a:ext cx="3565327" cy="4524315"/>
          </a:xfrm>
          <a:prstGeom prst="rect">
            <a:avLst/>
          </a:prstGeom>
        </p:spPr>
        <p:txBody>
          <a:bodyPr wrap="square">
            <a:spAutoFit/>
          </a:bodyPr>
          <a:lstStyle/>
          <a:p>
            <a:pPr algn="ctr"/>
            <a:r>
              <a:rPr lang="es-ES" dirty="0" smtClean="0">
                <a:latin typeface="Tahoma" panose="020B0604030504040204" pitchFamily="34" charset="0"/>
                <a:ea typeface="Tahoma" panose="020B0604030504040204" pitchFamily="34" charset="0"/>
                <a:cs typeface="Tahoma" panose="020B0604030504040204" pitchFamily="34" charset="0"/>
              </a:rPr>
              <a:t>Tres alumnas del Ciclo de Gestión Administrativa del IES Antigua Sexi de </a:t>
            </a:r>
            <a:r>
              <a:rPr lang="es-ES" dirty="0" err="1" smtClean="0">
                <a:latin typeface="Tahoma" panose="020B0604030504040204" pitchFamily="34" charset="0"/>
                <a:ea typeface="Tahoma" panose="020B0604030504040204" pitchFamily="34" charset="0"/>
                <a:cs typeface="Tahoma" panose="020B0604030504040204" pitchFamily="34" charset="0"/>
              </a:rPr>
              <a:t>Almuñecar</a:t>
            </a:r>
            <a:r>
              <a:rPr lang="es-ES" dirty="0" smtClean="0">
                <a:latin typeface="Tahoma" panose="020B0604030504040204" pitchFamily="34" charset="0"/>
                <a:ea typeface="Tahoma" panose="020B0604030504040204" pitchFamily="34" charset="0"/>
                <a:cs typeface="Tahoma" panose="020B0604030504040204" pitchFamily="34" charset="0"/>
              </a:rPr>
              <a:t> realizarán prácticas en empresas de Irlanda e Italia.</a:t>
            </a:r>
          </a:p>
          <a:p>
            <a:pPr algn="ctr"/>
            <a:endParaRPr lang="es-ES" dirty="0" smtClean="0">
              <a:latin typeface="Tahoma" panose="020B0604030504040204" pitchFamily="34" charset="0"/>
              <a:ea typeface="Tahoma" panose="020B0604030504040204" pitchFamily="34" charset="0"/>
              <a:cs typeface="Tahoma" panose="020B0604030504040204" pitchFamily="34" charset="0"/>
            </a:endParaRPr>
          </a:p>
          <a:p>
            <a:pPr algn="ctr"/>
            <a:endParaRPr lang="es-ES" dirty="0">
              <a:latin typeface="Tahoma" panose="020B0604030504040204" pitchFamily="34" charset="0"/>
              <a:ea typeface="Tahoma" panose="020B0604030504040204" pitchFamily="34" charset="0"/>
              <a:cs typeface="Tahoma" panose="020B0604030504040204" pitchFamily="34" charset="0"/>
            </a:endParaRPr>
          </a:p>
          <a:p>
            <a:pPr algn="ctr"/>
            <a:endParaRPr lang="es-ES" dirty="0" smtClean="0">
              <a:latin typeface="Tahoma" panose="020B0604030504040204" pitchFamily="34" charset="0"/>
              <a:ea typeface="Tahoma" panose="020B0604030504040204" pitchFamily="34" charset="0"/>
              <a:cs typeface="Tahoma" panose="020B0604030504040204" pitchFamily="34" charset="0"/>
            </a:endParaRPr>
          </a:p>
          <a:p>
            <a:pPr algn="ctr"/>
            <a:r>
              <a:rPr lang="es-ES" dirty="0">
                <a:latin typeface="Tahoma" panose="020B0604030504040204" pitchFamily="34" charset="0"/>
                <a:ea typeface="Tahoma" panose="020B0604030504040204" pitchFamily="34" charset="0"/>
                <a:cs typeface="Tahoma" panose="020B0604030504040204" pitchFamily="34" charset="0"/>
              </a:rPr>
              <a:t>La iniciativa se enmarca dentro del fomento de las oportunidades de empleo para los estudiantes de formación profesional de la provincia de Granada</a:t>
            </a:r>
            <a:r>
              <a:rPr lang="es-ES" dirty="0"/>
              <a:t>.</a:t>
            </a:r>
            <a:endParaRPr lang="es-ES" i="0" dirty="0">
              <a:effectLst/>
              <a:latin typeface="Tahoma" panose="020B0604030504040204" pitchFamily="34" charset="0"/>
              <a:ea typeface="Tahoma" panose="020B0604030504040204" pitchFamily="34" charset="0"/>
              <a:cs typeface="Tahoma" panose="020B0604030504040204" pitchFamily="34" charset="0"/>
            </a:endParaRPr>
          </a:p>
          <a:p>
            <a:endParaRPr lang="es-ES" dirty="0" smtClean="0">
              <a:solidFill>
                <a:srgbClr val="333333"/>
              </a:solidFill>
              <a:latin typeface="Libre Franklin"/>
            </a:endParaRPr>
          </a:p>
          <a:p>
            <a:endParaRPr lang="es-ES" b="0" i="0" dirty="0">
              <a:solidFill>
                <a:srgbClr val="333333"/>
              </a:solidFill>
              <a:effectLst/>
              <a:latin typeface="Libre Franklin"/>
            </a:endParaRPr>
          </a:p>
          <a:p>
            <a:endParaRPr lang="es-ES" b="0" i="0" dirty="0">
              <a:solidFill>
                <a:srgbClr val="666666"/>
              </a:solidFill>
              <a:effectLst/>
              <a:latin typeface="Libre Franklin"/>
            </a:endParaRPr>
          </a:p>
        </p:txBody>
      </p:sp>
    </p:spTree>
    <p:extLst>
      <p:ext uri="{BB962C8B-B14F-4D97-AF65-F5344CB8AC3E}">
        <p14:creationId xmlns:p14="http://schemas.microsoft.com/office/powerpoint/2010/main" val="1642798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227_TF00475556" id="{4DA04894-5009-4EFB-8513-026C48A536EA}" vid="{D0411C1F-0FA0-4D17-9B40-BC52A8EC834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2.xml><?xml version="1.0" encoding="utf-8"?>
<ds:datastoreItem xmlns:ds="http://schemas.openxmlformats.org/officeDocument/2006/customXml" ds:itemID="{C549A191-EC8C-4AA6-9C64-D32B5F047436}">
  <ds:schemaRefs>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de formación</Template>
  <TotalTime>0</TotalTime>
  <Words>686</Words>
  <Application>Microsoft Office PowerPoint</Application>
  <PresentationFormat>Panorámica</PresentationFormat>
  <Paragraphs>159</Paragraphs>
  <Slides>17</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Calibri Light</vt:lpstr>
      <vt:lpstr>Corbel</vt:lpstr>
      <vt:lpstr>Libre Franklin</vt:lpstr>
      <vt:lpstr>Tahoma</vt:lpstr>
      <vt:lpstr>Tema de Office</vt:lpstr>
      <vt:lpstr>Descubre lo que  IES Antigua Sexi puede ofrecerte en ciclos formativos </vt:lpstr>
      <vt:lpstr> Fórmate en una titulación con alta empleabilidad:  Título de Técnico Superior en Administración y Finanzas  Título Técnico en Gestión Administrativa </vt:lpstr>
      <vt:lpstr>Datos del mercado de trabajo en España:    </vt:lpstr>
      <vt:lpstr>TÍTULO TÉCNICO EN GESTIÓN ADMINISTRATIVA  </vt:lpstr>
      <vt:lpstr>  Objetivo de este ciclo</vt:lpstr>
      <vt:lpstr>Módulos profesionales  Adquirirás competencias en todas estas áreas</vt:lpstr>
      <vt:lpstr>Salidas profesionales Fórmate en una de las titulaciones con mayores salidas profesionales. ¿En qué podrás trabajar una vez hayas estudiado el Técnico en Gestión Administrativa? </vt:lpstr>
      <vt:lpstr>Para cursar este ciclo de Gestión Administrativa: </vt:lpstr>
      <vt:lpstr>Este curso 2019/2020:</vt:lpstr>
      <vt:lpstr>TÍTULO TÉCNICO SUPERIOR EN ADMINISTRACION Y FINANZAS  </vt:lpstr>
      <vt:lpstr>  Objetivo de este ciclo</vt:lpstr>
      <vt:lpstr>Módulos profesionales  Adquirirás competencias en todas estas áreas</vt:lpstr>
      <vt:lpstr>Salidas profesionales Fórmate en una de las titulaciones con mayores salidas profesionales. ¿En qué podrás trabajar una vez hayas estudiado el Técnico Superior en Administración y Finanzas? </vt:lpstr>
      <vt:lpstr>Para cursar este ciclo de Administración y Finanzas: </vt:lpstr>
      <vt:lpstr>Retos para el curso 2020/2021</vt:lpstr>
      <vt:lpstr>España necesitará en 2030 más empleados con estudios de FP que universitarios Las previsiones de futuro del mercado laboral reflejan un aumento de trabajos en sector servicios. Los empresarios piden más plazas de FP para afrontar el reto  </vt:lpstr>
      <vt:lpstr>Éste es tu momento   APROVÉCHALO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2020-02-18T16:31:10Z</dcterms:created>
  <dcterms:modified xsi:type="dcterms:W3CDTF">2020-02-19T20:53:41Z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