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81" r:id="rId5"/>
    <p:sldId id="287" r:id="rId6"/>
    <p:sldId id="277" r:id="rId7"/>
    <p:sldId id="297" r:id="rId8"/>
    <p:sldId id="298" r:id="rId9"/>
    <p:sldId id="299" r:id="rId10"/>
    <p:sldId id="300" r:id="rId11"/>
    <p:sldId id="286" r:id="rId12"/>
    <p:sldId id="296" r:id="rId13"/>
    <p:sldId id="288" r:id="rId14"/>
    <p:sldId id="289" r:id="rId1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13F5F"/>
    <a:srgbClr val="B2606E"/>
    <a:srgbClr val="0D3047"/>
    <a:srgbClr val="0B2B41"/>
    <a:srgbClr val="114263"/>
    <a:srgbClr val="401918"/>
    <a:srgbClr val="731F1C"/>
    <a:srgbClr val="AB678E"/>
    <a:srgbClr val="CA929B"/>
    <a:srgbClr val="248CD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703" autoAdjust="0"/>
  </p:normalViewPr>
  <p:slideViewPr>
    <p:cSldViewPr snapToGrid="0">
      <p:cViewPr varScale="1">
        <p:scale>
          <a:sx n="43" d="100"/>
          <a:sy n="43" d="100"/>
        </p:scale>
        <p:origin x="-870" y="-102"/>
      </p:cViewPr>
      <p:guideLst>
        <p:guide orient="horz" pos="2160"/>
        <p:guide orient="horz" pos="432"/>
        <p:guide pos="3864"/>
        <p:guide pos="408"/>
        <p:guide pos="7272"/>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6" d="100"/>
          <a:sy n="86" d="100"/>
        </p:scale>
        <p:origin x="3006"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2E18523F-AC55-4A96-BCAA-B164308639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 xmlns:a16="http://schemas.microsoft.com/office/drawing/2014/main" id="{6369D026-9EA8-4612-B08D-A04E3131FB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713741-5466-4294-8EEA-091546152741}" type="datetimeFigureOut">
              <a:rPr lang="es-ES" smtClean="0"/>
              <a:pPr/>
              <a:t>18/03/2020</a:t>
            </a:fld>
            <a:endParaRPr lang="es-ES"/>
          </a:p>
        </p:txBody>
      </p:sp>
      <p:sp>
        <p:nvSpPr>
          <p:cNvPr id="4" name="Marcador de pie de página 3">
            <a:extLst>
              <a:ext uri="{FF2B5EF4-FFF2-40B4-BE49-F238E27FC236}">
                <a16:creationId xmlns="" xmlns:a16="http://schemas.microsoft.com/office/drawing/2014/main" id="{09AF8D1C-C782-46BB-81A0-EE60403AAD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 xmlns:a16="http://schemas.microsoft.com/office/drawing/2014/main" id="{15E4849C-C831-4E22-967B-5B69709BEF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A72C46-0AD4-41DC-B111-882819DE2F46}" type="slidenum">
              <a:rPr lang="es-ES" smtClean="0"/>
              <a:pPr/>
              <a:t>‹Nº›</a:t>
            </a:fld>
            <a:endParaRPr lang="es-ES"/>
          </a:p>
        </p:txBody>
      </p:sp>
    </p:spTree>
    <p:extLst>
      <p:ext uri="{BB962C8B-B14F-4D97-AF65-F5344CB8AC3E}">
        <p14:creationId xmlns="" xmlns:p14="http://schemas.microsoft.com/office/powerpoint/2010/main" val="28434811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8C12B-85F7-4E4C-A3B5-3B4CEEAE6A00}" type="datetimeFigureOut">
              <a:rPr lang="es-ES" smtClean="0"/>
              <a:pPr/>
              <a:t>18/03/2020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endParaRPr lang="es-ES" dirty="0"/>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B8399-5CE9-4AF3-B21F-15CC16B1DBE3}" type="slidenum">
              <a:rPr lang="es-ES" smtClean="0"/>
              <a:pPr/>
              <a:t>‹Nº›</a:t>
            </a:fld>
            <a:endParaRPr lang="es-ES" dirty="0"/>
          </a:p>
        </p:txBody>
      </p:sp>
    </p:spTree>
    <p:extLst>
      <p:ext uri="{BB962C8B-B14F-4D97-AF65-F5344CB8AC3E}">
        <p14:creationId xmlns="" xmlns:p14="http://schemas.microsoft.com/office/powerpoint/2010/main" val="29953364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pPr/>
              <a:t>1</a:t>
            </a:fld>
            <a:endParaRPr lang="es-ES"/>
          </a:p>
        </p:txBody>
      </p:sp>
    </p:spTree>
    <p:extLst>
      <p:ext uri="{BB962C8B-B14F-4D97-AF65-F5344CB8AC3E}">
        <p14:creationId xmlns="" xmlns:p14="http://schemas.microsoft.com/office/powerpoint/2010/main" val="378354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pPr/>
              <a:t>10</a:t>
            </a:fld>
            <a:endParaRPr lang="es-ES"/>
          </a:p>
        </p:txBody>
      </p:sp>
    </p:spTree>
    <p:extLst>
      <p:ext uri="{BB962C8B-B14F-4D97-AF65-F5344CB8AC3E}">
        <p14:creationId xmlns="" xmlns:p14="http://schemas.microsoft.com/office/powerpoint/2010/main" val="327668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pPr/>
              <a:t>11</a:t>
            </a:fld>
            <a:endParaRPr lang="es-ES"/>
          </a:p>
        </p:txBody>
      </p:sp>
    </p:spTree>
    <p:extLst>
      <p:ext uri="{BB962C8B-B14F-4D97-AF65-F5344CB8AC3E}">
        <p14:creationId xmlns="" xmlns:p14="http://schemas.microsoft.com/office/powerpoint/2010/main" val="143326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pPr/>
              <a:t>2</a:t>
            </a:fld>
            <a:endParaRPr lang="es-ES"/>
          </a:p>
        </p:txBody>
      </p:sp>
    </p:spTree>
    <p:extLst>
      <p:ext uri="{BB962C8B-B14F-4D97-AF65-F5344CB8AC3E}">
        <p14:creationId xmlns="" xmlns:p14="http://schemas.microsoft.com/office/powerpoint/2010/main" val="429391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pPr/>
              <a:t>3</a:t>
            </a:fld>
            <a:endParaRPr lang="es-ES"/>
          </a:p>
        </p:txBody>
      </p:sp>
    </p:spTree>
    <p:extLst>
      <p:ext uri="{BB962C8B-B14F-4D97-AF65-F5344CB8AC3E}">
        <p14:creationId xmlns="" xmlns:p14="http://schemas.microsoft.com/office/powerpoint/2010/main" val="79654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pPr/>
              <a:t>4</a:t>
            </a:fld>
            <a:endParaRPr lang="es-ES"/>
          </a:p>
        </p:txBody>
      </p:sp>
    </p:spTree>
    <p:extLst>
      <p:ext uri="{BB962C8B-B14F-4D97-AF65-F5344CB8AC3E}">
        <p14:creationId xmlns="" xmlns:p14="http://schemas.microsoft.com/office/powerpoint/2010/main" val="402263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pPr/>
              <a:t>5</a:t>
            </a:fld>
            <a:endParaRPr lang="es-ES"/>
          </a:p>
        </p:txBody>
      </p:sp>
    </p:spTree>
    <p:extLst>
      <p:ext uri="{BB962C8B-B14F-4D97-AF65-F5344CB8AC3E}">
        <p14:creationId xmlns="" xmlns:p14="http://schemas.microsoft.com/office/powerpoint/2010/main" val="434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pPr/>
              <a:t>6</a:t>
            </a:fld>
            <a:endParaRPr lang="es-ES"/>
          </a:p>
        </p:txBody>
      </p:sp>
    </p:spTree>
    <p:extLst>
      <p:ext uri="{BB962C8B-B14F-4D97-AF65-F5344CB8AC3E}">
        <p14:creationId xmlns="" xmlns:p14="http://schemas.microsoft.com/office/powerpoint/2010/main" val="56992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pPr/>
              <a:t>7</a:t>
            </a:fld>
            <a:endParaRPr lang="es-ES"/>
          </a:p>
        </p:txBody>
      </p:sp>
    </p:spTree>
    <p:extLst>
      <p:ext uri="{BB962C8B-B14F-4D97-AF65-F5344CB8AC3E}">
        <p14:creationId xmlns="" xmlns:p14="http://schemas.microsoft.com/office/powerpoint/2010/main" val="34503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pPr/>
              <a:t>8</a:t>
            </a:fld>
            <a:endParaRPr lang="es-ES"/>
          </a:p>
        </p:txBody>
      </p:sp>
    </p:spTree>
    <p:extLst>
      <p:ext uri="{BB962C8B-B14F-4D97-AF65-F5344CB8AC3E}">
        <p14:creationId xmlns="" xmlns:p14="http://schemas.microsoft.com/office/powerpoint/2010/main" val="53040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pPr/>
              <a:t>9</a:t>
            </a:fld>
            <a:endParaRPr lang="es-ES"/>
          </a:p>
        </p:txBody>
      </p:sp>
    </p:spTree>
    <p:extLst>
      <p:ext uri="{BB962C8B-B14F-4D97-AF65-F5344CB8AC3E}">
        <p14:creationId xmlns="" xmlns:p14="http://schemas.microsoft.com/office/powerpoint/2010/main" val="210671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_01">
    <p:spTree>
      <p:nvGrpSpPr>
        <p:cNvPr id="1" name=""/>
        <p:cNvGrpSpPr/>
        <p:nvPr/>
      </p:nvGrpSpPr>
      <p:grpSpPr>
        <a:xfrm>
          <a:off x="0" y="0"/>
          <a:ext cx="0" cy="0"/>
          <a:chOff x="0" y="0"/>
          <a:chExt cx="0" cy="0"/>
        </a:xfrm>
      </p:grpSpPr>
      <p:sp>
        <p:nvSpPr>
          <p:cNvPr id="10" name="Forma libre: Forma 9">
            <a:extLst>
              <a:ext uri="{FF2B5EF4-FFF2-40B4-BE49-F238E27FC236}">
                <a16:creationId xmlns=""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2" name="Marcador de posición de imagen 11">
            <a:extLst>
              <a:ext uri="{FF2B5EF4-FFF2-40B4-BE49-F238E27FC236}">
                <a16:creationId xmlns=""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es-ES" noProof="0"/>
              <a:t>Insertar imagen</a:t>
            </a:r>
          </a:p>
        </p:txBody>
      </p:sp>
      <p:sp>
        <p:nvSpPr>
          <p:cNvPr id="2" name="Título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grpSp>
        <p:nvGrpSpPr>
          <p:cNvPr id="6" name="Grupo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Elipse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Elipse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Tree>
    <p:extLst>
      <p:ext uri="{BB962C8B-B14F-4D97-AF65-F5344CB8AC3E}">
        <p14:creationId xmlns=""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Tree>
    <p:extLst>
      <p:ext uri="{BB962C8B-B14F-4D97-AF65-F5344CB8AC3E}">
        <p14:creationId xmlns=""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ágenes_Texto importante 01">
    <p:spTree>
      <p:nvGrpSpPr>
        <p:cNvPr id="1" name=""/>
        <p:cNvGrpSpPr/>
        <p:nvPr/>
      </p:nvGrpSpPr>
      <p:grpSpPr>
        <a:xfrm>
          <a:off x="0" y="0"/>
          <a:ext cx="0" cy="0"/>
          <a:chOff x="0" y="0"/>
          <a:chExt cx="0" cy="0"/>
        </a:xfrm>
      </p:grpSpPr>
      <p:sp>
        <p:nvSpPr>
          <p:cNvPr id="17" name="Marcador de posición de imagen 16">
            <a:extLst>
              <a:ext uri="{FF2B5EF4-FFF2-40B4-BE49-F238E27FC236}">
                <a16:creationId xmlns=""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12" name="Marcador de posición de imagen 11">
            <a:extLst>
              <a:ext uri="{FF2B5EF4-FFF2-40B4-BE49-F238E27FC236}">
                <a16:creationId xmlns=""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s-ES" noProof="0"/>
              <a:t>Insertar imagen</a:t>
            </a:r>
          </a:p>
        </p:txBody>
      </p:sp>
      <p:sp>
        <p:nvSpPr>
          <p:cNvPr id="13" name="Marcador de posición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rtl="0">
              <a:lnSpc>
                <a:spcPct val="100000"/>
              </a:lnSpc>
            </a:pPr>
            <a:r>
              <a:rPr lang="es-ES" noProof="0" smtClean="0"/>
              <a:t>Haga clic para modificar el estilo de título del patrón</a:t>
            </a:r>
            <a:endParaRPr lang="es-ES" noProof="0"/>
          </a:p>
        </p:txBody>
      </p:sp>
      <p:sp>
        <p:nvSpPr>
          <p:cNvPr id="20" name="Marcador de número de diapositiva 7">
            <a:extLst>
              <a:ext uri="{FF2B5EF4-FFF2-40B4-BE49-F238E27FC236}">
                <a16:creationId xmlns=""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3" name="Grupo 2">
            <a:extLst>
              <a:ext uri="{FF2B5EF4-FFF2-40B4-BE49-F238E27FC236}">
                <a16:creationId xmlns=""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ángulo 3">
              <a:extLst>
                <a:ext uri="{FF2B5EF4-FFF2-40B4-BE49-F238E27FC236}">
                  <a16:creationId xmlns=""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Elipse 5">
              <a:extLst>
                <a:ext uri="{FF2B5EF4-FFF2-40B4-BE49-F238E27FC236}">
                  <a16:creationId xmlns=""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5" name="Marcador de número de diapositiva 7">
            <a:extLst>
              <a:ext uri="{FF2B5EF4-FFF2-40B4-BE49-F238E27FC236}">
                <a16:creationId xmlns=""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Marcador de posición de imagen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0" name="Título 1">
            <a:extLst>
              <a:ext uri="{FF2B5EF4-FFF2-40B4-BE49-F238E27FC236}">
                <a16:creationId xmlns=""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es-ES" noProof="0"/>
              <a:t>TÍTULO</a:t>
            </a:r>
          </a:p>
        </p:txBody>
      </p:sp>
      <p:sp>
        <p:nvSpPr>
          <p:cNvPr id="17" name="Marcador de texto 4">
            <a:extLst>
              <a:ext uri="{FF2B5EF4-FFF2-40B4-BE49-F238E27FC236}">
                <a16:creationId xmlns=""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Nombre</a:t>
            </a:r>
          </a:p>
        </p:txBody>
      </p:sp>
      <p:sp>
        <p:nvSpPr>
          <p:cNvPr id="18" name="Marcador de texto 4">
            <a:extLst>
              <a:ext uri="{FF2B5EF4-FFF2-40B4-BE49-F238E27FC236}">
                <a16:creationId xmlns=""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Teléfono</a:t>
            </a:r>
          </a:p>
        </p:txBody>
      </p:sp>
      <p:sp>
        <p:nvSpPr>
          <p:cNvPr id="19" name="Marcador de texto 4">
            <a:extLst>
              <a:ext uri="{FF2B5EF4-FFF2-40B4-BE49-F238E27FC236}">
                <a16:creationId xmlns=""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Correo electrónico</a:t>
            </a:r>
          </a:p>
        </p:txBody>
      </p:sp>
      <p:sp>
        <p:nvSpPr>
          <p:cNvPr id="20" name="Marcador de texto 4">
            <a:extLst>
              <a:ext uri="{FF2B5EF4-FFF2-40B4-BE49-F238E27FC236}">
                <a16:creationId xmlns=""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Sitio web</a:t>
            </a:r>
          </a:p>
        </p:txBody>
      </p:sp>
      <p:sp>
        <p:nvSpPr>
          <p:cNvPr id="3" name="Marcador de contenido 2">
            <a:extLst>
              <a:ext uri="{FF2B5EF4-FFF2-40B4-BE49-F238E27FC236}">
                <a16:creationId xmlns=""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
        <p:nvSpPr>
          <p:cNvPr id="28" name="Marcador de contenido 2">
            <a:extLst>
              <a:ext uri="{FF2B5EF4-FFF2-40B4-BE49-F238E27FC236}">
                <a16:creationId xmlns=""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
        <p:nvSpPr>
          <p:cNvPr id="29" name="Marcador de contenido 2">
            <a:extLst>
              <a:ext uri="{FF2B5EF4-FFF2-40B4-BE49-F238E27FC236}">
                <a16:creationId xmlns=""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
        <p:nvSpPr>
          <p:cNvPr id="30" name="Marcador de contenido 2">
            <a:extLst>
              <a:ext uri="{FF2B5EF4-FFF2-40B4-BE49-F238E27FC236}">
                <a16:creationId xmlns=""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Tree>
    <p:extLst>
      <p:ext uri="{BB962C8B-B14F-4D97-AF65-F5344CB8AC3E}">
        <p14:creationId xmlns=""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grpSp>
        <p:nvGrpSpPr>
          <p:cNvPr id="6" name="Grupo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Elipse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Elipse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13" name="Forma libre: Forma 12">
            <a:extLst>
              <a:ext uri="{FF2B5EF4-FFF2-40B4-BE49-F238E27FC236}">
                <a16:creationId xmlns=""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Tree>
    <p:extLst>
      <p:ext uri="{BB962C8B-B14F-4D97-AF65-F5344CB8AC3E}">
        <p14:creationId xmlns=""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0" name="Forma libre: Forma 9">
            <a:extLst>
              <a:ext uri="{FF2B5EF4-FFF2-40B4-BE49-F238E27FC236}">
                <a16:creationId xmlns=""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 name="Título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grpSp>
        <p:nvGrpSpPr>
          <p:cNvPr id="6" name="Grupo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Elipse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Elipse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Tree>
    <p:extLst>
      <p:ext uri="{BB962C8B-B14F-4D97-AF65-F5344CB8AC3E}">
        <p14:creationId xmlns=""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contenido 2">
            <a:extLst>
              <a:ext uri="{FF2B5EF4-FFF2-40B4-BE49-F238E27FC236}">
                <a16:creationId xmlns="" xmlns:a16="http://schemas.microsoft.com/office/drawing/2014/main" id="{C7BBA6D3-FEB9-412B-8FBB-095FC3A60ABF}"/>
              </a:ext>
            </a:extLst>
          </p:cNvPr>
          <p:cNvSpPr>
            <a:spLocks noGrp="1"/>
          </p:cNvSpPr>
          <p:nvPr>
            <p:ph idx="1" hasCustomPrompt="1"/>
          </p:nvPr>
        </p:nvSpPr>
        <p:spPr>
          <a:xfrm>
            <a:off x="633186" y="1825625"/>
            <a:ext cx="10815864"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contenido 2">
            <a:extLst>
              <a:ext uri="{FF2B5EF4-FFF2-40B4-BE49-F238E27FC236}">
                <a16:creationId xmlns="" xmlns:a16="http://schemas.microsoft.com/office/drawing/2014/main" id="{64A4F74B-B2CD-407C-865A-037EDFAC9DB0}"/>
              </a:ext>
            </a:extLst>
          </p:cNvPr>
          <p:cNvSpPr>
            <a:spLocks noGrp="1"/>
          </p:cNvSpPr>
          <p:nvPr>
            <p:ph sz="half" idx="1" hasCustomPrompt="1"/>
          </p:nvPr>
        </p:nvSpPr>
        <p:spPr>
          <a:xfrm>
            <a:off x="633186" y="1825625"/>
            <a:ext cx="5386614"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contenido 3">
            <a:extLst>
              <a:ext uri="{FF2B5EF4-FFF2-40B4-BE49-F238E27FC236}">
                <a16:creationId xmlns="" xmlns:a16="http://schemas.microsoft.com/office/drawing/2014/main" id="{A2548E2E-973A-4D52-ACB9-BF564F407308}"/>
              </a:ext>
            </a:extLst>
          </p:cNvPr>
          <p:cNvSpPr>
            <a:spLocks noGrp="1"/>
          </p:cNvSpPr>
          <p:nvPr>
            <p:ph sz="half" idx="2" hasCustomPrompt="1"/>
          </p:nvPr>
        </p:nvSpPr>
        <p:spPr>
          <a:xfrm>
            <a:off x="6172200" y="1825625"/>
            <a:ext cx="527685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texto 2">
            <a:extLst>
              <a:ext uri="{FF2B5EF4-FFF2-40B4-BE49-F238E27FC236}">
                <a16:creationId xmlns="" xmlns:a16="http://schemas.microsoft.com/office/drawing/2014/main" id="{10CD1AD0-C8B7-4785-A47D-D822CF4F248F}"/>
              </a:ext>
            </a:extLst>
          </p:cNvPr>
          <p:cNvSpPr>
            <a:spLocks noGrp="1"/>
          </p:cNvSpPr>
          <p:nvPr>
            <p:ph type="body" idx="1" hasCustomPrompt="1"/>
          </p:nvPr>
        </p:nvSpPr>
        <p:spPr>
          <a:xfrm>
            <a:off x="633186" y="1681163"/>
            <a:ext cx="533214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0" name="Marcador de posición de texto 4">
            <a:extLst>
              <a:ext uri="{FF2B5EF4-FFF2-40B4-BE49-F238E27FC236}">
                <a16:creationId xmlns="" xmlns:a16="http://schemas.microsoft.com/office/drawing/2014/main" id="{90A1BBCF-EEF1-4C9A-BA10-9657A79560D3}"/>
              </a:ext>
            </a:extLst>
          </p:cNvPr>
          <p:cNvSpPr>
            <a:spLocks noGrp="1"/>
          </p:cNvSpPr>
          <p:nvPr>
            <p:ph type="body" sz="quarter" idx="3" hasCustomPrompt="1"/>
          </p:nvPr>
        </p:nvSpPr>
        <p:spPr>
          <a:xfrm>
            <a:off x="6172200" y="1681163"/>
            <a:ext cx="527685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1" name="Marcador de posición de contenido 3">
            <a:extLst>
              <a:ext uri="{FF2B5EF4-FFF2-40B4-BE49-F238E27FC236}">
                <a16:creationId xmlns="" xmlns:a16="http://schemas.microsoft.com/office/drawing/2014/main" id="{79F8415A-57A2-4D5C-97B0-E78499CC7C6F}"/>
              </a:ext>
            </a:extLst>
          </p:cNvPr>
          <p:cNvSpPr>
            <a:spLocks noGrp="1"/>
          </p:cNvSpPr>
          <p:nvPr>
            <p:ph sz="half" idx="2" hasCustomPrompt="1"/>
          </p:nvPr>
        </p:nvSpPr>
        <p:spPr>
          <a:xfrm>
            <a:off x="633186" y="2505075"/>
            <a:ext cx="533214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posición de contenido 5">
            <a:extLst>
              <a:ext uri="{FF2B5EF4-FFF2-40B4-BE49-F238E27FC236}">
                <a16:creationId xmlns="" xmlns:a16="http://schemas.microsoft.com/office/drawing/2014/main" id="{37A31490-A10D-455A-B515-E26064D0E10A}"/>
              </a:ext>
            </a:extLst>
          </p:cNvPr>
          <p:cNvSpPr>
            <a:spLocks noGrp="1"/>
          </p:cNvSpPr>
          <p:nvPr>
            <p:ph sz="quarter" idx="4" hasCustomPrompt="1"/>
          </p:nvPr>
        </p:nvSpPr>
        <p:spPr>
          <a:xfrm>
            <a:off x="6172200" y="2505075"/>
            <a:ext cx="527685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ido con leyenda">
    <p:spTree>
      <p:nvGrpSpPr>
        <p:cNvPr id="1" name=""/>
        <p:cNvGrpSpPr/>
        <p:nvPr/>
      </p:nvGrpSpPr>
      <p:grpSpPr>
        <a:xfrm>
          <a:off x="0" y="0"/>
          <a:ext cx="0" cy="0"/>
          <a:chOff x="0" y="0"/>
          <a:chExt cx="0" cy="0"/>
        </a:xfrm>
      </p:grpSpPr>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texto 3">
            <a:extLst>
              <a:ext uri="{FF2B5EF4-FFF2-40B4-BE49-F238E27FC236}">
                <a16:creationId xmlns="" xmlns:a16="http://schemas.microsoft.com/office/drawing/2014/main" id="{9F5DF135-B773-4FF0-A198-687768159124}"/>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0" name="Marcador de posición de contenido 2">
            <a:extLst>
              <a:ext uri="{FF2B5EF4-FFF2-40B4-BE49-F238E27FC236}">
                <a16:creationId xmlns="" xmlns:a16="http://schemas.microsoft.com/office/drawing/2014/main" id="{4D4BA48E-457A-42FA-BC00-3AE386B38A0C}"/>
              </a:ext>
            </a:extLst>
          </p:cNvPr>
          <p:cNvSpPr>
            <a:spLocks noGrp="1"/>
          </p:cNvSpPr>
          <p:nvPr>
            <p:ph idx="1" hasCustomPrompt="1"/>
          </p:nvPr>
        </p:nvSpPr>
        <p:spPr>
          <a:xfrm>
            <a:off x="5183188" y="987425"/>
            <a:ext cx="6265862"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Título 1">
            <a:extLst>
              <a:ext uri="{FF2B5EF4-FFF2-40B4-BE49-F238E27FC236}">
                <a16:creationId xmlns="" xmlns:a16="http://schemas.microsoft.com/office/drawing/2014/main" id="{43DF8AE6-3466-400C-B6F1-335DF4DED075}"/>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a:p>
        </p:txBody>
      </p:sp>
    </p:spTree>
    <p:extLst>
      <p:ext uri="{BB962C8B-B14F-4D97-AF65-F5344CB8AC3E}">
        <p14:creationId xmlns=""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_02">
    <p:spTree>
      <p:nvGrpSpPr>
        <p:cNvPr id="1" name=""/>
        <p:cNvGrpSpPr/>
        <p:nvPr/>
      </p:nvGrpSpPr>
      <p:grpSpPr>
        <a:xfrm>
          <a:off x="0" y="0"/>
          <a:ext cx="0" cy="0"/>
          <a:chOff x="0" y="0"/>
          <a:chExt cx="0" cy="0"/>
        </a:xfrm>
      </p:grpSpPr>
      <p:sp>
        <p:nvSpPr>
          <p:cNvPr id="10" name="Forma libre: Forma 9">
            <a:extLst>
              <a:ext uri="{FF2B5EF4-FFF2-40B4-BE49-F238E27FC236}">
                <a16:creationId xmlns=""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2" name="Marcador de posición de imagen 11">
            <a:extLst>
              <a:ext uri="{FF2B5EF4-FFF2-40B4-BE49-F238E27FC236}">
                <a16:creationId xmlns=""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defRPr>
            </a:lvl1pPr>
          </a:lstStyle>
          <a:p>
            <a:pPr rtl="0"/>
            <a:r>
              <a:rPr lang="es-ES" noProof="0"/>
              <a:t>Insertar imagen</a:t>
            </a:r>
          </a:p>
        </p:txBody>
      </p:sp>
      <p:sp>
        <p:nvSpPr>
          <p:cNvPr id="2" name="Título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spTree>
    <p:extLst>
      <p:ext uri="{BB962C8B-B14F-4D97-AF65-F5344CB8AC3E}">
        <p14:creationId xmlns=""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Título 1">
            <a:extLst>
              <a:ext uri="{FF2B5EF4-FFF2-40B4-BE49-F238E27FC236}">
                <a16:creationId xmlns="" xmlns:a16="http://schemas.microsoft.com/office/drawing/2014/main" id="{A3EA16B2-FFAE-4A6E-977D-191BC1DB5B28}"/>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a:p>
        </p:txBody>
      </p:sp>
      <p:sp>
        <p:nvSpPr>
          <p:cNvPr id="10" name="Marcador de posición de texto 3">
            <a:extLst>
              <a:ext uri="{FF2B5EF4-FFF2-40B4-BE49-F238E27FC236}">
                <a16:creationId xmlns="" xmlns:a16="http://schemas.microsoft.com/office/drawing/2014/main" id="{436B2E80-B2B9-4309-8C9B-11D0B83C43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1" name="Marcador de posición de imagen 2">
            <a:extLst>
              <a:ext uri="{FF2B5EF4-FFF2-40B4-BE49-F238E27FC236}">
                <a16:creationId xmlns="" xmlns:a16="http://schemas.microsoft.com/office/drawing/2014/main" id="{03DB89DF-F372-4E54-9DFD-D53E42A2B8E8}"/>
              </a:ext>
            </a:extLst>
          </p:cNvPr>
          <p:cNvSpPr>
            <a:spLocks noGrp="1"/>
          </p:cNvSpPr>
          <p:nvPr>
            <p:ph type="pic" idx="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Tree>
    <p:extLst>
      <p:ext uri="{BB962C8B-B14F-4D97-AF65-F5344CB8AC3E}">
        <p14:creationId xmlns=""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_03">
    <p:spTree>
      <p:nvGrpSpPr>
        <p:cNvPr id="1" name=""/>
        <p:cNvGrpSpPr/>
        <p:nvPr/>
      </p:nvGrpSpPr>
      <p:grpSpPr>
        <a:xfrm>
          <a:off x="0" y="0"/>
          <a:ext cx="0" cy="0"/>
          <a:chOff x="0" y="0"/>
          <a:chExt cx="0" cy="0"/>
        </a:xfrm>
      </p:grpSpPr>
      <p:sp>
        <p:nvSpPr>
          <p:cNvPr id="7" name="Marcador de posición de imagen 11">
            <a:extLst>
              <a:ext uri="{FF2B5EF4-FFF2-40B4-BE49-F238E27FC236}">
                <a16:creationId xmlns=""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es-ES" noProof="0"/>
              <a:t>Insertar imagen</a:t>
            </a:r>
          </a:p>
        </p:txBody>
      </p:sp>
      <p:sp>
        <p:nvSpPr>
          <p:cNvPr id="2" name="Título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es-ES" noProof="0"/>
              <a:t>TÍTULO</a:t>
            </a:r>
          </a:p>
        </p:txBody>
      </p:sp>
      <p:sp>
        <p:nvSpPr>
          <p:cNvPr id="3" name="Subtítulo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es-ES" noProof="0"/>
              <a:t>Subtítulo</a:t>
            </a:r>
          </a:p>
        </p:txBody>
      </p:sp>
    </p:spTree>
    <p:extLst>
      <p:ext uri="{BB962C8B-B14F-4D97-AF65-F5344CB8AC3E}">
        <p14:creationId xmlns=""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spTree>
      <p:nvGrpSpPr>
        <p:cNvPr id="1" name=""/>
        <p:cNvGrpSpPr/>
        <p:nvPr/>
      </p:nvGrpSpPr>
      <p:grpSpPr>
        <a:xfrm>
          <a:off x="0" y="0"/>
          <a:ext cx="0" cy="0"/>
          <a:chOff x="0" y="0"/>
          <a:chExt cx="0" cy="0"/>
        </a:xfrm>
      </p:grpSpPr>
      <p:sp>
        <p:nvSpPr>
          <p:cNvPr id="7" name="Marcador de posición de imagen 11">
            <a:extLst>
              <a:ext uri="{FF2B5EF4-FFF2-40B4-BE49-F238E27FC236}">
                <a16:creationId xmlns=""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es-ES" noProof="0"/>
              <a:t>Insertar imagen</a:t>
            </a:r>
          </a:p>
        </p:txBody>
      </p:sp>
      <p:sp>
        <p:nvSpPr>
          <p:cNvPr id="2" name="Título 1">
            <a:extLst>
              <a:ext uri="{FF2B5EF4-FFF2-40B4-BE49-F238E27FC236}">
                <a16:creationId xmlns=""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es-ES" noProof="0" smtClean="0"/>
              <a:t>Haga clic para modificar el estilo de título del patrón</a:t>
            </a:r>
            <a:endParaRPr lang="es-ES" noProof="0"/>
          </a:p>
        </p:txBody>
      </p:sp>
      <p:sp>
        <p:nvSpPr>
          <p:cNvPr id="3" name="Marcador de posición de texto 2">
            <a:extLst>
              <a:ext uri="{FF2B5EF4-FFF2-40B4-BE49-F238E27FC236}">
                <a16:creationId xmlns="" xmlns:a16="http://schemas.microsoft.com/office/drawing/2014/main" id="{2728D712-0D13-4ECD-9BEB-B8EE651FF63F}"/>
              </a:ext>
            </a:extLst>
          </p:cNvPr>
          <p:cNvSpPr>
            <a:spLocks noGrp="1"/>
          </p:cNvSpPr>
          <p:nvPr>
            <p:ph type="body" idx="1" hasCustomPrompt="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es-ES" noProof="0"/>
              <a:t>Editar estilos de texto del patrón</a:t>
            </a:r>
          </a:p>
        </p:txBody>
      </p:sp>
    </p:spTree>
    <p:extLst>
      <p:ext uri="{BB962C8B-B14F-4D97-AF65-F5344CB8AC3E}">
        <p14:creationId xmlns=""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ido_2 columna">
    <p:spTree>
      <p:nvGrpSpPr>
        <p:cNvPr id="1" name=""/>
        <p:cNvGrpSpPr/>
        <p:nvPr/>
      </p:nvGrpSpPr>
      <p:grpSpPr>
        <a:xfrm>
          <a:off x="0" y="0"/>
          <a:ext cx="0" cy="0"/>
          <a:chOff x="0" y="0"/>
          <a:chExt cx="0" cy="0"/>
        </a:xfrm>
      </p:grpSpPr>
      <p:sp>
        <p:nvSpPr>
          <p:cNvPr id="9" name="Marcador de posición de imagen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4" name="Marcador de texto 12">
            <a:extLst>
              <a:ext uri="{FF2B5EF4-FFF2-40B4-BE49-F238E27FC236}">
                <a16:creationId xmlns="" xmlns:a16="http://schemas.microsoft.com/office/drawing/2014/main" id="{C7F0E85E-786D-44FC-A9C8-8853277D7C38}"/>
              </a:ext>
            </a:extLst>
          </p:cNvPr>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13" name="Marcador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es-ES" noProof="0"/>
              <a:t>Icono</a:t>
            </a:r>
          </a:p>
        </p:txBody>
      </p:sp>
      <p:sp>
        <p:nvSpPr>
          <p:cNvPr id="17" name="Marcador de contenido 15">
            <a:extLst>
              <a:ext uri="{FF2B5EF4-FFF2-40B4-BE49-F238E27FC236}">
                <a16:creationId xmlns=""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es-ES" noProof="0"/>
              <a:t>Icono</a:t>
            </a:r>
          </a:p>
        </p:txBody>
      </p:sp>
      <p:sp>
        <p:nvSpPr>
          <p:cNvPr id="18" name="Marcador de número de diapositiva 7">
            <a:extLst>
              <a:ext uri="{FF2B5EF4-FFF2-40B4-BE49-F238E27FC236}">
                <a16:creationId xmlns=""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ido_3 columna">
    <p:spTree>
      <p:nvGrpSpPr>
        <p:cNvPr id="1" name=""/>
        <p:cNvGrpSpPr/>
        <p:nvPr/>
      </p:nvGrpSpPr>
      <p:grpSpPr>
        <a:xfrm>
          <a:off x="0" y="0"/>
          <a:ext cx="0" cy="0"/>
          <a:chOff x="0" y="0"/>
          <a:chExt cx="0" cy="0"/>
        </a:xfrm>
      </p:grpSpPr>
      <p:sp>
        <p:nvSpPr>
          <p:cNvPr id="9" name="Marcador de posición de imagen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4" name="Marcador de texto 12">
            <a:extLst>
              <a:ext uri="{FF2B5EF4-FFF2-40B4-BE49-F238E27FC236}">
                <a16:creationId xmlns="" xmlns:a16="http://schemas.microsoft.com/office/drawing/2014/main" id="{C7F0E85E-786D-44FC-A9C8-8853277D7C38}"/>
              </a:ext>
            </a:extLst>
          </p:cNvPr>
          <p:cNvSpPr>
            <a:spLocks noGrp="1"/>
          </p:cNvSpPr>
          <p:nvPr>
            <p:ph type="body" sz="quarter" idx="12" hasCustomPrompt="1"/>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13" name="Marcador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7" name="Marcador de contenido 15">
            <a:extLst>
              <a:ext uri="{FF2B5EF4-FFF2-40B4-BE49-F238E27FC236}">
                <a16:creationId xmlns=""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8" name="Marcador de texto 12">
            <a:extLst>
              <a:ext uri="{FF2B5EF4-FFF2-40B4-BE49-F238E27FC236}">
                <a16:creationId xmlns="" xmlns:a16="http://schemas.microsoft.com/office/drawing/2014/main" id="{DEF523FD-B1FC-40A7-93AA-389CB38E17C0}"/>
              </a:ext>
            </a:extLst>
          </p:cNvPr>
          <p:cNvSpPr>
            <a:spLocks noGrp="1"/>
          </p:cNvSpPr>
          <p:nvPr>
            <p:ph type="body" sz="quarter" idx="15" hasCustomPrompt="1"/>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10" name="Marcador de contenido 15">
            <a:extLst>
              <a:ext uri="{FF2B5EF4-FFF2-40B4-BE49-F238E27FC236}">
                <a16:creationId xmlns=""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1" name="Marcador de número de diapositiva 7">
            <a:extLst>
              <a:ext uri="{FF2B5EF4-FFF2-40B4-BE49-F238E27FC236}">
                <a16:creationId xmlns=""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ido_2 columna Vertical">
    <p:spTree>
      <p:nvGrpSpPr>
        <p:cNvPr id="1" name=""/>
        <p:cNvGrpSpPr/>
        <p:nvPr/>
      </p:nvGrpSpPr>
      <p:grpSpPr>
        <a:xfrm>
          <a:off x="0" y="0"/>
          <a:ext cx="0" cy="0"/>
          <a:chOff x="0" y="0"/>
          <a:chExt cx="0" cy="0"/>
        </a:xfrm>
      </p:grpSpPr>
      <p:sp>
        <p:nvSpPr>
          <p:cNvPr id="9" name="Marcador de posición de imagen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3" name="Marcador de posición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1" name="Marcador de texto 12">
            <a:extLst>
              <a:ext uri="{FF2B5EF4-FFF2-40B4-BE49-F238E27FC236}">
                <a16:creationId xmlns="" xmlns:a16="http://schemas.microsoft.com/office/drawing/2014/main" id="{C3BB8EAB-4266-4938-A8CB-6D18C938017F}"/>
              </a:ext>
            </a:extLst>
          </p:cNvPr>
          <p:cNvSpPr>
            <a:spLocks noGrp="1"/>
          </p:cNvSpPr>
          <p:nvPr>
            <p:ph type="body" sz="quarter" idx="14" hasCustomPrompt="1"/>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12" name="Marcador de contenido 15">
            <a:extLst>
              <a:ext uri="{FF2B5EF4-FFF2-40B4-BE49-F238E27FC236}">
                <a16:creationId xmlns=""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5" name="Marcador de número de diapositiva 7">
            <a:extLst>
              <a:ext uri="{FF2B5EF4-FFF2-40B4-BE49-F238E27FC236}">
                <a16:creationId xmlns=""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ido_1 columna">
    <p:spTree>
      <p:nvGrpSpPr>
        <p:cNvPr id="1" name=""/>
        <p:cNvGrpSpPr/>
        <p:nvPr/>
      </p:nvGrpSpPr>
      <p:grpSpPr>
        <a:xfrm>
          <a:off x="0" y="0"/>
          <a:ext cx="0" cy="0"/>
          <a:chOff x="0" y="0"/>
          <a:chExt cx="0" cy="0"/>
        </a:xfrm>
      </p:grpSpPr>
      <p:sp>
        <p:nvSpPr>
          <p:cNvPr id="9" name="Marcador de posición de imagen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3" name="Marcador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8" name="Marcador de número de diapositiva 7">
            <a:extLst>
              <a:ext uri="{FF2B5EF4-FFF2-40B4-BE49-F238E27FC236}">
                <a16:creationId xmlns=""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ido">
    <p:spTree>
      <p:nvGrpSpPr>
        <p:cNvPr id="1" name=""/>
        <p:cNvGrpSpPr/>
        <p:nvPr/>
      </p:nvGrpSpPr>
      <p:grpSpPr>
        <a:xfrm>
          <a:off x="0" y="0"/>
          <a:ext cx="0" cy="0"/>
          <a:chOff x="0" y="0"/>
          <a:chExt cx="0" cy="0"/>
        </a:xfrm>
      </p:grpSpPr>
      <p:sp>
        <p:nvSpPr>
          <p:cNvPr id="13" name="Marcador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defRPr>
            </a:lvl1pPr>
          </a:lstStyle>
          <a:p>
            <a:pPr lvl="0" rtl="0"/>
            <a:r>
              <a:rPr lang="es-ES" noProof="0"/>
              <a:t>Icono</a:t>
            </a:r>
          </a:p>
        </p:txBody>
      </p:sp>
      <p:grpSp>
        <p:nvGrpSpPr>
          <p:cNvPr id="11" name="Grupo 10">
            <a:extLst>
              <a:ext uri="{FF2B5EF4-FFF2-40B4-BE49-F238E27FC236}">
                <a16:creationId xmlns=""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ángulo 11">
              <a:extLst>
                <a:ext uri="{FF2B5EF4-FFF2-40B4-BE49-F238E27FC236}">
                  <a16:creationId xmlns=""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Elipse 13">
              <a:extLst>
                <a:ext uri="{FF2B5EF4-FFF2-40B4-BE49-F238E27FC236}">
                  <a16:creationId xmlns=""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15" name="Marcador de número de diapositiva 5">
            <a:extLst>
              <a:ext uri="{FF2B5EF4-FFF2-40B4-BE49-F238E27FC236}">
                <a16:creationId xmlns=""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Tree>
    <p:extLst>
      <p:ext uri="{BB962C8B-B14F-4D97-AF65-F5344CB8AC3E}">
        <p14:creationId xmlns=""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Marcador de posición de número de diapositiva 7">
            <a:extLst>
              <a:ext uri="{FF2B5EF4-FFF2-40B4-BE49-F238E27FC236}">
                <a16:creationId xmlns=""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rtl="0"/>
            <a:fld id="{817179DE-9BF3-494C-804F-0C7C90AC8700}" type="slidenum">
              <a:rPr lang="es-ES" noProof="0" smtClean="0"/>
              <a:pPr algn="ctr" rtl="0"/>
              <a:t>‹Nº›</a:t>
            </a:fld>
            <a:endParaRPr lang="es-ES" noProof="0"/>
          </a:p>
        </p:txBody>
      </p:sp>
      <p:sp>
        <p:nvSpPr>
          <p:cNvPr id="2" name="Marcador de posición de título 1">
            <a:extLst>
              <a:ext uri="{FF2B5EF4-FFF2-40B4-BE49-F238E27FC236}">
                <a16:creationId xmlns=""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Tree>
    <p:extLst>
      <p:ext uri="{BB962C8B-B14F-4D97-AF65-F5344CB8AC3E}">
        <p14:creationId xmlns=""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hyperlink" Target="http://www.todofp.es/pruebas-convalidaciones/pruebas/ciclos-grado-superior.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8BAA8DA-C40B-4AB9-9407-30FB70335152}"/>
              </a:ext>
            </a:extLst>
          </p:cNvPr>
          <p:cNvSpPr>
            <a:spLocks noGrp="1"/>
          </p:cNvSpPr>
          <p:nvPr>
            <p:ph type="ctrTitle"/>
          </p:nvPr>
        </p:nvSpPr>
        <p:spPr>
          <a:xfrm>
            <a:off x="7309021" y="522985"/>
            <a:ext cx="4379976" cy="3611880"/>
          </a:xfrm>
        </p:spPr>
        <p:txBody>
          <a:bodyPr rtlCol="0"/>
          <a:lstStyle/>
          <a:p>
            <a:pPr algn="ctr"/>
            <a:r>
              <a:rPr lang="es-ES" sz="3600" dirty="0" smtClean="0">
                <a:latin typeface="Tahoma" panose="020B0604030504040204" pitchFamily="34" charset="0"/>
                <a:ea typeface="Tahoma" panose="020B0604030504040204" pitchFamily="34" charset="0"/>
                <a:cs typeface="Tahoma" panose="020B0604030504040204" pitchFamily="34" charset="0"/>
              </a:rPr>
              <a:t>Descubre </a:t>
            </a:r>
            <a:r>
              <a:rPr lang="es-ES" sz="3600" dirty="0">
                <a:latin typeface="Tahoma" panose="020B0604030504040204" pitchFamily="34" charset="0"/>
                <a:ea typeface="Tahoma" panose="020B0604030504040204" pitchFamily="34" charset="0"/>
                <a:cs typeface="Tahoma" panose="020B0604030504040204" pitchFamily="34" charset="0"/>
              </a:rPr>
              <a:t>lo que </a:t>
            </a:r>
            <a:r>
              <a:rPr lang="es-ES" sz="3600" dirty="0" smtClean="0">
                <a:latin typeface="Tahoma" panose="020B0604030504040204" pitchFamily="34" charset="0"/>
                <a:ea typeface="Tahoma" panose="020B0604030504040204" pitchFamily="34" charset="0"/>
                <a:cs typeface="Tahoma" panose="020B0604030504040204" pitchFamily="34" charset="0"/>
              </a:rPr>
              <a:t/>
            </a:r>
            <a:br>
              <a:rPr lang="es-ES" sz="3600" dirty="0" smtClean="0">
                <a:latin typeface="Tahoma" panose="020B0604030504040204" pitchFamily="34" charset="0"/>
                <a:ea typeface="Tahoma" panose="020B0604030504040204" pitchFamily="34" charset="0"/>
                <a:cs typeface="Tahoma" panose="020B0604030504040204" pitchFamily="34" charset="0"/>
              </a:rPr>
            </a:br>
            <a:r>
              <a:rPr lang="es-ES" sz="4000" dirty="0" smtClean="0">
                <a:latin typeface="Tahoma" panose="020B0604030504040204" pitchFamily="34" charset="0"/>
                <a:ea typeface="Tahoma" panose="020B0604030504040204" pitchFamily="34" charset="0"/>
                <a:cs typeface="Tahoma" panose="020B0604030504040204" pitchFamily="34" charset="0"/>
              </a:rPr>
              <a:t>IES </a:t>
            </a:r>
            <a:r>
              <a:rPr lang="es-ES" sz="4000" dirty="0">
                <a:latin typeface="Tahoma" panose="020B0604030504040204" pitchFamily="34" charset="0"/>
                <a:ea typeface="Tahoma" panose="020B0604030504040204" pitchFamily="34" charset="0"/>
                <a:cs typeface="Tahoma" panose="020B0604030504040204" pitchFamily="34" charset="0"/>
              </a:rPr>
              <a:t>Antigua Sexi </a:t>
            </a:r>
            <a:r>
              <a:rPr lang="es-ES" sz="3600" dirty="0" smtClean="0">
                <a:latin typeface="Tahoma" panose="020B0604030504040204" pitchFamily="34" charset="0"/>
                <a:ea typeface="Tahoma" panose="020B0604030504040204" pitchFamily="34" charset="0"/>
                <a:cs typeface="Tahoma" panose="020B0604030504040204" pitchFamily="34" charset="0"/>
              </a:rPr>
              <a:t>te ofrece </a:t>
            </a:r>
            <a:br>
              <a:rPr lang="es-ES" sz="3600" dirty="0" smtClean="0">
                <a:latin typeface="Tahoma" panose="020B0604030504040204" pitchFamily="34" charset="0"/>
                <a:ea typeface="Tahoma" panose="020B0604030504040204" pitchFamily="34" charset="0"/>
                <a:cs typeface="Tahoma" panose="020B0604030504040204" pitchFamily="34" charset="0"/>
              </a:rPr>
            </a:br>
            <a:r>
              <a:rPr lang="es-ES" sz="3600" dirty="0" smtClean="0">
                <a:latin typeface="Tahoma" panose="020B0604030504040204" pitchFamily="34" charset="0"/>
                <a:ea typeface="Tahoma" panose="020B0604030504040204" pitchFamily="34" charset="0"/>
                <a:cs typeface="Tahoma" panose="020B0604030504040204" pitchFamily="34" charset="0"/>
              </a:rPr>
              <a:t/>
            </a:r>
            <a:br>
              <a:rPr lang="es-ES" sz="3600" dirty="0" smtClean="0">
                <a:latin typeface="Tahoma" panose="020B0604030504040204" pitchFamily="34" charset="0"/>
                <a:ea typeface="Tahoma" panose="020B0604030504040204" pitchFamily="34" charset="0"/>
                <a:cs typeface="Tahoma" panose="020B0604030504040204" pitchFamily="34" charset="0"/>
              </a:rPr>
            </a:br>
            <a:r>
              <a:rPr lang="es-ES" sz="3600" b="1" dirty="0" smtClean="0">
                <a:latin typeface="Tahoma" panose="020B0604030504040204" pitchFamily="34" charset="0"/>
                <a:ea typeface="Tahoma" panose="020B0604030504040204" pitchFamily="34" charset="0"/>
                <a:cs typeface="Tahoma" panose="020B0604030504040204" pitchFamily="34" charset="0"/>
              </a:rPr>
              <a:t>Ciclos Formativos</a:t>
            </a:r>
            <a:r>
              <a:rPr lang="es-ES" dirty="0"/>
              <a:t/>
            </a:r>
            <a:br>
              <a:rPr lang="es-ES" dirty="0"/>
            </a:br>
            <a:endParaRPr lang="es-ES" dirty="0"/>
          </a:p>
        </p:txBody>
      </p:sp>
      <p:pic>
        <p:nvPicPr>
          <p:cNvPr id="1026" name="Picture 2" descr="LOG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418694" y="4064492"/>
            <a:ext cx="2143125" cy="2143125"/>
          </a:xfrm>
          <a:prstGeom prst="rect">
            <a:avLst/>
          </a:prstGeom>
          <a:solidFill>
            <a:srgbClr val="004D73"/>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3" name="Picture 2" descr="ies"/>
          <p:cNvPicPr>
            <a:picLocks noChangeAspect="1" noChangeArrowheads="1"/>
          </p:cNvPicPr>
          <p:nvPr/>
        </p:nvPicPr>
        <p:blipFill>
          <a:blip r:embed="rId4">
            <a:extLst>
              <a:ext uri="{28A0092B-C50C-407E-A947-70E740481C1C}">
                <a14:useLocalDpi xmlns="" xmlns:a14="http://schemas.microsoft.com/office/drawing/2010/main" val="0"/>
              </a:ext>
            </a:extLst>
          </a:blip>
          <a:srcRect l="325" r="12198"/>
          <a:stretch>
            <a:fillRect/>
          </a:stretch>
        </p:blipFill>
        <p:spPr bwMode="auto">
          <a:xfrm>
            <a:off x="0" y="2807632"/>
            <a:ext cx="6671255" cy="4050368"/>
          </a:xfrm>
          <a:prstGeom prst="rect">
            <a:avLst/>
          </a:prstGeom>
          <a:noFill/>
          <a:ln>
            <a:noFill/>
          </a:ln>
          <a:effectLst/>
          <a:extLst>
            <a:ext uri="{909E8E84-426E-40DD-AFC4-6F175D3DCCD1}">
              <a14:hiddenFill xmlns="" xmlns:a14="http://schemas.microsoft.com/office/drawing/2010/main">
                <a:solidFill>
                  <a:srgbClr val="006699"/>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1027" name="Picture 3" descr="50 ANIV"/>
          <p:cNvPicPr>
            <a:picLocks noChangeAspect="1" noChangeArrowheads="1"/>
          </p:cNvPicPr>
          <p:nvPr/>
        </p:nvPicPr>
        <p:blipFill>
          <a:blip r:embed="rId5">
            <a:extLst>
              <a:ext uri="{28A0092B-C50C-407E-A947-70E740481C1C}">
                <a14:useLocalDpi xmlns="" xmlns:a14="http://schemas.microsoft.com/office/drawing/2010/main" val="0"/>
              </a:ext>
            </a:extLst>
          </a:blip>
          <a:srcRect r="48906"/>
          <a:stretch>
            <a:fillRect/>
          </a:stretch>
        </p:blipFill>
        <p:spPr bwMode="auto">
          <a:xfrm>
            <a:off x="3399092" y="0"/>
            <a:ext cx="3255142" cy="2742214"/>
          </a:xfrm>
          <a:prstGeom prst="rect">
            <a:avLst/>
          </a:prstGeom>
          <a:noFill/>
          <a:ln>
            <a:noFill/>
          </a:ln>
          <a:effectLst/>
          <a:extLst>
            <a:ext uri="{909E8E84-426E-40DD-AFC4-6F175D3DCCD1}">
              <a14:hiddenFill xmlns="" xmlns:a14="http://schemas.microsoft.com/office/drawing/2010/main">
                <a:solidFill>
                  <a:srgbClr val="006699"/>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35842" name="Picture 2" descr="Resultado de imagen de gestión de alojamientos turísticos"/>
          <p:cNvPicPr>
            <a:picLocks noChangeAspect="1" noChangeArrowheads="1"/>
          </p:cNvPicPr>
          <p:nvPr/>
        </p:nvPicPr>
        <p:blipFill>
          <a:blip r:embed="rId6"/>
          <a:srcRect/>
          <a:stretch>
            <a:fillRect/>
          </a:stretch>
        </p:blipFill>
        <p:spPr bwMode="auto">
          <a:xfrm>
            <a:off x="0" y="240891"/>
            <a:ext cx="3308809" cy="2201863"/>
          </a:xfrm>
          <a:prstGeom prst="rect">
            <a:avLst/>
          </a:prstGeom>
          <a:noFill/>
        </p:spPr>
      </p:pic>
    </p:spTree>
    <p:extLst>
      <p:ext uri="{BB962C8B-B14F-4D97-AF65-F5344CB8AC3E}">
        <p14:creationId xmlns="" xmlns:p14="http://schemas.microsoft.com/office/powerpoint/2010/main" val="1725568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8" name="Picture 18" descr="Resultado de imagen de nuevos retos"/>
          <p:cNvPicPr>
            <a:picLocks noGrp="1" noChangeAspect="1" noChangeArrowheads="1"/>
          </p:cNvPicPr>
          <p:nvPr>
            <p:ph type="pic" sz="quarter" idx="12"/>
          </p:nvPr>
        </p:nvPicPr>
        <p:blipFill>
          <a:blip r:embed="rId3"/>
          <a:srcRect l="16274" t="10286" r="16274"/>
          <a:stretch>
            <a:fillRect/>
          </a:stretch>
        </p:blipFill>
        <p:spPr bwMode="auto">
          <a:xfrm>
            <a:off x="0" y="0"/>
            <a:ext cx="8087304" cy="6152606"/>
          </a:xfrm>
          <a:prstGeom prst="rect">
            <a:avLst/>
          </a:prstGeom>
          <a:noFill/>
        </p:spPr>
      </p:pic>
      <p:pic>
        <p:nvPicPr>
          <p:cNvPr id="5122" name="Picture 2" descr="Resultado de imagen de trabajar en un hotel"/>
          <p:cNvPicPr>
            <a:picLocks noGrp="1" noChangeAspect="1" noChangeArrowheads="1"/>
          </p:cNvPicPr>
          <p:nvPr>
            <p:ph type="pic" sz="quarter" idx="13"/>
          </p:nvPr>
        </p:nvPicPr>
        <p:blipFill>
          <a:blip r:embed="rId4"/>
          <a:srcRect l="42129" r="20801"/>
          <a:stretch>
            <a:fillRect/>
          </a:stretch>
        </p:blipFill>
        <p:spPr bwMode="auto">
          <a:xfrm>
            <a:off x="8294912" y="0"/>
            <a:ext cx="3635829" cy="6858000"/>
          </a:xfrm>
          <a:prstGeom prst="rect">
            <a:avLst/>
          </a:prstGeom>
          <a:noFill/>
        </p:spPr>
      </p:pic>
      <p:grpSp>
        <p:nvGrpSpPr>
          <p:cNvPr id="9" name="Grupo 8" descr="elemento decorativo">
            <a:extLst>
              <a:ext uri="{FF2B5EF4-FFF2-40B4-BE49-F238E27FC236}">
                <a16:creationId xmlns="" xmlns:a16="http://schemas.microsoft.com/office/drawing/2014/main" id="{E7969C14-1078-4610-9BC5-74119C9B87BE}"/>
              </a:ext>
            </a:extLst>
          </p:cNvPr>
          <p:cNvGrpSpPr/>
          <p:nvPr/>
        </p:nvGrpSpPr>
        <p:grpSpPr>
          <a:xfrm>
            <a:off x="-1" y="4545106"/>
            <a:ext cx="9923929" cy="2312894"/>
            <a:chOff x="0" y="3773387"/>
            <a:chExt cx="7833208" cy="2582373"/>
          </a:xfrm>
        </p:grpSpPr>
        <p:sp>
          <p:nvSpPr>
            <p:cNvPr id="10" name="Forma libre: Forma 9">
              <a:extLst>
                <a:ext uri="{FF2B5EF4-FFF2-40B4-BE49-F238E27FC236}">
                  <a16:creationId xmlns=""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1" name="Forma libre: Forma 10">
              <a:extLst>
                <a:ext uri="{FF2B5EF4-FFF2-40B4-BE49-F238E27FC236}">
                  <a16:creationId xmlns="" xmlns:a16="http://schemas.microsoft.com/office/drawing/2014/main" id="{FA9D7AC8-80D5-49DC-A585-FCFFA6CA4B66}"/>
                </a:ext>
              </a:extLst>
            </p:cNvPr>
            <p:cNvSpPr/>
            <p:nvPr/>
          </p:nvSpPr>
          <p:spPr>
            <a:xfrm>
              <a:off x="0" y="3773387"/>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14" name="Rectángulo 13" descr="elemento decorativo">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4" name="Marcador de texto 33">
            <a:extLst>
              <a:ext uri="{FF2B5EF4-FFF2-40B4-BE49-F238E27FC236}">
                <a16:creationId xmlns="" xmlns:a16="http://schemas.microsoft.com/office/drawing/2014/main" id="{859D862E-AE8E-482F-9E23-3C096FF03E54}"/>
              </a:ext>
            </a:extLst>
          </p:cNvPr>
          <p:cNvSpPr>
            <a:spLocks noGrp="1"/>
          </p:cNvSpPr>
          <p:nvPr>
            <p:ph type="body" sz="quarter" idx="11"/>
          </p:nvPr>
        </p:nvSpPr>
        <p:spPr>
          <a:xfrm>
            <a:off x="202090" y="5820538"/>
            <a:ext cx="8673353" cy="723954"/>
          </a:xfrm>
        </p:spPr>
        <p:txBody>
          <a:bodyPr rtlCol="0"/>
          <a:lstStyle/>
          <a:p>
            <a:r>
              <a:rPr lang="es-ES" sz="1500" b="1" dirty="0">
                <a:latin typeface="Tahoma" pitchFamily="34" charset="0"/>
                <a:ea typeface="Tahoma" pitchFamily="34" charset="0"/>
                <a:cs typeface="Tahoma" pitchFamily="34" charset="0"/>
              </a:rPr>
              <a:t>Entre hoy y 2030, los nuevos puestos de trabajo que se creen en España requerirán </a:t>
            </a:r>
            <a:r>
              <a:rPr lang="es-ES" sz="1500" b="1" dirty="0" smtClean="0">
                <a:latin typeface="Tahoma" pitchFamily="34" charset="0"/>
                <a:ea typeface="Tahoma" pitchFamily="34" charset="0"/>
                <a:cs typeface="Tahoma" pitchFamily="34" charset="0"/>
              </a:rPr>
              <a:t>un 65</a:t>
            </a:r>
            <a:r>
              <a:rPr lang="es-ES" sz="1500" b="1" dirty="0">
                <a:latin typeface="Tahoma" pitchFamily="34" charset="0"/>
                <a:ea typeface="Tahoma" pitchFamily="34" charset="0"/>
                <a:cs typeface="Tahoma" pitchFamily="34" charset="0"/>
              </a:rPr>
              <a:t>% </a:t>
            </a:r>
            <a:r>
              <a:rPr lang="es-ES" sz="1500" b="1" dirty="0" smtClean="0">
                <a:latin typeface="Tahoma" pitchFamily="34" charset="0"/>
                <a:ea typeface="Tahoma" pitchFamily="34" charset="0"/>
                <a:cs typeface="Tahoma" pitchFamily="34" charset="0"/>
              </a:rPr>
              <a:t> en </a:t>
            </a:r>
            <a:r>
              <a:rPr lang="es-ES" sz="1500" b="1" smtClean="0">
                <a:latin typeface="Tahoma" pitchFamily="34" charset="0"/>
                <a:ea typeface="Tahoma" pitchFamily="34" charset="0"/>
                <a:cs typeface="Tahoma" pitchFamily="34" charset="0"/>
              </a:rPr>
              <a:t>cualificaciones medias.</a:t>
            </a:r>
            <a:endParaRPr lang="es-ES" sz="1500" b="1" dirty="0" smtClean="0">
              <a:latin typeface="Tahoma" pitchFamily="34" charset="0"/>
              <a:ea typeface="Tahoma" pitchFamily="34" charset="0"/>
              <a:cs typeface="Tahoma" pitchFamily="34" charset="0"/>
            </a:endParaRPr>
          </a:p>
          <a:p>
            <a:pPr>
              <a:buFont typeface="Arial" pitchFamily="34" charset="0"/>
              <a:buChar char="•"/>
            </a:pPr>
            <a:endParaRPr lang="es-ES" sz="1500" b="1" dirty="0">
              <a:solidFill>
                <a:schemeClr val="tx1"/>
              </a:solidFill>
              <a:latin typeface="Tahoma" pitchFamily="34" charset="0"/>
              <a:ea typeface="Tahoma" pitchFamily="34" charset="0"/>
              <a:cs typeface="Tahoma" pitchFamily="34" charset="0"/>
            </a:endParaRPr>
          </a:p>
        </p:txBody>
      </p:sp>
      <p:sp>
        <p:nvSpPr>
          <p:cNvPr id="33" name="Título 32">
            <a:extLst>
              <a:ext uri="{FF2B5EF4-FFF2-40B4-BE49-F238E27FC236}">
                <a16:creationId xmlns="" xmlns:a16="http://schemas.microsoft.com/office/drawing/2014/main" id="{18CDD97B-6E25-4FB4-B239-493E54AA0830}"/>
              </a:ext>
            </a:extLst>
          </p:cNvPr>
          <p:cNvSpPr>
            <a:spLocks noGrp="1"/>
          </p:cNvSpPr>
          <p:nvPr>
            <p:ph type="title"/>
          </p:nvPr>
        </p:nvSpPr>
        <p:spPr>
          <a:xfrm>
            <a:off x="201706" y="4665090"/>
            <a:ext cx="9170894" cy="822960"/>
          </a:xfrm>
        </p:spPr>
        <p:txBody>
          <a:bodyPr rtlCol="0"/>
          <a:lstStyle/>
          <a:p>
            <a:r>
              <a:rPr lang="es-ES" sz="2000" b="1" dirty="0">
                <a:latin typeface="Tahoma" pitchFamily="34" charset="0"/>
                <a:ea typeface="Tahoma" pitchFamily="34" charset="0"/>
                <a:cs typeface="Tahoma" pitchFamily="34" charset="0"/>
              </a:rPr>
              <a:t>España necesitará </a:t>
            </a:r>
            <a:r>
              <a:rPr lang="es-ES" sz="2000" b="1" dirty="0" smtClean="0">
                <a:latin typeface="Tahoma" pitchFamily="34" charset="0"/>
                <a:ea typeface="Tahoma" pitchFamily="34" charset="0"/>
                <a:cs typeface="Tahoma" pitchFamily="34" charset="0"/>
              </a:rPr>
              <a:t>en 2030 más empleados con estudios de FP que universitarios</a:t>
            </a:r>
            <a:br>
              <a:rPr lang="es-ES" sz="2000" b="1" dirty="0" smtClean="0">
                <a:latin typeface="Tahoma" pitchFamily="34" charset="0"/>
                <a:ea typeface="Tahoma" pitchFamily="34" charset="0"/>
                <a:cs typeface="Tahoma" pitchFamily="34" charset="0"/>
              </a:rPr>
            </a:br>
            <a:r>
              <a:rPr lang="es-ES" sz="1300" b="1" dirty="0">
                <a:solidFill>
                  <a:srgbClr val="B2606E"/>
                </a:solidFill>
                <a:latin typeface="Tahoma" panose="020B0604030504040204" pitchFamily="34" charset="0"/>
                <a:ea typeface="Tahoma" panose="020B0604030504040204" pitchFamily="34" charset="0"/>
                <a:cs typeface="Tahoma" panose="020B0604030504040204" pitchFamily="34" charset="0"/>
              </a:rPr>
              <a:t>Las previsiones de futuro del mercado laboral reflejan un aumento de trabajos en </a:t>
            </a:r>
            <a:r>
              <a:rPr lang="es-ES" sz="1300" b="1" dirty="0" smtClean="0">
                <a:solidFill>
                  <a:srgbClr val="B2606E"/>
                </a:solidFill>
                <a:latin typeface="Tahoma" panose="020B0604030504040204" pitchFamily="34" charset="0"/>
                <a:ea typeface="Tahoma" panose="020B0604030504040204" pitchFamily="34" charset="0"/>
                <a:cs typeface="Tahoma" panose="020B0604030504040204" pitchFamily="34" charset="0"/>
              </a:rPr>
              <a:t>sector </a:t>
            </a:r>
            <a:r>
              <a:rPr lang="es-ES" sz="1300" b="1" dirty="0">
                <a:solidFill>
                  <a:srgbClr val="B2606E"/>
                </a:solidFill>
                <a:latin typeface="Tahoma" panose="020B0604030504040204" pitchFamily="34" charset="0"/>
                <a:ea typeface="Tahoma" panose="020B0604030504040204" pitchFamily="34" charset="0"/>
                <a:cs typeface="Tahoma" panose="020B0604030504040204" pitchFamily="34" charset="0"/>
              </a:rPr>
              <a:t>servicios. Los empresarios piden más plazas de </a:t>
            </a:r>
            <a:r>
              <a:rPr lang="es-ES" sz="1300" b="1" dirty="0" smtClean="0">
                <a:solidFill>
                  <a:srgbClr val="B2606E"/>
                </a:solidFill>
                <a:latin typeface="Tahoma" panose="020B0604030504040204" pitchFamily="34" charset="0"/>
                <a:ea typeface="Tahoma" panose="020B0604030504040204" pitchFamily="34" charset="0"/>
                <a:cs typeface="Tahoma" panose="020B0604030504040204" pitchFamily="34" charset="0"/>
              </a:rPr>
              <a:t>FP </a:t>
            </a:r>
            <a:r>
              <a:rPr lang="es-ES" sz="1300" b="1" dirty="0">
                <a:solidFill>
                  <a:srgbClr val="B2606E"/>
                </a:solidFill>
                <a:latin typeface="Tahoma" panose="020B0604030504040204" pitchFamily="34" charset="0"/>
                <a:ea typeface="Tahoma" panose="020B0604030504040204" pitchFamily="34" charset="0"/>
                <a:cs typeface="Tahoma" panose="020B0604030504040204" pitchFamily="34" charset="0"/>
              </a:rPr>
              <a:t>para afrontar el </a:t>
            </a:r>
            <a:r>
              <a:rPr lang="es-ES" sz="1300" b="1" dirty="0" smtClean="0">
                <a:solidFill>
                  <a:srgbClr val="B2606E"/>
                </a:solidFill>
                <a:latin typeface="Tahoma" panose="020B0604030504040204" pitchFamily="34" charset="0"/>
                <a:ea typeface="Tahoma" panose="020B0604030504040204" pitchFamily="34" charset="0"/>
                <a:cs typeface="Tahoma" panose="020B0604030504040204" pitchFamily="34" charset="0"/>
              </a:rPr>
              <a:t>reto.</a:t>
            </a:r>
            <a:r>
              <a:rPr lang="es-ES" sz="1300" b="1" dirty="0">
                <a:solidFill>
                  <a:srgbClr val="B2606E"/>
                </a:solidFill>
                <a:latin typeface="Tahoma" panose="020B0604030504040204" pitchFamily="34" charset="0"/>
                <a:ea typeface="Tahoma" panose="020B0604030504040204" pitchFamily="34" charset="0"/>
                <a:cs typeface="Tahoma" panose="020B0604030504040204" pitchFamily="34" charset="0"/>
              </a:rPr>
              <a:t/>
            </a:r>
            <a:br>
              <a:rPr lang="es-ES" sz="1300" b="1" dirty="0">
                <a:solidFill>
                  <a:srgbClr val="B2606E"/>
                </a:solidFill>
                <a:latin typeface="Tahoma" panose="020B0604030504040204" pitchFamily="34" charset="0"/>
                <a:ea typeface="Tahoma" panose="020B0604030504040204" pitchFamily="34" charset="0"/>
                <a:cs typeface="Tahoma" panose="020B0604030504040204" pitchFamily="34" charset="0"/>
              </a:rPr>
            </a:br>
            <a:r>
              <a:rPr lang="es-ES" sz="1500" b="1" dirty="0">
                <a:latin typeface="Tahoma" pitchFamily="34" charset="0"/>
                <a:ea typeface="Tahoma" pitchFamily="34" charset="0"/>
                <a:cs typeface="Tahoma" pitchFamily="34" charset="0"/>
              </a:rPr>
              <a:t/>
            </a:r>
            <a:br>
              <a:rPr lang="es-ES" sz="1500" b="1" dirty="0">
                <a:latin typeface="Tahoma" pitchFamily="34" charset="0"/>
                <a:ea typeface="Tahoma" pitchFamily="34" charset="0"/>
                <a:cs typeface="Tahoma" pitchFamily="34" charset="0"/>
              </a:rPr>
            </a:br>
            <a:endParaRPr lang="es-ES" sz="1500" dirty="0">
              <a:solidFill>
                <a:schemeClr val="tx1"/>
              </a:solidFill>
              <a:latin typeface="Tahoma" pitchFamily="34" charset="0"/>
              <a:ea typeface="Tahoma" pitchFamily="34" charset="0"/>
              <a:cs typeface="Tahoma" pitchFamily="34" charset="0"/>
            </a:endParaRPr>
          </a:p>
        </p:txBody>
      </p:sp>
      <p:sp>
        <p:nvSpPr>
          <p:cNvPr id="13" name="Marcador de número de diapositiva 5">
            <a:extLst>
              <a:ext uri="{FF2B5EF4-FFF2-40B4-BE49-F238E27FC236}">
                <a16:creationId xmlns=""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10</a:t>
            </a:fld>
            <a:endParaRPr lang="es-ES" sz="1200">
              <a:solidFill>
                <a:schemeClr val="bg1"/>
              </a:solidFill>
            </a:endParaRPr>
          </a:p>
        </p:txBody>
      </p:sp>
    </p:spTree>
    <p:extLst>
      <p:ext uri="{BB962C8B-B14F-4D97-AF65-F5344CB8AC3E}">
        <p14:creationId xmlns="" xmlns:p14="http://schemas.microsoft.com/office/powerpoint/2010/main" val="876529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posición de imagen 16" descr="primer plano de reloj">
            <a:extLst>
              <a:ext uri="{FF2B5EF4-FFF2-40B4-BE49-F238E27FC236}">
                <a16:creationId xmlns="" xmlns:a16="http://schemas.microsoft.com/office/drawing/2014/main" id="{83B20FBB-8217-4FB0-BC35-E49BA9252554}"/>
              </a:ext>
            </a:extLst>
          </p:cNvPr>
          <p:cNvPicPr>
            <a:picLocks noGrp="1" noChangeAspect="1"/>
          </p:cNvPicPr>
          <p:nvPr>
            <p:ph type="pic" sz="quarter" idx="13"/>
          </p:nvPr>
        </p:nvPicPr>
        <p:blipFill rotWithShape="1">
          <a:blip r:embed="rId3" cstate="email">
            <a:extLst>
              <a:ext uri="{28A0092B-C50C-407E-A947-70E740481C1C}">
                <a14:useLocalDpi xmlns="" xmlns:a14="http://schemas.microsoft.com/office/drawing/2010/main"/>
              </a:ext>
            </a:extLst>
          </a:blip>
          <a:srcRect/>
          <a:stretch/>
        </p:blipFill>
        <p:spPr>
          <a:xfrm>
            <a:off x="6607175" y="-170547"/>
            <a:ext cx="5727700" cy="6858000"/>
          </a:xfrm>
        </p:spPr>
      </p:pic>
      <p:sp>
        <p:nvSpPr>
          <p:cNvPr id="14" name="Rectángulo 13" descr="elemento decorativo">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4" name="Marcador de texto 33">
            <a:extLst>
              <a:ext uri="{FF2B5EF4-FFF2-40B4-BE49-F238E27FC236}">
                <a16:creationId xmlns="" xmlns:a16="http://schemas.microsoft.com/office/drawing/2014/main" id="{859D862E-AE8E-482F-9E23-3C096FF03E54}"/>
              </a:ext>
            </a:extLst>
          </p:cNvPr>
          <p:cNvSpPr>
            <a:spLocks noGrp="1"/>
          </p:cNvSpPr>
          <p:nvPr>
            <p:ph type="body" sz="quarter" idx="11"/>
          </p:nvPr>
        </p:nvSpPr>
        <p:spPr/>
        <p:txBody>
          <a:bodyPr rtlCol="0"/>
          <a:lstStyle/>
          <a:p>
            <a:pPr marL="0" indent="0" rtl="0">
              <a:buNone/>
            </a:pPr>
            <a:r>
              <a:rPr lang="es-ES" dirty="0" smtClean="0">
                <a:solidFill>
                  <a:schemeClr val="bg1"/>
                </a:solidFill>
              </a:rPr>
              <a:t>.</a:t>
            </a:r>
            <a:endParaRPr lang="es-ES" dirty="0">
              <a:solidFill>
                <a:schemeClr val="bg1"/>
              </a:solidFill>
            </a:endParaRPr>
          </a:p>
        </p:txBody>
      </p:sp>
      <p:sp>
        <p:nvSpPr>
          <p:cNvPr id="33" name="Título 32">
            <a:extLst>
              <a:ext uri="{FF2B5EF4-FFF2-40B4-BE49-F238E27FC236}">
                <a16:creationId xmlns="" xmlns:a16="http://schemas.microsoft.com/office/drawing/2014/main" id="{18CDD97B-6E25-4FB4-B239-493E54AA0830}"/>
              </a:ext>
            </a:extLst>
          </p:cNvPr>
          <p:cNvSpPr>
            <a:spLocks noGrp="1"/>
          </p:cNvSpPr>
          <p:nvPr>
            <p:ph type="title"/>
          </p:nvPr>
        </p:nvSpPr>
        <p:spPr>
          <a:xfrm>
            <a:off x="376011" y="3900493"/>
            <a:ext cx="8548914" cy="822960"/>
          </a:xfrm>
        </p:spPr>
        <p:txBody>
          <a:bodyPr rtlCol="0"/>
          <a:lstStyle/>
          <a:p>
            <a:pPr rtl="0"/>
            <a:r>
              <a:rPr lang="es-ES" sz="2500" b="1" dirty="0">
                <a:solidFill>
                  <a:schemeClr val="bg1"/>
                </a:solidFill>
                <a:latin typeface="Tahoma" pitchFamily="34" charset="0"/>
                <a:ea typeface="Tahoma" pitchFamily="34" charset="0"/>
                <a:cs typeface="Tahoma" pitchFamily="34" charset="0"/>
              </a:rPr>
              <a:t>É</a:t>
            </a:r>
            <a:r>
              <a:rPr lang="es-ES" sz="2500" b="1" dirty="0" smtClean="0">
                <a:solidFill>
                  <a:schemeClr val="bg1"/>
                </a:solidFill>
                <a:latin typeface="Tahoma" pitchFamily="34" charset="0"/>
                <a:ea typeface="Tahoma" pitchFamily="34" charset="0"/>
                <a:cs typeface="Tahoma" pitchFamily="34" charset="0"/>
              </a:rPr>
              <a:t>ste es tu momento		 APROVÉCHALO </a:t>
            </a:r>
            <a:endParaRPr lang="es-ES" sz="2500" b="1" dirty="0">
              <a:solidFill>
                <a:schemeClr val="bg1"/>
              </a:solidFill>
              <a:latin typeface="Tahoma" pitchFamily="34" charset="0"/>
              <a:ea typeface="Tahoma" pitchFamily="34" charset="0"/>
              <a:cs typeface="Tahoma" pitchFamily="34" charset="0"/>
            </a:endParaRPr>
          </a:p>
        </p:txBody>
      </p:sp>
      <p:sp>
        <p:nvSpPr>
          <p:cNvPr id="12" name="Marcador de número de diapositiva 5">
            <a:extLst>
              <a:ext uri="{FF2B5EF4-FFF2-40B4-BE49-F238E27FC236}">
                <a16:creationId xmlns=""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11</a:t>
            </a:fld>
            <a:endParaRPr lang="es-ES" sz="1200">
              <a:solidFill>
                <a:schemeClr val="bg1"/>
              </a:solidFill>
            </a:endParaRPr>
          </a:p>
        </p:txBody>
      </p:sp>
      <p:pic>
        <p:nvPicPr>
          <p:cNvPr id="19" name="Picture 2" descr="LOG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5350" y="2381251"/>
            <a:ext cx="3046320" cy="3046320"/>
          </a:xfrm>
          <a:prstGeom prst="rect">
            <a:avLst/>
          </a:prstGeom>
          <a:solidFill>
            <a:srgbClr val="004D73"/>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4" name="3 CuadroTexto"/>
          <p:cNvSpPr txBox="1"/>
          <p:nvPr/>
        </p:nvSpPr>
        <p:spPr>
          <a:xfrm>
            <a:off x="200024" y="1121867"/>
            <a:ext cx="7086601" cy="477054"/>
          </a:xfrm>
          <a:prstGeom prst="rect">
            <a:avLst/>
          </a:prstGeom>
          <a:noFill/>
        </p:spPr>
        <p:txBody>
          <a:bodyPr wrap="square" rtlCol="0">
            <a:spAutoFit/>
          </a:bodyPr>
          <a:lstStyle/>
          <a:p>
            <a:r>
              <a:rPr lang="es-ES" sz="2500" b="1" dirty="0">
                <a:solidFill>
                  <a:srgbClr val="B2606E"/>
                </a:solidFill>
                <a:latin typeface="Tahoma" panose="020B0604030504040204" pitchFamily="34" charset="0"/>
                <a:ea typeface="Tahoma" panose="020B0604030504040204" pitchFamily="34" charset="0"/>
                <a:cs typeface="Tahoma" panose="020B0604030504040204" pitchFamily="34" charset="0"/>
              </a:rPr>
              <a:t>Esta es tu oportunidad: APROVÉCHALA</a:t>
            </a:r>
          </a:p>
        </p:txBody>
      </p:sp>
    </p:spTree>
    <p:extLst>
      <p:ext uri="{BB962C8B-B14F-4D97-AF65-F5344CB8AC3E}">
        <p14:creationId xmlns="" xmlns:p14="http://schemas.microsoft.com/office/powerpoint/2010/main" val="162433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8BAA8DA-C40B-4AB9-9407-30FB70335152}"/>
              </a:ext>
            </a:extLst>
          </p:cNvPr>
          <p:cNvSpPr>
            <a:spLocks noGrp="1"/>
          </p:cNvSpPr>
          <p:nvPr>
            <p:ph type="ctrTitle"/>
          </p:nvPr>
        </p:nvSpPr>
        <p:spPr>
          <a:xfrm>
            <a:off x="7210944" y="1291772"/>
            <a:ext cx="4584816" cy="3611880"/>
          </a:xfrm>
        </p:spPr>
        <p:txBody>
          <a:bodyPr rtlCol="0"/>
          <a:lstStyle/>
          <a:p>
            <a:r>
              <a:rPr lang="es-ES" sz="3000" dirty="0" smtClean="0">
                <a:latin typeface="Tahoma" panose="020B0604030504040204" pitchFamily="34" charset="0"/>
                <a:ea typeface="Tahoma" panose="020B0604030504040204" pitchFamily="34" charset="0"/>
                <a:cs typeface="Tahoma" panose="020B0604030504040204" pitchFamily="34" charset="0"/>
              </a:rPr>
              <a:t/>
            </a:r>
            <a:br>
              <a:rPr lang="es-ES" sz="3000" dirty="0" smtClean="0">
                <a:latin typeface="Tahoma" panose="020B0604030504040204" pitchFamily="34" charset="0"/>
                <a:ea typeface="Tahoma" panose="020B0604030504040204" pitchFamily="34" charset="0"/>
                <a:cs typeface="Tahoma" panose="020B0604030504040204" pitchFamily="34" charset="0"/>
              </a:rPr>
            </a:br>
            <a:r>
              <a:rPr lang="es-ES" sz="2500" dirty="0">
                <a:latin typeface="Tahoma" panose="020B0604030504040204" pitchFamily="34" charset="0"/>
                <a:ea typeface="Tahoma" panose="020B0604030504040204" pitchFamily="34" charset="0"/>
                <a:cs typeface="Tahoma" panose="020B0604030504040204" pitchFamily="34" charset="0"/>
              </a:rPr>
              <a:t>Fórmate en una titulación con alta </a:t>
            </a:r>
            <a:r>
              <a:rPr lang="es-ES" sz="2500" dirty="0" smtClean="0">
                <a:latin typeface="Tahoma" panose="020B0604030504040204" pitchFamily="34" charset="0"/>
                <a:ea typeface="Tahoma" panose="020B0604030504040204" pitchFamily="34" charset="0"/>
                <a:cs typeface="Tahoma" panose="020B0604030504040204" pitchFamily="34" charset="0"/>
              </a:rPr>
              <a:t>empleabilidad:</a:t>
            </a:r>
            <a:br>
              <a:rPr lang="es-ES" sz="2500" dirty="0" smtClean="0">
                <a:latin typeface="Tahoma" panose="020B0604030504040204" pitchFamily="34" charset="0"/>
                <a:ea typeface="Tahoma" panose="020B0604030504040204" pitchFamily="34" charset="0"/>
                <a:cs typeface="Tahoma" panose="020B0604030504040204" pitchFamily="34" charset="0"/>
              </a:rPr>
            </a:br>
            <a:r>
              <a:rPr lang="es-ES" sz="2500" dirty="0" smtClean="0">
                <a:latin typeface="Tahoma" panose="020B0604030504040204" pitchFamily="34" charset="0"/>
                <a:ea typeface="Tahoma" panose="020B0604030504040204" pitchFamily="34" charset="0"/>
                <a:cs typeface="Tahoma" panose="020B0604030504040204" pitchFamily="34" charset="0"/>
              </a:rPr>
              <a:t/>
            </a:r>
            <a:br>
              <a:rPr lang="es-ES" sz="2500" dirty="0" smtClean="0">
                <a:latin typeface="Tahoma" panose="020B0604030504040204" pitchFamily="34" charset="0"/>
                <a:ea typeface="Tahoma" panose="020B0604030504040204" pitchFamily="34" charset="0"/>
                <a:cs typeface="Tahoma" panose="020B0604030504040204" pitchFamily="34" charset="0"/>
              </a:rPr>
            </a:br>
            <a:r>
              <a:rPr lang="es-ES" sz="2500" b="1" dirty="0" smtClean="0">
                <a:latin typeface="Tahoma" panose="020B0604030504040204" pitchFamily="34" charset="0"/>
                <a:ea typeface="Tahoma" panose="020B0604030504040204" pitchFamily="34" charset="0"/>
                <a:cs typeface="Tahoma" panose="020B0604030504040204" pitchFamily="34" charset="0"/>
              </a:rPr>
              <a:t>Título de Técnico Superior en Gestión de Alojamientos Turísticos</a:t>
            </a:r>
            <a:r>
              <a:rPr lang="es-ES" sz="2500" dirty="0" smtClean="0">
                <a:latin typeface="Tahoma" panose="020B0604030504040204" pitchFamily="34" charset="0"/>
                <a:ea typeface="Tahoma" panose="020B0604030504040204" pitchFamily="34" charset="0"/>
                <a:cs typeface="Tahoma" panose="020B0604030504040204" pitchFamily="34" charset="0"/>
              </a:rPr>
              <a:t/>
            </a:r>
            <a:br>
              <a:rPr lang="es-ES" sz="2500" dirty="0" smtClean="0">
                <a:latin typeface="Tahoma" panose="020B0604030504040204" pitchFamily="34" charset="0"/>
                <a:ea typeface="Tahoma" panose="020B0604030504040204" pitchFamily="34" charset="0"/>
                <a:cs typeface="Tahoma" panose="020B0604030504040204" pitchFamily="34" charset="0"/>
              </a:rPr>
            </a:br>
            <a:r>
              <a:rPr lang="es-ES" sz="2500" dirty="0">
                <a:latin typeface="Tahoma" panose="020B0604030504040204" pitchFamily="34" charset="0"/>
                <a:ea typeface="Tahoma" panose="020B0604030504040204" pitchFamily="34" charset="0"/>
                <a:cs typeface="Tahoma" panose="020B0604030504040204" pitchFamily="34" charset="0"/>
              </a:rPr>
              <a:t/>
            </a:r>
            <a:br>
              <a:rPr lang="es-ES" sz="2500" dirty="0">
                <a:latin typeface="Tahoma" panose="020B0604030504040204" pitchFamily="34" charset="0"/>
                <a:ea typeface="Tahoma" panose="020B0604030504040204" pitchFamily="34" charset="0"/>
                <a:cs typeface="Tahoma" panose="020B0604030504040204" pitchFamily="34" charset="0"/>
              </a:rPr>
            </a:br>
            <a:endParaRPr lang="es-ES" sz="2500" dirty="0">
              <a:latin typeface="Tahoma" panose="020B0604030504040204" pitchFamily="34" charset="0"/>
              <a:ea typeface="Tahoma" panose="020B0604030504040204" pitchFamily="34" charset="0"/>
              <a:cs typeface="Tahoma" panose="020B0604030504040204" pitchFamily="34" charset="0"/>
            </a:endParaRPr>
          </a:p>
        </p:txBody>
      </p:sp>
      <p:sp>
        <p:nvSpPr>
          <p:cNvPr id="12" name="Subtítulo 11">
            <a:extLst>
              <a:ext uri="{FF2B5EF4-FFF2-40B4-BE49-F238E27FC236}">
                <a16:creationId xmlns="" xmlns:a16="http://schemas.microsoft.com/office/drawing/2014/main" id="{B28A8D9C-5123-4D2B-9272-016EF90E0E50}"/>
              </a:ext>
            </a:extLst>
          </p:cNvPr>
          <p:cNvSpPr>
            <a:spLocks noGrp="1"/>
          </p:cNvSpPr>
          <p:nvPr>
            <p:ph type="subTitle" idx="1"/>
          </p:nvPr>
        </p:nvSpPr>
        <p:spPr>
          <a:xfrm>
            <a:off x="7158446" y="5392401"/>
            <a:ext cx="4409441" cy="521208"/>
          </a:xfrm>
        </p:spPr>
        <p:txBody>
          <a:bodyPr rtlCol="0"/>
          <a:lstStyle/>
          <a:p>
            <a:r>
              <a:rPr lang="es-ES" sz="2000" dirty="0">
                <a:latin typeface="Tahoma" panose="020B0604030504040204" pitchFamily="34" charset="0"/>
                <a:ea typeface="Tahoma" panose="020B0604030504040204" pitchFamily="34" charset="0"/>
                <a:cs typeface="Tahoma" panose="020B0604030504040204" pitchFamily="34" charset="0"/>
              </a:rPr>
              <a:t>Los estudiantes que han contado con una tasa más elevada de inserción laboral en España </a:t>
            </a:r>
            <a:r>
              <a:rPr lang="es-ES" sz="2000" dirty="0" smtClean="0">
                <a:latin typeface="Tahoma" panose="020B0604030504040204" pitchFamily="34" charset="0"/>
                <a:ea typeface="Tahoma" panose="020B0604030504040204" pitchFamily="34" charset="0"/>
                <a:cs typeface="Tahoma" panose="020B0604030504040204" pitchFamily="34" charset="0"/>
              </a:rPr>
              <a:t>pertenecen a ciclos formativos de FP</a:t>
            </a:r>
            <a:endParaRPr lang="es-ES" sz="2000"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upo 3" descr="elemento decorativo">
            <a:extLst>
              <a:ext uri="{FF2B5EF4-FFF2-40B4-BE49-F238E27FC236}">
                <a16:creationId xmlns="" xmlns:a16="http://schemas.microsoft.com/office/drawing/2014/main" id="{EB664AAE-5AE9-41D7-8346-002B9F445323}"/>
              </a:ext>
            </a:extLst>
          </p:cNvPr>
          <p:cNvGrpSpPr/>
          <p:nvPr/>
        </p:nvGrpSpPr>
        <p:grpSpPr>
          <a:xfrm>
            <a:off x="-3740" y="0"/>
            <a:ext cx="6208649" cy="6858000"/>
            <a:chOff x="-3740" y="0"/>
            <a:chExt cx="6208649" cy="6858000"/>
          </a:xfrm>
        </p:grpSpPr>
        <p:sp>
          <p:nvSpPr>
            <p:cNvPr id="11" name="Forma libre: Forma 10">
              <a:extLst>
                <a:ext uri="{FF2B5EF4-FFF2-40B4-BE49-F238E27FC236}">
                  <a16:creationId xmlns=""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9" name="Rectángulo 8">
              <a:extLst>
                <a:ext uri="{FF2B5EF4-FFF2-40B4-BE49-F238E27FC236}">
                  <a16:creationId xmlns=""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5" name="Flecha derecha 4"/>
          <p:cNvSpPr/>
          <p:nvPr/>
        </p:nvSpPr>
        <p:spPr>
          <a:xfrm>
            <a:off x="6808437" y="3114186"/>
            <a:ext cx="35626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794" name="Picture 2" descr="Resultado de imagen de gestión de alojamientos turísticos"/>
          <p:cNvPicPr>
            <a:picLocks noChangeAspect="1" noChangeArrowheads="1"/>
          </p:cNvPicPr>
          <p:nvPr/>
        </p:nvPicPr>
        <p:blipFill>
          <a:blip r:embed="rId3"/>
          <a:srcRect/>
          <a:stretch>
            <a:fillRect/>
          </a:stretch>
        </p:blipFill>
        <p:spPr bwMode="auto">
          <a:xfrm>
            <a:off x="-1" y="-1"/>
            <a:ext cx="4101737" cy="4101737"/>
          </a:xfrm>
          <a:prstGeom prst="rect">
            <a:avLst/>
          </a:prstGeom>
          <a:noFill/>
        </p:spPr>
      </p:pic>
      <p:sp>
        <p:nvSpPr>
          <p:cNvPr id="33796" name="AutoShape 4" descr="Resultado de imagen de simbolo hot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3800" name="Picture 8" descr="Resultado de imagen de recepcion de hotel"/>
          <p:cNvPicPr>
            <a:picLocks noGrp="1" noChangeAspect="1" noChangeArrowheads="1"/>
          </p:cNvPicPr>
          <p:nvPr>
            <p:ph type="pic" sz="quarter" idx="10"/>
          </p:nvPr>
        </p:nvPicPr>
        <p:blipFill>
          <a:blip r:embed="rId4"/>
          <a:srcRect l="17546" r="17546"/>
          <a:stretch>
            <a:fillRect/>
          </a:stretch>
        </p:blipFill>
        <p:spPr bwMode="auto">
          <a:prstGeom prst="rect">
            <a:avLst/>
          </a:prstGeom>
          <a:noFill/>
        </p:spPr>
      </p:pic>
    </p:spTree>
    <p:extLst>
      <p:ext uri="{BB962C8B-B14F-4D97-AF65-F5344CB8AC3E}">
        <p14:creationId xmlns="" xmlns:p14="http://schemas.microsoft.com/office/powerpoint/2010/main" val="2812382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Marcador de posición de imagen 19" descr="grupo de alumnos en una mesa estudiando en la biblioteca">
            <a:extLst>
              <a:ext uri="{FF2B5EF4-FFF2-40B4-BE49-F238E27FC236}">
                <a16:creationId xmlns=""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28A0092B-C50C-407E-A947-70E740481C1C}">
                <a14:useLocalDpi xmlns="" xmlns:a14="http://schemas.microsoft.com/office/drawing/2010/main"/>
              </a:ext>
            </a:extLst>
          </a:blip>
          <a:srcRect/>
          <a:stretch/>
        </p:blipFill>
        <p:spPr/>
      </p:pic>
      <p:grpSp>
        <p:nvGrpSpPr>
          <p:cNvPr id="3" name="Grupo 2" descr="elemento decorativo">
            <a:extLst>
              <a:ext uri="{FF2B5EF4-FFF2-40B4-BE49-F238E27FC236}">
                <a16:creationId xmlns="" xmlns:a16="http://schemas.microsoft.com/office/drawing/2014/main" id="{B96D2D9B-E0B9-499F-9404-108DB59E4502}"/>
              </a:ext>
            </a:extLst>
          </p:cNvPr>
          <p:cNvGrpSpPr/>
          <p:nvPr/>
        </p:nvGrpSpPr>
        <p:grpSpPr>
          <a:xfrm>
            <a:off x="0" y="0"/>
            <a:ext cx="6957056" cy="6858000"/>
            <a:chOff x="0" y="0"/>
            <a:chExt cx="6957056" cy="6858000"/>
          </a:xfrm>
        </p:grpSpPr>
        <p:sp>
          <p:nvSpPr>
            <p:cNvPr id="33" name="Paralelogramo 32">
              <a:extLst>
                <a:ext uri="{FF2B5EF4-FFF2-40B4-BE49-F238E27FC236}">
                  <a16:creationId xmlns=""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Forma libre: Forma 9">
              <a:extLst>
                <a:ext uri="{FF2B5EF4-FFF2-40B4-BE49-F238E27FC236}">
                  <a16:creationId xmlns=""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3" name="Forma libre: Forma 12">
              <a:extLst>
                <a:ext uri="{FF2B5EF4-FFF2-40B4-BE49-F238E27FC236}">
                  <a16:creationId xmlns=""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31" name="Título 30">
            <a:extLst>
              <a:ext uri="{FF2B5EF4-FFF2-40B4-BE49-F238E27FC236}">
                <a16:creationId xmlns="" xmlns:a16="http://schemas.microsoft.com/office/drawing/2014/main" id="{9284195F-D106-45D8-ABAA-959FA68948B0}"/>
              </a:ext>
            </a:extLst>
          </p:cNvPr>
          <p:cNvSpPr>
            <a:spLocks noGrp="1"/>
          </p:cNvSpPr>
          <p:nvPr>
            <p:ph type="ctrTitle"/>
          </p:nvPr>
        </p:nvSpPr>
        <p:spPr>
          <a:xfrm>
            <a:off x="316020" y="1250462"/>
            <a:ext cx="5330038" cy="2900276"/>
          </a:xfrm>
        </p:spPr>
        <p:txBody>
          <a:bodyPr rtlCol="0"/>
          <a:lstStyle/>
          <a:p>
            <a:r>
              <a:rPr lang="es-ES" sz="3300" dirty="0" smtClean="0"/>
              <a:t>Datos del mercado de trabajo en España</a:t>
            </a:r>
            <a:r>
              <a:rPr lang="es-ES" dirty="0" smtClean="0"/>
              <a:t>:</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endParaRPr lang="es-ES" sz="3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a 7"/>
          <p:cNvGraphicFramePr>
            <a:graphicFrameLocks noGrp="1"/>
          </p:cNvGraphicFramePr>
          <p:nvPr>
            <p:extLst>
              <p:ext uri="{D42A27DB-BD31-4B8C-83A1-F6EECF244321}">
                <p14:modId xmlns="" xmlns:p14="http://schemas.microsoft.com/office/powerpoint/2010/main" val="2761083721"/>
              </p:ext>
            </p:extLst>
          </p:nvPr>
        </p:nvGraphicFramePr>
        <p:xfrm>
          <a:off x="316020" y="2084294"/>
          <a:ext cx="5425873" cy="2568387"/>
        </p:xfrm>
        <a:graphic>
          <a:graphicData uri="http://schemas.openxmlformats.org/drawingml/2006/table">
            <a:tbl>
              <a:tblPr/>
              <a:tblGrid>
                <a:gridCol w="1582546"/>
                <a:gridCol w="1756453"/>
                <a:gridCol w="1043437"/>
                <a:gridCol w="1043437"/>
              </a:tblGrid>
              <a:tr h="522259">
                <a:tc>
                  <a:txBody>
                    <a:bodyPr/>
                    <a:lstStyle/>
                    <a:p>
                      <a:pPr algn="ctr" fontAlgn="ctr"/>
                      <a:endParaRPr lang="es-ES" sz="1500" b="0" i="0" u="none" strike="noStrike" dirty="0">
                        <a:solidFill>
                          <a:srgbClr val="FFFFFF"/>
                        </a:solidFill>
                        <a:effectLst/>
                        <a:latin typeface="Tahoma" panose="020B060403050404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500" b="0" i="0" u="none" strike="noStrike" dirty="0">
                          <a:solidFill>
                            <a:srgbClr val="FFFFFF"/>
                          </a:solidFill>
                          <a:effectLst/>
                          <a:latin typeface="Tahoma" panose="020B0604030504040204" pitchFamily="34" charset="0"/>
                        </a:rPr>
                        <a:t>Ofertas </a:t>
                      </a:r>
                      <a:r>
                        <a:rPr lang="es-ES" sz="1500" b="0" i="0" u="none" strike="noStrike" dirty="0" smtClean="0">
                          <a:solidFill>
                            <a:srgbClr val="FFFFFF"/>
                          </a:solidFill>
                          <a:effectLst/>
                          <a:latin typeface="Tahoma" panose="020B0604030504040204" pitchFamily="34" charset="0"/>
                        </a:rPr>
                        <a:t>trabajo 018</a:t>
                      </a:r>
                      <a:endParaRPr lang="es-ES" sz="1500" b="0" i="0" u="none" strike="noStrike" dirty="0">
                        <a:solidFill>
                          <a:srgbClr val="FFFFFF"/>
                        </a:solidFill>
                        <a:effectLst/>
                        <a:latin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1500" b="0" i="0" u="none" strike="noStrike">
                        <a:solidFill>
                          <a:srgbClr val="FFFFFF"/>
                        </a:solidFill>
                        <a:effectLst/>
                        <a:latin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500" b="0" i="0" u="none" strike="noStrike">
                        <a:solidFill>
                          <a:srgbClr val="FFFFFF"/>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766038">
                <a:tc rowSpan="2">
                  <a:txBody>
                    <a:bodyPr/>
                    <a:lstStyle/>
                    <a:p>
                      <a:pPr algn="ctr" fontAlgn="ctr"/>
                      <a:r>
                        <a:rPr lang="es-ES" sz="1500" b="0" i="0" u="none" strike="noStrike" dirty="0">
                          <a:solidFill>
                            <a:srgbClr val="FFFFFF"/>
                          </a:solidFill>
                          <a:effectLst/>
                          <a:latin typeface="Tahoma" panose="020B0604030504040204" pitchFamily="34" charset="0"/>
                        </a:rPr>
                        <a:t>Titulado FP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S" sz="1500" b="0" i="0" u="none" strike="noStrike" dirty="0">
                          <a:solidFill>
                            <a:srgbClr val="FFFFFF"/>
                          </a:solidFill>
                          <a:effectLst/>
                          <a:latin typeface="Tahoma" panose="020B0604030504040204" pitchFamily="34" charset="0"/>
                        </a:rPr>
                        <a:t>42,30%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500" b="0" i="0" u="none" strike="noStrike">
                          <a:solidFill>
                            <a:srgbClr val="FFFFFF"/>
                          </a:solidFill>
                          <a:effectLst/>
                          <a:latin typeface="Tahoma" panose="020B0604030504040204" pitchFamily="34" charset="0"/>
                        </a:rPr>
                        <a:t>Grado Superior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500" b="0" i="0" u="none" strike="noStrike">
                          <a:solidFill>
                            <a:srgbClr val="FFFFFF"/>
                          </a:solidFill>
                          <a:effectLst/>
                          <a:latin typeface="Calibri" panose="020F0502020204030204" pitchFamily="34" charset="0"/>
                        </a:rPr>
                        <a:t>24,40%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052">
                <a:tc vMerge="1">
                  <a:txBody>
                    <a:bodyPr/>
                    <a:lstStyle/>
                    <a:p>
                      <a:endParaRPr lang="es-ES"/>
                    </a:p>
                  </a:txBody>
                  <a:tcPr/>
                </a:tc>
                <a:tc vMerge="1">
                  <a:txBody>
                    <a:bodyPr/>
                    <a:lstStyle/>
                    <a:p>
                      <a:endParaRPr lang="es-ES"/>
                    </a:p>
                  </a:txBody>
                  <a:tcPr/>
                </a:tc>
                <a:tc>
                  <a:txBody>
                    <a:bodyPr/>
                    <a:lstStyle/>
                    <a:p>
                      <a:pPr algn="ctr" fontAlgn="ctr"/>
                      <a:r>
                        <a:rPr lang="es-ES" sz="1500" b="0" i="0" u="none" strike="noStrike">
                          <a:solidFill>
                            <a:srgbClr val="FFFFFF"/>
                          </a:solidFill>
                          <a:effectLst/>
                          <a:latin typeface="Tahoma" panose="020B0604030504040204" pitchFamily="34" charset="0"/>
                        </a:rPr>
                        <a:t>Grado Medio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500" b="0" i="0" u="none" strike="noStrike">
                          <a:solidFill>
                            <a:srgbClr val="FFFFFF"/>
                          </a:solidFill>
                          <a:effectLst/>
                          <a:latin typeface="Calibri" panose="020F0502020204030204" pitchFamily="34" charset="0"/>
                        </a:rPr>
                        <a:t>17,90%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038">
                <a:tc>
                  <a:txBody>
                    <a:bodyPr/>
                    <a:lstStyle/>
                    <a:p>
                      <a:pPr algn="ctr" fontAlgn="ctr"/>
                      <a:r>
                        <a:rPr lang="es-ES" sz="1500" b="0" i="0" u="none" strike="noStrike">
                          <a:solidFill>
                            <a:srgbClr val="FFFFFF"/>
                          </a:solidFill>
                          <a:effectLst/>
                          <a:latin typeface="Tahoma" panose="020B0604030504040204" pitchFamily="34" charset="0"/>
                        </a:rPr>
                        <a:t>Titulado Universitario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500" b="0" i="0" u="none" strike="noStrike">
                          <a:solidFill>
                            <a:srgbClr val="FFFFFF"/>
                          </a:solidFill>
                          <a:effectLst/>
                          <a:latin typeface="Tahoma" panose="020B0604030504040204" pitchFamily="34" charset="0"/>
                        </a:rPr>
                        <a:t>38,50%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1500" b="0" i="0" u="none" strike="noStrike">
                        <a:solidFill>
                          <a:srgbClr val="FFFFFF"/>
                        </a:solidFill>
                        <a:effectLst/>
                        <a:latin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500" b="0" i="0" u="none" strike="noStrike" dirty="0">
                        <a:solidFill>
                          <a:srgbClr val="FFFFFF"/>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1" name="Rectángulo 10"/>
          <p:cNvSpPr/>
          <p:nvPr/>
        </p:nvSpPr>
        <p:spPr>
          <a:xfrm>
            <a:off x="273277" y="5121171"/>
            <a:ext cx="6096000" cy="923330"/>
          </a:xfrm>
          <a:prstGeom prst="rect">
            <a:avLst/>
          </a:prstGeom>
        </p:spPr>
        <p:txBody>
          <a:bodyPr>
            <a:spAutoFit/>
          </a:bodyPr>
          <a:lstStyle/>
          <a:p>
            <a:r>
              <a:rPr lang="es-ES" dirty="0">
                <a:solidFill>
                  <a:schemeClr val="bg1"/>
                </a:solidFill>
                <a:latin typeface="Tahoma" panose="020B0604030504040204" pitchFamily="34" charset="0"/>
                <a:ea typeface="Tahoma" panose="020B0604030504040204" pitchFamily="34" charset="0"/>
                <a:cs typeface="Tahoma" panose="020B0604030504040204" pitchFamily="34" charset="0"/>
              </a:rPr>
              <a:t>La alta empleabilidad y los salarios competitivos facilitan, cada vez más, que los estudiantes se decanten por la Formación Profesional (FP)</a:t>
            </a:r>
          </a:p>
        </p:txBody>
      </p:sp>
    </p:spTree>
    <p:extLst>
      <p:ext uri="{BB962C8B-B14F-4D97-AF65-F5344CB8AC3E}">
        <p14:creationId xmlns="" xmlns:p14="http://schemas.microsoft.com/office/powerpoint/2010/main" val="236657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primer plano de páginas de un libro">
            <a:extLst>
              <a:ext uri="{FF2B5EF4-FFF2-40B4-BE49-F238E27FC236}">
                <a16:creationId xmlns="" xmlns:a16="http://schemas.microsoft.com/office/drawing/2014/main" id="{18718FBA-CF32-41C2-9D07-1F0F7F19F73C}"/>
              </a:ext>
            </a:extLst>
          </p:cNvPr>
          <p:cNvPicPr>
            <a:picLocks noGrp="1" noChangeAspect="1"/>
          </p:cNvPicPr>
          <p:nvPr>
            <p:ph type="pic" sz="quarter" idx="10"/>
          </p:nvPr>
        </p:nvPicPr>
        <p:blipFill rotWithShape="1">
          <a:blip r:embed="rId3" cstate="email">
            <a:extLst>
              <a:ext uri="{BEBA8EAE-BF5A-486C-A8C5-ECC9F3942E4B}">
                <a14:imgProps xmlns="" xmlns:a14="http://schemas.microsoft.com/office/drawing/2010/main">
                  <a14:imgLayer r:embed="rId4">
                    <a14:imgEffect>
                      <a14:brightnessContrast bright="-20000"/>
                    </a14:imgEffect>
                  </a14:imgLayer>
                </a14:imgProps>
              </a:ext>
              <a:ext uri="{28A0092B-C50C-407E-A947-70E740481C1C}">
                <a14:useLocalDpi xmlns="" xmlns:a14="http://schemas.microsoft.com/office/drawing/2010/main"/>
              </a:ext>
            </a:extLst>
          </a:blip>
          <a:srcRect/>
          <a:stretch/>
        </p:blipFill>
        <p:spPr>
          <a:xfrm>
            <a:off x="0" y="0"/>
            <a:ext cx="12192001" cy="6858000"/>
          </a:xfrm>
        </p:spPr>
      </p:pic>
      <p:sp>
        <p:nvSpPr>
          <p:cNvPr id="34" name="Título 33">
            <a:extLst>
              <a:ext uri="{FF2B5EF4-FFF2-40B4-BE49-F238E27FC236}">
                <a16:creationId xmlns="" xmlns:a16="http://schemas.microsoft.com/office/drawing/2014/main" id="{3749FE94-FC7C-4359-A56E-6C7A87BDEE87}"/>
              </a:ext>
            </a:extLst>
          </p:cNvPr>
          <p:cNvSpPr>
            <a:spLocks noGrp="1"/>
          </p:cNvSpPr>
          <p:nvPr>
            <p:ph type="title"/>
          </p:nvPr>
        </p:nvSpPr>
        <p:spPr>
          <a:xfrm>
            <a:off x="4118590" y="1764792"/>
            <a:ext cx="7809105" cy="2880360"/>
          </a:xfrm>
        </p:spPr>
        <p:txBody>
          <a:bodyPr rtlCol="0"/>
          <a:lstStyle/>
          <a:p>
            <a:r>
              <a:rPr lang="es-ES" sz="4400" dirty="0">
                <a:latin typeface="Tahoma" panose="020B0604030504040204" pitchFamily="34" charset="0"/>
                <a:ea typeface="Tahoma" panose="020B0604030504040204" pitchFamily="34" charset="0"/>
                <a:cs typeface="Tahoma" panose="020B0604030504040204" pitchFamily="34" charset="0"/>
              </a:rPr>
              <a:t>TÍTULO TÉCNICO </a:t>
            </a:r>
            <a:r>
              <a:rPr lang="es-ES" sz="4400" dirty="0" smtClean="0">
                <a:latin typeface="Tahoma" panose="020B0604030504040204" pitchFamily="34" charset="0"/>
                <a:ea typeface="Tahoma" panose="020B0604030504040204" pitchFamily="34" charset="0"/>
                <a:cs typeface="Tahoma" panose="020B0604030504040204" pitchFamily="34" charset="0"/>
              </a:rPr>
              <a:t>EN GESTIÓN DE ALOJAMIENTOS TURÍSTICOS</a:t>
            </a:r>
            <a:endParaRPr lang="es-ES" dirty="0"/>
          </a:p>
        </p:txBody>
      </p:sp>
      <p:sp>
        <p:nvSpPr>
          <p:cNvPr id="35" name="Marcador de texto 34">
            <a:extLst>
              <a:ext uri="{FF2B5EF4-FFF2-40B4-BE49-F238E27FC236}">
                <a16:creationId xmlns="" xmlns:a16="http://schemas.microsoft.com/office/drawing/2014/main" id="{3F200E92-5A1F-40B7-AE02-46929BC459EA}"/>
              </a:ext>
            </a:extLst>
          </p:cNvPr>
          <p:cNvSpPr>
            <a:spLocks noGrp="1"/>
          </p:cNvSpPr>
          <p:nvPr>
            <p:ph type="body" idx="1"/>
          </p:nvPr>
        </p:nvSpPr>
        <p:spPr>
          <a:xfrm>
            <a:off x="3778955" y="4995237"/>
            <a:ext cx="8147433" cy="978408"/>
          </a:xfrm>
        </p:spPr>
        <p:txBody>
          <a:bodyPr rtlCol="0"/>
          <a:lstStyle/>
          <a:p>
            <a:r>
              <a:rPr lang="es-ES" sz="2500" b="1" dirty="0">
                <a:latin typeface="Tahoma" panose="020B0604030504040204" pitchFamily="34" charset="0"/>
                <a:ea typeface="Tahoma" panose="020B0604030504040204" pitchFamily="34" charset="0"/>
                <a:cs typeface="Tahoma" panose="020B0604030504040204" pitchFamily="34" charset="0"/>
              </a:rPr>
              <a:t>FAMILIA PROFESIONAL</a:t>
            </a:r>
            <a:r>
              <a:rPr lang="es-ES" sz="2500" dirty="0" smtClean="0">
                <a:latin typeface="Tahoma" panose="020B0604030504040204" pitchFamily="34" charset="0"/>
                <a:ea typeface="Tahoma" panose="020B0604030504040204" pitchFamily="34" charset="0"/>
                <a:cs typeface="Tahoma" panose="020B0604030504040204" pitchFamily="34" charset="0"/>
              </a:rPr>
              <a:t>: Hostelería y Turismo</a:t>
            </a:r>
            <a:endParaRPr lang="es-ES" sz="2500" dirty="0">
              <a:latin typeface="Tahoma" panose="020B0604030504040204" pitchFamily="34" charset="0"/>
              <a:ea typeface="Tahoma" panose="020B0604030504040204" pitchFamily="34" charset="0"/>
              <a:cs typeface="Tahoma" panose="020B0604030504040204" pitchFamily="34" charset="0"/>
            </a:endParaRPr>
          </a:p>
          <a:p>
            <a:r>
              <a:rPr lang="es-ES" sz="2500" b="1" dirty="0">
                <a:latin typeface="Tahoma" panose="020B0604030504040204" pitchFamily="34" charset="0"/>
                <a:ea typeface="Tahoma" panose="020B0604030504040204" pitchFamily="34" charset="0"/>
                <a:cs typeface="Tahoma" panose="020B0604030504040204" pitchFamily="34" charset="0"/>
              </a:rPr>
              <a:t>DURACIÓN</a:t>
            </a:r>
            <a:r>
              <a:rPr lang="es-ES" sz="2500" dirty="0">
                <a:latin typeface="Tahoma" panose="020B0604030504040204" pitchFamily="34" charset="0"/>
                <a:ea typeface="Tahoma" panose="020B0604030504040204" pitchFamily="34" charset="0"/>
                <a:cs typeface="Tahoma" panose="020B0604030504040204" pitchFamily="34" charset="0"/>
              </a:rPr>
              <a:t>: 2000 </a:t>
            </a:r>
            <a:r>
              <a:rPr lang="es-ES" sz="2500" dirty="0" smtClean="0">
                <a:latin typeface="Tahoma" panose="020B0604030504040204" pitchFamily="34" charset="0"/>
                <a:ea typeface="Tahoma" panose="020B0604030504040204" pitchFamily="34" charset="0"/>
                <a:cs typeface="Tahoma" panose="020B0604030504040204" pitchFamily="34" charset="0"/>
              </a:rPr>
              <a:t>horas (2 años)</a:t>
            </a:r>
            <a:endParaRPr lang="es-ES" sz="2500" dirty="0">
              <a:latin typeface="Tahoma" panose="020B0604030504040204" pitchFamily="34" charset="0"/>
              <a:ea typeface="Tahoma" panose="020B0604030504040204" pitchFamily="34" charset="0"/>
              <a:cs typeface="Tahoma" panose="020B0604030504040204" pitchFamily="34" charset="0"/>
            </a:endParaRPr>
          </a:p>
        </p:txBody>
      </p:sp>
      <p:grpSp>
        <p:nvGrpSpPr>
          <p:cNvPr id="23" name="Grupo 22" descr="elemento decorativo">
            <a:extLst>
              <a:ext uri="{FF2B5EF4-FFF2-40B4-BE49-F238E27FC236}">
                <a16:creationId xmlns="" xmlns:a16="http://schemas.microsoft.com/office/drawing/2014/main" id="{28C94A8D-A234-408C-8281-33CCC01BE2A8}"/>
              </a:ext>
            </a:extLst>
          </p:cNvPr>
          <p:cNvGrpSpPr/>
          <p:nvPr/>
        </p:nvGrpSpPr>
        <p:grpSpPr>
          <a:xfrm>
            <a:off x="0" y="0"/>
            <a:ext cx="4750604" cy="6858000"/>
            <a:chOff x="0" y="0"/>
            <a:chExt cx="4750604" cy="6858000"/>
          </a:xfrm>
        </p:grpSpPr>
        <p:sp>
          <p:nvSpPr>
            <p:cNvPr id="22" name="Forma libre: Forma 21">
              <a:extLst>
                <a:ext uri="{FF2B5EF4-FFF2-40B4-BE49-F238E27FC236}">
                  <a16:creationId xmlns=""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8" name="Forma libre: Forma 17">
              <a:extLst>
                <a:ext uri="{FF2B5EF4-FFF2-40B4-BE49-F238E27FC236}">
                  <a16:creationId xmlns=""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6" name="Forma libre: Forma 15">
              <a:extLst>
                <a:ext uri="{FF2B5EF4-FFF2-40B4-BE49-F238E27FC236}">
                  <a16:creationId xmlns=""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4" name="Forma libre: Forma 13">
              <a:extLst>
                <a:ext uri="{FF2B5EF4-FFF2-40B4-BE49-F238E27FC236}">
                  <a16:creationId xmlns=""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29698" name="AutoShape 2" descr="Resultado de imagen de simbolo hot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 xmlns:p14="http://schemas.microsoft.com/office/powerpoint/2010/main" val="2955604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8" name="Picture 10" descr="Resultado de imagen de trabajar en un hotel"/>
          <p:cNvPicPr>
            <a:picLocks noGrp="1" noChangeAspect="1" noChangeArrowheads="1"/>
          </p:cNvPicPr>
          <p:nvPr>
            <p:ph type="pic" sz="quarter" idx="10"/>
          </p:nvPr>
        </p:nvPicPr>
        <p:blipFill>
          <a:blip r:embed="rId3"/>
          <a:srcRect t="9777" b="9777"/>
          <a:stretch>
            <a:fillRect/>
          </a:stretch>
        </p:blipFill>
        <p:spPr bwMode="auto">
          <a:prstGeom prst="rect">
            <a:avLst/>
          </a:prstGeom>
          <a:noFill/>
        </p:spPr>
      </p:pic>
      <p:sp>
        <p:nvSpPr>
          <p:cNvPr id="29" name="Rectángulo 28" descr="elemento decorativo">
            <a:extLst>
              <a:ext uri="{FF2B5EF4-FFF2-40B4-BE49-F238E27FC236}">
                <a16:creationId xmlns="" xmlns:a16="http://schemas.microsoft.com/office/drawing/2014/main" id="{5C2DDD60-EB1C-44D8-84E1-D86EB3558F1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2000" dirty="0" smtClean="0">
              <a:latin typeface="Tahoma" panose="020B0604030504040204" pitchFamily="34" charset="0"/>
              <a:ea typeface="Tahoma" panose="020B0604030504040204" pitchFamily="34" charset="0"/>
              <a:cs typeface="Tahoma" panose="020B0604030504040204" pitchFamily="34" charset="0"/>
            </a:endParaRPr>
          </a:p>
          <a:p>
            <a:pPr algn="ctr" rtl="0"/>
            <a:r>
              <a:rPr lang="es-ES" sz="2000" dirty="0" smtClean="0">
                <a:latin typeface="Tahoma" panose="020B0604030504040204" pitchFamily="34" charset="0"/>
                <a:ea typeface="Tahoma" panose="020B0604030504040204" pitchFamily="34" charset="0"/>
                <a:cs typeface="Tahoma" panose="020B0604030504040204" pitchFamily="34" charset="0"/>
              </a:rPr>
              <a:t>Con la realización de este ciclo podrás:</a:t>
            </a:r>
          </a:p>
          <a:p>
            <a:pPr algn="ctr" rtl="0"/>
            <a:endParaRPr lang="es-ES" sz="2000" dirty="0" smtClean="0">
              <a:latin typeface="Tahoma" panose="020B0604030504040204" pitchFamily="34" charset="0"/>
              <a:ea typeface="Tahoma" panose="020B0604030504040204" pitchFamily="34" charset="0"/>
              <a:cs typeface="Tahoma" panose="020B0604030504040204" pitchFamily="34" charset="0"/>
            </a:endParaRPr>
          </a:p>
          <a:p>
            <a:pPr algn="ctr" rtl="0"/>
            <a:endParaRPr lang="es-ES" sz="2000" dirty="0" smtClean="0">
              <a:latin typeface="Tahoma" panose="020B0604030504040204" pitchFamily="34" charset="0"/>
              <a:ea typeface="Tahoma" panose="020B0604030504040204" pitchFamily="34" charset="0"/>
              <a:cs typeface="Tahoma" panose="020B0604030504040204" pitchFamily="34" charset="0"/>
            </a:endParaRPr>
          </a:p>
          <a:p>
            <a:pPr lvl="3">
              <a:lnSpc>
                <a:spcPct val="150000"/>
              </a:lnSpc>
              <a:buFont typeface="Wingdings" pitchFamily="2" charset="2"/>
              <a:buChar char="ü"/>
            </a:pPr>
            <a:r>
              <a:rPr lang="es-ES" sz="2000" dirty="0" smtClean="0">
                <a:latin typeface="Tahoma" panose="020B0604030504040204" pitchFamily="34" charset="0"/>
                <a:ea typeface="Tahoma" panose="020B0604030504040204" pitchFamily="34" charset="0"/>
                <a:cs typeface="Tahoma" panose="020B0604030504040204" pitchFamily="34" charset="0"/>
              </a:rPr>
              <a:t> Coordinar los servicios propios de los establecimientos de alojamiento turístico.</a:t>
            </a:r>
          </a:p>
          <a:p>
            <a:pPr lvl="3">
              <a:lnSpc>
                <a:spcPct val="150000"/>
              </a:lnSpc>
              <a:buFont typeface="Wingdings" pitchFamily="2" charset="2"/>
              <a:buChar char="ü"/>
            </a:pPr>
            <a:r>
              <a:rPr lang="es-ES" sz="2000" dirty="0" smtClean="0">
                <a:latin typeface="Tahoma" panose="020B0604030504040204" pitchFamily="34" charset="0"/>
                <a:ea typeface="Tahoma" panose="020B0604030504040204" pitchFamily="34" charset="0"/>
                <a:cs typeface="Tahoma" panose="020B0604030504040204" pitchFamily="34" charset="0"/>
              </a:rPr>
              <a:t> Analizar el mercado y comercializar sus productos.</a:t>
            </a:r>
          </a:p>
          <a:p>
            <a:pPr lvl="3">
              <a:lnSpc>
                <a:spcPct val="150000"/>
              </a:lnSpc>
              <a:buFont typeface="Wingdings" pitchFamily="2" charset="2"/>
              <a:buChar char="ü"/>
            </a:pPr>
            <a:r>
              <a:rPr lang="es-ES" sz="2000" dirty="0" smtClean="0">
                <a:latin typeface="Tahoma" panose="020B0604030504040204" pitchFamily="34" charset="0"/>
                <a:ea typeface="Tahoma" panose="020B0604030504040204" pitchFamily="34" charset="0"/>
                <a:cs typeface="Tahoma" panose="020B0604030504040204" pitchFamily="34" charset="0"/>
              </a:rPr>
              <a:t> Organizar y promocionar eventos.</a:t>
            </a:r>
          </a:p>
          <a:p>
            <a:pPr lvl="3">
              <a:lnSpc>
                <a:spcPct val="150000"/>
              </a:lnSpc>
              <a:buFont typeface="Wingdings" pitchFamily="2" charset="2"/>
              <a:buChar char="ü"/>
            </a:pPr>
            <a:r>
              <a:rPr lang="es-ES" sz="2000" dirty="0" smtClean="0">
                <a:latin typeface="Tahoma" panose="020B0604030504040204" pitchFamily="34" charset="0"/>
                <a:ea typeface="Tahoma" panose="020B0604030504040204" pitchFamily="34" charset="0"/>
                <a:cs typeface="Tahoma" panose="020B0604030504040204" pitchFamily="34" charset="0"/>
              </a:rPr>
              <a:t> Gestionar las reservas del establecimiento.</a:t>
            </a:r>
          </a:p>
          <a:p>
            <a:pPr lvl="3">
              <a:lnSpc>
                <a:spcPct val="150000"/>
              </a:lnSpc>
              <a:buFont typeface="Wingdings" pitchFamily="2" charset="2"/>
              <a:buChar char="ü"/>
            </a:pPr>
            <a:r>
              <a:rPr lang="es-ES" sz="2000" dirty="0" smtClean="0">
                <a:latin typeface="Tahoma" panose="020B0604030504040204" pitchFamily="34" charset="0"/>
                <a:ea typeface="Tahoma" panose="020B0604030504040204" pitchFamily="34" charset="0"/>
                <a:cs typeface="Tahoma" panose="020B0604030504040204" pitchFamily="34" charset="0"/>
              </a:rPr>
              <a:t> Controlar y supervisar el departamento de recepción y pisos.</a:t>
            </a:r>
          </a:p>
          <a:p>
            <a:pPr lvl="3">
              <a:lnSpc>
                <a:spcPct val="150000"/>
              </a:lnSpc>
              <a:buFont typeface="Wingdings" pitchFamily="2" charset="2"/>
              <a:buChar char="ü"/>
            </a:pPr>
            <a:r>
              <a:rPr lang="es-ES" sz="2000" dirty="0" smtClean="0">
                <a:latin typeface="Tahoma" panose="020B0604030504040204" pitchFamily="34" charset="0"/>
                <a:ea typeface="Tahoma" panose="020B0604030504040204" pitchFamily="34" charset="0"/>
                <a:cs typeface="Tahoma" panose="020B0604030504040204" pitchFamily="34" charset="0"/>
              </a:rPr>
              <a:t> Supervisar la correcta atención al cliente y nivel de calidad del establecimiento</a:t>
            </a:r>
            <a:r>
              <a:rPr lang="es-ES" sz="2000" dirty="0" smtClean="0"/>
              <a:t>.</a:t>
            </a:r>
            <a:endParaRPr lang="es-ES" sz="2000" dirty="0"/>
          </a:p>
        </p:txBody>
      </p:sp>
      <p:grpSp>
        <p:nvGrpSpPr>
          <p:cNvPr id="5" name="Grupo 4" descr="elemento decorativo">
            <a:extLst>
              <a:ext uri="{FF2B5EF4-FFF2-40B4-BE49-F238E27FC236}">
                <a16:creationId xmlns=""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ángulo 13">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9" name="Marcador de número de diapositiva 5">
            <a:extLst>
              <a:ext uri="{FF2B5EF4-FFF2-40B4-BE49-F238E27FC236}">
                <a16:creationId xmlns="" xmlns:a16="http://schemas.microsoft.com/office/drawing/2014/main" id="{DB02A950-05E3-4691-9BC9-47B314EEA71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5</a:t>
            </a:fld>
            <a:endParaRPr lang="es-ES" sz="1200">
              <a:solidFill>
                <a:schemeClr val="bg1"/>
              </a:solidFill>
            </a:endParaRPr>
          </a:p>
        </p:txBody>
      </p:sp>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a:xfrm>
            <a:off x="633186" y="557439"/>
            <a:ext cx="10206264" cy="1523263"/>
          </a:xfrm>
        </p:spPr>
        <p:txBody>
          <a:bodyPr rtlCol="0"/>
          <a:lstStyle/>
          <a:p>
            <a:pPr rtl="0"/>
            <a:r>
              <a:rPr lang="es-ES" dirty="0" smtClean="0"/>
              <a:t>	</a:t>
            </a:r>
            <a:br>
              <a:rPr lang="es-ES" dirty="0" smtClean="0"/>
            </a:br>
            <a:r>
              <a:rPr lang="es-ES" sz="3000" dirty="0" smtClean="0">
                <a:latin typeface="Tahoma" panose="020B0604030504040204" pitchFamily="34" charset="0"/>
                <a:ea typeface="Tahoma" panose="020B0604030504040204" pitchFamily="34" charset="0"/>
                <a:cs typeface="Tahoma" panose="020B0604030504040204" pitchFamily="34" charset="0"/>
              </a:rPr>
              <a:t>Objetivo de este ciclo</a:t>
            </a:r>
            <a:endParaRPr lang="es-ES" sz="3000" dirty="0">
              <a:latin typeface="Tahoma" panose="020B0604030504040204" pitchFamily="34" charset="0"/>
              <a:ea typeface="Tahoma" panose="020B0604030504040204" pitchFamily="34" charset="0"/>
              <a:cs typeface="Tahoma" panose="020B0604030504040204" pitchFamily="34" charset="0"/>
            </a:endParaRPr>
          </a:p>
        </p:txBody>
      </p:sp>
      <p:sp>
        <p:nvSpPr>
          <p:cNvPr id="87" name="Marcador de texto 86">
            <a:extLst>
              <a:ext uri="{FF2B5EF4-FFF2-40B4-BE49-F238E27FC236}">
                <a16:creationId xmlns="" xmlns:a16="http://schemas.microsoft.com/office/drawing/2014/main" id="{1F4C9CA2-B224-40CD-8DB2-CAE478D23611}"/>
              </a:ext>
            </a:extLst>
          </p:cNvPr>
          <p:cNvSpPr>
            <a:spLocks noGrp="1"/>
          </p:cNvSpPr>
          <p:nvPr>
            <p:ph type="body" sz="quarter" idx="11"/>
          </p:nvPr>
        </p:nvSpPr>
        <p:spPr>
          <a:xfrm>
            <a:off x="5550793" y="462335"/>
            <a:ext cx="5866144" cy="975147"/>
          </a:xfrm>
        </p:spPr>
        <p:txBody>
          <a:bodyPr rtlCol="0"/>
          <a:lstStyle/>
          <a:p>
            <a:pPr algn="ctr"/>
            <a:endParaRPr lang="es-ES" sz="2000" b="1" dirty="0" smtClean="0">
              <a:latin typeface="Tahoma" panose="020B0604030504040204" pitchFamily="34" charset="0"/>
              <a:ea typeface="Tahoma" panose="020B0604030504040204" pitchFamily="34" charset="0"/>
              <a:cs typeface="Tahoma" panose="020B0604030504040204" pitchFamily="34" charset="0"/>
            </a:endParaRPr>
          </a:p>
          <a:p>
            <a:pPr algn="ctr"/>
            <a:r>
              <a:rPr lang="es-ES" sz="2000" b="1" dirty="0" smtClean="0">
                <a:latin typeface="Tahoma" panose="020B0604030504040204" pitchFamily="34" charset="0"/>
                <a:ea typeface="Tahoma" panose="020B0604030504040204" pitchFamily="34" charset="0"/>
                <a:cs typeface="Tahoma" panose="020B0604030504040204" pitchFamily="34" charset="0"/>
              </a:rPr>
              <a:t>Prepararte para trabajar en sector de los alojamientos turísticos</a:t>
            </a:r>
          </a:p>
          <a:p>
            <a:pPr algn="ctr"/>
            <a:endParaRPr lang="es-ES" sz="2000" b="1" dirty="0">
              <a:latin typeface="Tahoma" panose="020B0604030504040204" pitchFamily="34" charset="0"/>
              <a:ea typeface="Tahoma" panose="020B0604030504040204" pitchFamily="34" charset="0"/>
              <a:cs typeface="Tahoma" panose="020B0604030504040204" pitchFamily="34" charset="0"/>
            </a:endParaRPr>
          </a:p>
        </p:txBody>
      </p:sp>
      <p:sp>
        <p:nvSpPr>
          <p:cNvPr id="6" name="Flecha derecha 5"/>
          <p:cNvSpPr/>
          <p:nvPr/>
        </p:nvSpPr>
        <p:spPr>
          <a:xfrm>
            <a:off x="4406659" y="865826"/>
            <a:ext cx="7740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 xmlns:p14="http://schemas.microsoft.com/office/powerpoint/2010/main" val="136361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Resultado de imagen de habitacion hotel"/>
          <p:cNvPicPr>
            <a:picLocks noGrp="1" noChangeAspect="1" noChangeArrowheads="1"/>
          </p:cNvPicPr>
          <p:nvPr>
            <p:ph type="pic" sz="quarter" idx="10"/>
          </p:nvPr>
        </p:nvPicPr>
        <p:blipFill>
          <a:blip r:embed="rId3"/>
          <a:srcRect l="27627" r="27627"/>
          <a:stretch>
            <a:fillRect/>
          </a:stretch>
        </p:blipFill>
        <p:spPr bwMode="auto">
          <a:xfrm>
            <a:off x="6836125" y="0"/>
            <a:ext cx="5355875" cy="6858000"/>
          </a:xfrm>
          <a:prstGeom prst="rect">
            <a:avLst/>
          </a:prstGeom>
          <a:noFill/>
        </p:spPr>
      </p:pic>
      <p:grpSp>
        <p:nvGrpSpPr>
          <p:cNvPr id="11" name="Grupo 10" descr="elemento decorativo">
            <a:extLst>
              <a:ext uri="{FF2B5EF4-FFF2-40B4-BE49-F238E27FC236}">
                <a16:creationId xmlns="" xmlns:a16="http://schemas.microsoft.com/office/drawing/2014/main" id="{AB025618-C830-4992-9CD3-D9E49BC79E67}"/>
              </a:ext>
            </a:extLst>
          </p:cNvPr>
          <p:cNvGrpSpPr/>
          <p:nvPr/>
        </p:nvGrpSpPr>
        <p:grpSpPr>
          <a:xfrm>
            <a:off x="3302318" y="-340875"/>
            <a:ext cx="7388298" cy="6858000"/>
            <a:chOff x="1826589" y="0"/>
            <a:chExt cx="7388298" cy="6858000"/>
          </a:xfrm>
        </p:grpSpPr>
        <p:sp>
          <p:nvSpPr>
            <p:cNvPr id="10" name="Paralelogramo 9">
              <a:extLst>
                <a:ext uri="{FF2B5EF4-FFF2-40B4-BE49-F238E27FC236}">
                  <a16:creationId xmlns=""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9" name="Paralelogramo 8">
              <a:extLst>
                <a:ext uri="{FF2B5EF4-FFF2-40B4-BE49-F238E27FC236}">
                  <a16:creationId xmlns=""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2" name="Paralelogramo 21">
              <a:extLst>
                <a:ext uri="{FF2B5EF4-FFF2-40B4-BE49-F238E27FC236}">
                  <a16:creationId xmlns=""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4" name="Rectángulo 13" descr="elemento decorativo">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4" name="Marcador de número de diapositiva 5">
            <a:extLst>
              <a:ext uri="{FF2B5EF4-FFF2-40B4-BE49-F238E27FC236}">
                <a16:creationId xmlns=""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6</a:t>
            </a:fld>
            <a:endParaRPr lang="es-ES" sz="1200">
              <a:solidFill>
                <a:schemeClr val="bg1"/>
              </a:solidFill>
            </a:endParaRPr>
          </a:p>
        </p:txBody>
      </p:sp>
      <p:sp>
        <p:nvSpPr>
          <p:cNvPr id="23" name="Marcador de texto 22">
            <a:extLst>
              <a:ext uri="{FF2B5EF4-FFF2-40B4-BE49-F238E27FC236}">
                <a16:creationId xmlns="" xmlns:a16="http://schemas.microsoft.com/office/drawing/2014/main" id="{B88939B0-5B9A-4423-AFD1-CF6B22268795}"/>
              </a:ext>
            </a:extLst>
          </p:cNvPr>
          <p:cNvSpPr>
            <a:spLocks noGrp="1"/>
          </p:cNvSpPr>
          <p:nvPr>
            <p:ph type="body" sz="quarter" idx="11"/>
          </p:nvPr>
        </p:nvSpPr>
        <p:spPr>
          <a:xfrm>
            <a:off x="628410" y="2155987"/>
            <a:ext cx="7345695" cy="4199773"/>
          </a:xfrm>
        </p:spPr>
        <p:txBody>
          <a:bodyPr rtlCol="0"/>
          <a:lstStyle/>
          <a:p>
            <a:r>
              <a:rPr lang="es-ES" b="1" dirty="0" smtClean="0"/>
              <a:t>			</a:t>
            </a:r>
            <a:endParaRPr lang="es-ES" dirty="0"/>
          </a:p>
        </p:txBody>
      </p:sp>
      <p:pic>
        <p:nvPicPr>
          <p:cNvPr id="35" name="Marcador de contenido 34" descr="Libro abierto">
            <a:extLst>
              <a:ext uri="{FF2B5EF4-FFF2-40B4-BE49-F238E27FC236}">
                <a16:creationId xmlns=""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 xmlns:a14="http://schemas.microsoft.com/office/drawing/2010/main"/>
              </a:ext>
              <a:ext uri="{96DAC541-7B7A-43D3-8B79-37D633B846F1}">
                <asvg:svgBlip xmlns="" xmlns:asvg="http://schemas.microsoft.com/office/drawing/2016/SVG/main" r:embed="rId5"/>
              </a:ext>
            </a:extLst>
          </a:blip>
          <a:stretch>
            <a:fillRect/>
          </a:stretch>
        </p:blipFill>
        <p:spPr>
          <a:xfrm>
            <a:off x="3752617" y="1515907"/>
            <a:ext cx="548640" cy="548640"/>
          </a:xfrm>
        </p:spPr>
      </p:pic>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p:txBody>
          <a:bodyPr rtlCol="0"/>
          <a:lstStyle/>
          <a:p>
            <a:pPr algn="ctr" rtl="0"/>
            <a:r>
              <a:rPr lang="es-ES" dirty="0" smtClean="0"/>
              <a:t>Módulos profesionales </a:t>
            </a:r>
            <a:br>
              <a:rPr lang="es-ES" dirty="0" smtClean="0"/>
            </a:br>
            <a:r>
              <a:rPr lang="es-ES" sz="2000" dirty="0" smtClean="0">
                <a:solidFill>
                  <a:srgbClr val="B2606E"/>
                </a:solidFill>
                <a:latin typeface="Tahoma" panose="020B0604030504040204" pitchFamily="34" charset="0"/>
                <a:ea typeface="Tahoma" panose="020B0604030504040204" pitchFamily="34" charset="0"/>
                <a:cs typeface="Tahoma" panose="020B0604030504040204" pitchFamily="34" charset="0"/>
              </a:rPr>
              <a:t>Adquirirás </a:t>
            </a:r>
            <a:r>
              <a:rPr lang="es-ES" sz="2000" dirty="0">
                <a:solidFill>
                  <a:srgbClr val="B2606E"/>
                </a:solidFill>
                <a:latin typeface="Tahoma" panose="020B0604030504040204" pitchFamily="34" charset="0"/>
                <a:ea typeface="Tahoma" panose="020B0604030504040204" pitchFamily="34" charset="0"/>
                <a:cs typeface="Tahoma" panose="020B0604030504040204" pitchFamily="34" charset="0"/>
              </a:rPr>
              <a:t>competencias en todas estas áreas</a:t>
            </a:r>
          </a:p>
        </p:txBody>
      </p:sp>
      <p:graphicFrame>
        <p:nvGraphicFramePr>
          <p:cNvPr id="5" name="Tabla 4"/>
          <p:cNvGraphicFramePr>
            <a:graphicFrameLocks noGrp="1"/>
          </p:cNvGraphicFramePr>
          <p:nvPr>
            <p:extLst>
              <p:ext uri="{D42A27DB-BD31-4B8C-83A1-F6EECF244321}">
                <p14:modId xmlns="" xmlns:p14="http://schemas.microsoft.com/office/powerpoint/2010/main" val="3604639485"/>
              </p:ext>
            </p:extLst>
          </p:nvPr>
        </p:nvGraphicFramePr>
        <p:xfrm>
          <a:off x="500175" y="2106982"/>
          <a:ext cx="7987556" cy="3669643"/>
        </p:xfrm>
        <a:graphic>
          <a:graphicData uri="http://schemas.openxmlformats.org/drawingml/2006/table">
            <a:tbl>
              <a:tblPr>
                <a:tableStyleId>{E8B1032C-EA38-4F05-BA0D-38AFFFC7BED3}</a:tableStyleId>
              </a:tblPr>
              <a:tblGrid>
                <a:gridCol w="3862075"/>
                <a:gridCol w="4125481"/>
              </a:tblGrid>
              <a:tr h="607389">
                <a:tc>
                  <a:txBody>
                    <a:bodyPr/>
                    <a:lstStyle/>
                    <a:p>
                      <a:pPr algn="ctr" fontAlgn="ctr"/>
                      <a:r>
                        <a:rPr lang="es-ES" sz="1400" b="0" i="0" kern="1200" dirty="0" smtClean="0">
                          <a:solidFill>
                            <a:schemeClr val="tx1"/>
                          </a:solidFill>
                          <a:latin typeface="Tahoma" pitchFamily="34" charset="0"/>
                          <a:ea typeface="Tahoma" pitchFamily="34" charset="0"/>
                          <a:cs typeface="Tahoma" pitchFamily="34" charset="0"/>
                        </a:rPr>
                        <a:t>Estructura del mercado turístico.</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c>
                  <a:txBody>
                    <a:bodyPr/>
                    <a:lstStyle/>
                    <a:p>
                      <a:pPr algn="ctr" fontAlgn="ctr"/>
                      <a:r>
                        <a:rPr lang="es-ES" sz="1400" b="0" u="none" strike="noStrike" dirty="0">
                          <a:effectLst/>
                          <a:latin typeface="Tahoma" pitchFamily="34" charset="0"/>
                          <a:ea typeface="Tahoma" pitchFamily="34" charset="0"/>
                          <a:cs typeface="Tahoma" pitchFamily="34" charset="0"/>
                        </a:rPr>
                        <a:t>Inglés</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r>
              <a:tr h="607389">
                <a:tc>
                  <a:txBody>
                    <a:bodyPr/>
                    <a:lstStyle/>
                    <a:p>
                      <a:pPr algn="ctr" fontAlgn="ctr"/>
                      <a:r>
                        <a:rPr lang="es-ES" sz="1400" b="0" i="0" kern="1200" dirty="0" smtClean="0">
                          <a:solidFill>
                            <a:schemeClr val="tx1"/>
                          </a:solidFill>
                          <a:latin typeface="Tahoma" pitchFamily="34" charset="0"/>
                          <a:ea typeface="Tahoma" pitchFamily="34" charset="0"/>
                          <a:cs typeface="Tahoma" pitchFamily="34" charset="0"/>
                        </a:rPr>
                        <a:t>Protocolo y relaciones públicas.</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c>
                  <a:txBody>
                    <a:bodyPr/>
                    <a:lstStyle/>
                    <a:p>
                      <a:pPr algn="ctr" fontAlgn="ctr"/>
                      <a:r>
                        <a:rPr lang="es-ES" sz="1400" b="0" i="0" kern="1200" dirty="0" smtClean="0">
                          <a:solidFill>
                            <a:schemeClr val="tx1"/>
                          </a:solidFill>
                          <a:latin typeface="Tahoma" pitchFamily="34" charset="0"/>
                          <a:ea typeface="Tahoma" pitchFamily="34" charset="0"/>
                          <a:cs typeface="Tahoma" pitchFamily="34" charset="0"/>
                        </a:rPr>
                        <a:t>Recepción y reservas.</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r>
              <a:tr h="607389">
                <a:tc>
                  <a:txBody>
                    <a:bodyPr/>
                    <a:lstStyle/>
                    <a:p>
                      <a:pPr algn="ctr" fontAlgn="ctr"/>
                      <a:r>
                        <a:rPr lang="es-ES" sz="1400" b="0" i="0" kern="1200" dirty="0" smtClean="0">
                          <a:solidFill>
                            <a:schemeClr val="tx1"/>
                          </a:solidFill>
                          <a:latin typeface="Tahoma" pitchFamily="34" charset="0"/>
                          <a:ea typeface="Tahoma" pitchFamily="34" charset="0"/>
                          <a:cs typeface="Tahoma" pitchFamily="34" charset="0"/>
                        </a:rPr>
                        <a:t>Marketing turístico</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c>
                  <a:txBody>
                    <a:bodyPr/>
                    <a:lstStyle/>
                    <a:p>
                      <a:pPr algn="ctr" fontAlgn="ctr"/>
                      <a:r>
                        <a:rPr lang="es-ES" sz="1400" b="0" i="0" kern="1200" dirty="0" smtClean="0">
                          <a:solidFill>
                            <a:schemeClr val="tx1"/>
                          </a:solidFill>
                          <a:latin typeface="Tahoma" pitchFamily="34" charset="0"/>
                          <a:ea typeface="Tahoma" pitchFamily="34" charset="0"/>
                          <a:cs typeface="Tahoma" pitchFamily="34" charset="0"/>
                        </a:rPr>
                        <a:t>Recursos humanos en el alojamiento.</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r>
              <a:tr h="607389">
                <a:tc>
                  <a:txBody>
                    <a:bodyPr/>
                    <a:lstStyle/>
                    <a:p>
                      <a:pPr algn="ctr" fontAlgn="ctr"/>
                      <a:r>
                        <a:rPr lang="es-ES" sz="1400" b="0" i="0" kern="1200" dirty="0" smtClean="0">
                          <a:solidFill>
                            <a:schemeClr val="tx1"/>
                          </a:solidFill>
                          <a:latin typeface="Tahoma" pitchFamily="34" charset="0"/>
                          <a:ea typeface="Tahoma" pitchFamily="34" charset="0"/>
                          <a:cs typeface="Tahoma" pitchFamily="34" charset="0"/>
                        </a:rPr>
                        <a:t>Dirección de alojamientos turísticos</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c>
                  <a:txBody>
                    <a:bodyPr/>
                    <a:lstStyle/>
                    <a:p>
                      <a:pPr algn="ctr" fontAlgn="ctr"/>
                      <a:r>
                        <a:rPr lang="es-ES" sz="1400" b="0" i="0" kern="1200" dirty="0" smtClean="0">
                          <a:solidFill>
                            <a:schemeClr val="tx1"/>
                          </a:solidFill>
                          <a:latin typeface="Tahoma" pitchFamily="34" charset="0"/>
                          <a:ea typeface="Tahoma" pitchFamily="34" charset="0"/>
                          <a:cs typeface="Tahoma" pitchFamily="34" charset="0"/>
                        </a:rPr>
                        <a:t>Comercialización de eventos.</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r>
              <a:tr h="607389">
                <a:tc>
                  <a:txBody>
                    <a:bodyPr/>
                    <a:lstStyle/>
                    <a:p>
                      <a:pPr algn="ctr" fontAlgn="ctr"/>
                      <a:r>
                        <a:rPr lang="es-ES" sz="1400" b="0" i="0" kern="1200" dirty="0" smtClean="0">
                          <a:solidFill>
                            <a:schemeClr val="tx1"/>
                          </a:solidFill>
                          <a:latin typeface="Tahoma" pitchFamily="34" charset="0"/>
                          <a:ea typeface="Tahoma" pitchFamily="34" charset="0"/>
                          <a:cs typeface="Tahoma" pitchFamily="34" charset="0"/>
                        </a:rPr>
                        <a:t>Gestión del departamento de pisos.</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c>
                  <a:txBody>
                    <a:bodyPr/>
                    <a:lstStyle/>
                    <a:p>
                      <a:pPr algn="ctr" fontAlgn="ctr"/>
                      <a:r>
                        <a:rPr lang="es-ES" sz="1400" b="0" u="none" strike="noStrike" dirty="0" smtClean="0">
                          <a:effectLst/>
                          <a:latin typeface="Tahoma" pitchFamily="34" charset="0"/>
                          <a:ea typeface="Tahoma" pitchFamily="34" charset="0"/>
                          <a:cs typeface="Tahoma" pitchFamily="34" charset="0"/>
                        </a:rPr>
                        <a:t>Francés</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r>
              <a:tr h="316349">
                <a:tc>
                  <a:txBody>
                    <a:bodyPr/>
                    <a:lstStyle/>
                    <a:p>
                      <a:pPr algn="ctr" fontAlgn="ctr"/>
                      <a:r>
                        <a:rPr lang="es-ES" sz="1400" b="0" u="none" strike="noStrike" dirty="0">
                          <a:effectLst/>
                          <a:latin typeface="Tahoma" pitchFamily="34" charset="0"/>
                          <a:ea typeface="Tahoma" pitchFamily="34" charset="0"/>
                          <a:cs typeface="Tahoma" pitchFamily="34" charset="0"/>
                        </a:rPr>
                        <a:t>Formación y orientación laboral</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c>
                  <a:txBody>
                    <a:bodyPr/>
                    <a:lstStyle/>
                    <a:p>
                      <a:pPr algn="ctr" fontAlgn="ctr"/>
                      <a:r>
                        <a:rPr lang="es-ES" sz="1400" b="0" u="none" strike="noStrike" dirty="0">
                          <a:effectLst/>
                          <a:latin typeface="Tahoma" pitchFamily="34" charset="0"/>
                          <a:ea typeface="Tahoma" pitchFamily="34" charset="0"/>
                          <a:cs typeface="Tahoma" pitchFamily="34" charset="0"/>
                        </a:rPr>
                        <a:t>Formación en centros de trabajo</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r>
              <a:tr h="316349">
                <a:tc>
                  <a:txBody>
                    <a:bodyPr/>
                    <a:lstStyle/>
                    <a:p>
                      <a:pPr algn="ctr" fontAlgn="ctr"/>
                      <a:r>
                        <a:rPr lang="es-ES" sz="1400" b="0" i="0" u="none" strike="noStrike" dirty="0" smtClean="0">
                          <a:solidFill>
                            <a:srgbClr val="000000"/>
                          </a:solidFill>
                          <a:effectLst/>
                          <a:latin typeface="Tahoma" pitchFamily="34" charset="0"/>
                          <a:ea typeface="Tahoma" pitchFamily="34" charset="0"/>
                          <a:cs typeface="Tahoma" pitchFamily="34" charset="0"/>
                        </a:rPr>
                        <a:t>Empresa e iniciativa emprendedora</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c>
                  <a:txBody>
                    <a:bodyPr/>
                    <a:lstStyle/>
                    <a:p>
                      <a:pPr algn="ctr" fontAlgn="ctr"/>
                      <a:r>
                        <a:rPr lang="es-ES" sz="1400" b="0" i="0" u="none" strike="noStrike" dirty="0" smtClean="0">
                          <a:solidFill>
                            <a:srgbClr val="000000"/>
                          </a:solidFill>
                          <a:effectLst/>
                          <a:latin typeface="Tahoma" pitchFamily="34" charset="0"/>
                          <a:ea typeface="Tahoma" pitchFamily="34" charset="0"/>
                          <a:cs typeface="Tahoma" pitchFamily="34" charset="0"/>
                        </a:rPr>
                        <a:t>Proyecto de Gestión</a:t>
                      </a:r>
                      <a:r>
                        <a:rPr lang="es-ES" sz="1400" b="0" i="0" u="none" strike="noStrike" baseline="0" dirty="0" smtClean="0">
                          <a:solidFill>
                            <a:srgbClr val="000000"/>
                          </a:solidFill>
                          <a:effectLst/>
                          <a:latin typeface="Tahoma" pitchFamily="34" charset="0"/>
                          <a:ea typeface="Tahoma" pitchFamily="34" charset="0"/>
                          <a:cs typeface="Tahoma" pitchFamily="34" charset="0"/>
                        </a:rPr>
                        <a:t> de alojamiento turístico</a:t>
                      </a:r>
                      <a:endParaRPr lang="es-ES" sz="1400" b="0" i="0" u="none" strike="noStrike" dirty="0">
                        <a:solidFill>
                          <a:srgbClr val="000000"/>
                        </a:solidFill>
                        <a:effectLst/>
                        <a:latin typeface="Tahoma" pitchFamily="34" charset="0"/>
                        <a:ea typeface="Tahoma" pitchFamily="34" charset="0"/>
                        <a:cs typeface="Tahoma" pitchFamily="34" charset="0"/>
                      </a:endParaRPr>
                    </a:p>
                  </a:txBody>
                  <a:tcPr marL="9525" marR="9525" marT="0" marB="0" anchor="ctr"/>
                </a:tc>
              </a:tr>
            </a:tbl>
          </a:graphicData>
        </a:graphic>
      </p:graphicFrame>
    </p:spTree>
    <p:extLst>
      <p:ext uri="{BB962C8B-B14F-4D97-AF65-F5344CB8AC3E}">
        <p14:creationId xmlns="" xmlns:p14="http://schemas.microsoft.com/office/powerpoint/2010/main" val="3059390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Resultado de imagen de trabajar en un hotel"/>
          <p:cNvPicPr>
            <a:picLocks noGrp="1" noChangeAspect="1" noChangeArrowheads="1"/>
          </p:cNvPicPr>
          <p:nvPr>
            <p:ph type="pic" sz="quarter" idx="10"/>
          </p:nvPr>
        </p:nvPicPr>
        <p:blipFill>
          <a:blip r:embed="rId3"/>
          <a:srcRect l="27715" r="27715"/>
          <a:stretch>
            <a:fillRect/>
          </a:stretch>
        </p:blipFill>
        <p:spPr bwMode="auto">
          <a:xfrm>
            <a:off x="6835775" y="0"/>
            <a:ext cx="5356225" cy="6858000"/>
          </a:xfrm>
          <a:prstGeom prst="rect">
            <a:avLst/>
          </a:prstGeom>
          <a:noFill/>
        </p:spPr>
      </p:pic>
      <p:grpSp>
        <p:nvGrpSpPr>
          <p:cNvPr id="11" name="Grupo 10" descr="elemento decorativo">
            <a:extLst>
              <a:ext uri="{FF2B5EF4-FFF2-40B4-BE49-F238E27FC236}">
                <a16:creationId xmlns="" xmlns:a16="http://schemas.microsoft.com/office/drawing/2014/main" id="{AB025618-C830-4992-9CD3-D9E49BC79E67}"/>
              </a:ext>
            </a:extLst>
          </p:cNvPr>
          <p:cNvGrpSpPr/>
          <p:nvPr/>
        </p:nvGrpSpPr>
        <p:grpSpPr>
          <a:xfrm>
            <a:off x="2556659" y="0"/>
            <a:ext cx="6548153" cy="6858000"/>
            <a:chOff x="1826589" y="0"/>
            <a:chExt cx="7388298" cy="6858000"/>
          </a:xfrm>
        </p:grpSpPr>
        <p:sp>
          <p:nvSpPr>
            <p:cNvPr id="10" name="Paralelogramo 9">
              <a:extLst>
                <a:ext uri="{FF2B5EF4-FFF2-40B4-BE49-F238E27FC236}">
                  <a16:creationId xmlns=""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9" name="Paralelogramo 8">
              <a:extLst>
                <a:ext uri="{FF2B5EF4-FFF2-40B4-BE49-F238E27FC236}">
                  <a16:creationId xmlns=""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2" name="Paralelogramo 21">
              <a:extLst>
                <a:ext uri="{FF2B5EF4-FFF2-40B4-BE49-F238E27FC236}">
                  <a16:creationId xmlns=""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4" name="Rectángulo 13" descr="elemento decorativo">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7" name="Marcador de número de diapositiva 5">
            <a:extLst>
              <a:ext uri="{FF2B5EF4-FFF2-40B4-BE49-F238E27FC236}">
                <a16:creationId xmlns=""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7</a:t>
            </a:fld>
            <a:endParaRPr lang="es-ES" sz="1200">
              <a:solidFill>
                <a:schemeClr val="bg1"/>
              </a:solidFill>
            </a:endParaRPr>
          </a:p>
        </p:txBody>
      </p:sp>
      <p:sp>
        <p:nvSpPr>
          <p:cNvPr id="23" name="Marcador de texto 22">
            <a:extLst>
              <a:ext uri="{FF2B5EF4-FFF2-40B4-BE49-F238E27FC236}">
                <a16:creationId xmlns="" xmlns:a16="http://schemas.microsoft.com/office/drawing/2014/main" id="{B88939B0-5B9A-4423-AFD1-CF6B22268795}"/>
              </a:ext>
            </a:extLst>
          </p:cNvPr>
          <p:cNvSpPr>
            <a:spLocks noGrp="1"/>
          </p:cNvSpPr>
          <p:nvPr>
            <p:ph type="body" sz="quarter" idx="11"/>
          </p:nvPr>
        </p:nvSpPr>
        <p:spPr>
          <a:xfrm>
            <a:off x="404949" y="2172066"/>
            <a:ext cx="7667896" cy="3198127"/>
          </a:xfrm>
        </p:spPr>
        <p:txBody>
          <a:bodyPr rtlCol="0"/>
          <a:lstStyle/>
          <a:p>
            <a:pPr>
              <a:buFont typeface="Wingdings" pitchFamily="2" charset="2"/>
              <a:buChar char="ü"/>
            </a:pPr>
            <a:r>
              <a:rPr lang="es-ES" sz="2000" dirty="0" smtClean="0"/>
              <a:t> </a:t>
            </a:r>
            <a:r>
              <a:rPr lang="es-ES" sz="1700" dirty="0" smtClean="0">
                <a:latin typeface="Tahoma" pitchFamily="34" charset="0"/>
                <a:ea typeface="Tahoma" pitchFamily="34" charset="0"/>
                <a:cs typeface="Tahoma" pitchFamily="34" charset="0"/>
              </a:rPr>
              <a:t>Subdirector/a de </a:t>
            </a:r>
            <a:r>
              <a:rPr lang="es-ES" sz="1700" dirty="0">
                <a:latin typeface="Tahoma" pitchFamily="34" charset="0"/>
                <a:ea typeface="Tahoma" pitchFamily="34" charset="0"/>
                <a:cs typeface="Tahoma" pitchFamily="34" charset="0"/>
              </a:rPr>
              <a:t>alojamientos de establecimientos turísticos.</a:t>
            </a:r>
          </a:p>
          <a:p>
            <a:pPr>
              <a:buFont typeface="Wingdings" pitchFamily="2" charset="2"/>
              <a:buChar char="ü"/>
            </a:pPr>
            <a:r>
              <a:rPr lang="es-ES" sz="1700" dirty="0" smtClean="0">
                <a:latin typeface="Tahoma" pitchFamily="34" charset="0"/>
                <a:ea typeface="Tahoma" pitchFamily="34" charset="0"/>
                <a:cs typeface="Tahoma" pitchFamily="34" charset="0"/>
              </a:rPr>
              <a:t> Jefe/a </a:t>
            </a:r>
            <a:r>
              <a:rPr lang="es-ES" sz="1700" dirty="0">
                <a:latin typeface="Tahoma" pitchFamily="34" charset="0"/>
                <a:ea typeface="Tahoma" pitchFamily="34" charset="0"/>
                <a:cs typeface="Tahoma" pitchFamily="34" charset="0"/>
              </a:rPr>
              <a:t>de recepción.</a:t>
            </a:r>
          </a:p>
          <a:p>
            <a:pPr>
              <a:buFont typeface="Wingdings" pitchFamily="2" charset="2"/>
              <a:buChar char="ü"/>
            </a:pPr>
            <a:r>
              <a:rPr lang="es-ES" sz="1700" dirty="0" smtClean="0">
                <a:latin typeface="Tahoma" pitchFamily="34" charset="0"/>
                <a:ea typeface="Tahoma" pitchFamily="34" charset="0"/>
                <a:cs typeface="Tahoma" pitchFamily="34" charset="0"/>
              </a:rPr>
              <a:t> Encargada/o de </a:t>
            </a:r>
            <a:r>
              <a:rPr lang="es-ES" sz="1700" dirty="0">
                <a:latin typeface="Tahoma" pitchFamily="34" charset="0"/>
                <a:ea typeface="Tahoma" pitchFamily="34" charset="0"/>
                <a:cs typeface="Tahoma" pitchFamily="34" charset="0"/>
              </a:rPr>
              <a:t>reservas.</a:t>
            </a:r>
          </a:p>
          <a:p>
            <a:pPr>
              <a:buFont typeface="Wingdings" pitchFamily="2" charset="2"/>
              <a:buChar char="ü"/>
            </a:pPr>
            <a:r>
              <a:rPr lang="es-ES" sz="1700" dirty="0" smtClean="0">
                <a:latin typeface="Tahoma" pitchFamily="34" charset="0"/>
                <a:ea typeface="Tahoma" pitchFamily="34" charset="0"/>
                <a:cs typeface="Tahoma" pitchFamily="34" charset="0"/>
              </a:rPr>
              <a:t> Jefa </a:t>
            </a:r>
            <a:r>
              <a:rPr lang="es-ES" sz="1700" dirty="0">
                <a:latin typeface="Tahoma" pitchFamily="34" charset="0"/>
                <a:ea typeface="Tahoma" pitchFamily="34" charset="0"/>
                <a:cs typeface="Tahoma" pitchFamily="34" charset="0"/>
              </a:rPr>
              <a:t>/ jefe de reservas.</a:t>
            </a:r>
          </a:p>
          <a:p>
            <a:pPr>
              <a:buFont typeface="Wingdings" pitchFamily="2" charset="2"/>
              <a:buChar char="ü"/>
            </a:pPr>
            <a:r>
              <a:rPr lang="es-ES" sz="1700" dirty="0" smtClean="0">
                <a:latin typeface="Tahoma" pitchFamily="34" charset="0"/>
                <a:ea typeface="Tahoma" pitchFamily="34" charset="0"/>
                <a:cs typeface="Tahoma" pitchFamily="34" charset="0"/>
              </a:rPr>
              <a:t>Coordinador/a de </a:t>
            </a:r>
            <a:r>
              <a:rPr lang="es-ES" sz="1700" dirty="0">
                <a:latin typeface="Tahoma" pitchFamily="34" charset="0"/>
                <a:ea typeface="Tahoma" pitchFamily="34" charset="0"/>
                <a:cs typeface="Tahoma" pitchFamily="34" charset="0"/>
              </a:rPr>
              <a:t>calidad.</a:t>
            </a:r>
          </a:p>
          <a:p>
            <a:pPr>
              <a:buFont typeface="Wingdings" pitchFamily="2" charset="2"/>
              <a:buChar char="ü"/>
            </a:pPr>
            <a:r>
              <a:rPr lang="es-ES" sz="1700" dirty="0">
                <a:latin typeface="Tahoma" pitchFamily="34" charset="0"/>
                <a:ea typeface="Tahoma" pitchFamily="34" charset="0"/>
                <a:cs typeface="Tahoma" pitchFamily="34" charset="0"/>
              </a:rPr>
              <a:t>Gobernanta o </a:t>
            </a:r>
            <a:r>
              <a:rPr lang="es-ES" sz="1700" dirty="0" smtClean="0">
                <a:latin typeface="Tahoma" pitchFamily="34" charset="0"/>
                <a:ea typeface="Tahoma" pitchFamily="34" charset="0"/>
                <a:cs typeface="Tahoma" pitchFamily="34" charset="0"/>
              </a:rPr>
              <a:t>encargado/a general </a:t>
            </a:r>
            <a:r>
              <a:rPr lang="es-ES" sz="1700" dirty="0">
                <a:latin typeface="Tahoma" pitchFamily="34" charset="0"/>
                <a:ea typeface="Tahoma" pitchFamily="34" charset="0"/>
                <a:cs typeface="Tahoma" pitchFamily="34" charset="0"/>
              </a:rPr>
              <a:t>del servicio de pisos y limpieza.</a:t>
            </a:r>
          </a:p>
          <a:p>
            <a:pPr>
              <a:buFont typeface="Wingdings" pitchFamily="2" charset="2"/>
              <a:buChar char="ü"/>
            </a:pPr>
            <a:r>
              <a:rPr lang="es-ES" sz="1700" dirty="0" err="1">
                <a:latin typeface="Tahoma" pitchFamily="34" charset="0"/>
                <a:ea typeface="Tahoma" pitchFamily="34" charset="0"/>
                <a:cs typeface="Tahoma" pitchFamily="34" charset="0"/>
              </a:rPr>
              <a:t>Subgobernanta</a:t>
            </a:r>
            <a:r>
              <a:rPr lang="es-ES" sz="1700" dirty="0">
                <a:latin typeface="Tahoma" pitchFamily="34" charset="0"/>
                <a:ea typeface="Tahoma" pitchFamily="34" charset="0"/>
                <a:cs typeface="Tahoma" pitchFamily="34" charset="0"/>
              </a:rPr>
              <a:t> o </a:t>
            </a:r>
            <a:r>
              <a:rPr lang="es-ES" sz="1700" dirty="0" smtClean="0">
                <a:latin typeface="Tahoma" pitchFamily="34" charset="0"/>
                <a:ea typeface="Tahoma" pitchFamily="34" charset="0"/>
                <a:cs typeface="Tahoma" pitchFamily="34" charset="0"/>
              </a:rPr>
              <a:t>encargada/o de </a:t>
            </a:r>
            <a:r>
              <a:rPr lang="es-ES" sz="1700" dirty="0">
                <a:latin typeface="Tahoma" pitchFamily="34" charset="0"/>
                <a:ea typeface="Tahoma" pitchFamily="34" charset="0"/>
                <a:cs typeface="Tahoma" pitchFamily="34" charset="0"/>
              </a:rPr>
              <a:t>sección del servicio de pisos y limpieza.</a:t>
            </a:r>
          </a:p>
          <a:p>
            <a:pPr>
              <a:buFont typeface="Wingdings" pitchFamily="2" charset="2"/>
              <a:buChar char="ü"/>
            </a:pPr>
            <a:r>
              <a:rPr lang="es-ES" sz="1700" dirty="0" smtClean="0">
                <a:latin typeface="Tahoma" pitchFamily="34" charset="0"/>
                <a:ea typeface="Tahoma" pitchFamily="34" charset="0"/>
                <a:cs typeface="Tahoma" pitchFamily="34" charset="0"/>
              </a:rPr>
              <a:t>Gestor/a de </a:t>
            </a:r>
            <a:r>
              <a:rPr lang="es-ES" sz="1700" dirty="0">
                <a:latin typeface="Tahoma" pitchFamily="34" charset="0"/>
                <a:ea typeface="Tahoma" pitchFamily="34" charset="0"/>
                <a:cs typeface="Tahoma" pitchFamily="34" charset="0"/>
              </a:rPr>
              <a:t>alojamiento en residencias, hospitales y similares.</a:t>
            </a:r>
          </a:p>
          <a:p>
            <a:pPr>
              <a:buFont typeface="Wingdings" pitchFamily="2" charset="2"/>
              <a:buChar char="ü"/>
            </a:pPr>
            <a:r>
              <a:rPr lang="es-ES" sz="1700" dirty="0" smtClean="0">
                <a:latin typeface="Tahoma" pitchFamily="34" charset="0"/>
                <a:ea typeface="Tahoma" pitchFamily="34" charset="0"/>
                <a:cs typeface="Tahoma" pitchFamily="34" charset="0"/>
              </a:rPr>
              <a:t>Gestor/a de </a:t>
            </a:r>
            <a:r>
              <a:rPr lang="es-ES" sz="1700" dirty="0">
                <a:latin typeface="Tahoma" pitchFamily="34" charset="0"/>
                <a:ea typeface="Tahoma" pitchFamily="34" charset="0"/>
                <a:cs typeface="Tahoma" pitchFamily="34" charset="0"/>
              </a:rPr>
              <a:t>alojamiento en casas rurales.</a:t>
            </a:r>
          </a:p>
          <a:p>
            <a:pPr>
              <a:buFont typeface="Wingdings" pitchFamily="2" charset="2"/>
              <a:buChar char="ü"/>
            </a:pPr>
            <a:r>
              <a:rPr lang="es-ES" sz="1700" dirty="0" smtClean="0">
                <a:latin typeface="Tahoma" pitchFamily="34" charset="0"/>
                <a:ea typeface="Tahoma" pitchFamily="34" charset="0"/>
                <a:cs typeface="Tahoma" pitchFamily="34" charset="0"/>
              </a:rPr>
              <a:t>Coordinador/a de </a:t>
            </a:r>
            <a:r>
              <a:rPr lang="es-ES" sz="1700" dirty="0">
                <a:latin typeface="Tahoma" pitchFamily="34" charset="0"/>
                <a:ea typeface="Tahoma" pitchFamily="34" charset="0"/>
                <a:cs typeface="Tahoma" pitchFamily="34" charset="0"/>
              </a:rPr>
              <a:t>eventos.</a:t>
            </a:r>
          </a:p>
          <a:p>
            <a:pPr>
              <a:buFont typeface="Wingdings" pitchFamily="2" charset="2"/>
              <a:buChar char="ü"/>
            </a:pPr>
            <a:r>
              <a:rPr lang="es-ES" sz="1700" dirty="0" smtClean="0">
                <a:latin typeface="Tahoma" pitchFamily="34" charset="0"/>
                <a:ea typeface="Tahoma" pitchFamily="34" charset="0"/>
                <a:cs typeface="Tahoma" pitchFamily="34" charset="0"/>
              </a:rPr>
              <a:t>Jefa/e de </a:t>
            </a:r>
            <a:r>
              <a:rPr lang="es-ES" sz="1700" dirty="0">
                <a:latin typeface="Tahoma" pitchFamily="34" charset="0"/>
                <a:ea typeface="Tahoma" pitchFamily="34" charset="0"/>
                <a:cs typeface="Tahoma" pitchFamily="34" charset="0"/>
              </a:rPr>
              <a:t>ventas en establecimientos de alojamientos turísticos.</a:t>
            </a:r>
          </a:p>
          <a:p>
            <a:pPr>
              <a:buFont typeface="Wingdings" pitchFamily="2" charset="2"/>
              <a:buChar char="ü"/>
            </a:pPr>
            <a:r>
              <a:rPr lang="es-ES" sz="1700" dirty="0">
                <a:latin typeface="Tahoma" pitchFamily="34" charset="0"/>
                <a:ea typeface="Tahoma" pitchFamily="34" charset="0"/>
                <a:cs typeface="Tahoma" pitchFamily="34" charset="0"/>
              </a:rPr>
              <a:t>Comercial de establecimientos de alojamientos turísticos</a:t>
            </a:r>
            <a:r>
              <a:rPr lang="es-ES" sz="1700" dirty="0"/>
              <a:t>.</a:t>
            </a:r>
          </a:p>
          <a:p>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sz="2000" dirty="0">
                <a:latin typeface="Tahoma" panose="020B0604030504040204" pitchFamily="34" charset="0"/>
                <a:ea typeface="Tahoma" panose="020B0604030504040204" pitchFamily="34" charset="0"/>
                <a:cs typeface="Tahoma" panose="020B0604030504040204" pitchFamily="34" charset="0"/>
              </a:rPr>
              <a:t> </a:t>
            </a:r>
          </a:p>
          <a:p>
            <a:r>
              <a:rPr lang="es-ES" dirty="0"/>
              <a:t> </a:t>
            </a:r>
          </a:p>
        </p:txBody>
      </p:sp>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a:xfrm>
            <a:off x="209005" y="270056"/>
            <a:ext cx="8242663" cy="830997"/>
          </a:xfrm>
        </p:spPr>
        <p:txBody>
          <a:bodyPr rtlCol="0"/>
          <a:lstStyle/>
          <a:p>
            <a:pPr algn="ctr"/>
            <a:r>
              <a:rPr lang="es-ES" dirty="0" smtClean="0"/>
              <a:t>Salidas profesionales</a:t>
            </a:r>
            <a:br>
              <a:rPr lang="es-ES" dirty="0" smtClean="0"/>
            </a:br>
            <a:r>
              <a:rPr lang="es-ES" sz="2000" dirty="0">
                <a:solidFill>
                  <a:srgbClr val="B2606E"/>
                </a:solidFill>
                <a:latin typeface="Tahoma" panose="020B0604030504040204" pitchFamily="34" charset="0"/>
                <a:ea typeface="Tahoma" panose="020B0604030504040204" pitchFamily="34" charset="0"/>
                <a:cs typeface="Tahoma" panose="020B0604030504040204" pitchFamily="34" charset="0"/>
              </a:rPr>
              <a:t>Fórmate en una de las titulaciones con mayores salidas profesionales. </a:t>
            </a:r>
            <a:r>
              <a:rPr lang="es-ES" sz="2000" dirty="0" smtClean="0">
                <a:solidFill>
                  <a:srgbClr val="B2606E"/>
                </a:solidFill>
                <a:latin typeface="Tahoma" panose="020B0604030504040204" pitchFamily="34" charset="0"/>
                <a:ea typeface="Tahoma" panose="020B0604030504040204" pitchFamily="34" charset="0"/>
                <a:cs typeface="Tahoma" panose="020B0604030504040204" pitchFamily="34" charset="0"/>
              </a:rPr>
              <a:t/>
            </a:r>
            <a:br>
              <a:rPr lang="es-ES" sz="2000" dirty="0" smtClean="0">
                <a:solidFill>
                  <a:srgbClr val="B2606E"/>
                </a:solidFill>
                <a:latin typeface="Tahoma" panose="020B0604030504040204" pitchFamily="34" charset="0"/>
                <a:ea typeface="Tahoma" panose="020B0604030504040204" pitchFamily="34" charset="0"/>
                <a:cs typeface="Tahoma" panose="020B0604030504040204" pitchFamily="34" charset="0"/>
              </a:rPr>
            </a:br>
            <a:r>
              <a:rPr lang="es-ES" sz="2000" dirty="0" smtClean="0">
                <a:solidFill>
                  <a:srgbClr val="B2606E"/>
                </a:solidFill>
                <a:latin typeface="Tahoma" panose="020B0604030504040204" pitchFamily="34" charset="0"/>
                <a:ea typeface="Tahoma" panose="020B0604030504040204" pitchFamily="34" charset="0"/>
                <a:cs typeface="Tahoma" panose="020B0604030504040204" pitchFamily="34" charset="0"/>
              </a:rPr>
              <a:t/>
            </a:r>
            <a:br>
              <a:rPr lang="es-ES" sz="2000" dirty="0" smtClean="0">
                <a:solidFill>
                  <a:srgbClr val="B2606E"/>
                </a:solidFill>
                <a:latin typeface="Tahoma" panose="020B0604030504040204" pitchFamily="34" charset="0"/>
                <a:ea typeface="Tahoma" panose="020B0604030504040204" pitchFamily="34" charset="0"/>
                <a:cs typeface="Tahoma" panose="020B0604030504040204" pitchFamily="34" charset="0"/>
              </a:rPr>
            </a:br>
            <a:r>
              <a:rPr lang="es-ES" sz="2000" dirty="0" smtClean="0">
                <a:solidFill>
                  <a:srgbClr val="B2606E"/>
                </a:solidFill>
                <a:latin typeface="Tahoma" panose="020B0604030504040204" pitchFamily="34" charset="0"/>
                <a:ea typeface="Tahoma" panose="020B0604030504040204" pitchFamily="34" charset="0"/>
                <a:cs typeface="Tahoma" panose="020B0604030504040204" pitchFamily="34" charset="0"/>
              </a:rPr>
              <a:t>¿</a:t>
            </a:r>
            <a:r>
              <a:rPr lang="es-ES" sz="2000" dirty="0">
                <a:solidFill>
                  <a:srgbClr val="B2606E"/>
                </a:solidFill>
                <a:latin typeface="Tahoma" panose="020B0604030504040204" pitchFamily="34" charset="0"/>
                <a:ea typeface="Tahoma" panose="020B0604030504040204" pitchFamily="34" charset="0"/>
                <a:cs typeface="Tahoma" panose="020B0604030504040204" pitchFamily="34" charset="0"/>
              </a:rPr>
              <a:t>En qué podrás trabajar una vez hayas estudiado el </a:t>
            </a:r>
            <a:r>
              <a:rPr lang="es-ES" sz="2000" dirty="0" smtClean="0">
                <a:solidFill>
                  <a:srgbClr val="B2606E"/>
                </a:solidFill>
                <a:latin typeface="Tahoma" panose="020B0604030504040204" pitchFamily="34" charset="0"/>
                <a:ea typeface="Tahoma" panose="020B0604030504040204" pitchFamily="34" charset="0"/>
                <a:cs typeface="Tahoma" panose="020B0604030504040204" pitchFamily="34" charset="0"/>
              </a:rPr>
              <a:t>Ciclo? </a:t>
            </a:r>
            <a:endParaRPr lang="es-ES" sz="2000" dirty="0">
              <a:solidFill>
                <a:srgbClr val="B2606E"/>
              </a:solidFill>
              <a:latin typeface="Tahoma" panose="020B0604030504040204" pitchFamily="34" charset="0"/>
              <a:ea typeface="Tahoma" panose="020B0604030504040204" pitchFamily="34" charset="0"/>
              <a:cs typeface="Tahoma" panose="020B0604030504040204" pitchFamily="34" charset="0"/>
            </a:endParaRPr>
          </a:p>
        </p:txBody>
      </p:sp>
      <p:pic>
        <p:nvPicPr>
          <p:cNvPr id="36" name="Marcador de contenido 35" descr="Medalla">
            <a:extLst>
              <a:ext uri="{FF2B5EF4-FFF2-40B4-BE49-F238E27FC236}">
                <a16:creationId xmlns="" xmlns:a16="http://schemas.microsoft.com/office/drawing/2014/main" id="{A960174C-A9DE-472D-BF1C-B13108BD70B7}"/>
              </a:ext>
            </a:extLst>
          </p:cNvPr>
          <p:cNvPicPr>
            <a:picLocks noGrp="1" noChangeAspect="1"/>
          </p:cNvPicPr>
          <p:nvPr>
            <p:ph sz="quarter" idx="14"/>
          </p:nvPr>
        </p:nvPicPr>
        <p:blipFill>
          <a:blip r:embed="rId4" cstate="email">
            <a:extLst>
              <a:ext uri="{28A0092B-C50C-407E-A947-70E740481C1C}">
                <a14:useLocalDpi xmlns="" xmlns:a14="http://schemas.microsoft.com/office/drawing/2010/main"/>
              </a:ext>
              <a:ext uri="{96DAC541-7B7A-43D3-8B79-37D633B846F1}">
                <asvg:svgBlip xmlns="" xmlns:asvg="http://schemas.microsoft.com/office/drawing/2016/SVG/main" r:embed="rId7"/>
              </a:ext>
            </a:extLst>
          </a:blip>
          <a:stretch>
            <a:fillRect/>
          </a:stretch>
        </p:blipFill>
        <p:spPr>
          <a:xfrm>
            <a:off x="3743220" y="1593178"/>
            <a:ext cx="548640" cy="548640"/>
          </a:xfrm>
        </p:spPr>
      </p:pic>
    </p:spTree>
    <p:extLst>
      <p:ext uri="{BB962C8B-B14F-4D97-AF65-F5344CB8AC3E}">
        <p14:creationId xmlns="" xmlns:p14="http://schemas.microsoft.com/office/powerpoint/2010/main" val="1954884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ado de imagen de requisitos de acceso"/>
          <p:cNvPicPr>
            <a:picLocks noChangeAspect="1" noChangeArrowheads="1"/>
          </p:cNvPicPr>
          <p:nvPr/>
        </p:nvPicPr>
        <p:blipFill>
          <a:blip r:embed="rId3"/>
          <a:srcRect r="9836"/>
          <a:stretch>
            <a:fillRect/>
          </a:stretch>
        </p:blipFill>
        <p:spPr bwMode="auto">
          <a:xfrm>
            <a:off x="5656217" y="240767"/>
            <a:ext cx="6535783" cy="586519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16" name="Marcador de texto 15">
            <a:extLst>
              <a:ext uri="{FF2B5EF4-FFF2-40B4-BE49-F238E27FC236}">
                <a16:creationId xmlns="" xmlns:a16="http://schemas.microsoft.com/office/drawing/2014/main" id="{5336101E-D654-46D8-A983-BF46C5D86583}"/>
              </a:ext>
            </a:extLst>
          </p:cNvPr>
          <p:cNvSpPr>
            <a:spLocks noGrp="1"/>
          </p:cNvSpPr>
          <p:nvPr>
            <p:ph type="body" sz="quarter" idx="11"/>
          </p:nvPr>
        </p:nvSpPr>
        <p:spPr>
          <a:xfrm>
            <a:off x="1562100" y="1397727"/>
            <a:ext cx="8534400" cy="4583974"/>
          </a:xfrm>
        </p:spPr>
        <p:txBody>
          <a:bodyPr rtlCol="0"/>
          <a:lstStyle/>
          <a:p>
            <a:pPr>
              <a:lnSpc>
                <a:spcPct val="100000"/>
              </a:lnSpc>
            </a:pPr>
            <a:r>
              <a:rPr lang="es-ES" sz="1700" dirty="0" smtClean="0">
                <a:latin typeface="Tahoma" panose="020B0604030504040204" pitchFamily="34" charset="0"/>
                <a:ea typeface="Tahoma" panose="020B0604030504040204" pitchFamily="34" charset="0"/>
                <a:cs typeface="Tahoma" panose="020B0604030504040204" pitchFamily="34" charset="0"/>
              </a:rPr>
              <a:t>Título de Bachiller, o certificado acreditativo de haber superado todas las materias del Bachillerato.</a:t>
            </a:r>
          </a:p>
          <a:p>
            <a:pPr>
              <a:lnSpc>
                <a:spcPct val="150000"/>
              </a:lnSpc>
            </a:pPr>
            <a:r>
              <a:rPr lang="es-ES" sz="1700" dirty="0" smtClean="0">
                <a:latin typeface="Tahoma" panose="020B0604030504040204" pitchFamily="34" charset="0"/>
                <a:ea typeface="Tahoma" panose="020B0604030504040204" pitchFamily="34" charset="0"/>
                <a:cs typeface="Tahoma" panose="020B0604030504040204" pitchFamily="34" charset="0"/>
              </a:rPr>
              <a:t>Título de Bachillerato Unificado Polivalente (BUP).</a:t>
            </a:r>
          </a:p>
          <a:p>
            <a:pPr>
              <a:lnSpc>
                <a:spcPct val="100000"/>
              </a:lnSpc>
            </a:pPr>
            <a:r>
              <a:rPr lang="es-ES" sz="1700" dirty="0" smtClean="0">
                <a:latin typeface="Tahoma" panose="020B0604030504040204" pitchFamily="34" charset="0"/>
                <a:ea typeface="Tahoma" panose="020B0604030504040204" pitchFamily="34" charset="0"/>
                <a:cs typeface="Tahoma" panose="020B0604030504040204" pitchFamily="34" charset="0"/>
              </a:rPr>
              <a:t>Haber superado el segundo curso de cualquier modalidad de Bachillerato experimental.</a:t>
            </a:r>
          </a:p>
          <a:p>
            <a:pPr>
              <a:lnSpc>
                <a:spcPct val="150000"/>
              </a:lnSpc>
            </a:pPr>
            <a:r>
              <a:rPr lang="es-ES" sz="1700" dirty="0" smtClean="0">
                <a:latin typeface="Tahoma" panose="020B0604030504040204" pitchFamily="34" charset="0"/>
                <a:ea typeface="Tahoma" panose="020B0604030504040204" pitchFamily="34" charset="0"/>
                <a:cs typeface="Tahoma" panose="020B0604030504040204" pitchFamily="34" charset="0"/>
              </a:rPr>
              <a:t>Título de Técnico (Formación Profesional de Grado Medio).</a:t>
            </a:r>
          </a:p>
          <a:p>
            <a:pPr>
              <a:lnSpc>
                <a:spcPct val="150000"/>
              </a:lnSpc>
            </a:pPr>
            <a:r>
              <a:rPr lang="es-ES" sz="1700" dirty="0" smtClean="0">
                <a:latin typeface="Tahoma" panose="020B0604030504040204" pitchFamily="34" charset="0"/>
                <a:ea typeface="Tahoma" panose="020B0604030504040204" pitchFamily="34" charset="0"/>
                <a:cs typeface="Tahoma" panose="020B0604030504040204" pitchFamily="34" charset="0"/>
              </a:rPr>
              <a:t>Título de Técnico Superior, Técnico Especialista o equivalente a efectos académicos.</a:t>
            </a:r>
          </a:p>
          <a:p>
            <a:pPr>
              <a:lnSpc>
                <a:spcPct val="150000"/>
              </a:lnSpc>
            </a:pPr>
            <a:r>
              <a:rPr lang="es-ES" sz="1700" dirty="0" smtClean="0">
                <a:latin typeface="Tahoma" panose="020B0604030504040204" pitchFamily="34" charset="0"/>
                <a:ea typeface="Tahoma" panose="020B0604030504040204" pitchFamily="34" charset="0"/>
                <a:cs typeface="Tahoma" panose="020B0604030504040204" pitchFamily="34" charset="0"/>
              </a:rPr>
              <a:t>Curso de Orientación Universitaria (COU).</a:t>
            </a:r>
          </a:p>
          <a:p>
            <a:pPr>
              <a:lnSpc>
                <a:spcPct val="150000"/>
              </a:lnSpc>
            </a:pPr>
            <a:r>
              <a:rPr lang="es-ES" sz="1700" dirty="0" smtClean="0">
                <a:latin typeface="Tahoma" panose="020B0604030504040204" pitchFamily="34" charset="0"/>
                <a:ea typeface="Tahoma" panose="020B0604030504040204" pitchFamily="34" charset="0"/>
                <a:cs typeface="Tahoma" panose="020B0604030504040204" pitchFamily="34" charset="0"/>
              </a:rPr>
              <a:t>Cualquier Titulación Universitaria o equivalente.</a:t>
            </a:r>
          </a:p>
          <a:p>
            <a:pPr>
              <a:lnSpc>
                <a:spcPct val="100000"/>
              </a:lnSpc>
            </a:pPr>
            <a:r>
              <a:rPr lang="es-ES" sz="1700" u="sng" cap="all" dirty="0" smtClean="0">
                <a:latin typeface="Tahoma" panose="020B0604030504040204" pitchFamily="34" charset="0"/>
                <a:ea typeface="Tahoma" panose="020B0604030504040204" pitchFamily="34" charset="0"/>
                <a:cs typeface="Tahoma" panose="020B0604030504040204" pitchFamily="34" charset="0"/>
                <a:hlinkClick r:id="rId4"/>
              </a:rPr>
              <a:t>p</a:t>
            </a:r>
            <a:r>
              <a:rPr lang="es-ES" sz="1700" u="sng" dirty="0" smtClean="0">
                <a:latin typeface="Tahoma" panose="020B0604030504040204" pitchFamily="34" charset="0"/>
                <a:ea typeface="Tahoma" panose="020B0604030504040204" pitchFamily="34" charset="0"/>
                <a:cs typeface="Tahoma" panose="020B0604030504040204" pitchFamily="34" charset="0"/>
                <a:hlinkClick r:id="rId4"/>
              </a:rPr>
              <a:t>rueba de acceso a ciclos formativos de grado superior</a:t>
            </a:r>
            <a:r>
              <a:rPr lang="es-ES" sz="1700" dirty="0" smtClean="0">
                <a:latin typeface="Tahoma" panose="020B0604030504040204" pitchFamily="34" charset="0"/>
                <a:ea typeface="Tahoma" panose="020B0604030504040204" pitchFamily="34" charset="0"/>
                <a:cs typeface="Tahoma" panose="020B0604030504040204" pitchFamily="34" charset="0"/>
              </a:rPr>
              <a:t> (se requiere tener al menos 19 años en el año que se realiza la prueba o 18 para quienes poseen el título de Técnico).</a:t>
            </a:r>
          </a:p>
          <a:p>
            <a:pPr>
              <a:lnSpc>
                <a:spcPct val="150000"/>
              </a:lnSpc>
            </a:pPr>
            <a:r>
              <a:rPr lang="es-ES" sz="1700" dirty="0" smtClean="0">
                <a:latin typeface="Tahoma" panose="020B0604030504040204" pitchFamily="34" charset="0"/>
                <a:ea typeface="Tahoma" panose="020B0604030504040204" pitchFamily="34" charset="0"/>
                <a:cs typeface="Tahoma" panose="020B0604030504040204" pitchFamily="34" charset="0"/>
              </a:rPr>
              <a:t>Prueba de acceso a la Universidad para mayores de 25 años</a:t>
            </a:r>
          </a:p>
          <a:p>
            <a:pPr marL="0" indent="0" rtl="0">
              <a:buNone/>
            </a:pPr>
            <a:endParaRPr lang="es-ES" dirty="0">
              <a:latin typeface="Tahoma" panose="020B0604030504040204" pitchFamily="34" charset="0"/>
              <a:ea typeface="Tahoma" panose="020B0604030504040204" pitchFamily="34" charset="0"/>
              <a:cs typeface="Tahoma" panose="020B0604030504040204" pitchFamily="34" charset="0"/>
            </a:endParaRPr>
          </a:p>
        </p:txBody>
      </p:sp>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p:txBody>
          <a:bodyPr rtlCol="0"/>
          <a:lstStyle/>
          <a:p>
            <a:r>
              <a:rPr lang="es-ES" sz="3000" b="1" dirty="0" smtClean="0">
                <a:latin typeface="Tahoma" panose="020B0604030504040204" pitchFamily="34" charset="0"/>
                <a:ea typeface="Tahoma" panose="020B0604030504040204" pitchFamily="34" charset="0"/>
                <a:cs typeface="Tahoma" panose="020B0604030504040204" pitchFamily="34" charset="0"/>
              </a:rPr>
              <a:t>Requisitos de acceso para cursar este ciclo:</a:t>
            </a:r>
            <a:r>
              <a:rPr lang="es-ES" sz="3000" dirty="0">
                <a:latin typeface="Tahoma" panose="020B0604030504040204" pitchFamily="34" charset="0"/>
                <a:ea typeface="Tahoma" panose="020B0604030504040204" pitchFamily="34" charset="0"/>
                <a:cs typeface="Tahoma" panose="020B0604030504040204" pitchFamily="34" charset="0"/>
              </a:rPr>
              <a:t/>
            </a:r>
            <a:br>
              <a:rPr lang="es-ES" sz="3000" dirty="0">
                <a:latin typeface="Tahoma" panose="020B0604030504040204" pitchFamily="34" charset="0"/>
                <a:ea typeface="Tahoma" panose="020B0604030504040204" pitchFamily="34" charset="0"/>
                <a:cs typeface="Tahoma" panose="020B0604030504040204" pitchFamily="34" charset="0"/>
              </a:rPr>
            </a:br>
            <a:endParaRPr lang="es-ES" sz="3000" dirty="0">
              <a:latin typeface="Tahoma" panose="020B0604030504040204" pitchFamily="34" charset="0"/>
              <a:ea typeface="Tahoma" panose="020B0604030504040204" pitchFamily="34" charset="0"/>
              <a:cs typeface="Tahoma" panose="020B0604030504040204" pitchFamily="34" charset="0"/>
            </a:endParaRPr>
          </a:p>
        </p:txBody>
      </p:sp>
      <p:pic>
        <p:nvPicPr>
          <p:cNvPr id="27" name="Marcador de contenido 79" descr="Libro abierto">
            <a:extLst>
              <a:ext uri="{FF2B5EF4-FFF2-40B4-BE49-F238E27FC236}">
                <a16:creationId xmlns="" xmlns:a16="http://schemas.microsoft.com/office/drawing/2014/main" id="{EBEE0E99-191F-4498-9399-4BA8BCD3E66F}"/>
              </a:ext>
            </a:extLst>
          </p:cNvPr>
          <p:cNvPicPr>
            <a:picLocks noGrp="1" noChangeAspect="1"/>
          </p:cNvPicPr>
          <p:nvPr>
            <p:ph sz="quarter" idx="13"/>
          </p:nvPr>
        </p:nvPicPr>
        <p:blipFill>
          <a:blip r:embed="rId5" cstate="email">
            <a:extLst>
              <a:ext uri="{28A0092B-C50C-407E-A947-70E740481C1C}">
                <a14:useLocalDpi xmlns="" xmlns:a14="http://schemas.microsoft.com/office/drawing/2010/main"/>
              </a:ext>
              <a:ext uri="{96DAC541-7B7A-43D3-8B79-37D633B846F1}">
                <asvg:svgBlip xmlns="" xmlns:asvg="http://schemas.microsoft.com/office/drawing/2016/SVG/main" r:embed="rId6"/>
              </a:ext>
            </a:extLst>
          </a:blip>
          <a:stretch>
            <a:fillRect/>
          </a:stretch>
        </p:blipFill>
        <p:spPr/>
      </p:pic>
    </p:spTree>
    <p:extLst>
      <p:ext uri="{BB962C8B-B14F-4D97-AF65-F5344CB8AC3E}">
        <p14:creationId xmlns="" xmlns:p14="http://schemas.microsoft.com/office/powerpoint/2010/main" val="406473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texto 15">
            <a:extLst>
              <a:ext uri="{FF2B5EF4-FFF2-40B4-BE49-F238E27FC236}">
                <a16:creationId xmlns="" xmlns:a16="http://schemas.microsoft.com/office/drawing/2014/main" id="{5336101E-D654-46D8-A983-BF46C5D86583}"/>
              </a:ext>
            </a:extLst>
          </p:cNvPr>
          <p:cNvSpPr>
            <a:spLocks noGrp="1"/>
          </p:cNvSpPr>
          <p:nvPr>
            <p:ph type="body" sz="quarter" idx="11"/>
          </p:nvPr>
        </p:nvSpPr>
        <p:spPr>
          <a:xfrm>
            <a:off x="428759" y="3523790"/>
            <a:ext cx="4787185" cy="1125483"/>
          </a:xfrm>
        </p:spPr>
        <p:txBody>
          <a:bodyPr rtlCol="0"/>
          <a:lstStyle/>
          <a:p>
            <a:r>
              <a:rPr lang="es-ES" sz="2000" b="1" dirty="0">
                <a:latin typeface="Tahoma" panose="020B0604030504040204" pitchFamily="34" charset="0"/>
                <a:ea typeface="Tahoma" panose="020B0604030504040204" pitchFamily="34" charset="0"/>
                <a:cs typeface="Tahoma" panose="020B0604030504040204" pitchFamily="34" charset="0"/>
              </a:rPr>
              <a:t>PROYECTO KA102 FOOTSTEP GRANADA</a:t>
            </a:r>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sz="2000" dirty="0">
                <a:latin typeface="Tahoma" panose="020B0604030504040204" pitchFamily="34" charset="0"/>
                <a:ea typeface="Tahoma" panose="020B0604030504040204" pitchFamily="34" charset="0"/>
                <a:cs typeface="Tahoma" panose="020B0604030504040204" pitchFamily="34" charset="0"/>
              </a:rPr>
              <a:t>Fomento de las  oportunidades de empleo para los estudiantes de Formación Profesional de Grado medio de la provincia de Granada.</a:t>
            </a:r>
          </a:p>
          <a:p>
            <a:pPr marL="0" indent="0">
              <a:buNone/>
            </a:pPr>
            <a:r>
              <a:rPr lang="es-ES" sz="2000" dirty="0">
                <a:latin typeface="Tahoma" panose="020B0604030504040204" pitchFamily="34" charset="0"/>
                <a:ea typeface="Tahoma" panose="020B0604030504040204" pitchFamily="34" charset="0"/>
                <a:cs typeface="Tahoma" panose="020B0604030504040204" pitchFamily="34" charset="0"/>
              </a:rPr>
              <a:t> </a:t>
            </a:r>
          </a:p>
          <a:p>
            <a:pPr marL="0" indent="0" rtl="0">
              <a:buNone/>
            </a:pPr>
            <a:endParaRPr lang="es-ES" dirty="0">
              <a:latin typeface="Tahoma" panose="020B0604030504040204" pitchFamily="34" charset="0"/>
              <a:ea typeface="Tahoma" panose="020B0604030504040204" pitchFamily="34" charset="0"/>
              <a:cs typeface="Tahoma" panose="020B0604030504040204" pitchFamily="34" charset="0"/>
            </a:endParaRPr>
          </a:p>
        </p:txBody>
      </p:sp>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p:txBody>
          <a:bodyPr rtlCol="0"/>
          <a:lstStyle/>
          <a:p>
            <a:pPr algn="ctr"/>
            <a:r>
              <a:rPr lang="es-ES" sz="3000" b="1" dirty="0" smtClean="0">
                <a:latin typeface="Tahoma" panose="020B0604030504040204" pitchFamily="34" charset="0"/>
                <a:ea typeface="Tahoma" panose="020B0604030504040204" pitchFamily="34" charset="0"/>
                <a:cs typeface="Tahoma" panose="020B0604030504040204" pitchFamily="34" charset="0"/>
              </a:rPr>
              <a:t>Retos para el curso 2020/2021</a:t>
            </a:r>
            <a:endParaRPr lang="es-ES" sz="3000"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EU bandera Erasmu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5537" y="2237986"/>
            <a:ext cx="2932113" cy="1047750"/>
          </a:xfrm>
          <a:prstGeom prst="rect">
            <a:avLst/>
          </a:prstGeom>
          <a:noFill/>
          <a:ln>
            <a:noFill/>
          </a:ln>
          <a:effectLst/>
          <a:extLst>
            <a:ext uri="{909E8E84-426E-40DD-AFC4-6F175D3DCCD1}">
              <a14:hiddenFill xmlns="" xmlns:a14="http://schemas.microsoft.com/office/drawing/2010/main">
                <a:solidFill>
                  <a:srgbClr val="006699"/>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3" name="Rectángulo 2"/>
          <p:cNvSpPr/>
          <p:nvPr/>
        </p:nvSpPr>
        <p:spPr>
          <a:xfrm>
            <a:off x="7945298" y="2473608"/>
            <a:ext cx="1657826" cy="553998"/>
          </a:xfrm>
          <a:prstGeom prst="rect">
            <a:avLst/>
          </a:prstGeom>
        </p:spPr>
        <p:txBody>
          <a:bodyPr wrap="none">
            <a:spAutoFit/>
          </a:bodyPr>
          <a:lstStyle/>
          <a:p>
            <a:r>
              <a:rPr lang="es-ES" sz="3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FP </a:t>
            </a:r>
            <a:r>
              <a:rPr lang="es-ES" sz="3000" b="1" dirty="0">
                <a:solidFill>
                  <a:srgbClr val="0070C0"/>
                </a:solidFill>
                <a:latin typeface="Tahoma" panose="020B0604030504040204" pitchFamily="34" charset="0"/>
                <a:ea typeface="Tahoma" panose="020B0604030504040204" pitchFamily="34" charset="0"/>
                <a:cs typeface="Tahoma" panose="020B0604030504040204" pitchFamily="34" charset="0"/>
              </a:rPr>
              <a:t>Dual</a:t>
            </a:r>
          </a:p>
        </p:txBody>
      </p:sp>
      <p:sp>
        <p:nvSpPr>
          <p:cNvPr id="5" name="Rectángulo 4"/>
          <p:cNvSpPr/>
          <p:nvPr/>
        </p:nvSpPr>
        <p:spPr>
          <a:xfrm>
            <a:off x="5945747" y="3523790"/>
            <a:ext cx="6096000" cy="1631216"/>
          </a:xfrm>
          <a:prstGeom prst="rect">
            <a:avLst/>
          </a:prstGeom>
        </p:spPr>
        <p:txBody>
          <a:bodyPr>
            <a:spAutoFit/>
          </a:bodyPr>
          <a:lstStyle/>
          <a:p>
            <a:r>
              <a:rPr lang="es-ES" sz="2000" dirty="0">
                <a:latin typeface="Tahoma" panose="020B0604030504040204" pitchFamily="34" charset="0"/>
                <a:ea typeface="Tahoma" panose="020B0604030504040204" pitchFamily="34" charset="0"/>
                <a:cs typeface="Tahoma" panose="020B0604030504040204" pitchFamily="34" charset="0"/>
              </a:rPr>
              <a:t>M</a:t>
            </a:r>
            <a:r>
              <a:rPr lang="es-ES" sz="2000" dirty="0" smtClean="0">
                <a:latin typeface="Tahoma" panose="020B0604030504040204" pitchFamily="34" charset="0"/>
                <a:ea typeface="Tahoma" panose="020B0604030504040204" pitchFamily="34" charset="0"/>
                <a:cs typeface="Tahoma" panose="020B0604030504040204" pitchFamily="34" charset="0"/>
              </a:rPr>
              <a:t>odalidad </a:t>
            </a:r>
            <a:r>
              <a:rPr lang="es-ES" sz="2000" dirty="0">
                <a:latin typeface="Tahoma" panose="020B0604030504040204" pitchFamily="34" charset="0"/>
                <a:ea typeface="Tahoma" panose="020B0604030504040204" pitchFamily="34" charset="0"/>
                <a:cs typeface="Tahoma" panose="020B0604030504040204" pitchFamily="34" charset="0"/>
              </a:rPr>
              <a:t>de </a:t>
            </a:r>
            <a:r>
              <a:rPr lang="es-ES" sz="2000" dirty="0" smtClean="0">
                <a:latin typeface="Tahoma" panose="020B0604030504040204" pitchFamily="34" charset="0"/>
                <a:ea typeface="Tahoma" panose="020B0604030504040204" pitchFamily="34" charset="0"/>
                <a:cs typeface="Tahoma" panose="020B0604030504040204" pitchFamily="34" charset="0"/>
              </a:rPr>
              <a:t>FP, </a:t>
            </a:r>
            <a:r>
              <a:rPr lang="es-ES" sz="2000" dirty="0">
                <a:latin typeface="Tahoma" panose="020B0604030504040204" pitchFamily="34" charset="0"/>
                <a:ea typeface="Tahoma" panose="020B0604030504040204" pitchFamily="34" charset="0"/>
                <a:cs typeface="Tahoma" panose="020B0604030504040204" pitchFamily="34" charset="0"/>
              </a:rPr>
              <a:t>que combina el desarrollo de las actividades formativas propias de cada titulación </a:t>
            </a:r>
            <a:r>
              <a:rPr lang="es-ES" sz="2000" b="1" dirty="0">
                <a:latin typeface="Tahoma" panose="020B0604030504040204" pitchFamily="34" charset="0"/>
                <a:ea typeface="Tahoma" panose="020B0604030504040204" pitchFamily="34" charset="0"/>
                <a:cs typeface="Tahoma" panose="020B0604030504040204" pitchFamily="34" charset="0"/>
              </a:rPr>
              <a:t>entre el centro educativo y la </a:t>
            </a:r>
            <a:r>
              <a:rPr lang="es-ES" sz="2000" b="1" dirty="0" smtClean="0">
                <a:latin typeface="Tahoma" panose="020B0604030504040204" pitchFamily="34" charset="0"/>
                <a:ea typeface="Tahoma" panose="020B0604030504040204" pitchFamily="34" charset="0"/>
                <a:cs typeface="Tahoma" panose="020B0604030504040204" pitchFamily="34" charset="0"/>
              </a:rPr>
              <a:t>empresa.</a:t>
            </a:r>
          </a:p>
          <a:p>
            <a:r>
              <a:rPr lang="es-ES" sz="2000" dirty="0" smtClean="0">
                <a:latin typeface="Tahoma" panose="020B0604030504040204" pitchFamily="34" charset="0"/>
                <a:ea typeface="Tahoma" panose="020B0604030504040204" pitchFamily="34" charset="0"/>
                <a:cs typeface="Tahoma" panose="020B0604030504040204" pitchFamily="34" charset="0"/>
              </a:rPr>
              <a:t>Integra </a:t>
            </a:r>
            <a:r>
              <a:rPr lang="es-ES" sz="2000" dirty="0">
                <a:latin typeface="Tahoma" panose="020B0604030504040204" pitchFamily="34" charset="0"/>
                <a:ea typeface="Tahoma" panose="020B0604030504040204" pitchFamily="34" charset="0"/>
                <a:cs typeface="Tahoma" panose="020B0604030504040204" pitchFamily="34" charset="0"/>
              </a:rPr>
              <a:t>esfuerzos del sector formativo y </a:t>
            </a:r>
            <a:r>
              <a:rPr lang="es-ES" sz="2000" dirty="0" smtClean="0">
                <a:latin typeface="Tahoma" panose="020B0604030504040204" pitchFamily="34" charset="0"/>
                <a:ea typeface="Tahoma" panose="020B0604030504040204" pitchFamily="34" charset="0"/>
                <a:cs typeface="Tahoma" panose="020B0604030504040204" pitchFamily="34" charset="0"/>
              </a:rPr>
              <a:t>productivo</a:t>
            </a:r>
            <a:endParaRPr lang="es-E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520711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30478227_TF00475556" id="{4DA04894-5009-4EFB-8513-026C48A536EA}" vid="{D0411C1F-0FA0-4D17-9B40-BC52A8EC834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2.xml><?xml version="1.0" encoding="utf-8"?>
<ds:datastoreItem xmlns:ds="http://schemas.openxmlformats.org/officeDocument/2006/customXml" ds:itemID="{C549A191-EC8C-4AA6-9C64-D32B5F047436}">
  <ds:schemaRefs>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de formación</Template>
  <TotalTime>0</TotalTime>
  <Words>522</Words>
  <Application>Microsoft Office PowerPoint</Application>
  <PresentationFormat>Personalizado</PresentationFormat>
  <Paragraphs>100</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Descubre lo que  IES Antigua Sexi te ofrece   Ciclos Formativos </vt:lpstr>
      <vt:lpstr> Fórmate en una titulación con alta empleabilidad:  Título de Técnico Superior en Gestión de Alojamientos Turísticos  </vt:lpstr>
      <vt:lpstr>Datos del mercado de trabajo en España:    </vt:lpstr>
      <vt:lpstr>TÍTULO TÉCNICO EN GESTIÓN DE ALOJAMIENTOS TURÍSTICOS</vt:lpstr>
      <vt:lpstr>  Objetivo de este ciclo</vt:lpstr>
      <vt:lpstr>Módulos profesionales  Adquirirás competencias en todas estas áreas</vt:lpstr>
      <vt:lpstr>Salidas profesionales Fórmate en una de las titulaciones con mayores salidas profesionales.   ¿En qué podrás trabajar una vez hayas estudiado el Ciclo? </vt:lpstr>
      <vt:lpstr>Requisitos de acceso para cursar este ciclo: </vt:lpstr>
      <vt:lpstr>Retos para el curso 2020/2021</vt:lpstr>
      <vt:lpstr>España necesitará en 2030 más empleados con estudios de FP que universitarios Las previsiones de futuro del mercado laboral reflejan un aumento de trabajos en sector servicios. Los empresarios piden más plazas de FP para afrontar el reto.  </vt:lpstr>
      <vt:lpstr>Éste es tu momento   APROVÉCHALO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2020-02-18T16:31:10Z</dcterms:created>
  <dcterms:modified xsi:type="dcterms:W3CDTF">2020-03-18T10:32:57Z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