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70" r:id="rId7"/>
    <p:sldId id="271" r:id="rId8"/>
    <p:sldId id="265" r:id="rId9"/>
    <p:sldId id="260" r:id="rId10"/>
    <p:sldId id="261" r:id="rId11"/>
    <p:sldId id="269" r:id="rId12"/>
    <p:sldId id="268" r:id="rId13"/>
    <p:sldId id="264" r:id="rId14"/>
    <p:sldId id="266" r:id="rId15"/>
    <p:sldId id="263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uel%20Villar%20Ortega\Documents\RESULTADOS%20ENCUESTA%20MOVILIDAD%20IES%20MIGUEL%20S&#193;NCHE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uel%20Villar%20Ortega\Documents\RESULTADOS%20ENCUESTA%20MOVILIDAD%20IES%20MIGUEL%20S&#193;NCHE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uel%20Villar%20Ortega\Documents\RESULTADOS%20ENCUESTA%20MOVILIDAD%20IES%20MIGUEL%20S&#193;NCHE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uel%20Villar%20Ortega\Documents\RESULTADOS%20ENCUESTA%20MOVILIDAD%20IES%20MIGUEL%20S&#193;NCHEZ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uel%20Villar%20Ortega\Documents\RESULTADOS%20ENCUESTA%20MOVILIDAD%20IES%20MIGUEL%20S&#193;NCHE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uel%20Villar%20Ortega\Documents\RESULTADOS%20ENCUESTA%20MOVILIDAD%20IES%20MIGUEL%20S&#193;NCHE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EDAD (años)</a:t>
            </a:r>
          </a:p>
        </c:rich>
      </c:tx>
      <c:layout>
        <c:manualLayout>
          <c:xMode val="edge"/>
          <c:yMode val="edge"/>
          <c:x val="0.30263448129589859"/>
          <c:y val="4.2241138138130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7"/>
              <c:pt idx="0">
                <c:v>12 AÑOS</c:v>
              </c:pt>
              <c:pt idx="1">
                <c:v>13 AÑOS</c:v>
              </c:pt>
              <c:pt idx="2">
                <c:v>14 AÑOS</c:v>
              </c:pt>
              <c:pt idx="3">
                <c:v>15 AÑOS</c:v>
              </c:pt>
              <c:pt idx="4">
                <c:v>16 AÑOS</c:v>
              </c:pt>
              <c:pt idx="5">
                <c:v>17 AÑOS</c:v>
              </c:pt>
              <c:pt idx="6">
                <c:v>18 AÑOS O MÁS</c:v>
              </c:pt>
            </c:strLit>
          </c:cat>
          <c:val>
            <c:numLit>
              <c:formatCode>General</c:formatCode>
              <c:ptCount val="7"/>
              <c:pt idx="0">
                <c:v>40</c:v>
              </c:pt>
              <c:pt idx="1">
                <c:v>58</c:v>
              </c:pt>
              <c:pt idx="2">
                <c:v>77</c:v>
              </c:pt>
              <c:pt idx="3">
                <c:v>48</c:v>
              </c:pt>
              <c:pt idx="4">
                <c:v>74</c:v>
              </c:pt>
              <c:pt idx="5">
                <c:v>52</c:v>
              </c:pt>
              <c:pt idx="6">
                <c:v>24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02127952"/>
        <c:axId val="-802128496"/>
      </c:barChart>
      <c:catAx>
        <c:axId val="-8021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28496"/>
        <c:crosses val="autoZero"/>
        <c:auto val="1"/>
        <c:lblAlgn val="ctr"/>
        <c:lblOffset val="100"/>
        <c:noMultiLvlLbl val="0"/>
      </c:catAx>
      <c:valAx>
        <c:axId val="-802128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0212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¿CÓMO PREFERIRÍAS VENIR A CLASE?</a:t>
            </a:r>
          </a:p>
        </c:rich>
      </c:tx>
      <c:layout>
        <c:manualLayout>
          <c:xMode val="edge"/>
          <c:yMode val="edge"/>
          <c:x val="0.18646019247594051"/>
          <c:y val="2.7963877422802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7"/>
              <c:pt idx="0">
                <c:v>A pie</c:v>
              </c:pt>
              <c:pt idx="1">
                <c:v>En autobús</c:v>
              </c:pt>
              <c:pt idx="2">
                <c:v>En bicicleta</c:v>
              </c:pt>
              <c:pt idx="3">
                <c:v>En coche</c:v>
              </c:pt>
              <c:pt idx="4">
                <c:v>En moto</c:v>
              </c:pt>
              <c:pt idx="5">
                <c:v>En patinete</c:v>
              </c:pt>
              <c:pt idx="6">
                <c:v>En skate</c:v>
              </c:pt>
            </c:strLit>
          </c:cat>
          <c:val>
            <c:numLit>
              <c:formatCode>General</c:formatCode>
              <c:ptCount val="7"/>
              <c:pt idx="0">
                <c:v>186</c:v>
              </c:pt>
              <c:pt idx="1">
                <c:v>18</c:v>
              </c:pt>
              <c:pt idx="2">
                <c:v>53</c:v>
              </c:pt>
              <c:pt idx="3">
                <c:v>57</c:v>
              </c:pt>
              <c:pt idx="4">
                <c:v>45</c:v>
              </c:pt>
              <c:pt idx="5">
                <c:v>12</c:v>
              </c:pt>
              <c:pt idx="6">
                <c:v>2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02131760"/>
        <c:axId val="-802135568"/>
      </c:barChart>
      <c:catAx>
        <c:axId val="-8021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35568"/>
        <c:crosses val="autoZero"/>
        <c:auto val="1"/>
        <c:lblAlgn val="ctr"/>
        <c:lblOffset val="100"/>
        <c:noMultiLvlLbl val="0"/>
      </c:catAx>
      <c:valAx>
        <c:axId val="-802135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0213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CURSO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1º BACHILLERATO</c:v>
              </c:pt>
              <c:pt idx="1">
                <c:v>1º ESO</c:v>
              </c:pt>
              <c:pt idx="2">
                <c:v>2º ESO</c:v>
              </c:pt>
              <c:pt idx="3">
                <c:v>3º ESO</c:v>
              </c:pt>
              <c:pt idx="4">
                <c:v>4º ESO</c:v>
              </c:pt>
              <c:pt idx="5">
                <c:v>PROFESORADO</c:v>
              </c:pt>
            </c:strLit>
          </c:cat>
          <c:val>
            <c:numLit>
              <c:formatCode>General</c:formatCode>
              <c:ptCount val="6"/>
              <c:pt idx="0">
                <c:v>100</c:v>
              </c:pt>
              <c:pt idx="1">
                <c:v>77</c:v>
              </c:pt>
              <c:pt idx="2">
                <c:v>61</c:v>
              </c:pt>
              <c:pt idx="3">
                <c:v>86</c:v>
              </c:pt>
              <c:pt idx="4">
                <c:v>33</c:v>
              </c:pt>
              <c:pt idx="5">
                <c:v>16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02137744"/>
        <c:axId val="-802133392"/>
      </c:barChart>
      <c:catAx>
        <c:axId val="-8021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33392"/>
        <c:crosses val="autoZero"/>
        <c:auto val="1"/>
        <c:lblAlgn val="ctr"/>
        <c:lblOffset val="100"/>
        <c:noMultiLvlLbl val="0"/>
      </c:catAx>
      <c:valAx>
        <c:axId val="-8021333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0213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¿CÓMO HAS VENIDO HOY A CLASE?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A pie</c:v>
              </c:pt>
              <c:pt idx="1">
                <c:v>En autobús</c:v>
              </c:pt>
              <c:pt idx="2">
                <c:v>En bicicleta</c:v>
              </c:pt>
              <c:pt idx="3">
                <c:v>En coche</c:v>
              </c:pt>
              <c:pt idx="4">
                <c:v>En moto</c:v>
              </c:pt>
            </c:strLit>
          </c:cat>
          <c:val>
            <c:numLit>
              <c:formatCode>General</c:formatCode>
              <c:ptCount val="5"/>
              <c:pt idx="0">
                <c:v>260</c:v>
              </c:pt>
              <c:pt idx="1">
                <c:v>35</c:v>
              </c:pt>
              <c:pt idx="2">
                <c:v>2</c:v>
              </c:pt>
              <c:pt idx="3">
                <c:v>70</c:v>
              </c:pt>
              <c:pt idx="4">
                <c:v>6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02139920"/>
        <c:axId val="-802132304"/>
      </c:barChart>
      <c:catAx>
        <c:axId val="-80213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32304"/>
        <c:crosses val="autoZero"/>
        <c:auto val="1"/>
        <c:lblAlgn val="ctr"/>
        <c:lblOffset val="100"/>
        <c:noMultiLvlLbl val="0"/>
      </c:catAx>
      <c:valAx>
        <c:axId val="-802132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0213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¿A QUÉ DISTANCIA DE TU CENTRO ESCOLAR CREES QUE VIVES?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A más de 5 kilómetros</c:v>
              </c:pt>
              <c:pt idx="1">
                <c:v>A menos de 1 kilómetro</c:v>
              </c:pt>
              <c:pt idx="2">
                <c:v>Entre 1 y 2 kilómetros</c:v>
              </c:pt>
              <c:pt idx="3">
                <c:v>Entre 2 y 3 kilómetros</c:v>
              </c:pt>
              <c:pt idx="4">
                <c:v>Entre 3 y 5 kilómetros</c:v>
              </c:pt>
            </c:strLit>
          </c:cat>
          <c:val>
            <c:numLit>
              <c:formatCode>General</c:formatCode>
              <c:ptCount val="5"/>
              <c:pt idx="0">
                <c:v>37</c:v>
              </c:pt>
              <c:pt idx="1">
                <c:v>210</c:v>
              </c:pt>
              <c:pt idx="2">
                <c:v>75</c:v>
              </c:pt>
              <c:pt idx="3">
                <c:v>23</c:v>
              </c:pt>
              <c:pt idx="4">
                <c:v>28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02126864"/>
        <c:axId val="-802129040"/>
      </c:barChart>
      <c:catAx>
        <c:axId val="-80212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29040"/>
        <c:crosses val="autoZero"/>
        <c:auto val="1"/>
        <c:lblAlgn val="ctr"/>
        <c:lblOffset val="100"/>
        <c:noMultiLvlLbl val="0"/>
      </c:catAx>
      <c:valAx>
        <c:axId val="-8021290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2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¿HAS VENIDO HOY A CLASE EN COCHE COMPARTIDO? (Cuando compartes coche con alumnado de diferentes hogares al tuyo)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"No"</c:f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Femenino</c:v>
              </c:pt>
              <c:pt idx="1">
                <c:v>Masculino</c:v>
              </c:pt>
            </c:strLit>
          </c:cat>
          <c:val>
            <c:numLit>
              <c:formatCode>General</c:formatCode>
              <c:ptCount val="2"/>
              <c:pt idx="0">
                <c:v>177</c:v>
              </c:pt>
              <c:pt idx="1">
                <c:v>147</c:v>
              </c:pt>
            </c:numLit>
          </c:val>
        </c:ser>
        <c:ser>
          <c:idx val="1"/>
          <c:order val="1"/>
          <c:tx>
            <c:strRef>
              <c:f>"Si"</c:f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330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Femenino</c:v>
              </c:pt>
              <c:pt idx="1">
                <c:v>Masculino</c:v>
              </c:pt>
            </c:strLit>
          </c:cat>
          <c:val>
            <c:numLit>
              <c:formatCode>General</c:formatCode>
              <c:ptCount val="2"/>
              <c:pt idx="0">
                <c:v>30</c:v>
              </c:pt>
              <c:pt idx="1">
                <c:v>19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02129584"/>
        <c:axId val="-802136656"/>
      </c:barChart>
      <c:catAx>
        <c:axId val="-80212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802136656"/>
        <c:crosses val="autoZero"/>
        <c:auto val="1"/>
        <c:lblAlgn val="ctr"/>
        <c:lblOffset val="100"/>
        <c:noMultiLvlLbl val="0"/>
      </c:catAx>
      <c:valAx>
        <c:axId val="-802136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02129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57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5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8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3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23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03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00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8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88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D9FB-EAC7-4F3C-B9AD-BBD93E2828D3}" type="datetimeFigureOut">
              <a:rPr lang="es-ES" smtClean="0"/>
              <a:t>15/04/2020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2532-00F4-4307-91AD-5612F1DF32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9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Larouche%20R%5bAuthor%5d&amp;cauthor=true&amp;cauthor_uid=29390988" TargetMode="External"/><Relationship Id="rId13" Type="http://schemas.openxmlformats.org/officeDocument/2006/relationships/hyperlink" Target="https://www.ncbi.nlm.nih.gov/pmc/articles/PMC4665862/" TargetMode="External"/><Relationship Id="rId3" Type="http://schemas.openxmlformats.org/officeDocument/2006/relationships/hyperlink" Target="https://www.bmj.com/content/bmj/344/bmj.e1018.full.pdf" TargetMode="External"/><Relationship Id="rId7" Type="http://schemas.openxmlformats.org/officeDocument/2006/relationships/hyperlink" Target="http://aje.oxfordjournals.org/cgi/reprint/151/3/293" TargetMode="External"/><Relationship Id="rId12" Type="http://schemas.openxmlformats.org/officeDocument/2006/relationships/hyperlink" Target="https://www.ncbi.nlm.nih.gov/pubmed/?term=Effectiveness+of+active+school+transport+interventions:+a+systematic+review+and+updat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025775318303312" TargetMode="External"/><Relationship Id="rId11" Type="http://schemas.openxmlformats.org/officeDocument/2006/relationships/hyperlink" Target="https://www.ncbi.nlm.nih.gov/pubmed/?term=Faulkner%20G%5bAuthor%5d&amp;cauthor=true&amp;cauthor_uid=29390988" TargetMode="External"/><Relationship Id="rId5" Type="http://schemas.openxmlformats.org/officeDocument/2006/relationships/hyperlink" Target="https://www.sciencedirect.com/science/article/pii/S2387020618303437" TargetMode="External"/><Relationship Id="rId15" Type="http://schemas.openxmlformats.org/officeDocument/2006/relationships/hyperlink" Target="https://www.nature.com/articles/0803774" TargetMode="External"/><Relationship Id="rId10" Type="http://schemas.openxmlformats.org/officeDocument/2006/relationships/hyperlink" Target="https://www.ncbi.nlm.nih.gov/pubmed/?term=Rowe%20DA%5bAuthor%5d&amp;cauthor=true&amp;cauthor_uid=29390988" TargetMode="External"/><Relationship Id="rId4" Type="http://schemas.openxmlformats.org/officeDocument/2006/relationships/hyperlink" Target="https://www.teseo/" TargetMode="External"/><Relationship Id="rId9" Type="http://schemas.openxmlformats.org/officeDocument/2006/relationships/hyperlink" Target="https://www.ncbi.nlm.nih.gov/pubmed/?term=Mammen%20G%5bAuthor%5d&amp;cauthor=true&amp;cauthor_uid=29390988" TargetMode="External"/><Relationship Id="rId14" Type="http://schemas.openxmlformats.org/officeDocument/2006/relationships/hyperlink" Target="https://www.ncbi.nlm.nih.gov/pmc/articles/PMC6070257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dietphysicalactivity/factsheet_inactivity/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577940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amazfit.com/bi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15 Grupo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17 CuadroTexto"/>
            <p:cNvSpPr txBox="1"/>
            <p:nvPr/>
          </p:nvSpPr>
          <p:spPr>
            <a:xfrm>
              <a:off x="4860032" y="1931348"/>
              <a:ext cx="40324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sx="3000" sy="3000" algn="ctr" rotWithShape="0">
                      <a:schemeClr val="bg1">
                        <a:alpha val="43000"/>
                      </a:schemeClr>
                    </a:outerShdw>
                  </a:effectLst>
                </a:rPr>
                <a:t>Proyecto de intervención sobre la movilidad de alumnos del IES Miguel Sánchez López </a:t>
              </a:r>
            </a:p>
            <a:p>
              <a:pPr algn="ctr"/>
              <a:endParaRPr lang="es-ES" sz="2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sx="3000" sy="3000" algn="ctr" rotWithShape="0">
                    <a:schemeClr val="bg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7" name="18 CuadroTexto"/>
            <p:cNvSpPr txBox="1"/>
            <p:nvPr/>
          </p:nvSpPr>
          <p:spPr>
            <a:xfrm>
              <a:off x="5149607" y="4111240"/>
              <a:ext cx="3391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1400" b="1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" name="19 CuadroTexto"/>
            <p:cNvSpPr txBox="1"/>
            <p:nvPr/>
          </p:nvSpPr>
          <p:spPr>
            <a:xfrm>
              <a:off x="5652120" y="1196752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ffectLst>
                    <a:glow rad="101600">
                      <a:schemeClr val="tx1">
                        <a:lumMod val="65000"/>
                        <a:lumOff val="35000"/>
                        <a:alpha val="60000"/>
                      </a:schemeClr>
                    </a:glow>
                  </a:effectLst>
                </a:rPr>
                <a:t>ESTUDIO DE INTERVENCIÓN</a:t>
              </a:r>
              <a:endParaRPr lang="es-ES" sz="1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1" name="22 CuadroTexto"/>
            <p:cNvSpPr txBox="1"/>
            <p:nvPr/>
          </p:nvSpPr>
          <p:spPr>
            <a:xfrm>
              <a:off x="827584" y="6087427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2 de marzo del 2019</a:t>
              </a:r>
              <a:endParaRPr lang="es-ES" sz="1600" b="1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648776" y="1667205"/>
            <a:ext cx="4968251" cy="368135"/>
          </a:xfrm>
          <a:prstGeom prst="rect">
            <a:avLst/>
          </a:prstGeom>
          <a:gradFill flip="none" rotWithShape="1">
            <a:gsLst>
              <a:gs pos="69934">
                <a:srgbClr val="8A8A8A"/>
              </a:gs>
              <a:gs pos="54856">
                <a:srgbClr val="9E9E9E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</a:rPr>
              <a:t>IES Miguel Sánchez López. Torredelcampo (Jaén)</a:t>
            </a:r>
            <a:endParaRPr lang="es-ES" sz="1600" b="1" i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02" y="365038"/>
            <a:ext cx="1152526" cy="10297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5" y="365038"/>
            <a:ext cx="1811285" cy="101323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476287" y="3642055"/>
            <a:ext cx="4485341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Coordinador:</a:t>
            </a:r>
            <a:endParaRPr lang="es-E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Dr. Manuel Villar Ortega. Dpto. Educación Física.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Colaboradores:</a:t>
            </a:r>
            <a:endParaRPr lang="es-E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Martín Carlos Campos Vázquez. Dpto. Educación Física.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Antonio Ariza Vega. Dpto. Educación Física.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Jorge Alcántara Blanca. Dpto. Tecnología.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María Cristina Fernández Gómez. Dpto. Música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Bartolomé Galán Jiménez. Dpto. Física y Química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Sara García Cueto. Dpto. Biología y Geología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María Victoria González Molina. Dpto. Economía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María Elena González Montalvo. Dpto. Dibujo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sz="1000" dirty="0">
                <a:ea typeface="Calibri" panose="020F0502020204030204" pitchFamily="34" charset="0"/>
                <a:cs typeface="Times New Roman" panose="02020603050405020304" pitchFamily="18" charset="0"/>
              </a:rPr>
              <a:t>Prof. Manuel Pancorbo López. Dpto. Matemáticas</a:t>
            </a:r>
            <a:endParaRPr lang="es-E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Qué medidas de seguridad se deben tomar con una Fix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7" y="2200590"/>
            <a:ext cx="5810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8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3710707" y="365125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PRELIMINARES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áfico 2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7703185A-BD19-49F8-9A0D-002395E1C0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33797" y="1202219"/>
            <a:ext cx="8740237" cy="37141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1650669" y="4638476"/>
            <a:ext cx="8823365" cy="217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s-ES" sz="12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2</a:t>
            </a:r>
            <a:r>
              <a:rPr lang="es-E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Estratificación de los resultados obtenidos de la Absorción de Oxígeno (VO2 </a:t>
            </a:r>
            <a:r>
              <a:rPr lang="es-ES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Máx</a:t>
            </a:r>
            <a:r>
              <a:rPr lang="es-E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mediante el test indirecto del </a:t>
            </a:r>
            <a:r>
              <a:rPr lang="es-ES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es-E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Navette</a:t>
            </a:r>
            <a:r>
              <a:rPr lang="es-E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una muestra de alumnos del IES Miguel Sánchez.</a:t>
            </a:r>
            <a:endParaRPr lang="es-ES" sz="12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NOTA: EL 25,95% DE LOS ALUMNOS ESTÁN POR DEBAJO DE VALORES NORMALIZADOS DE ABSORCIÓN DE OXÍGENO, LO QUE LOS CONVIERTE EN GRUPO DE RIESGO DE POSIBLE ENFERMEDADES CARDIOVASCULARES, DE ESTOS, UN 4,32% TIENE PARÁMETROS DE ENFERMOS.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4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038" y="-11791950"/>
            <a:ext cx="15078075" cy="304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  <p:sp>
        <p:nvSpPr>
          <p:cNvPr id="5" name="5 Rectángulo"/>
          <p:cNvSpPr/>
          <p:nvPr/>
        </p:nvSpPr>
        <p:spPr>
          <a:xfrm>
            <a:off x="2524124" y="73799"/>
            <a:ext cx="658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PRELIMINARES</a:t>
            </a: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</a:t>
            </a:r>
            <a:r>
              <a:rPr lang="es-E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987200"/>
              </p:ext>
            </p:extLst>
          </p:nvPr>
        </p:nvGraphicFramePr>
        <p:xfrm>
          <a:off x="323850" y="1027906"/>
          <a:ext cx="3771900" cy="270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16020"/>
              </p:ext>
            </p:extLst>
          </p:nvPr>
        </p:nvGraphicFramePr>
        <p:xfrm>
          <a:off x="4143375" y="1027906"/>
          <a:ext cx="4000500" cy="271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291202"/>
              </p:ext>
            </p:extLst>
          </p:nvPr>
        </p:nvGraphicFramePr>
        <p:xfrm>
          <a:off x="8201026" y="1027907"/>
          <a:ext cx="3600450" cy="271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52261"/>
              </p:ext>
            </p:extLst>
          </p:nvPr>
        </p:nvGraphicFramePr>
        <p:xfrm>
          <a:off x="304800" y="38100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99829"/>
              </p:ext>
            </p:extLst>
          </p:nvPr>
        </p:nvGraphicFramePr>
        <p:xfrm>
          <a:off x="4152900" y="3819525"/>
          <a:ext cx="3997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529220"/>
              </p:ext>
            </p:extLst>
          </p:nvPr>
        </p:nvGraphicFramePr>
        <p:xfrm>
          <a:off x="8220075" y="3819525"/>
          <a:ext cx="3552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0704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85725" y="736708"/>
            <a:ext cx="11944350" cy="449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BIBLIOGRAFÍA</a:t>
            </a: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+mj-lt"/>
              <a:buAutoNum type="arabicPeriod"/>
            </a:pPr>
            <a:r>
              <a:rPr lang="en-GB" sz="1400" dirty="0">
                <a:ea typeface="Times New Roman" panose="02020603050405020304" pitchFamily="18" charset="0"/>
              </a:rPr>
              <a:t>Haines A, Dora C. (2012). How the low carbon economy can improve health. </a:t>
            </a:r>
            <a:r>
              <a:rPr lang="en-GB" sz="1400" i="1" dirty="0">
                <a:ea typeface="Times New Roman" panose="02020603050405020304" pitchFamily="18" charset="0"/>
              </a:rPr>
              <a:t>BMJ</a:t>
            </a:r>
            <a:r>
              <a:rPr lang="en-GB" sz="1400" dirty="0">
                <a:ea typeface="Times New Roman" panose="02020603050405020304" pitchFamily="18" charset="0"/>
              </a:rPr>
              <a:t>. 344, 1–6. doi:10.1136/bmj.e1018. En </a:t>
            </a:r>
            <a:r>
              <a:rPr lang="en-GB" sz="1400" dirty="0">
                <a:solidFill>
                  <a:srgbClr val="0563C1"/>
                </a:solidFill>
                <a:ea typeface="Times New Roman" panose="02020603050405020304" pitchFamily="18" charset="0"/>
                <a:hlinkClick r:id="rId3"/>
              </a:rPr>
              <a:t>https://www.bmj.com/content/bmj/344/bmj.e1018.full.pdf</a:t>
            </a:r>
            <a:r>
              <a:rPr lang="en-GB" sz="1400" dirty="0">
                <a:ea typeface="Times New Roman" panose="02020603050405020304" pitchFamily="18" charset="0"/>
              </a:rPr>
              <a:t>.</a:t>
            </a:r>
            <a:endParaRPr lang="es-ES" sz="1400" dirty="0"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+mj-lt"/>
              <a:buAutoNum type="arabicPeriod"/>
            </a:pPr>
            <a:r>
              <a:rPr lang="en-GB" sz="1400" dirty="0" smtClean="0">
                <a:ea typeface="Times New Roman" panose="02020603050405020304" pitchFamily="18" charset="0"/>
              </a:rPr>
              <a:t>Villar </a:t>
            </a:r>
            <a:r>
              <a:rPr lang="en-GB" sz="1400" dirty="0">
                <a:ea typeface="Times New Roman" panose="02020603050405020304" pitchFamily="18" charset="0"/>
              </a:rPr>
              <a:t>M. (2011). </a:t>
            </a:r>
            <a:r>
              <a:rPr lang="en-GB" sz="1400" i="1" dirty="0" err="1">
                <a:ea typeface="Times New Roman" panose="02020603050405020304" pitchFamily="18" charset="0"/>
              </a:rPr>
              <a:t>Condición</a:t>
            </a:r>
            <a:r>
              <a:rPr lang="en-GB" sz="1400" i="1" dirty="0">
                <a:ea typeface="Times New Roman" panose="02020603050405020304" pitchFamily="18" charset="0"/>
              </a:rPr>
              <a:t> </a:t>
            </a:r>
            <a:r>
              <a:rPr lang="en-GB" sz="1400" i="1" dirty="0" err="1">
                <a:ea typeface="Times New Roman" panose="02020603050405020304" pitchFamily="18" charset="0"/>
              </a:rPr>
              <a:t>física</a:t>
            </a:r>
            <a:r>
              <a:rPr lang="en-GB" sz="1400" i="1" dirty="0">
                <a:ea typeface="Times New Roman" panose="02020603050405020304" pitchFamily="18" charset="0"/>
              </a:rPr>
              <a:t> y </a:t>
            </a:r>
            <a:r>
              <a:rPr lang="en-GB" sz="1400" i="1" dirty="0" err="1">
                <a:ea typeface="Times New Roman" panose="02020603050405020304" pitchFamily="18" charset="0"/>
              </a:rPr>
              <a:t>hábitos</a:t>
            </a:r>
            <a:r>
              <a:rPr lang="en-GB" sz="1400" i="1" dirty="0">
                <a:ea typeface="Times New Roman" panose="02020603050405020304" pitchFamily="18" charset="0"/>
              </a:rPr>
              <a:t> de </a:t>
            </a:r>
            <a:r>
              <a:rPr lang="en-GB" sz="1400" i="1" dirty="0" err="1">
                <a:ea typeface="Times New Roman" panose="02020603050405020304" pitchFamily="18" charset="0"/>
              </a:rPr>
              <a:t>salud</a:t>
            </a:r>
            <a:r>
              <a:rPr lang="en-GB" sz="1400" i="1" dirty="0">
                <a:ea typeface="Times New Roman" panose="02020603050405020304" pitchFamily="18" charset="0"/>
              </a:rPr>
              <a:t> en </a:t>
            </a:r>
            <a:r>
              <a:rPr lang="en-GB" sz="1400" i="1" dirty="0" err="1">
                <a:ea typeface="Times New Roman" panose="02020603050405020304" pitchFamily="18" charset="0"/>
              </a:rPr>
              <a:t>una</a:t>
            </a:r>
            <a:r>
              <a:rPr lang="en-GB" sz="1400" i="1" dirty="0">
                <a:ea typeface="Times New Roman" panose="02020603050405020304" pitchFamily="18" charset="0"/>
              </a:rPr>
              <a:t> </a:t>
            </a:r>
            <a:r>
              <a:rPr lang="en-GB" sz="1400" i="1" dirty="0" err="1">
                <a:ea typeface="Times New Roman" panose="02020603050405020304" pitchFamily="18" charset="0"/>
              </a:rPr>
              <a:t>población</a:t>
            </a:r>
            <a:r>
              <a:rPr lang="en-GB" sz="1400" i="1" dirty="0">
                <a:ea typeface="Times New Roman" panose="02020603050405020304" pitchFamily="18" charset="0"/>
              </a:rPr>
              <a:t> de </a:t>
            </a:r>
            <a:r>
              <a:rPr lang="en-GB" sz="1400" i="1" dirty="0" err="1">
                <a:ea typeface="Times New Roman" panose="02020603050405020304" pitchFamily="18" charset="0"/>
              </a:rPr>
              <a:t>alumnos</a:t>
            </a:r>
            <a:r>
              <a:rPr lang="en-GB" sz="1400" i="1" dirty="0">
                <a:ea typeface="Times New Roman" panose="02020603050405020304" pitchFamily="18" charset="0"/>
              </a:rPr>
              <a:t> de </a:t>
            </a:r>
            <a:r>
              <a:rPr lang="en-GB" sz="1400" i="1" dirty="0" err="1">
                <a:ea typeface="Times New Roman" panose="02020603050405020304" pitchFamily="18" charset="0"/>
              </a:rPr>
              <a:t>Enseñanza</a:t>
            </a:r>
            <a:r>
              <a:rPr lang="en-GB" sz="1400" i="1" dirty="0">
                <a:ea typeface="Times New Roman" panose="02020603050405020304" pitchFamily="18" charset="0"/>
              </a:rPr>
              <a:t> </a:t>
            </a:r>
            <a:r>
              <a:rPr lang="en-GB" sz="1400" i="1" dirty="0" err="1">
                <a:ea typeface="Times New Roman" panose="02020603050405020304" pitchFamily="18" charset="0"/>
              </a:rPr>
              <a:t>Secundaria</a:t>
            </a:r>
            <a:r>
              <a:rPr lang="en-GB" sz="1400" dirty="0"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ea typeface="Times New Roman" panose="02020603050405020304" pitchFamily="18" charset="0"/>
              </a:rPr>
              <a:t>Departamento</a:t>
            </a:r>
            <a:r>
              <a:rPr lang="en-GB" sz="1400" dirty="0">
                <a:ea typeface="Times New Roman" panose="02020603050405020304" pitchFamily="18" charset="0"/>
              </a:rPr>
              <a:t> de </a:t>
            </a:r>
            <a:r>
              <a:rPr lang="en-GB" sz="1400" dirty="0" err="1">
                <a:ea typeface="Times New Roman" panose="02020603050405020304" pitchFamily="18" charset="0"/>
              </a:rPr>
              <a:t>Didáctica</a:t>
            </a:r>
            <a:r>
              <a:rPr lang="en-GB" sz="1400" dirty="0">
                <a:ea typeface="Times New Roman" panose="02020603050405020304" pitchFamily="18" charset="0"/>
              </a:rPr>
              <a:t> de la </a:t>
            </a:r>
            <a:r>
              <a:rPr lang="en-GB" sz="1400" dirty="0" err="1">
                <a:ea typeface="Times New Roman" panose="02020603050405020304" pitchFamily="18" charset="0"/>
              </a:rPr>
              <a:t>Expresión</a:t>
            </a:r>
            <a:r>
              <a:rPr lang="en-GB" sz="1400" dirty="0">
                <a:ea typeface="Times New Roman" panose="02020603050405020304" pitchFamily="18" charset="0"/>
              </a:rPr>
              <a:t> Musical, </a:t>
            </a:r>
            <a:r>
              <a:rPr lang="en-GB" sz="1400" dirty="0" err="1">
                <a:ea typeface="Times New Roman" panose="02020603050405020304" pitchFamily="18" charset="0"/>
              </a:rPr>
              <a:t>Plástica</a:t>
            </a:r>
            <a:r>
              <a:rPr lang="en-GB" sz="1400" dirty="0">
                <a:ea typeface="Times New Roman" panose="02020603050405020304" pitchFamily="18" charset="0"/>
              </a:rPr>
              <a:t> y Corporal. Universidad de </a:t>
            </a:r>
            <a:r>
              <a:rPr lang="en-GB" sz="1400" dirty="0" err="1">
                <a:ea typeface="Times New Roman" panose="02020603050405020304" pitchFamily="18" charset="0"/>
              </a:rPr>
              <a:t>Jaén</a:t>
            </a:r>
            <a:r>
              <a:rPr lang="en-GB" sz="1400" dirty="0">
                <a:ea typeface="Times New Roman" panose="02020603050405020304" pitchFamily="18" charset="0"/>
              </a:rPr>
              <a:t>. En </a:t>
            </a:r>
            <a:r>
              <a:rPr lang="en-GB" sz="1400" dirty="0">
                <a:solidFill>
                  <a:srgbClr val="0563C1"/>
                </a:solidFill>
                <a:ea typeface="Times New Roman" panose="02020603050405020304" pitchFamily="18" charset="0"/>
                <a:hlinkClick r:id="rId4"/>
              </a:rPr>
              <a:t>https://www.teseo</a:t>
            </a:r>
            <a:r>
              <a:rPr lang="en-GB" sz="1400" dirty="0">
                <a:ea typeface="Times New Roman" panose="02020603050405020304" pitchFamily="18" charset="0"/>
              </a:rPr>
              <a:t>. </a:t>
            </a:r>
            <a:endParaRPr lang="es-ES" sz="14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Soriano JB et al. (2018).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The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burden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of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disease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in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Spain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Results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from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the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Global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Burden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of </a:t>
            </a:r>
            <a:r>
              <a:rPr lang="es-ES" sz="1400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Disease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2016</a:t>
            </a:r>
            <a:r>
              <a:rPr lang="es-E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Medicina Clínica (English </a:t>
            </a:r>
            <a:r>
              <a:rPr lang="es-E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151 (5), 171-190. En 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https://www.sciencedirect.com/science/article/pii/S0025775318303312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Lee IM, </a:t>
            </a:r>
            <a:r>
              <a:rPr lang="es-ES" sz="1400" dirty="0" err="1">
                <a:ea typeface="Calibri" panose="020F0502020204030204" pitchFamily="34" charset="0"/>
                <a:cs typeface="Calibri" panose="020F0502020204030204" pitchFamily="34" charset="0"/>
              </a:rPr>
              <a:t>Paffenbarger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 RS Jr. </a:t>
            </a:r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(2000). </a:t>
            </a:r>
            <a:r>
              <a:rPr lang="en-GB" sz="1400" dirty="0">
                <a:ea typeface="Calibri" panose="020F0502020204030204" pitchFamily="34" charset="0"/>
                <a:cs typeface="Calibri" panose="020F0502020204030204" pitchFamily="34" charset="0"/>
              </a:rPr>
              <a:t>Association of light, moderate, and vigorous intensity physical activity with longevity. </a:t>
            </a:r>
            <a:r>
              <a:rPr lang="es-ES" sz="1400" dirty="0" err="1"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 Harvard </a:t>
            </a:r>
            <a:r>
              <a:rPr lang="es-ES" sz="1400" dirty="0" err="1">
                <a:ea typeface="Calibri" panose="020F0502020204030204" pitchFamily="34" charset="0"/>
                <a:cs typeface="Calibri" panose="020F0502020204030204" pitchFamily="34" charset="0"/>
              </a:rPr>
              <a:t>Alumni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400" i="1" dirty="0">
                <a:ea typeface="Calibri" panose="020F0502020204030204" pitchFamily="34" charset="0"/>
                <a:cs typeface="Calibri" panose="020F0502020204030204" pitchFamily="34" charset="0"/>
              </a:rPr>
              <a:t>American </a:t>
            </a:r>
            <a:r>
              <a:rPr lang="es-ES" sz="1400" i="1" dirty="0" err="1"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es-ES" sz="14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i="1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Epidemiology</a:t>
            </a:r>
            <a:r>
              <a:rPr lang="es-ES" sz="1400" i="1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151 (3), 293-299. En 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http://aje.oxfordjournals.org/cgi/reprint/151/3/293</a:t>
            </a:r>
            <a:r>
              <a:rPr lang="es-ES" sz="1400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s-ES" sz="1400" dirty="0" err="1" smtClean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Larouche</a:t>
            </a:r>
            <a:r>
              <a:rPr lang="es-ES" sz="1400" dirty="0" smtClean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Mammen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G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Rowe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DA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Faulkner G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(2018).</a:t>
            </a:r>
            <a:r>
              <a:rPr lang="es-E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of active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i="1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 tooltip="BMC public health."/>
              </a:rPr>
              <a:t>BMC </a:t>
            </a:r>
            <a:r>
              <a:rPr lang="es-ES" sz="1400" i="1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 tooltip="BMC public health."/>
              </a:rPr>
              <a:t>Public</a:t>
            </a:r>
            <a:r>
              <a:rPr lang="es-ES" sz="1400" i="1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 tooltip="BMC public health."/>
              </a:rPr>
              <a:t> </a:t>
            </a:r>
            <a:r>
              <a:rPr lang="es-ES" sz="1400" i="1" dirty="0" err="1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 tooltip="BMC public health."/>
              </a:rPr>
              <a:t>Health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 tooltip="BMC public health."/>
              </a:rPr>
              <a:t>.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18(1):206.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10.1186/s12889-017-5005-1. En 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https://www.ncbi.nlm.nih.gov/pubmed/?term=Effectiveness+of+active+school+transport+interventions%3A+a+systematic+review+and+update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+mj-lt"/>
              <a:buAutoNum type="arabicPeriod"/>
            </a:pP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Østergaard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 L,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Støckel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JT, Andersen LB. (2015).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commuter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cycling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quasi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-experimental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BMC </a:t>
            </a:r>
            <a:r>
              <a:rPr lang="es-E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1199. En 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https://www.ncbi.nlm.nih.gov/pmc/articles/PMC4665862/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Silva D,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Lang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JJ, Barnes JD,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Tomkinson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GR,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Tremblay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MS. (2018).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Cardiorespiratory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fitness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criterion-referenced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cut-points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(8), e0201048. doi:10.1371/journal.pone.0201048. En </a:t>
            </a:r>
            <a:r>
              <a:rPr lang="es-ES" sz="14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https://www.ncbi.nlm.nih.gov/pmc/articles/PMC6070257/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+mj-lt"/>
              <a:buAutoNum type="arabicPeriod"/>
            </a:pPr>
            <a:r>
              <a:rPr lang="es-ES" sz="1400" dirty="0">
                <a:ea typeface="Times New Roman" panose="02020603050405020304" pitchFamily="18" charset="0"/>
              </a:rPr>
              <a:t>Ortega, F.B; Ruíz, J.R; Castillo, M.J. y </a:t>
            </a:r>
            <a:r>
              <a:rPr lang="es-ES" sz="1400" dirty="0" err="1">
                <a:ea typeface="Times New Roman" panose="02020603050405020304" pitchFamily="18" charset="0"/>
              </a:rPr>
              <a:t>Sjöströn</a:t>
            </a:r>
            <a:r>
              <a:rPr lang="es-ES" sz="1400" dirty="0">
                <a:ea typeface="Times New Roman" panose="02020603050405020304" pitchFamily="18" charset="0"/>
              </a:rPr>
              <a:t>, M. (2008). </a:t>
            </a:r>
            <a:r>
              <a:rPr lang="en-US" sz="1400" dirty="0">
                <a:ea typeface="Times New Roman" panose="02020603050405020304" pitchFamily="18" charset="0"/>
              </a:rPr>
              <a:t>Physical fitness in childhood and adolescence: a powerful marker of health. </a:t>
            </a:r>
            <a:r>
              <a:rPr lang="es-ES" sz="1400" i="1" dirty="0">
                <a:ea typeface="Times New Roman" panose="02020603050405020304" pitchFamily="18" charset="0"/>
              </a:rPr>
              <a:t>International </a:t>
            </a:r>
            <a:r>
              <a:rPr lang="es-ES" sz="1400" i="1" dirty="0" err="1">
                <a:ea typeface="Times New Roman" panose="02020603050405020304" pitchFamily="18" charset="0"/>
              </a:rPr>
              <a:t>Journal</a:t>
            </a:r>
            <a:r>
              <a:rPr lang="es-ES" sz="1400" i="1" dirty="0">
                <a:ea typeface="Times New Roman" panose="02020603050405020304" pitchFamily="18" charset="0"/>
              </a:rPr>
              <a:t> </a:t>
            </a:r>
            <a:r>
              <a:rPr lang="es-ES" sz="1400" i="1" dirty="0" err="1">
                <a:ea typeface="Times New Roman" panose="02020603050405020304" pitchFamily="18" charset="0"/>
              </a:rPr>
              <a:t>Obesity</a:t>
            </a:r>
            <a:r>
              <a:rPr lang="es-ES" sz="1400" i="1" dirty="0">
                <a:ea typeface="Times New Roman" panose="02020603050405020304" pitchFamily="18" charset="0"/>
              </a:rPr>
              <a:t> (</a:t>
            </a:r>
            <a:r>
              <a:rPr lang="es-ES" sz="1400" i="1" dirty="0" err="1">
                <a:ea typeface="Times New Roman" panose="02020603050405020304" pitchFamily="18" charset="0"/>
              </a:rPr>
              <a:t>Lond</a:t>
            </a:r>
            <a:r>
              <a:rPr lang="es-ES" sz="1400" i="1" dirty="0">
                <a:ea typeface="Times New Roman" panose="02020603050405020304" pitchFamily="18" charset="0"/>
              </a:rPr>
              <a:t>), </a:t>
            </a:r>
            <a:r>
              <a:rPr lang="es-ES" sz="1400" dirty="0">
                <a:ea typeface="Times New Roman" panose="02020603050405020304" pitchFamily="18" charset="0"/>
              </a:rPr>
              <a:t>32(9), 1445, </a:t>
            </a:r>
            <a:r>
              <a:rPr lang="es-ES" sz="1400" dirty="0" err="1">
                <a:ea typeface="Times New Roman" panose="02020603050405020304" pitchFamily="18" charset="0"/>
              </a:rPr>
              <a:t>authorreply</a:t>
            </a:r>
            <a:r>
              <a:rPr lang="es-ES" sz="1400" dirty="0">
                <a:ea typeface="Times New Roman" panose="02020603050405020304" pitchFamily="18" charset="0"/>
              </a:rPr>
              <a:t> 1446. En </a:t>
            </a:r>
            <a:r>
              <a:rPr lang="es-ES" sz="1400" dirty="0">
                <a:solidFill>
                  <a:srgbClr val="0563C1"/>
                </a:solidFill>
                <a:ea typeface="Times New Roman" panose="02020603050405020304" pitchFamily="18" charset="0"/>
                <a:hlinkClick r:id="rId15"/>
              </a:rPr>
              <a:t>https://www.nature.com/articles/0803774</a:t>
            </a:r>
            <a:r>
              <a:rPr lang="es-ES" sz="1400" dirty="0">
                <a:ea typeface="Times New Roman" panose="02020603050405020304" pitchFamily="18" charset="0"/>
              </a:rPr>
              <a:t>. </a:t>
            </a:r>
            <a:endParaRPr lang="es-E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4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Rectángulo"/>
          <p:cNvSpPr/>
          <p:nvPr/>
        </p:nvSpPr>
        <p:spPr>
          <a:xfrm>
            <a:off x="771525" y="269344"/>
            <a:ext cx="10028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DEPARTAMENTOS, INSTITUCIONES Y AGENTES IMPLICADOS</a:t>
            </a:r>
            <a:endParaRPr lang="es-ES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4 Rectángulo redondeado"/>
          <p:cNvSpPr/>
          <p:nvPr/>
        </p:nvSpPr>
        <p:spPr>
          <a:xfrm>
            <a:off x="3276601" y="760122"/>
            <a:ext cx="4573760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FÍSICA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/>
              <a:t>Tarea: Dirección y control del programa</a:t>
            </a:r>
            <a:endParaRPr lang="es-ES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5764381" y="1841498"/>
            <a:ext cx="5035203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PLÁSTICA Y VISUAL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isualización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programa</a:t>
            </a:r>
          </a:p>
        </p:txBody>
      </p:sp>
      <p:sp>
        <p:nvSpPr>
          <p:cNvPr id="9" name="4 Rectángulo redondeado"/>
          <p:cNvSpPr/>
          <p:nvPr/>
        </p:nvSpPr>
        <p:spPr>
          <a:xfrm>
            <a:off x="5831940" y="3036157"/>
            <a:ext cx="5035203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BIOLOGÍA Y GEOLOGÍA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/>
              <a:t>Tarea: Diseño de itinerarios</a:t>
            </a:r>
            <a:endParaRPr lang="es-ES" b="1" dirty="0"/>
          </a:p>
        </p:txBody>
      </p:sp>
      <p:sp>
        <p:nvSpPr>
          <p:cNvPr id="10" name="4 Rectángulo redondeado"/>
          <p:cNvSpPr/>
          <p:nvPr/>
        </p:nvSpPr>
        <p:spPr>
          <a:xfrm>
            <a:off x="771521" y="3179016"/>
            <a:ext cx="4573760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Tarea: Análisis estadístico individual</a:t>
            </a:r>
          </a:p>
          <a:p>
            <a:pPr algn="ctr"/>
            <a:endParaRPr lang="es-ES" b="1" dirty="0"/>
          </a:p>
        </p:txBody>
      </p:sp>
      <p:sp>
        <p:nvSpPr>
          <p:cNvPr id="11" name="4 Rectángulo redondeado"/>
          <p:cNvSpPr/>
          <p:nvPr/>
        </p:nvSpPr>
        <p:spPr>
          <a:xfrm>
            <a:off x="5764382" y="4175851"/>
            <a:ext cx="5035203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 Y QUÍMICA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Tarea: Análisis biomecánico (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Kinovea</a:t>
            </a:r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b="1" dirty="0"/>
          </a:p>
        </p:txBody>
      </p:sp>
      <p:sp>
        <p:nvSpPr>
          <p:cNvPr id="12" name="4 Rectángulo redondeado"/>
          <p:cNvSpPr/>
          <p:nvPr/>
        </p:nvSpPr>
        <p:spPr>
          <a:xfrm>
            <a:off x="3058401" y="5487220"/>
            <a:ext cx="4983270" cy="128718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EXTERNOS COLABORADORES: Ayuntamiento de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Torredelcampo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UJA, Centro Salud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Torredelcampo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Baldu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CEP, CE</a:t>
            </a:r>
            <a:endParaRPr lang="es-ES" sz="2000" b="1" dirty="0"/>
          </a:p>
        </p:txBody>
      </p:sp>
      <p:sp>
        <p:nvSpPr>
          <p:cNvPr id="13" name="4 Rectángulo redondeado"/>
          <p:cNvSpPr/>
          <p:nvPr/>
        </p:nvSpPr>
        <p:spPr>
          <a:xfrm>
            <a:off x="771521" y="4305250"/>
            <a:ext cx="4573760" cy="101029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ECONOMÍA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Tarea: Creación de una empresa de movilidad</a:t>
            </a:r>
          </a:p>
          <a:p>
            <a:pPr algn="ctr"/>
            <a:endParaRPr lang="es-ES" b="1" dirty="0"/>
          </a:p>
        </p:txBody>
      </p:sp>
      <p:sp>
        <p:nvSpPr>
          <p:cNvPr id="14" name="4 Rectángulo redondeado"/>
          <p:cNvSpPr/>
          <p:nvPr/>
        </p:nvSpPr>
        <p:spPr>
          <a:xfrm>
            <a:off x="771521" y="1825625"/>
            <a:ext cx="4573760" cy="116326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MÚSICA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Tarea: Creación de una canción identificativa del proyecto</a:t>
            </a:r>
          </a:p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19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15 Grupo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17 CuadroTexto"/>
            <p:cNvSpPr txBox="1"/>
            <p:nvPr/>
          </p:nvSpPr>
          <p:spPr>
            <a:xfrm>
              <a:off x="4860032" y="1931348"/>
              <a:ext cx="403244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50800" dir="5400000" sx="3000" sy="3000" algn="ctr" rotWithShape="0">
                      <a:schemeClr val="bg1">
                        <a:alpha val="43000"/>
                      </a:schemeClr>
                    </a:outerShdw>
                  </a:effectLst>
                </a:rPr>
                <a:t>Potenciar el autocuidado de la salud. Proyecto de intervención sobre la movilidad de alumnos del IES Miguel Sánchez López </a:t>
              </a:r>
            </a:p>
            <a:p>
              <a:pPr algn="ctr"/>
              <a:endParaRPr lang="es-ES" sz="2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sx="3000" sy="3000" algn="ctr" rotWithShape="0">
                    <a:schemeClr val="bg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7" name="18 CuadroTexto"/>
            <p:cNvSpPr txBox="1"/>
            <p:nvPr/>
          </p:nvSpPr>
          <p:spPr>
            <a:xfrm>
              <a:off x="5149607" y="4111240"/>
              <a:ext cx="339188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75000"/>
                        <a:lumOff val="25000"/>
                        <a:alpha val="60000"/>
                      </a:schemeClr>
                    </a:glow>
                  </a:effectLst>
                </a:rPr>
                <a:t>Manuel Villar </a:t>
              </a:r>
              <a:r>
                <a:rPr lang="es-ES" sz="1400" b="1" dirty="0">
                  <a:solidFill>
                    <a:schemeClr val="bg1"/>
                  </a:solidFill>
                  <a:effectLst>
                    <a:glow rad="101600">
                      <a:schemeClr val="tx1">
                        <a:lumMod val="75000"/>
                        <a:lumOff val="25000"/>
                        <a:alpha val="60000"/>
                      </a:schemeClr>
                    </a:glow>
                  </a:effectLst>
                </a:rPr>
                <a:t>Ortega</a:t>
              </a:r>
              <a:r>
                <a:rPr lang="es-ES" sz="1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75000"/>
                        <a:lumOff val="25000"/>
                        <a:alpha val="60000"/>
                      </a:schemeClr>
                    </a:glow>
                  </a:effectLst>
                </a:rPr>
                <a:t>*</a:t>
              </a: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75000"/>
                        <a:lumOff val="25000"/>
                        <a:alpha val="60000"/>
                      </a:schemeClr>
                    </a:glow>
                  </a:effectLst>
                </a:rPr>
                <a:t>Julio Jesús Rodríguez Cabrera</a:t>
              </a: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75000"/>
                        <a:lumOff val="25000"/>
                        <a:alpha val="60000"/>
                      </a:schemeClr>
                    </a:glow>
                  </a:effectLst>
                </a:rPr>
                <a:t>Martín Carlos Campos Vázquez*</a:t>
              </a:r>
            </a:p>
            <a:p>
              <a:pPr algn="ctr"/>
              <a:endParaRPr lang="es-E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endParaRP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75000"/>
                        <a:lumOff val="25000"/>
                        <a:alpha val="60000"/>
                      </a:schemeClr>
                    </a:glow>
                  </a:effectLst>
                </a:rPr>
                <a:t>* Departamento Educación Física</a:t>
              </a:r>
              <a:endParaRPr lang="es-ES" sz="1400" b="1" dirty="0">
                <a:solidFill>
                  <a:schemeClr val="bg1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" name="19 CuadroTexto"/>
            <p:cNvSpPr txBox="1"/>
            <p:nvPr/>
          </p:nvSpPr>
          <p:spPr>
            <a:xfrm>
              <a:off x="5652120" y="1196752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ffectLst>
                    <a:glow rad="101600">
                      <a:schemeClr val="tx1">
                        <a:lumMod val="65000"/>
                        <a:lumOff val="35000"/>
                        <a:alpha val="60000"/>
                      </a:schemeClr>
                    </a:glow>
                  </a:effectLst>
                </a:rPr>
                <a:t>ESTUDIO DE INTERVENCIÓN</a:t>
              </a:r>
              <a:endParaRPr lang="es-ES" sz="1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1" name="22 CuadroTexto"/>
            <p:cNvSpPr txBox="1"/>
            <p:nvPr/>
          </p:nvSpPr>
          <p:spPr>
            <a:xfrm>
              <a:off x="827584" y="6087427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 10 de septiembre del 2019</a:t>
              </a:r>
              <a:endParaRPr lang="es-ES" sz="1600" b="1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665019" y="1531623"/>
            <a:ext cx="4952010" cy="368135"/>
          </a:xfrm>
          <a:prstGeom prst="rect">
            <a:avLst/>
          </a:prstGeom>
          <a:gradFill flip="none" rotWithShape="1">
            <a:gsLst>
              <a:gs pos="69934">
                <a:srgbClr val="8A8A8A"/>
              </a:gs>
              <a:gs pos="54856">
                <a:srgbClr val="9E9E9E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</a:rPr>
              <a:t>IES Miguel Sánchez López. Torredelcampo (Jaén)</a:t>
            </a:r>
            <a:endParaRPr lang="es-ES" sz="1600" b="1" i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02" y="250939"/>
            <a:ext cx="1152526" cy="10297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5" y="250939"/>
            <a:ext cx="1811285" cy="102833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6010275" y="250939"/>
            <a:ext cx="5876925" cy="663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1" dirty="0" smtClean="0">
                <a:solidFill>
                  <a:srgbClr val="7030A0"/>
                </a:solidFill>
              </a:rPr>
              <a:t>Si existe algún paraíso perdido, alguna revolución por hacer,….esas deben comenzar en nuestro pensamiento</a:t>
            </a:r>
            <a:endParaRPr lang="es-ES" sz="14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Resultado de imagen de MOVILIDAD EN LA ADOLESCENTES EN BICI O ANDA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7" y="2178529"/>
            <a:ext cx="5446328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8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8594" y="-31899"/>
            <a:ext cx="12640593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8594" y="0"/>
            <a:ext cx="1264059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Rectángulo"/>
          <p:cNvSpPr/>
          <p:nvPr/>
        </p:nvSpPr>
        <p:spPr>
          <a:xfrm>
            <a:off x="7092608" y="4033106"/>
            <a:ext cx="2472462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</a:t>
            </a:r>
            <a:endParaRPr lang="es-E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5986728" y="5213684"/>
            <a:ext cx="2441004" cy="827533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 EFECTO INVERNADERO</a:t>
            </a:r>
            <a:endParaRPr lang="es-E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2712784" y="5266276"/>
            <a:ext cx="2330243" cy="8326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SEDENTARISMO</a:t>
            </a:r>
            <a:endParaRPr lang="es-E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3 Rectángulo"/>
          <p:cNvSpPr/>
          <p:nvPr/>
        </p:nvSpPr>
        <p:spPr>
          <a:xfrm>
            <a:off x="6899818" y="1434693"/>
            <a:ext cx="1584176" cy="646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DESARROLLO  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4 Rectángulo"/>
          <p:cNvSpPr/>
          <p:nvPr/>
        </p:nvSpPr>
        <p:spPr>
          <a:xfrm>
            <a:off x="4738088" y="375921"/>
            <a:ext cx="1440160" cy="58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MOVILIDAD 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5 Rectángulo"/>
          <p:cNvSpPr/>
          <p:nvPr/>
        </p:nvSpPr>
        <p:spPr>
          <a:xfrm>
            <a:off x="1012731" y="2886075"/>
            <a:ext cx="1512168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OTROS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6 Rectángulo"/>
          <p:cNvSpPr/>
          <p:nvPr/>
        </p:nvSpPr>
        <p:spPr>
          <a:xfrm>
            <a:off x="7953273" y="2857090"/>
            <a:ext cx="1974633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DESARROLLO CULTURAL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6" name="17 Rectángulo"/>
          <p:cNvSpPr/>
          <p:nvPr/>
        </p:nvSpPr>
        <p:spPr>
          <a:xfrm>
            <a:off x="2153091" y="1528420"/>
            <a:ext cx="1740906" cy="56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DESARROLLO ECONÓMICO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5 Elipse"/>
          <p:cNvSpPr/>
          <p:nvPr/>
        </p:nvSpPr>
        <p:spPr>
          <a:xfrm>
            <a:off x="3942414" y="2165995"/>
            <a:ext cx="2881278" cy="201622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DESARROLLO TECNOLÓGICO</a:t>
            </a:r>
          </a:p>
        </p:txBody>
      </p:sp>
      <p:sp>
        <p:nvSpPr>
          <p:cNvPr id="25" name="6 Rectángulo"/>
          <p:cNvSpPr/>
          <p:nvPr/>
        </p:nvSpPr>
        <p:spPr>
          <a:xfrm>
            <a:off x="2176296" y="4068458"/>
            <a:ext cx="1361635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RUIDO</a:t>
            </a:r>
            <a:endParaRPr lang="es-E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recto de flecha 18"/>
          <p:cNvCxnSpPr>
            <a:stCxn id="24" idx="0"/>
          </p:cNvCxnSpPr>
          <p:nvPr/>
        </p:nvCxnSpPr>
        <p:spPr>
          <a:xfrm flipV="1">
            <a:off x="5383053" y="965519"/>
            <a:ext cx="0" cy="12004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24" idx="1"/>
          </p:cNvCxnSpPr>
          <p:nvPr/>
        </p:nvCxnSpPr>
        <p:spPr>
          <a:xfrm flipH="1" flipV="1">
            <a:off x="3023544" y="2093220"/>
            <a:ext cx="1340823" cy="3680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12" idx="2"/>
          </p:cNvCxnSpPr>
          <p:nvPr/>
        </p:nvCxnSpPr>
        <p:spPr>
          <a:xfrm flipV="1">
            <a:off x="6410325" y="2081621"/>
            <a:ext cx="1281581" cy="3696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endCxn id="14" idx="3"/>
          </p:cNvCxnSpPr>
          <p:nvPr/>
        </p:nvCxnSpPr>
        <p:spPr>
          <a:xfrm flipH="1">
            <a:off x="2524899" y="3174107"/>
            <a:ext cx="141751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15" idx="1"/>
          </p:cNvCxnSpPr>
          <p:nvPr/>
        </p:nvCxnSpPr>
        <p:spPr>
          <a:xfrm flipV="1">
            <a:off x="6823692" y="3145122"/>
            <a:ext cx="1129581" cy="28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2857114" y="3898153"/>
            <a:ext cx="1507253" cy="128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4" idx="5"/>
            <a:endCxn id="6" idx="0"/>
          </p:cNvCxnSpPr>
          <p:nvPr/>
        </p:nvCxnSpPr>
        <p:spPr>
          <a:xfrm>
            <a:off x="6401739" y="3886950"/>
            <a:ext cx="1927100" cy="146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4" idx="4"/>
            <a:endCxn id="11" idx="0"/>
          </p:cNvCxnSpPr>
          <p:nvPr/>
        </p:nvCxnSpPr>
        <p:spPr>
          <a:xfrm flipH="1">
            <a:off x="3877906" y="4182219"/>
            <a:ext cx="1505147" cy="108405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4" idx="4"/>
            <a:endCxn id="10" idx="0"/>
          </p:cNvCxnSpPr>
          <p:nvPr/>
        </p:nvCxnSpPr>
        <p:spPr>
          <a:xfrm>
            <a:off x="5383053" y="4182219"/>
            <a:ext cx="1824177" cy="1031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1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597" y="1584325"/>
            <a:ext cx="11162806" cy="48339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4597" y="6408224"/>
            <a:ext cx="1116280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1</a:t>
            </a:r>
            <a:r>
              <a:rPr lang="es-E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Comparativa de las principales causas de muerte entre 5-14 años, comparadas con las causas de muerte globales.</a:t>
            </a:r>
            <a:endParaRPr lang="es-ES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4597" y="147205"/>
            <a:ext cx="11162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Organización Mundial de la Salud (OMS) calcula que un 60% de la población mundial no llega a ser la suficiente cantidad de actividad física que le suponga un beneficio para su salud, siendo esta tendencia especialmente preocupante en adolescentes, mujeres y adultos mayores (</a:t>
            </a:r>
            <a:r>
              <a:rPr lang="es-ES" sz="1600" b="1" i="1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https://www.who.int/dietphysicalactivity/factsheet_inactivity/es/</a:t>
            </a:r>
            <a:r>
              <a:rPr lang="es-ES" sz="16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En estudios recientes, un 83,9% de la población de adolescentes jiennenses no realizan la suficiente cantidad de actividad física diaria recomendada por los organismos internacionales </a:t>
            </a:r>
            <a:r>
              <a:rPr lang="es-ES" sz="1600" b="1" i="1" dirty="0" smtClean="0"/>
              <a:t>(</a:t>
            </a:r>
            <a:r>
              <a:rPr lang="es-ES" sz="1600" b="1" i="1" dirty="0"/>
              <a:t>60 minutos/día o más, de AF moderada o </a:t>
            </a:r>
            <a:r>
              <a:rPr lang="es-ES" sz="1600" b="1" i="1" dirty="0" smtClean="0"/>
              <a:t>intensa)</a:t>
            </a:r>
            <a:r>
              <a:rPr lang="es-ES" sz="1600" b="1" i="1" baseline="30000" dirty="0" smtClean="0"/>
              <a:t>2</a:t>
            </a:r>
            <a:r>
              <a:rPr lang="es-ES" sz="1600" b="1" i="1" dirty="0" smtClean="0"/>
              <a:t>.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88934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66800"/>
            <a:ext cx="9105900" cy="46482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19250" y="5715000"/>
            <a:ext cx="910590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1</a:t>
            </a:r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/>
              <a:t>Prevalence and weighted population estimates of the absence or presence of one or more chronic diseases* among adults aged 18–64 years with a disability (N = 10,690), by aerobic physical activity level</a:t>
            </a:r>
            <a:r>
              <a:rPr lang="en-US" sz="1200" baseline="30000" dirty="0"/>
              <a:t>†</a:t>
            </a:r>
            <a:r>
              <a:rPr lang="en-US" sz="1200" dirty="0"/>
              <a:t> — National Health Interview Survey, United States, </a:t>
            </a:r>
            <a:r>
              <a:rPr lang="en-US" sz="1200" dirty="0" smtClean="0"/>
              <a:t>2009–2012. </a:t>
            </a:r>
            <a:r>
              <a:rPr lang="en-US" sz="1200" dirty="0"/>
              <a:t>En </a:t>
            </a:r>
            <a:r>
              <a:rPr lang="en-US" sz="1200" dirty="0">
                <a:hlinkClick r:id="rId4"/>
              </a:rPr>
              <a:t>https://www.ncbi.nlm.nih.gov/pmc/articles/PMC5779402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47676"/>
            <a:ext cx="11020425" cy="5934074"/>
          </a:xfrm>
        </p:spPr>
      </p:pic>
      <p:sp>
        <p:nvSpPr>
          <p:cNvPr id="5" name="2 Rectángulo"/>
          <p:cNvSpPr/>
          <p:nvPr/>
        </p:nvSpPr>
        <p:spPr>
          <a:xfrm>
            <a:off x="3778236" y="369101"/>
            <a:ext cx="488909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DE INVESTIGACIÓN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6" name="6 Flecha curvada hacia la derecha"/>
          <p:cNvSpPr/>
          <p:nvPr/>
        </p:nvSpPr>
        <p:spPr>
          <a:xfrm>
            <a:off x="2698116" y="575890"/>
            <a:ext cx="1080120" cy="2974831"/>
          </a:xfrm>
          <a:prstGeom prst="curved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2027547" y="3115705"/>
            <a:ext cx="8136903" cy="2166590"/>
            <a:chOff x="0" y="392868"/>
            <a:chExt cx="8136903" cy="2166590"/>
          </a:xfrm>
          <a:solidFill>
            <a:schemeClr val="tx2">
              <a:lumMod val="75000"/>
              <a:alpha val="37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8" name="5 Rectángulo"/>
            <p:cNvSpPr/>
            <p:nvPr/>
          </p:nvSpPr>
          <p:spPr>
            <a:xfrm>
              <a:off x="105764" y="498632"/>
              <a:ext cx="7925375" cy="19550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i="0" u="none" kern="1200" dirty="0" smtClean="0">
                  <a:solidFill>
                    <a:schemeClr val="bg1"/>
                  </a:solidFill>
                </a:rPr>
                <a:t>“</a:t>
              </a:r>
              <a:r>
                <a:rPr lang="es-ES" sz="2400" b="1" dirty="0" smtClean="0">
                  <a:solidFill>
                    <a:schemeClr val="bg1"/>
                  </a:solidFill>
                </a:rPr>
                <a:t>Efectos del programa de movilidad </a:t>
              </a:r>
              <a:r>
                <a:rPr lang="es-ES" sz="2400" b="1" dirty="0" err="1" smtClean="0">
                  <a:solidFill>
                    <a:schemeClr val="bg1"/>
                  </a:solidFill>
                </a:rPr>
                <a:t>sosteniblesobre</a:t>
              </a:r>
              <a:r>
                <a:rPr lang="es-ES" sz="2400" b="1" dirty="0" smtClean="0">
                  <a:solidFill>
                    <a:schemeClr val="bg1"/>
                  </a:solidFill>
                </a:rPr>
                <a:t> los hábitos de movilidad, la condición física saludable y el rendimiento académico de los alumnos del IES Miguel Sánchez López </a:t>
              </a:r>
              <a:r>
                <a:rPr lang="es-ES" sz="2400" b="1" i="0" u="none" kern="1200" dirty="0" smtClean="0">
                  <a:solidFill>
                    <a:schemeClr val="bg1"/>
                  </a:solidFill>
                </a:rPr>
                <a:t>”</a:t>
              </a:r>
              <a:endParaRPr lang="es-ES" sz="2400" b="1" i="0" u="none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4 Rectángulo redondeado"/>
            <p:cNvSpPr/>
            <p:nvPr/>
          </p:nvSpPr>
          <p:spPr>
            <a:xfrm>
              <a:off x="0" y="392868"/>
              <a:ext cx="8136903" cy="2166590"/>
            </a:xfrm>
            <a:prstGeom prst="round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37318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571500" y="1166843"/>
            <a:ext cx="11449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1</a:t>
            </a:r>
            <a:r>
              <a:rPr lang="es-ES" dirty="0"/>
              <a:t>. Alcanzar al menos una media de un </a:t>
            </a:r>
            <a:r>
              <a:rPr lang="es-ES" dirty="0" smtClean="0"/>
              <a:t>20% </a:t>
            </a:r>
            <a:r>
              <a:rPr lang="es-ES" dirty="0"/>
              <a:t>de trasvase modal del coche a la bicicleta a lo largo de todo el </a:t>
            </a:r>
            <a:r>
              <a:rPr lang="es-ES" dirty="0" smtClean="0"/>
              <a:t>proyecto. </a:t>
            </a:r>
          </a:p>
          <a:p>
            <a:r>
              <a:rPr lang="es-ES" dirty="0" smtClean="0"/>
              <a:t>2</a:t>
            </a:r>
            <a:r>
              <a:rPr lang="es-ES" dirty="0"/>
              <a:t>. Incrementar la autonomía infantil y juvenil, contribuyendo a  crear ciudades más habitables. </a:t>
            </a:r>
            <a:endParaRPr lang="es-ES" dirty="0" smtClean="0"/>
          </a:p>
          <a:p>
            <a:r>
              <a:rPr lang="es-ES" dirty="0" smtClean="0"/>
              <a:t>3</a:t>
            </a:r>
            <a:r>
              <a:rPr lang="es-ES" dirty="0"/>
              <a:t>. Implantar un </a:t>
            </a:r>
            <a:r>
              <a:rPr lang="es-ES" dirty="0" smtClean="0"/>
              <a:t>programa de movilidad sostenible en el centro, que perdure en el tiempo.</a:t>
            </a:r>
          </a:p>
          <a:p>
            <a:r>
              <a:rPr lang="es-ES" dirty="0" smtClean="0"/>
              <a:t>4</a:t>
            </a:r>
            <a:r>
              <a:rPr lang="es-ES" dirty="0"/>
              <a:t>. Desarrollar una red de </a:t>
            </a:r>
            <a:r>
              <a:rPr lang="es-ES" b="1" dirty="0"/>
              <a:t>Embajadores de la Movilidad Juvenil</a:t>
            </a:r>
            <a:r>
              <a:rPr lang="es-ES" dirty="0"/>
              <a:t>, preparando un conjunto de herramientas y animando a los alumnos de centros de secundaria a liderar un incremento del uso de la bicicleta entre sus compañeros. </a:t>
            </a:r>
            <a:endParaRPr lang="es-ES" dirty="0" smtClean="0"/>
          </a:p>
          <a:p>
            <a:r>
              <a:rPr lang="es-ES" dirty="0" smtClean="0"/>
              <a:t>5</a:t>
            </a:r>
            <a:r>
              <a:rPr lang="es-ES" dirty="0"/>
              <a:t>. Compartir la </a:t>
            </a:r>
            <a:r>
              <a:rPr lang="es-ES" dirty="0" smtClean="0"/>
              <a:t>información entre instituciones escolares para </a:t>
            </a:r>
            <a:r>
              <a:rPr lang="es-ES" dirty="0"/>
              <a:t>mejorar la movilidad sostenible en los desplazamientos a </a:t>
            </a:r>
            <a:r>
              <a:rPr lang="es-ES" dirty="0" smtClean="0"/>
              <a:t>las escuelas y en </a:t>
            </a:r>
            <a:r>
              <a:rPr lang="es-ES" dirty="0"/>
              <a:t>las </a:t>
            </a:r>
            <a:r>
              <a:rPr lang="es-ES" dirty="0" smtClean="0"/>
              <a:t>ciudades.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6. Continuar </a:t>
            </a:r>
            <a:r>
              <a:rPr lang="es-ES" dirty="0"/>
              <a:t>el transvase de viajes motorizados a los viajes activos para el acceso a los centros educativos, con un mayor número de escuelas de primaria y secundaria involucradas, alcanzando un cambio modal superior al 10</a:t>
            </a:r>
            <a:r>
              <a:rPr lang="es-ES" dirty="0" smtClean="0"/>
              <a:t>%.</a:t>
            </a:r>
          </a:p>
          <a:p>
            <a:r>
              <a:rPr lang="es-ES" dirty="0"/>
              <a:t>7. Compartir el método y los resultados del </a:t>
            </a:r>
            <a:r>
              <a:rPr lang="es-ES" dirty="0" smtClean="0"/>
              <a:t>programa de movilidad. 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333750" y="230188"/>
            <a:ext cx="5553075" cy="62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OBJETIVOS DEL PROGRAMA DE MOVILIDAD</a:t>
            </a:r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666751" y="1008062"/>
            <a:ext cx="26670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corto plazo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71500" y="3429000"/>
            <a:ext cx="26670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 largo plazo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39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4138611" y="515938"/>
            <a:ext cx="3028950" cy="1543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COMPROMISO ENTRE IGUALES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62000" y="2226468"/>
            <a:ext cx="3228975" cy="90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PROGRAMA DE EMBAJADORES DE MOVILIDAD JUVENIL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7668785" y="284162"/>
            <a:ext cx="3524251" cy="1165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RETO CICLISTA</a:t>
            </a:r>
          </a:p>
          <a:p>
            <a:pPr algn="ctr"/>
            <a:r>
              <a:rPr lang="es-ES" dirty="0" smtClean="0"/>
              <a:t>(Página web, acelerómetros)</a:t>
            </a:r>
          </a:p>
          <a:p>
            <a:pPr algn="ctr"/>
            <a:r>
              <a:rPr lang="es-ES" dirty="0" smtClean="0"/>
              <a:t>Medidas: individuo, clase, centro</a:t>
            </a:r>
          </a:p>
        </p:txBody>
      </p:sp>
      <p:pic>
        <p:nvPicPr>
          <p:cNvPr id="1036" name="Picture 12" descr="Resultado de imagen de reto ciclista st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85" y="1771651"/>
            <a:ext cx="3524251" cy="21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>
            <a:stCxn id="5" idx="2"/>
            <a:endCxn id="6" idx="3"/>
          </p:cNvCxnSpPr>
          <p:nvPr/>
        </p:nvCxnSpPr>
        <p:spPr>
          <a:xfrm flipH="1">
            <a:off x="3990975" y="1287463"/>
            <a:ext cx="147636" cy="138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7" idx="1"/>
          </p:cNvCxnSpPr>
          <p:nvPr/>
        </p:nvCxnSpPr>
        <p:spPr>
          <a:xfrm>
            <a:off x="7555705" y="809624"/>
            <a:ext cx="113080" cy="57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036" idx="0"/>
          </p:cNvCxnSpPr>
          <p:nvPr/>
        </p:nvCxnSpPr>
        <p:spPr>
          <a:xfrm>
            <a:off x="9411863" y="1529556"/>
            <a:ext cx="19048" cy="24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5510151" y="4156364"/>
            <a:ext cx="1876486" cy="53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Calorías consumidas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7668785" y="4178651"/>
            <a:ext cx="1876486" cy="53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Emisiones de CO2</a:t>
            </a:r>
            <a:endParaRPr lang="es-ES" dirty="0"/>
          </a:p>
        </p:txBody>
      </p:sp>
      <p:sp>
        <p:nvSpPr>
          <p:cNvPr id="33" name="Rectángulo 32"/>
          <p:cNvSpPr/>
          <p:nvPr/>
        </p:nvSpPr>
        <p:spPr>
          <a:xfrm>
            <a:off x="9827419" y="4178651"/>
            <a:ext cx="2264569" cy="53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Imagen cambiante de la Tierra</a:t>
            </a:r>
            <a:endParaRPr lang="es-ES" dirty="0"/>
          </a:p>
        </p:txBody>
      </p:sp>
      <p:sp>
        <p:nvSpPr>
          <p:cNvPr id="34" name="Rectángulo 33"/>
          <p:cNvSpPr/>
          <p:nvPr/>
        </p:nvSpPr>
        <p:spPr>
          <a:xfrm>
            <a:off x="7950933" y="5116069"/>
            <a:ext cx="1876486" cy="102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Clasificación individual, por curso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8649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74"/>
            <a:ext cx="12192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27263"/>
              </p:ext>
            </p:extLst>
          </p:nvPr>
        </p:nvGraphicFramePr>
        <p:xfrm>
          <a:off x="0" y="-16876"/>
          <a:ext cx="12192000" cy="680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5744"/>
                <a:gridCol w="10156256"/>
              </a:tblGrid>
              <a:tr h="500210">
                <a:tc>
                  <a:txBody>
                    <a:bodyPr/>
                    <a:lstStyle/>
                    <a:p>
                      <a:pPr marL="107950" marR="54610" indent="762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n-lt"/>
                      </a:endParaRPr>
                    </a:p>
                    <a:p>
                      <a:pPr marL="107950" marR="54610" indent="762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Período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de realización del</a:t>
                      </a:r>
                      <a:r>
                        <a:rPr lang="es-ES" sz="10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estudio</a:t>
                      </a:r>
                      <a:endParaRPr lang="es-ES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0" algn="just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endParaRPr lang="es-ES" sz="1000" dirty="0" smtClean="0">
                        <a:effectLst/>
                        <a:latin typeface="+mn-lt"/>
                      </a:endParaRPr>
                    </a:p>
                    <a:p>
                      <a:pPr marL="1708150" algn="just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</a:rPr>
                        <a:t>Proceso </a:t>
                      </a:r>
                      <a:r>
                        <a:rPr lang="es-ES" sz="1600" dirty="0">
                          <a:effectLst/>
                          <a:latin typeface="+mn-lt"/>
                        </a:rPr>
                        <a:t>de la investigación</a:t>
                      </a:r>
                      <a:endParaRPr lang="es-ES" sz="16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658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3525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Año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2019-20</a:t>
                      </a:r>
                      <a:endParaRPr lang="es-ES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35255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225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388620" algn="l"/>
                          <a:tab pos="389255" algn="l"/>
                        </a:tabLst>
                      </a:pPr>
                      <a:endParaRPr lang="es-ES" sz="1000" dirty="0" smtClean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Planteamiento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inicial del problema de</a:t>
                      </a:r>
                      <a:r>
                        <a:rPr lang="es-ES" sz="10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investigación</a:t>
                      </a:r>
                    </a:p>
                    <a:p>
                      <a:pPr marL="342900" marR="59690" lvl="0" indent="-342900" algn="just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Revisión y análisis documental. Estado de la cuestión del problema de investigación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Definición del problema de</a:t>
                      </a:r>
                      <a:r>
                        <a:rPr lang="es-ES" sz="10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investigación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Definición de objetivos, metodología y delimitación del</a:t>
                      </a:r>
                      <a:r>
                        <a:rPr lang="es-ES" sz="10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estudio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Planificación estratégica de desarrollo del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trabajo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Elección de los Embajadores de Movilidad Juvenil (Alumnos de 2º Bachillerato de AFS)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Propuesta de tareas a los diferentes departamentos</a:t>
                      </a:r>
                      <a:endParaRPr lang="es-ES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Diseño de la primera actuación de</a:t>
                      </a:r>
                      <a:r>
                        <a:rPr lang="es-ES" sz="10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investigación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Comunicación al equipo directivo y claustro de</a:t>
                      </a:r>
                      <a:r>
                        <a:rPr lang="es-ES" sz="10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profesores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Exposición del proyecto al Consejo Escolar Municipal</a:t>
                      </a:r>
                    </a:p>
                    <a:p>
                      <a:pPr marL="342900" marR="60325" lvl="0" indent="-34290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Reuniones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con los profesores-colaboradores: toma de contacto y delimitación de competencias y</a:t>
                      </a:r>
                      <a:r>
                        <a:rPr lang="es-ES" sz="10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protocolos</a:t>
                      </a:r>
                    </a:p>
                    <a:p>
                      <a:pPr marL="342900" marR="60960" lvl="0" indent="-34290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Reunión con alumnos: información sobre la investigación y consentimiento informado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Selección de sujetos</a:t>
                      </a:r>
                      <a:r>
                        <a:rPr lang="es-ES" sz="10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experimentales</a:t>
                      </a:r>
                      <a:endParaRPr lang="es-ES" sz="1000" dirty="0"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Pase del cuestionario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de</a:t>
                      </a:r>
                      <a:r>
                        <a:rPr lang="es-ES" sz="1000" baseline="0" dirty="0" smtClean="0">
                          <a:effectLst/>
                          <a:latin typeface="+mn-lt"/>
                        </a:rPr>
                        <a:t> Cuestionario de Actividad Física para Adolescentes (PAQ-A)</a:t>
                      </a:r>
                      <a:endParaRPr lang="es-ES" sz="10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Evaluación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del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VO</a:t>
                      </a:r>
                      <a:r>
                        <a:rPr lang="es-ES" sz="1000" baseline="-25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Máx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Evaluación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de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la</a:t>
                      </a:r>
                      <a:r>
                        <a:rPr lang="es-ES" sz="1000" baseline="0" dirty="0" smtClean="0">
                          <a:effectLst/>
                          <a:latin typeface="+mn-lt"/>
                        </a:rPr>
                        <a:t> Composición Corporal  </a:t>
                      </a:r>
                      <a:r>
                        <a:rPr lang="es-ES" sz="1000" baseline="0" dirty="0" smtClean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000" baseline="0" dirty="0" smtClean="0">
                          <a:effectLst/>
                          <a:latin typeface="+mn-lt"/>
                        </a:rPr>
                        <a:t>Impedancia </a:t>
                      </a:r>
                      <a:r>
                        <a:rPr lang="es-ES" sz="1000" baseline="0" dirty="0" err="1" smtClean="0">
                          <a:effectLst/>
                          <a:latin typeface="+mn-lt"/>
                        </a:rPr>
                        <a:t>Bioeléctrica</a:t>
                      </a:r>
                      <a:endParaRPr lang="es-ES" sz="10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Evaluación de la fuerza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(Test</a:t>
                      </a:r>
                      <a:r>
                        <a:rPr lang="es-ES" sz="1000" baseline="0" dirty="0" smtClean="0">
                          <a:effectLst/>
                          <a:latin typeface="+mn-lt"/>
                        </a:rPr>
                        <a:t> de salgo vertical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)</a:t>
                      </a:r>
                      <a:endParaRPr lang="es-ES" sz="1000" dirty="0">
                        <a:effectLst/>
                        <a:latin typeface="+mn-lt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  <a:defRPr/>
                      </a:pPr>
                      <a:r>
                        <a:rPr lang="es-ES" sz="1000" baseline="0" dirty="0" smtClean="0"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Evaluación de la Movilidad </a:t>
                      </a:r>
                      <a:r>
                        <a:rPr lang="es-ES" sz="1000" baseline="0" dirty="0" smtClean="0"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sz="1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Acelerómetro</a:t>
                      </a:r>
                      <a:endParaRPr lang="es-ES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  <a:defRPr/>
                      </a:pPr>
                      <a:r>
                        <a:rPr lang="es-ES" sz="1000" b="1" u="sng" dirty="0" smtClean="0">
                          <a:solidFill>
                            <a:schemeClr val="bg1"/>
                          </a:solidFill>
                        </a:rPr>
                        <a:t>Evaluación</a:t>
                      </a:r>
                      <a:r>
                        <a:rPr lang="es-ES" sz="1000" b="1" u="sng" baseline="0" dirty="0" smtClean="0">
                          <a:solidFill>
                            <a:schemeClr val="bg1"/>
                          </a:solidFill>
                        </a:rPr>
                        <a:t> espirométrica </a:t>
                      </a:r>
                      <a:endParaRPr lang="es-ES" sz="1000" u="sng" dirty="0"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</a:tr>
              <a:tr h="164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15570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Año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2020-21</a:t>
                      </a:r>
                      <a:endParaRPr lang="es-ES" sz="1000" dirty="0"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25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</a:pPr>
                      <a:endParaRPr lang="es-ES" sz="1000" dirty="0" smtClean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</a:pPr>
                      <a:r>
                        <a:rPr lang="es-ES" sz="1000" dirty="0" smtClean="0">
                          <a:effectLst/>
                          <a:latin typeface="+mn-lt"/>
                        </a:rPr>
                        <a:t>Nueva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revisión documental de antecedentes de</a:t>
                      </a:r>
                      <a:r>
                        <a:rPr lang="es-ES" sz="10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investigación</a:t>
                      </a:r>
                    </a:p>
                    <a:p>
                      <a:pPr marL="342900" marR="6223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Tratamiento estadístico de los datos obtenidos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en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la investigación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Inicio de la redacción del informe final del trabajo de</a:t>
                      </a:r>
                      <a:r>
                        <a:rPr lang="es-ES" sz="10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investigación.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6715" algn="l"/>
                          <a:tab pos="387350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Finalización del trabajo de</a:t>
                      </a:r>
                      <a:r>
                        <a:rPr lang="es-ES" sz="10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000" dirty="0">
                          <a:effectLst/>
                          <a:latin typeface="+mn-lt"/>
                        </a:rPr>
                        <a:t>investigación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388620" algn="l"/>
                          <a:tab pos="389255" algn="l"/>
                        </a:tabLst>
                      </a:pPr>
                      <a:r>
                        <a:rPr lang="es-ES" sz="1000" dirty="0">
                          <a:effectLst/>
                          <a:latin typeface="+mn-lt"/>
                        </a:rPr>
                        <a:t>Tramitación para </a:t>
                      </a:r>
                      <a:r>
                        <a:rPr lang="es-ES" sz="1000" dirty="0" smtClean="0">
                          <a:effectLst/>
                          <a:latin typeface="+mn-lt"/>
                        </a:rPr>
                        <a:t>exposición</a:t>
                      </a:r>
                      <a:r>
                        <a:rPr lang="es-ES" sz="1000" baseline="0" dirty="0" smtClean="0">
                          <a:effectLst/>
                          <a:latin typeface="+mn-lt"/>
                        </a:rPr>
                        <a:t> a la Comunidad Educativa</a:t>
                      </a:r>
                      <a:endParaRPr lang="es-ES" sz="1000" dirty="0" smtClean="0"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2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74"/>
            <a:ext cx="12192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Elipse"/>
          <p:cNvSpPr/>
          <p:nvPr/>
        </p:nvSpPr>
        <p:spPr>
          <a:xfrm>
            <a:off x="4457947" y="1903007"/>
            <a:ext cx="3340696" cy="24793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</a:t>
            </a:r>
          </a:p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(Descriptiva, Cohorte)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4 Rectángulo redondeado"/>
          <p:cNvSpPr/>
          <p:nvPr/>
        </p:nvSpPr>
        <p:spPr>
          <a:xfrm>
            <a:off x="838200" y="305135"/>
            <a:ext cx="3600400" cy="9361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/>
              <a:t>A</a:t>
            </a:r>
            <a:r>
              <a:rPr lang="es-ES" b="1" dirty="0" smtClean="0"/>
              <a:t>lumnos (ESO y Bachillerato)</a:t>
            </a:r>
            <a:endParaRPr lang="es-ES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7302078" y="0"/>
            <a:ext cx="4286993" cy="190901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Colaboradores: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Consejería Educación JA</a:t>
            </a:r>
          </a:p>
          <a:p>
            <a:pPr marL="285750" indent="-285750" algn="ctr">
              <a:buFontTx/>
              <a:buChar char="-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 </a:t>
            </a:r>
            <a:r>
              <a:rPr lang="es-E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Torredelcampo</a:t>
            </a:r>
            <a:endParaRPr lang="es-E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Salud </a:t>
            </a:r>
            <a:r>
              <a:rPr lang="es-E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Torredelcampo</a:t>
            </a:r>
            <a:endParaRPr lang="es-E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Jaén. Grupo HUM 790</a:t>
            </a:r>
          </a:p>
          <a:p>
            <a:pPr marL="285750" indent="-285750" algn="ctr">
              <a:buFontTx/>
              <a:buChar char="-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791270" y="5342950"/>
            <a:ext cx="3384376" cy="12515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Análisis estadístico</a:t>
            </a:r>
          </a:p>
          <a:p>
            <a:pPr algn="ctr"/>
            <a:r>
              <a:rPr lang="es-ES" b="1" dirty="0" smtClean="0"/>
              <a:t> Descriptivo</a:t>
            </a:r>
          </a:p>
          <a:p>
            <a:pPr algn="ctr"/>
            <a:r>
              <a:rPr lang="es-ES" b="1"/>
              <a:t>C</a:t>
            </a:r>
            <a:r>
              <a:rPr lang="es-ES" b="1" smtClean="0"/>
              <a:t>orrelacional</a:t>
            </a:r>
            <a:endParaRPr lang="es-ES" b="1" dirty="0"/>
          </a:p>
        </p:txBody>
      </p:sp>
      <p:sp>
        <p:nvSpPr>
          <p:cNvPr id="9" name="11 Rectángulo redondeado"/>
          <p:cNvSpPr/>
          <p:nvPr/>
        </p:nvSpPr>
        <p:spPr>
          <a:xfrm>
            <a:off x="6657461" y="5357523"/>
            <a:ext cx="3312368" cy="12515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Instrumentos de análisis estadístico</a:t>
            </a:r>
            <a:endParaRPr lang="es-ES" sz="2800" dirty="0" smtClean="0"/>
          </a:p>
          <a:p>
            <a:pPr algn="ctr"/>
            <a:r>
              <a:rPr lang="es-ES" b="1" dirty="0" smtClean="0"/>
              <a:t>SPSS y Excel </a:t>
            </a:r>
            <a:endParaRPr lang="es-ES" b="1" dirty="0"/>
          </a:p>
        </p:txBody>
      </p:sp>
      <p:sp>
        <p:nvSpPr>
          <p:cNvPr id="10" name="10 Rectángulo redondeado"/>
          <p:cNvSpPr/>
          <p:nvPr/>
        </p:nvSpPr>
        <p:spPr>
          <a:xfrm>
            <a:off x="8095561" y="1992409"/>
            <a:ext cx="3133491" cy="32851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e instrumentos:</a:t>
            </a:r>
          </a:p>
          <a:p>
            <a:pPr algn="ctr"/>
            <a:r>
              <a:rPr lang="es-ES" b="1" dirty="0" smtClean="0"/>
              <a:t>Tallímetro</a:t>
            </a:r>
          </a:p>
          <a:p>
            <a:pPr algn="ctr"/>
            <a:r>
              <a:rPr lang="es-ES" b="1" dirty="0" smtClean="0"/>
              <a:t>Impedancia Bioeléctrica</a:t>
            </a:r>
          </a:p>
          <a:p>
            <a:pPr algn="ctr"/>
            <a:r>
              <a:rPr lang="es-ES" b="1" dirty="0" smtClean="0"/>
              <a:t>Test de salto horizontal</a:t>
            </a:r>
          </a:p>
          <a:p>
            <a:pPr algn="ctr"/>
            <a:r>
              <a:rPr lang="es-ES" b="1" dirty="0" err="1" smtClean="0"/>
              <a:t>Course</a:t>
            </a:r>
            <a:r>
              <a:rPr lang="es-ES" b="1" dirty="0" smtClean="0"/>
              <a:t> </a:t>
            </a:r>
            <a:r>
              <a:rPr lang="es-ES" b="1" dirty="0" err="1" smtClean="0"/>
              <a:t>Navette</a:t>
            </a:r>
            <a:endParaRPr lang="es-ES" b="1" dirty="0" smtClean="0"/>
          </a:p>
          <a:p>
            <a:pPr algn="ctr"/>
            <a:r>
              <a:rPr lang="es-ES" b="1" dirty="0" smtClean="0"/>
              <a:t>Espirómetro</a:t>
            </a:r>
          </a:p>
          <a:p>
            <a:pPr algn="ctr"/>
            <a:r>
              <a:rPr lang="es-ES" b="1" dirty="0" smtClean="0"/>
              <a:t>8 Acelerómetros </a:t>
            </a:r>
            <a:r>
              <a:rPr lang="es-ES" u="sng" dirty="0" err="1" smtClean="0">
                <a:hlinkClick r:id="rId3"/>
              </a:rPr>
              <a:t>Amazfit</a:t>
            </a:r>
            <a:r>
              <a:rPr lang="es-ES" u="sng" dirty="0" smtClean="0">
                <a:hlinkClick r:id="rId3"/>
              </a:rPr>
              <a:t> </a:t>
            </a:r>
            <a:r>
              <a:rPr lang="es-ES" u="sng" dirty="0">
                <a:hlinkClick r:id="rId3"/>
              </a:rPr>
              <a:t>Bip - AMAZFIT</a:t>
            </a:r>
          </a:p>
          <a:p>
            <a:pPr algn="ctr"/>
            <a:r>
              <a:rPr lang="es-ES" b="1" dirty="0" smtClean="0"/>
              <a:t>Media académica final</a:t>
            </a:r>
          </a:p>
        </p:txBody>
      </p:sp>
      <p:sp>
        <p:nvSpPr>
          <p:cNvPr id="11" name="9 Rectángulo redondeado"/>
          <p:cNvSpPr/>
          <p:nvPr/>
        </p:nvSpPr>
        <p:spPr>
          <a:xfrm>
            <a:off x="1014615" y="1339098"/>
            <a:ext cx="3163784" cy="390599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Talla</a:t>
            </a:r>
          </a:p>
          <a:p>
            <a:pPr algn="ctr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Peso</a:t>
            </a:r>
          </a:p>
          <a:p>
            <a:pPr algn="ctr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IMC</a:t>
            </a:r>
          </a:p>
          <a:p>
            <a:pPr algn="ctr"/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Fuerza extremidades inferiores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es-ES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Espirometría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 de vida. </a:t>
            </a:r>
            <a:r>
              <a:rPr lang="es-ES" sz="1600" u="sng" dirty="0" smtClean="0"/>
              <a:t>Cuestionario KIDSCREEN</a:t>
            </a: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 diaria recorrida (pie, bicicleta)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Intensidad de la actividad</a:t>
            </a:r>
          </a:p>
          <a:p>
            <a:pPr marL="285750" indent="-285750" algn="ctr">
              <a:buFontTx/>
              <a:buChar char="-"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Rendimiento académico</a:t>
            </a:r>
          </a:p>
          <a:p>
            <a:pPr algn="ctr"/>
            <a:endParaRPr lang="es-ES" sz="2800" dirty="0" smtClean="0"/>
          </a:p>
        </p:txBody>
      </p:sp>
      <p:cxnSp>
        <p:nvCxnSpPr>
          <p:cNvPr id="3" name="Conector recto de flecha 2"/>
          <p:cNvCxnSpPr>
            <a:endCxn id="6" idx="3"/>
          </p:cNvCxnSpPr>
          <p:nvPr/>
        </p:nvCxnSpPr>
        <p:spPr>
          <a:xfrm flipH="1" flipV="1">
            <a:off x="4438600" y="773187"/>
            <a:ext cx="485825" cy="137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11" idx="3"/>
          </p:cNvCxnSpPr>
          <p:nvPr/>
        </p:nvCxnSpPr>
        <p:spPr>
          <a:xfrm flipH="1">
            <a:off x="4178399" y="3025023"/>
            <a:ext cx="436616" cy="26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0" idx="1"/>
          </p:cNvCxnSpPr>
          <p:nvPr/>
        </p:nvCxnSpPr>
        <p:spPr>
          <a:xfrm>
            <a:off x="7775887" y="3069360"/>
            <a:ext cx="319674" cy="565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5" idx="7"/>
            <a:endCxn id="7" idx="2"/>
          </p:cNvCxnSpPr>
          <p:nvPr/>
        </p:nvCxnSpPr>
        <p:spPr>
          <a:xfrm flipV="1">
            <a:off x="7309409" y="1909017"/>
            <a:ext cx="2136166" cy="35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endCxn id="8" idx="0"/>
          </p:cNvCxnSpPr>
          <p:nvPr/>
        </p:nvCxnSpPr>
        <p:spPr>
          <a:xfrm flipH="1">
            <a:off x="4483458" y="4342799"/>
            <a:ext cx="1564502" cy="100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endCxn id="9" idx="0"/>
          </p:cNvCxnSpPr>
          <p:nvPr/>
        </p:nvCxnSpPr>
        <p:spPr>
          <a:xfrm>
            <a:off x="5996738" y="4367511"/>
            <a:ext cx="2316907" cy="990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1531</Words>
  <Application>Microsoft Office PowerPoint</Application>
  <PresentationFormat>Panorámica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eXit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Villar Ortega</dc:creator>
  <cp:lastModifiedBy>Manuel Villar Ortega</cp:lastModifiedBy>
  <cp:revision>100</cp:revision>
  <dcterms:created xsi:type="dcterms:W3CDTF">2019-03-02T10:18:18Z</dcterms:created>
  <dcterms:modified xsi:type="dcterms:W3CDTF">2020-04-15T18:44:48Z</dcterms:modified>
</cp:coreProperties>
</file>