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70" r:id="rId4"/>
    <p:sldId id="275" r:id="rId5"/>
    <p:sldId id="259" r:id="rId6"/>
    <p:sldId id="271" r:id="rId7"/>
    <p:sldId id="272" r:id="rId8"/>
    <p:sldId id="260" r:id="rId9"/>
    <p:sldId id="276" r:id="rId10"/>
    <p:sldId id="261" r:id="rId11"/>
    <p:sldId id="273" r:id="rId12"/>
    <p:sldId id="264" r:id="rId13"/>
    <p:sldId id="269" r:id="rId14"/>
    <p:sldId id="274" r:id="rId15"/>
    <p:sldId id="266" r:id="rId16"/>
    <p:sldId id="267" r:id="rId17"/>
    <p:sldId id="277" r:id="rId18"/>
    <p:sldId id="278" r:id="rId19"/>
    <p:sldId id="279" r:id="rId20"/>
    <p:sldId id="285" r:id="rId21"/>
    <p:sldId id="280" r:id="rId22"/>
    <p:sldId id="281" r:id="rId23"/>
    <p:sldId id="282" r:id="rId24"/>
    <p:sldId id="283" r:id="rId25"/>
    <p:sldId id="284" r:id="rId26"/>
    <p:sldId id="286" r:id="rId27"/>
    <p:sldId id="289" r:id="rId28"/>
    <p:sldId id="262" r:id="rId29"/>
    <p:sldId id="265" r:id="rId30"/>
    <p:sldId id="290" r:id="rId31"/>
    <p:sldId id="287" r:id="rId32"/>
    <p:sldId id="291" r:id="rId33"/>
    <p:sldId id="292" r:id="rId34"/>
    <p:sldId id="288" r:id="rId35"/>
    <p:sldId id="257" r:id="rId36"/>
    <p:sldId id="293"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BAF57535-23CE-45C0-A7BE-D59D012176F6}" type="datetimeFigureOut">
              <a:rPr lang="es-ES" smtClean="0"/>
              <a:t>22/01/2020</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B275AAF5-85B2-4FDA-B728-A0C1F5B852E9}" type="slidenum">
              <a:rPr lang="es-ES" smtClean="0"/>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AF57535-23CE-45C0-A7BE-D59D012176F6}" type="datetimeFigureOut">
              <a:rPr lang="es-ES" smtClean="0"/>
              <a:t>22/01/2020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275AAF5-85B2-4FDA-B728-A0C1F5B852E9}"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AF57535-23CE-45C0-A7BE-D59D012176F6}" type="datetimeFigureOut">
              <a:rPr lang="es-ES" smtClean="0"/>
              <a:t>22/01/2020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275AAF5-85B2-4FDA-B728-A0C1F5B852E9}"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AF57535-23CE-45C0-A7BE-D59D012176F6}" type="datetimeFigureOut">
              <a:rPr lang="es-ES" smtClean="0"/>
              <a:t>22/01/2020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275AAF5-85B2-4FDA-B728-A0C1F5B852E9}"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AF57535-23CE-45C0-A7BE-D59D012176F6}" type="datetimeFigureOut">
              <a:rPr lang="es-ES" smtClean="0"/>
              <a:t>22/01/2020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B275AAF5-85B2-4FDA-B728-A0C1F5B852E9}" type="slidenum">
              <a:rPr lang="es-ES" smtClean="0"/>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AF57535-23CE-45C0-A7BE-D59D012176F6}" type="datetimeFigureOut">
              <a:rPr lang="es-ES" smtClean="0"/>
              <a:t>22/01/2020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275AAF5-85B2-4FDA-B728-A0C1F5B852E9}"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AF57535-23CE-45C0-A7BE-D59D012176F6}" type="datetimeFigureOut">
              <a:rPr lang="es-ES" smtClean="0"/>
              <a:t>22/01/2020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B275AAF5-85B2-4FDA-B728-A0C1F5B852E9}"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AF57535-23CE-45C0-A7BE-D59D012176F6}" type="datetimeFigureOut">
              <a:rPr lang="es-ES" smtClean="0"/>
              <a:t>22/01/2020</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B275AAF5-85B2-4FDA-B728-A0C1F5B852E9}"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AF57535-23CE-45C0-A7BE-D59D012176F6}" type="datetimeFigureOut">
              <a:rPr lang="es-ES" smtClean="0"/>
              <a:t>22/01/2020</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B275AAF5-85B2-4FDA-B728-A0C1F5B852E9}" type="slidenum">
              <a:rPr lang="es-ES" smtClean="0"/>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AF57535-23CE-45C0-A7BE-D59D012176F6}" type="datetimeFigureOut">
              <a:rPr lang="es-ES" smtClean="0"/>
              <a:t>22/01/2020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275AAF5-85B2-4FDA-B728-A0C1F5B852E9}"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BAF57535-23CE-45C0-A7BE-D59D012176F6}" type="datetimeFigureOut">
              <a:rPr lang="es-ES" smtClean="0"/>
              <a:t>22/01/2020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B275AAF5-85B2-4FDA-B728-A0C1F5B852E9}" type="slidenum">
              <a:rPr lang="es-ES" smtClean="0"/>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AF57535-23CE-45C0-A7BE-D59D012176F6}" type="datetimeFigureOut">
              <a:rPr lang="es-ES" smtClean="0"/>
              <a:t>22/01/2020</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75AAF5-85B2-4FDA-B728-A0C1F5B852E9}" type="slidenum">
              <a:rPr lang="es-ES" smtClean="0"/>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corubric.com/guide/crea-tu-rubrica/" TargetMode="External"/><Relationship Id="rId2" Type="http://schemas.openxmlformats.org/officeDocument/2006/relationships/hyperlink" Target="https://www.erubrica.com/" TargetMode="Externa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hyperlink" Target="http://rubistar.4teachers.org/index.php?lang=es&amp;skin=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http://rubistar.4teachers.org/index.php?lang=es&amp;skin=es" TargetMode="External"/><Relationship Id="rId3" Type="http://schemas.openxmlformats.org/officeDocument/2006/relationships/hyperlink" Target="https://www.educapeques.com/recursos-para-el-aula/metodologias-activas.html" TargetMode="External"/><Relationship Id="rId7" Type="http://schemas.openxmlformats.org/officeDocument/2006/relationships/hyperlink" Target="https://corubric.com/guide/crea-tu-rubrica/" TargetMode="External"/><Relationship Id="rId2" Type="http://schemas.openxmlformats.org/officeDocument/2006/relationships/hyperlink" Target="https://www.unir.net/educacion/revista/noticias/metodologias-activas-en-el-aula-o-la-interseccion-de-la-taxonomia-de-bloom-y-la-piramide-de-aprendizaje/549203615099/" TargetMode="External"/><Relationship Id="rId1" Type="http://schemas.openxmlformats.org/officeDocument/2006/relationships/slideLayout" Target="../slideLayouts/slideLayout2.xml"/><Relationship Id="rId6" Type="http://schemas.openxmlformats.org/officeDocument/2006/relationships/hyperlink" Target="https://www.erubrica.com/" TargetMode="External"/><Relationship Id="rId5" Type="http://schemas.openxmlformats.org/officeDocument/2006/relationships/hyperlink" Target="http://www.eduforics.com/es/aprendizaje-basado-proyectos/" TargetMode="External"/><Relationship Id="rId4" Type="http://schemas.openxmlformats.org/officeDocument/2006/relationships/hyperlink" Target="https://justificaturespuesta.com/metacognicion-preguntas-alumno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2204864"/>
            <a:ext cx="7406640" cy="1472184"/>
          </a:xfrm>
        </p:spPr>
        <p:txBody>
          <a:bodyPr>
            <a:noAutofit/>
          </a:bodyPr>
          <a:lstStyle/>
          <a:p>
            <a:pPr algn="r"/>
            <a:r>
              <a:rPr lang="es-ES" sz="6000" dirty="0" smtClean="0"/>
              <a:t>METODOLOGÍAS ACTIVAS</a:t>
            </a:r>
            <a:endParaRPr lang="es-ES" sz="6000" dirty="0"/>
          </a:p>
        </p:txBody>
      </p:sp>
      <p:sp>
        <p:nvSpPr>
          <p:cNvPr id="3" name="2 Subtítulo"/>
          <p:cNvSpPr>
            <a:spLocks noGrp="1"/>
          </p:cNvSpPr>
          <p:nvPr>
            <p:ph type="subTitle" idx="1"/>
          </p:nvPr>
        </p:nvSpPr>
        <p:spPr>
          <a:xfrm>
            <a:off x="1403648" y="4293096"/>
            <a:ext cx="7406640" cy="1752600"/>
          </a:xfrm>
        </p:spPr>
        <p:txBody>
          <a:bodyPr/>
          <a:lstStyle/>
          <a:p>
            <a:r>
              <a:rPr lang="es-ES" dirty="0" smtClean="0"/>
              <a:t>Sesión III</a:t>
            </a:r>
          </a:p>
          <a:p>
            <a:r>
              <a:rPr lang="es-ES" dirty="0" smtClean="0"/>
              <a:t>Grupo de trabajo:</a:t>
            </a:r>
          </a:p>
          <a:p>
            <a:r>
              <a:rPr lang="es-ES" dirty="0" smtClean="0"/>
              <a:t>Proyecto Curricular en Séneca y Trabajo por Tareas</a:t>
            </a:r>
            <a:endParaRPr lang="es-ES" dirty="0"/>
          </a:p>
        </p:txBody>
      </p:sp>
    </p:spTree>
    <p:extLst>
      <p:ext uri="{BB962C8B-B14F-4D97-AF65-F5344CB8AC3E}">
        <p14:creationId xmlns:p14="http://schemas.microsoft.com/office/powerpoint/2010/main" val="3747776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5589240"/>
            <a:ext cx="6400800" cy="1255156"/>
          </a:xfrm>
        </p:spPr>
        <p:txBody>
          <a:bodyPr/>
          <a:lstStyle/>
          <a:p>
            <a:pPr algn="r"/>
            <a:r>
              <a:rPr lang="es-ES" dirty="0" err="1" smtClean="0"/>
              <a:t>metacognición</a:t>
            </a:r>
            <a:endParaRPr lang="es-ES" dirty="0"/>
          </a:p>
        </p:txBody>
      </p:sp>
      <p:sp>
        <p:nvSpPr>
          <p:cNvPr id="3" name="2 Marcador de texto"/>
          <p:cNvSpPr>
            <a:spLocks noGrp="1"/>
          </p:cNvSpPr>
          <p:nvPr>
            <p:ph type="body" idx="1"/>
          </p:nvPr>
        </p:nvSpPr>
        <p:spPr>
          <a:xfrm>
            <a:off x="2578392" y="188640"/>
            <a:ext cx="6400800" cy="5328592"/>
          </a:xfrm>
        </p:spPr>
        <p:txBody>
          <a:bodyPr>
            <a:normAutofit fontScale="77500" lnSpcReduction="20000"/>
          </a:bodyPr>
          <a:lstStyle/>
          <a:p>
            <a:pPr algn="just">
              <a:lnSpc>
                <a:spcPct val="150000"/>
              </a:lnSpc>
            </a:pPr>
            <a:r>
              <a:rPr lang="es-ES" sz="2800" dirty="0" smtClean="0"/>
              <a:t>Es la </a:t>
            </a:r>
            <a:r>
              <a:rPr lang="es-ES" sz="2800" dirty="0"/>
              <a:t>habilidad de tener conciencia y control acerca de los propios </a:t>
            </a:r>
            <a:r>
              <a:rPr lang="es-ES" sz="2800" dirty="0" smtClean="0"/>
              <a:t>pensamientos, por lo que e</a:t>
            </a:r>
            <a:r>
              <a:rPr lang="es-ES" sz="3000" dirty="0" smtClean="0"/>
              <a:t>l alumno, debe ser invitado a cuestionarse por su manera de aprender y de comprender. De este modo, será </a:t>
            </a:r>
            <a:r>
              <a:rPr lang="es-ES" sz="3000" b="1" dirty="0" smtClean="0"/>
              <a:t>consciente</a:t>
            </a:r>
            <a:r>
              <a:rPr lang="es-ES" sz="3000" dirty="0" smtClean="0"/>
              <a:t> de las </a:t>
            </a:r>
            <a:r>
              <a:rPr lang="es-ES" sz="3000" b="1" dirty="0" smtClean="0"/>
              <a:t>estrategias</a:t>
            </a:r>
            <a:r>
              <a:rPr lang="es-ES" sz="3000" dirty="0" smtClean="0"/>
              <a:t> de las que dispone para adquirir un determinado conocimiento o habilidad y las regulará en función de lo que precise en cada situación. Al conocerse a sí mismo, estará más preparado para ejercer un papel dentro de un </a:t>
            </a:r>
            <a:r>
              <a:rPr lang="es-ES" sz="3000" b="1" dirty="0" smtClean="0"/>
              <a:t>grupo</a:t>
            </a:r>
            <a:r>
              <a:rPr lang="es-ES" sz="3000" dirty="0" smtClean="0"/>
              <a:t>, </a:t>
            </a:r>
            <a:r>
              <a:rPr lang="es-ES" sz="3000" b="1" dirty="0" smtClean="0"/>
              <a:t>potenciando</a:t>
            </a:r>
            <a:r>
              <a:rPr lang="es-ES" sz="3000" dirty="0" smtClean="0"/>
              <a:t> sus fortalezas y </a:t>
            </a:r>
            <a:r>
              <a:rPr lang="es-ES" sz="3000" b="1" dirty="0" smtClean="0"/>
              <a:t>mejorando </a:t>
            </a:r>
            <a:r>
              <a:rPr lang="es-ES" sz="3000" dirty="0" smtClean="0"/>
              <a:t>sus debilidades. </a:t>
            </a:r>
            <a:endParaRPr lang="es-ES" sz="3000" dirty="0"/>
          </a:p>
        </p:txBody>
      </p:sp>
    </p:spTree>
    <p:extLst>
      <p:ext uri="{BB962C8B-B14F-4D97-AF65-F5344CB8AC3E}">
        <p14:creationId xmlns:p14="http://schemas.microsoft.com/office/powerpoint/2010/main" val="458725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64434" y="1052736"/>
            <a:ext cx="4047626" cy="6186309"/>
          </a:xfrm>
          <a:prstGeom prst="rect">
            <a:avLst/>
          </a:prstGeom>
        </p:spPr>
        <p:txBody>
          <a:bodyPr wrap="square" numCol="1">
            <a:spAutoFit/>
          </a:bodyPr>
          <a:lstStyle/>
          <a:p>
            <a:endParaRPr lang="es-ES" dirty="0"/>
          </a:p>
          <a:p>
            <a:r>
              <a:rPr lang="es-ES" dirty="0"/>
              <a:t>1. ¿Qué piensas de lo que has dicho?</a:t>
            </a:r>
          </a:p>
          <a:p>
            <a:r>
              <a:rPr lang="es-ES" dirty="0"/>
              <a:t>2. ¿Hasta qué punto estás de acuerdo o en desacuerdo?</a:t>
            </a:r>
          </a:p>
          <a:p>
            <a:r>
              <a:rPr lang="es-ES" dirty="0"/>
              <a:t>3. ¿Qué más podrías agregar a esta solución?</a:t>
            </a:r>
          </a:p>
          <a:p>
            <a:r>
              <a:rPr lang="es-ES" dirty="0"/>
              <a:t>4. ¿Cómo puedes convencernos de que tu opinión es </a:t>
            </a:r>
            <a:r>
              <a:rPr lang="es-ES" dirty="0" smtClean="0"/>
              <a:t>la más adecuada?</a:t>
            </a:r>
          </a:p>
          <a:p>
            <a:r>
              <a:rPr lang="es-ES" dirty="0"/>
              <a:t>5. ¿Cómo podrías convencernos de que tu solución es la mejor?</a:t>
            </a:r>
          </a:p>
          <a:p>
            <a:r>
              <a:rPr lang="es-ES" dirty="0"/>
              <a:t>6. ¿Cómo has decidido que esto que dices es cierto?</a:t>
            </a:r>
          </a:p>
          <a:p>
            <a:r>
              <a:rPr lang="es-ES" dirty="0"/>
              <a:t>7. ¿Hay alguna manera de demostrar con exactitud lo que quieres decir con esto?</a:t>
            </a:r>
          </a:p>
          <a:p>
            <a:r>
              <a:rPr lang="es-ES" dirty="0"/>
              <a:t>8. ¿Por qué crees que esto es correcto o funciona?</a:t>
            </a:r>
          </a:p>
          <a:p>
            <a:r>
              <a:rPr lang="es-ES" dirty="0"/>
              <a:t>9. ¿Cómo argumentarías en contra de tu decisión?</a:t>
            </a:r>
          </a:p>
          <a:p>
            <a:r>
              <a:rPr lang="es-ES" dirty="0"/>
              <a:t>10. ¿Cómo podrías demostrar las diferencias y similitudes</a:t>
            </a:r>
            <a:r>
              <a:rPr lang="es-ES" dirty="0" smtClean="0"/>
              <a:t>?</a:t>
            </a:r>
          </a:p>
          <a:p>
            <a:endParaRPr lang="es-ES" dirty="0"/>
          </a:p>
          <a:p>
            <a:endParaRPr lang="es-ES" dirty="0"/>
          </a:p>
        </p:txBody>
      </p:sp>
      <p:sp>
        <p:nvSpPr>
          <p:cNvPr id="3" name="2 CuadroTexto"/>
          <p:cNvSpPr txBox="1"/>
          <p:nvPr/>
        </p:nvSpPr>
        <p:spPr>
          <a:xfrm>
            <a:off x="5292080" y="1340768"/>
            <a:ext cx="3744416" cy="5078313"/>
          </a:xfrm>
          <a:prstGeom prst="rect">
            <a:avLst/>
          </a:prstGeom>
          <a:noFill/>
        </p:spPr>
        <p:txBody>
          <a:bodyPr wrap="square" rtlCol="0">
            <a:spAutoFit/>
          </a:bodyPr>
          <a:lstStyle/>
          <a:p>
            <a:r>
              <a:rPr lang="es-ES" dirty="0" smtClean="0"/>
              <a:t>11. ¿Cuántas posibilidades se te ocurren?</a:t>
            </a:r>
          </a:p>
          <a:p>
            <a:r>
              <a:rPr lang="es-ES" dirty="0" smtClean="0"/>
              <a:t>12. ¿Qué ejemplos se te ocurren para demostrar lo que afirmas?</a:t>
            </a:r>
          </a:p>
          <a:p>
            <a:r>
              <a:rPr lang="es-ES" dirty="0" smtClean="0"/>
              <a:t>13. ¿Qué ideas tienen más sentido para ti  por qué?</a:t>
            </a:r>
          </a:p>
          <a:p>
            <a:r>
              <a:rPr lang="es-ES" dirty="0" smtClean="0"/>
              <a:t>14. ¿Cómo podemos verificar o probar esa información?</a:t>
            </a:r>
          </a:p>
          <a:p>
            <a:r>
              <a:rPr lang="es-ES" dirty="0" smtClean="0"/>
              <a:t>15. ¿Cuál es el propósito de este experimento o argumento?</a:t>
            </a:r>
          </a:p>
          <a:p>
            <a:r>
              <a:rPr lang="es-ES" dirty="0" smtClean="0"/>
              <a:t>16. ¿Qué detalles puedes aportar a tu respuesta?</a:t>
            </a:r>
          </a:p>
          <a:p>
            <a:r>
              <a:rPr lang="es-ES" dirty="0" smtClean="0"/>
              <a:t>17. ¿Qué problemas o dificultades encuentras?</a:t>
            </a:r>
          </a:p>
          <a:p>
            <a:r>
              <a:rPr lang="es-ES" dirty="0" smtClean="0"/>
              <a:t>18. ¿Cómo justificarías tu opinión?</a:t>
            </a:r>
          </a:p>
          <a:p>
            <a:r>
              <a:rPr lang="es-ES" dirty="0" smtClean="0"/>
              <a:t>19. ¿Cómo lo hubieras resuelto?</a:t>
            </a:r>
          </a:p>
          <a:p>
            <a:r>
              <a:rPr lang="es-ES" dirty="0" smtClean="0"/>
              <a:t>20. ¿Qué has aprendido de ti mismo?</a:t>
            </a:r>
          </a:p>
          <a:p>
            <a:endParaRPr lang="es-ES" dirty="0"/>
          </a:p>
        </p:txBody>
      </p:sp>
      <p:sp>
        <p:nvSpPr>
          <p:cNvPr id="4" name="3 CuadroTexto"/>
          <p:cNvSpPr txBox="1"/>
          <p:nvPr/>
        </p:nvSpPr>
        <p:spPr>
          <a:xfrm>
            <a:off x="1331640" y="332656"/>
            <a:ext cx="7560840" cy="1046440"/>
          </a:xfrm>
          <a:prstGeom prst="rect">
            <a:avLst/>
          </a:prstGeom>
          <a:noFill/>
        </p:spPr>
        <p:txBody>
          <a:bodyPr wrap="square" rtlCol="0">
            <a:spAutoFit/>
          </a:bodyPr>
          <a:lstStyle/>
          <a:p>
            <a:r>
              <a:rPr lang="es-ES" sz="2200" dirty="0" smtClean="0"/>
              <a:t>Estas son algunas preguntas con las que puedes trabajar con tus alumnos en el aula:</a:t>
            </a:r>
          </a:p>
          <a:p>
            <a:endParaRPr lang="es-ES" dirty="0"/>
          </a:p>
        </p:txBody>
      </p:sp>
    </p:spTree>
    <p:extLst>
      <p:ext uri="{BB962C8B-B14F-4D97-AF65-F5344CB8AC3E}">
        <p14:creationId xmlns:p14="http://schemas.microsoft.com/office/powerpoint/2010/main" val="4077455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5589240"/>
            <a:ext cx="6876256" cy="1255156"/>
          </a:xfrm>
        </p:spPr>
        <p:txBody>
          <a:bodyPr>
            <a:normAutofit/>
          </a:bodyPr>
          <a:lstStyle/>
          <a:p>
            <a:pPr algn="r"/>
            <a:r>
              <a:rPr lang="es-ES" dirty="0" smtClean="0"/>
              <a:t>Inteligencias múltiples</a:t>
            </a:r>
            <a:endParaRPr lang="es-ES" dirty="0"/>
          </a:p>
        </p:txBody>
      </p:sp>
      <p:sp>
        <p:nvSpPr>
          <p:cNvPr id="3" name="2 Marcador de texto"/>
          <p:cNvSpPr>
            <a:spLocks noGrp="1"/>
          </p:cNvSpPr>
          <p:nvPr>
            <p:ph type="body" idx="1"/>
          </p:nvPr>
        </p:nvSpPr>
        <p:spPr>
          <a:xfrm>
            <a:off x="2578392" y="0"/>
            <a:ext cx="6400800" cy="5445224"/>
          </a:xfrm>
        </p:spPr>
        <p:txBody>
          <a:bodyPr>
            <a:normAutofit fontScale="85000" lnSpcReduction="10000"/>
          </a:bodyPr>
          <a:lstStyle/>
          <a:p>
            <a:pPr algn="just">
              <a:lnSpc>
                <a:spcPct val="150000"/>
              </a:lnSpc>
            </a:pPr>
            <a:r>
              <a:rPr lang="es-ES" sz="3000" dirty="0" smtClean="0"/>
              <a:t>La concepción tradicional de inteligencia ha quedado superada y relegada por la constatación de que existe no una, sino un conjunto de inteligencias diversas y múltiples. De ahí que sea interesante proponer a los alumnos que las desarrollen todas y que tengan la opción de acercarse al conocimiento a través de aquellas que mejor se adaptan a su perfil competencial.</a:t>
            </a:r>
            <a:endParaRPr lang="es-ES" sz="3000" dirty="0"/>
          </a:p>
        </p:txBody>
      </p:sp>
    </p:spTree>
    <p:extLst>
      <p:ext uri="{BB962C8B-B14F-4D97-AF65-F5344CB8AC3E}">
        <p14:creationId xmlns:p14="http://schemas.microsoft.com/office/powerpoint/2010/main" val="2017365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09314"/>
            <a:ext cx="6563072" cy="1162050"/>
          </a:xfrm>
        </p:spPr>
        <p:txBody>
          <a:bodyPr/>
          <a:lstStyle/>
          <a:p>
            <a:r>
              <a:rPr lang="es-ES" dirty="0" smtClean="0"/>
              <a:t>Teoría de las inteligencias múltiples de </a:t>
            </a:r>
            <a:r>
              <a:rPr lang="es-ES" dirty="0" err="1" smtClean="0"/>
              <a:t>gardner</a:t>
            </a:r>
            <a:endParaRPr lang="es-ES" dirty="0"/>
          </a:p>
        </p:txBody>
      </p:sp>
      <p:sp>
        <p:nvSpPr>
          <p:cNvPr id="3" name="2 Marcador de texto"/>
          <p:cNvSpPr>
            <a:spLocks noGrp="1"/>
          </p:cNvSpPr>
          <p:nvPr>
            <p:ph type="body" idx="2"/>
          </p:nvPr>
        </p:nvSpPr>
        <p:spPr>
          <a:xfrm>
            <a:off x="457200" y="1196752"/>
            <a:ext cx="8435280" cy="698500"/>
          </a:xfrm>
        </p:spPr>
        <p:txBody>
          <a:bodyPr>
            <a:noAutofit/>
          </a:bodyPr>
          <a:lstStyle/>
          <a:p>
            <a:pPr algn="just"/>
            <a:r>
              <a:rPr lang="es-ES" sz="2000" dirty="0"/>
              <a:t>Gardner propuso que la vida humana requiere del desarrollo de varios tipos de </a:t>
            </a:r>
            <a:r>
              <a:rPr lang="es-ES" sz="2000" dirty="0" smtClean="0"/>
              <a:t>inteligencia y firma </a:t>
            </a:r>
            <a:r>
              <a:rPr lang="es-ES" sz="2000" dirty="0"/>
              <a:t>que </a:t>
            </a:r>
            <a:r>
              <a:rPr lang="es-ES" sz="2000" b="1" dirty="0"/>
              <a:t>todas las personas son dueñas de cada una de las ocho clases de inteligencia</a:t>
            </a:r>
            <a:r>
              <a:rPr lang="es-ES" sz="2000" dirty="0"/>
              <a:t>, aunque cada cual destaca más en unas que en otras, no siendo ninguna de las ocho más importantes o valiosas que las </a:t>
            </a:r>
            <a:r>
              <a:rPr lang="es-ES" sz="2000" dirty="0" smtClean="0"/>
              <a:t>demás. </a:t>
            </a:r>
            <a:endParaRPr lang="es-ES" sz="2000" dirty="0"/>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27784" y="2636912"/>
            <a:ext cx="4464496" cy="4038111"/>
          </a:xfrm>
          <a:effectLst>
            <a:glow rad="139700">
              <a:schemeClr val="accent2">
                <a:satMod val="175000"/>
                <a:alpha val="40000"/>
              </a:schemeClr>
            </a:glow>
          </a:effectLst>
        </p:spPr>
      </p:pic>
    </p:spTree>
    <p:extLst>
      <p:ext uri="{BB962C8B-B14F-4D97-AF65-F5344CB8AC3E}">
        <p14:creationId xmlns:p14="http://schemas.microsoft.com/office/powerpoint/2010/main" val="3086062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47664" y="4293096"/>
            <a:ext cx="7406640" cy="2952328"/>
          </a:xfrm>
        </p:spPr>
        <p:txBody>
          <a:bodyPr>
            <a:normAutofit fontScale="90000"/>
          </a:bodyPr>
          <a:lstStyle/>
          <a:p>
            <a:r>
              <a:rPr lang="es-ES" sz="5000" b="1" dirty="0" smtClean="0"/>
              <a:t/>
            </a:r>
            <a:br>
              <a:rPr lang="es-ES" sz="5000" b="1" dirty="0" smtClean="0"/>
            </a:br>
            <a:r>
              <a:rPr lang="es-ES" sz="5000" b="1" dirty="0"/>
              <a:t/>
            </a:r>
            <a:br>
              <a:rPr lang="es-ES" sz="5000" b="1" dirty="0"/>
            </a:br>
            <a:r>
              <a:rPr lang="es-ES" sz="5000" b="1" dirty="0" smtClean="0"/>
              <a:t/>
            </a:r>
            <a:br>
              <a:rPr lang="es-ES" sz="5000" b="1" dirty="0" smtClean="0"/>
            </a:br>
            <a:r>
              <a:rPr lang="es-ES" sz="5000" b="1" dirty="0"/>
              <a:t/>
            </a:r>
            <a:br>
              <a:rPr lang="es-ES" sz="5000" b="1" dirty="0"/>
            </a:br>
            <a:r>
              <a:rPr lang="es-ES" sz="5000" b="1" dirty="0" smtClean="0"/>
              <a:t/>
            </a:r>
            <a:br>
              <a:rPr lang="es-ES" sz="5000" b="1" dirty="0" smtClean="0"/>
            </a:br>
            <a:r>
              <a:rPr lang="es-ES" sz="5000" b="1" dirty="0"/>
              <a:t/>
            </a:r>
            <a:br>
              <a:rPr lang="es-ES" sz="5000" b="1" dirty="0"/>
            </a:br>
            <a:r>
              <a:rPr lang="es-ES" sz="5000" b="1" dirty="0" smtClean="0"/>
              <a:t/>
            </a:r>
            <a:br>
              <a:rPr lang="es-ES" sz="5000" b="1" dirty="0" smtClean="0"/>
            </a:br>
            <a:r>
              <a:rPr lang="es-ES" sz="5000" b="1" dirty="0"/>
              <a:t/>
            </a:r>
            <a:br>
              <a:rPr lang="es-ES" sz="5000" b="1" dirty="0"/>
            </a:br>
            <a:r>
              <a:rPr lang="es-ES" sz="5000" b="1" dirty="0" smtClean="0"/>
              <a:t/>
            </a:r>
            <a:br>
              <a:rPr lang="es-ES" sz="5000" b="1" dirty="0" smtClean="0"/>
            </a:br>
            <a:r>
              <a:rPr lang="es-ES" sz="5000" b="1" dirty="0"/>
              <a:t/>
            </a:r>
            <a:br>
              <a:rPr lang="es-ES" sz="5000" b="1" dirty="0"/>
            </a:br>
            <a:r>
              <a:rPr lang="es-ES" sz="5000" b="1" dirty="0" smtClean="0"/>
              <a:t/>
            </a:r>
            <a:br>
              <a:rPr lang="es-ES" sz="5000" b="1" dirty="0" smtClean="0"/>
            </a:br>
            <a:r>
              <a:rPr lang="es-ES" sz="5000" b="1" dirty="0"/>
              <a:t/>
            </a:r>
            <a:br>
              <a:rPr lang="es-ES" sz="5000" b="1" dirty="0"/>
            </a:br>
            <a:r>
              <a:rPr lang="es-ES" sz="5000" b="1" dirty="0" smtClean="0"/>
              <a:t/>
            </a:r>
            <a:br>
              <a:rPr lang="es-ES" sz="5000" b="1" dirty="0" smtClean="0"/>
            </a:br>
            <a:r>
              <a:rPr lang="es-ES" sz="5000" b="1" dirty="0" smtClean="0"/>
              <a:t>Metodologías de aprendizaje</a:t>
            </a:r>
            <a:r>
              <a:rPr lang="es-ES" dirty="0" smtClean="0"/>
              <a:t/>
            </a:r>
            <a:br>
              <a:rPr lang="es-ES" dirty="0" smtClean="0"/>
            </a:br>
            <a:r>
              <a:rPr lang="es-ES" dirty="0" smtClean="0"/>
              <a:t/>
            </a:r>
            <a:br>
              <a:rPr lang="es-ES" dirty="0" smtClean="0"/>
            </a:br>
            <a:r>
              <a:rPr lang="es-ES" dirty="0" smtClean="0"/>
              <a:t>	- </a:t>
            </a:r>
            <a:r>
              <a:rPr lang="es-ES" dirty="0" err="1" smtClean="0"/>
              <a:t>Gamificación</a:t>
            </a:r>
            <a:r>
              <a:rPr lang="es-ES" dirty="0" smtClean="0"/>
              <a:t/>
            </a:r>
            <a:br>
              <a:rPr lang="es-ES" dirty="0" smtClean="0"/>
            </a:br>
            <a:r>
              <a:rPr lang="es-ES" dirty="0" smtClean="0"/>
              <a:t>	- Aprendizaje cooperativo</a:t>
            </a:r>
            <a:br>
              <a:rPr lang="es-ES" dirty="0" smtClean="0"/>
            </a:br>
            <a:r>
              <a:rPr lang="es-ES" dirty="0"/>
              <a:t>	</a:t>
            </a:r>
            <a:r>
              <a:rPr lang="es-ES" dirty="0" smtClean="0"/>
              <a:t>- PBL (</a:t>
            </a:r>
            <a:r>
              <a:rPr lang="es-ES" dirty="0" err="1" smtClean="0"/>
              <a:t>Problem</a:t>
            </a:r>
            <a:r>
              <a:rPr lang="es-ES" dirty="0" smtClean="0"/>
              <a:t> </a:t>
            </a:r>
            <a:r>
              <a:rPr lang="es-ES" dirty="0" err="1" smtClean="0"/>
              <a:t>based</a:t>
            </a:r>
            <a:r>
              <a:rPr lang="es-ES" dirty="0" smtClean="0"/>
              <a:t> </a:t>
            </a:r>
            <a:r>
              <a:rPr lang="es-ES" dirty="0" err="1" smtClean="0"/>
              <a:t>learning</a:t>
            </a:r>
            <a:r>
              <a:rPr lang="es-ES" dirty="0" smtClean="0"/>
              <a:t>)</a:t>
            </a:r>
            <a:br>
              <a:rPr lang="es-ES" dirty="0" smtClean="0"/>
            </a:br>
            <a:r>
              <a:rPr lang="es-ES" dirty="0"/>
              <a:t>	</a:t>
            </a:r>
            <a:r>
              <a:rPr lang="es-ES" dirty="0" smtClean="0"/>
              <a:t>- Aprendizaje basado en 	proyectos</a:t>
            </a:r>
            <a:br>
              <a:rPr lang="es-ES" dirty="0" smtClean="0"/>
            </a:br>
            <a:r>
              <a:rPr lang="es-ES" dirty="0"/>
              <a:t>	</a:t>
            </a:r>
            <a:r>
              <a:rPr lang="es-ES" dirty="0" smtClean="0"/>
              <a:t>- </a:t>
            </a:r>
            <a:r>
              <a:rPr lang="es-ES" dirty="0" err="1" smtClean="0"/>
              <a:t>Flipped</a:t>
            </a:r>
            <a:r>
              <a:rPr lang="es-ES" dirty="0" smtClean="0"/>
              <a:t> </a:t>
            </a:r>
            <a:r>
              <a:rPr lang="es-ES" dirty="0" err="1" smtClean="0"/>
              <a:t>classroom</a:t>
            </a:r>
            <a:r>
              <a:rPr lang="es-ES" dirty="0" smtClean="0"/>
              <a:t/>
            </a:r>
            <a:br>
              <a:rPr lang="es-ES" dirty="0" smtClean="0"/>
            </a:br>
            <a:r>
              <a:rPr lang="es-ES" dirty="0" smtClean="0"/>
              <a:t/>
            </a:r>
            <a:br>
              <a:rPr lang="es-ES" dirty="0" smtClean="0"/>
            </a:br>
            <a:endParaRPr lang="es-ES" dirty="0"/>
          </a:p>
        </p:txBody>
      </p:sp>
    </p:spTree>
    <p:extLst>
      <p:ext uri="{BB962C8B-B14F-4D97-AF65-F5344CB8AC3E}">
        <p14:creationId xmlns:p14="http://schemas.microsoft.com/office/powerpoint/2010/main" val="2765489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5589240"/>
            <a:ext cx="6876256" cy="1255156"/>
          </a:xfrm>
        </p:spPr>
        <p:txBody>
          <a:bodyPr>
            <a:normAutofit/>
          </a:bodyPr>
          <a:lstStyle/>
          <a:p>
            <a:pPr algn="r"/>
            <a:r>
              <a:rPr lang="es-ES" dirty="0" err="1" smtClean="0"/>
              <a:t>gamificación</a:t>
            </a:r>
            <a:endParaRPr lang="es-ES" dirty="0"/>
          </a:p>
        </p:txBody>
      </p:sp>
      <p:sp>
        <p:nvSpPr>
          <p:cNvPr id="3" name="2 Marcador de texto"/>
          <p:cNvSpPr>
            <a:spLocks noGrp="1"/>
          </p:cNvSpPr>
          <p:nvPr>
            <p:ph type="body" idx="1"/>
          </p:nvPr>
        </p:nvSpPr>
        <p:spPr>
          <a:xfrm>
            <a:off x="2578392" y="692696"/>
            <a:ext cx="6400800" cy="4306416"/>
          </a:xfrm>
        </p:spPr>
        <p:txBody>
          <a:bodyPr>
            <a:normAutofit lnSpcReduction="10000"/>
          </a:bodyPr>
          <a:lstStyle/>
          <a:p>
            <a:pPr algn="just">
              <a:lnSpc>
                <a:spcPct val="150000"/>
              </a:lnSpc>
            </a:pPr>
            <a:r>
              <a:rPr lang="es-ES" sz="3200" dirty="0" smtClean="0"/>
              <a:t>Consiste en un </a:t>
            </a:r>
            <a:r>
              <a:rPr lang="es-ES" sz="3200" dirty="0"/>
              <a:t>aprendizaje de manera interactiva y lúdica a partir de una experiencia viva, donde por medio de la intervención de los </a:t>
            </a:r>
            <a:r>
              <a:rPr lang="es-ES" sz="3200" dirty="0" smtClean="0"/>
              <a:t>alumnos, </a:t>
            </a:r>
            <a:r>
              <a:rPr lang="es-ES" sz="3200" dirty="0"/>
              <a:t>se afronten a situaciones de la vida real y aprendan a </a:t>
            </a:r>
            <a:r>
              <a:rPr lang="es-ES" sz="3200" dirty="0" smtClean="0"/>
              <a:t>solucionarla.</a:t>
            </a:r>
            <a:endParaRPr lang="es-ES" sz="3000" dirty="0"/>
          </a:p>
        </p:txBody>
      </p:sp>
    </p:spTree>
    <p:extLst>
      <p:ext uri="{BB962C8B-B14F-4D97-AF65-F5344CB8AC3E}">
        <p14:creationId xmlns:p14="http://schemas.microsoft.com/office/powerpoint/2010/main" val="507845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5445224"/>
            <a:ext cx="6876256" cy="1255156"/>
          </a:xfrm>
        </p:spPr>
        <p:txBody>
          <a:bodyPr>
            <a:normAutofit/>
          </a:bodyPr>
          <a:lstStyle/>
          <a:p>
            <a:pPr algn="r"/>
            <a:r>
              <a:rPr lang="es-ES" dirty="0" smtClean="0"/>
              <a:t>Aprendizaje cooperativo</a:t>
            </a:r>
            <a:endParaRPr lang="es-ES" dirty="0"/>
          </a:p>
        </p:txBody>
      </p:sp>
      <p:sp>
        <p:nvSpPr>
          <p:cNvPr id="3" name="2 Marcador de texto"/>
          <p:cNvSpPr>
            <a:spLocks noGrp="1"/>
          </p:cNvSpPr>
          <p:nvPr>
            <p:ph type="body" idx="1"/>
          </p:nvPr>
        </p:nvSpPr>
        <p:spPr>
          <a:xfrm>
            <a:off x="2578392" y="548680"/>
            <a:ext cx="6400800" cy="5832648"/>
          </a:xfrm>
        </p:spPr>
        <p:txBody>
          <a:bodyPr>
            <a:normAutofit fontScale="77500" lnSpcReduction="20000"/>
          </a:bodyPr>
          <a:lstStyle/>
          <a:p>
            <a:pPr algn="just">
              <a:lnSpc>
                <a:spcPct val="150000"/>
              </a:lnSpc>
            </a:pPr>
            <a:r>
              <a:rPr lang="es-ES" sz="3000" dirty="0" smtClean="0"/>
              <a:t>La aplicación de esta metodología, propone cambiar la estructura de la actividad en las aulas, por tres razones fundamentales:</a:t>
            </a:r>
          </a:p>
          <a:p>
            <a:pPr marL="475488" indent="-457200" algn="just">
              <a:lnSpc>
                <a:spcPct val="150000"/>
              </a:lnSpc>
              <a:buFontTx/>
              <a:buChar char="-"/>
            </a:pPr>
            <a:r>
              <a:rPr lang="es-ES" sz="3000" dirty="0" smtClean="0"/>
              <a:t>Atención a la diversidad</a:t>
            </a:r>
          </a:p>
          <a:p>
            <a:pPr marL="475488" indent="-457200" algn="just">
              <a:lnSpc>
                <a:spcPct val="150000"/>
              </a:lnSpc>
              <a:buFontTx/>
              <a:buChar char="-"/>
            </a:pPr>
            <a:r>
              <a:rPr lang="es-ES" sz="3000" dirty="0" smtClean="0"/>
              <a:t>Educación en valores</a:t>
            </a:r>
          </a:p>
          <a:p>
            <a:pPr marL="475488" indent="-457200" algn="just">
              <a:lnSpc>
                <a:spcPct val="150000"/>
              </a:lnSpc>
              <a:buFontTx/>
              <a:buChar char="-"/>
            </a:pPr>
            <a:r>
              <a:rPr lang="es-ES" sz="3000" dirty="0" smtClean="0"/>
              <a:t>Desarrollo de las Competencias Clave y de las Inteligencias Múltiples</a:t>
            </a:r>
          </a:p>
          <a:p>
            <a:pPr marL="475488" indent="-457200" algn="just">
              <a:lnSpc>
                <a:spcPct val="150000"/>
              </a:lnSpc>
              <a:buFontTx/>
              <a:buChar char="-"/>
            </a:pPr>
            <a:endParaRPr lang="es-ES" sz="3000" dirty="0" smtClean="0"/>
          </a:p>
          <a:p>
            <a:pPr algn="just">
              <a:lnSpc>
                <a:spcPct val="150000"/>
              </a:lnSpc>
            </a:pPr>
            <a:r>
              <a:rPr lang="es-ES" sz="3000" i="1" dirty="0" smtClean="0"/>
              <a:t>«La única manera de hacer posible las aulas inclusivas es estructurando en ellas el aprendizaje de forma cooperativa».</a:t>
            </a:r>
          </a:p>
          <a:p>
            <a:pPr algn="just">
              <a:lnSpc>
                <a:spcPct val="150000"/>
              </a:lnSpc>
            </a:pPr>
            <a:r>
              <a:rPr lang="es-ES" sz="3000" i="1" dirty="0" smtClean="0"/>
              <a:t>Pere </a:t>
            </a:r>
            <a:r>
              <a:rPr lang="es-ES" sz="3000" i="1" dirty="0" err="1" smtClean="0"/>
              <a:t>Pujolás</a:t>
            </a:r>
            <a:endParaRPr lang="es-ES" sz="3000" i="1" dirty="0" smtClean="0"/>
          </a:p>
          <a:p>
            <a:pPr algn="just">
              <a:lnSpc>
                <a:spcPct val="150000"/>
              </a:lnSpc>
            </a:pPr>
            <a:endParaRPr lang="es-ES" sz="3000" dirty="0" smtClean="0"/>
          </a:p>
          <a:p>
            <a:pPr algn="just">
              <a:lnSpc>
                <a:spcPct val="150000"/>
              </a:lnSpc>
            </a:pPr>
            <a:endParaRPr lang="es-ES" sz="3000" dirty="0"/>
          </a:p>
        </p:txBody>
      </p:sp>
    </p:spTree>
    <p:extLst>
      <p:ext uri="{BB962C8B-B14F-4D97-AF65-F5344CB8AC3E}">
        <p14:creationId xmlns:p14="http://schemas.microsoft.com/office/powerpoint/2010/main" val="1591379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384"/>
            <a:ext cx="8229600" cy="1143000"/>
          </a:xfrm>
        </p:spPr>
        <p:txBody>
          <a:bodyPr>
            <a:normAutofit fontScale="90000"/>
          </a:bodyPr>
          <a:lstStyle/>
          <a:p>
            <a:r>
              <a:rPr lang="es-ES" dirty="0" smtClean="0"/>
              <a:t>Estructuras cooperativas BÁSICAS</a:t>
            </a:r>
            <a:endParaRPr lang="es-ES" dirty="0"/>
          </a:p>
        </p:txBody>
      </p:sp>
      <p:sp>
        <p:nvSpPr>
          <p:cNvPr id="3" name="2 Marcador de texto"/>
          <p:cNvSpPr>
            <a:spLocks noGrp="1"/>
          </p:cNvSpPr>
          <p:nvPr>
            <p:ph type="body" idx="1"/>
          </p:nvPr>
        </p:nvSpPr>
        <p:spPr>
          <a:xfrm>
            <a:off x="467544" y="1196752"/>
            <a:ext cx="8291264" cy="784096"/>
          </a:xfrm>
          <a:noFill/>
          <a:ln>
            <a:solidFill>
              <a:schemeClr val="tx2">
                <a:lumMod val="60000"/>
                <a:lumOff val="40000"/>
              </a:schemeClr>
            </a:solidFill>
          </a:ln>
          <a:effectLst>
            <a:glow rad="101600">
              <a:schemeClr val="accent2">
                <a:satMod val="175000"/>
                <a:alpha val="40000"/>
              </a:schemeClr>
            </a:glow>
          </a:effectLst>
        </p:spPr>
        <p:txBody>
          <a:bodyPr>
            <a:normAutofit/>
          </a:bodyPr>
          <a:lstStyle/>
          <a:p>
            <a:r>
              <a:rPr lang="es-ES" sz="2000" dirty="0" smtClean="0"/>
              <a:t>Se utilizan a lo largo de una unidad didáctica para conocer ideas previas, presentar contenidos, reforzarlos, consolidarlos hacer síntesis…</a:t>
            </a:r>
            <a:endParaRPr lang="es-ES" sz="2000" dirty="0"/>
          </a:p>
        </p:txBody>
      </p:sp>
      <p:pic>
        <p:nvPicPr>
          <p:cNvPr id="7" name="6 Marcador de contenido"/>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83568" y="2196680"/>
            <a:ext cx="3384376" cy="4544688"/>
          </a:xfrm>
        </p:spPr>
      </p:pic>
      <p:pic>
        <p:nvPicPr>
          <p:cNvPr id="8" name="7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04048" y="2162666"/>
            <a:ext cx="3611318" cy="4578702"/>
          </a:xfrm>
        </p:spPr>
      </p:pic>
    </p:spTree>
    <p:extLst>
      <p:ext uri="{BB962C8B-B14F-4D97-AF65-F5344CB8AC3E}">
        <p14:creationId xmlns:p14="http://schemas.microsoft.com/office/powerpoint/2010/main" val="1228181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26360"/>
            <a:ext cx="8229600" cy="1143000"/>
          </a:xfrm>
        </p:spPr>
        <p:txBody>
          <a:bodyPr>
            <a:normAutofit fontScale="90000"/>
          </a:bodyPr>
          <a:lstStyle/>
          <a:p>
            <a:r>
              <a:rPr lang="es-ES" dirty="0"/>
              <a:t>Estructuras cooperativas BÁSICAS</a:t>
            </a:r>
          </a:p>
        </p:txBody>
      </p:sp>
      <p:pic>
        <p:nvPicPr>
          <p:cNvPr id="7" name="6 Marcador de contenido"/>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39552" y="332656"/>
            <a:ext cx="3600400" cy="5188485"/>
          </a:xfrm>
        </p:spPr>
      </p:pic>
      <p:pic>
        <p:nvPicPr>
          <p:cNvPr id="12" name="11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88024" y="317025"/>
            <a:ext cx="3888432" cy="5272215"/>
          </a:xfrm>
        </p:spPr>
      </p:pic>
    </p:spTree>
    <p:extLst>
      <p:ext uri="{BB962C8B-B14F-4D97-AF65-F5344CB8AC3E}">
        <p14:creationId xmlns:p14="http://schemas.microsoft.com/office/powerpoint/2010/main" val="3704483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517232"/>
            <a:ext cx="8229600" cy="1143000"/>
          </a:xfrm>
        </p:spPr>
        <p:txBody>
          <a:bodyPr>
            <a:normAutofit fontScale="90000"/>
          </a:bodyPr>
          <a:lstStyle/>
          <a:p>
            <a:r>
              <a:rPr lang="es-ES" dirty="0"/>
              <a:t>Estructuras cooperativas BÁSICAS</a:t>
            </a:r>
          </a:p>
        </p:txBody>
      </p:sp>
      <p:pic>
        <p:nvPicPr>
          <p:cNvPr id="7" name="6 Marcador de contenido"/>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11560" y="252304"/>
            <a:ext cx="3384376" cy="4832459"/>
          </a:xfrm>
        </p:spPr>
      </p:pic>
      <p:pic>
        <p:nvPicPr>
          <p:cNvPr id="8" name="7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46922" y="260648"/>
            <a:ext cx="3845393" cy="4824115"/>
          </a:xfrm>
        </p:spPr>
      </p:pic>
    </p:spTree>
    <p:extLst>
      <p:ext uri="{BB962C8B-B14F-4D97-AF65-F5344CB8AC3E}">
        <p14:creationId xmlns:p14="http://schemas.microsoft.com/office/powerpoint/2010/main" val="2022904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4616" y="3212976"/>
            <a:ext cx="3491880" cy="706016"/>
          </a:xfrm>
        </p:spPr>
        <p:txBody>
          <a:bodyPr/>
          <a:lstStyle/>
          <a:p>
            <a:pPr algn="ctr"/>
            <a:r>
              <a:rPr lang="es-ES" sz="3500" dirty="0" smtClean="0"/>
              <a:t>TABLA </a:t>
            </a:r>
            <a:br>
              <a:rPr lang="es-ES" sz="3500" dirty="0" smtClean="0"/>
            </a:br>
            <a:r>
              <a:rPr lang="es-ES" sz="3500" dirty="0" smtClean="0"/>
              <a:t>DE CONTENIDOS</a:t>
            </a:r>
            <a:endParaRPr lang="es-ES" sz="3500" dirty="0"/>
          </a:p>
        </p:txBody>
      </p:sp>
      <p:sp>
        <p:nvSpPr>
          <p:cNvPr id="5" name="4 CuadroTexto"/>
          <p:cNvSpPr txBox="1"/>
          <p:nvPr/>
        </p:nvSpPr>
        <p:spPr>
          <a:xfrm>
            <a:off x="899592" y="1515556"/>
            <a:ext cx="4320480" cy="3785652"/>
          </a:xfrm>
          <a:prstGeom prst="rect">
            <a:avLst/>
          </a:prstGeom>
          <a:noFill/>
        </p:spPr>
        <p:txBody>
          <a:bodyPr wrap="square" rtlCol="0">
            <a:spAutoFit/>
          </a:bodyPr>
          <a:lstStyle/>
          <a:p>
            <a:pPr marL="285750" indent="-285750">
              <a:buBlip>
                <a:blip r:embed="rId2"/>
              </a:buBlip>
            </a:pPr>
            <a:r>
              <a:rPr lang="es-ES" sz="3000" dirty="0" smtClean="0"/>
              <a:t>Marco legislativo</a:t>
            </a:r>
          </a:p>
          <a:p>
            <a:pPr marL="285750" indent="-285750">
              <a:buBlip>
                <a:blip r:embed="rId2"/>
              </a:buBlip>
            </a:pPr>
            <a:r>
              <a:rPr lang="es-ES" sz="3000" dirty="0" smtClean="0"/>
              <a:t>Metodologías Activas</a:t>
            </a:r>
          </a:p>
          <a:p>
            <a:pPr marL="285750" indent="-285750">
              <a:buBlip>
                <a:blip r:embed="rId2"/>
              </a:buBlip>
            </a:pPr>
            <a:r>
              <a:rPr lang="es-ES" sz="3000" dirty="0" smtClean="0"/>
              <a:t>Metodologías de aprendizaje</a:t>
            </a:r>
          </a:p>
          <a:p>
            <a:pPr marL="285750" indent="-285750">
              <a:buBlip>
                <a:blip r:embed="rId2"/>
              </a:buBlip>
            </a:pPr>
            <a:r>
              <a:rPr lang="es-ES" sz="3000" dirty="0" smtClean="0"/>
              <a:t>Evaluación por rúbricas</a:t>
            </a:r>
          </a:p>
          <a:p>
            <a:pPr marL="285750" indent="-285750">
              <a:buBlip>
                <a:blip r:embed="rId2"/>
              </a:buBlip>
            </a:pPr>
            <a:r>
              <a:rPr lang="es-ES" sz="3000" dirty="0" smtClean="0"/>
              <a:t>Herramientas y aplicaciones</a:t>
            </a:r>
          </a:p>
          <a:p>
            <a:pPr marL="285750" indent="-285750">
              <a:buBlip>
                <a:blip r:embed="rId2"/>
              </a:buBlip>
            </a:pPr>
            <a:r>
              <a:rPr lang="es-ES" sz="3000" dirty="0" smtClean="0"/>
              <a:t>Referencias</a:t>
            </a:r>
            <a:endParaRPr lang="es-ES" sz="3000" dirty="0"/>
          </a:p>
        </p:txBody>
      </p:sp>
    </p:spTree>
    <p:extLst>
      <p:ext uri="{BB962C8B-B14F-4D97-AF65-F5344CB8AC3E}">
        <p14:creationId xmlns:p14="http://schemas.microsoft.com/office/powerpoint/2010/main" val="1524212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26360"/>
            <a:ext cx="8229600" cy="1143000"/>
          </a:xfrm>
        </p:spPr>
        <p:txBody>
          <a:bodyPr>
            <a:normAutofit fontScale="90000"/>
          </a:bodyPr>
          <a:lstStyle/>
          <a:p>
            <a:r>
              <a:rPr lang="es-ES" dirty="0"/>
              <a:t>Estructuras cooperativas BÁSICAS</a:t>
            </a:r>
          </a:p>
        </p:txBody>
      </p:sp>
      <p:pic>
        <p:nvPicPr>
          <p:cNvPr id="6" name="5 Marcador de contenido"/>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62635" y="260648"/>
            <a:ext cx="3497588" cy="5040560"/>
          </a:xfrm>
        </p:spPr>
      </p:pic>
      <p:pic>
        <p:nvPicPr>
          <p:cNvPr id="10" name="9 Marcador de contenido"/>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77546" y="260648"/>
            <a:ext cx="3598910" cy="5040560"/>
          </a:xfrm>
        </p:spPr>
      </p:pic>
    </p:spTree>
    <p:extLst>
      <p:ext uri="{BB962C8B-B14F-4D97-AF65-F5344CB8AC3E}">
        <p14:creationId xmlns:p14="http://schemas.microsoft.com/office/powerpoint/2010/main" val="4179214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normAutofit fontScale="90000"/>
          </a:bodyPr>
          <a:lstStyle/>
          <a:p>
            <a:r>
              <a:rPr lang="es-ES" dirty="0"/>
              <a:t>Estructuras cooperativas </a:t>
            </a:r>
            <a:r>
              <a:rPr lang="es-ES" dirty="0" smtClean="0"/>
              <a:t>ESPECÍFICAS</a:t>
            </a:r>
            <a:endParaRPr lang="es-ES" dirty="0"/>
          </a:p>
        </p:txBody>
      </p:sp>
      <p:sp>
        <p:nvSpPr>
          <p:cNvPr id="3" name="2 Marcador de texto"/>
          <p:cNvSpPr>
            <a:spLocks noGrp="1"/>
          </p:cNvSpPr>
          <p:nvPr>
            <p:ph type="body" idx="1"/>
          </p:nvPr>
        </p:nvSpPr>
        <p:spPr>
          <a:xfrm>
            <a:off x="323528" y="2132856"/>
            <a:ext cx="4176464" cy="3672408"/>
          </a:xfrm>
          <a:noFill/>
          <a:effectLst>
            <a:glow rad="101600">
              <a:schemeClr val="accent2">
                <a:satMod val="175000"/>
                <a:alpha val="40000"/>
              </a:schemeClr>
            </a:glow>
          </a:effectLst>
        </p:spPr>
        <p:txBody>
          <a:bodyPr>
            <a:noAutofit/>
          </a:bodyPr>
          <a:lstStyle/>
          <a:p>
            <a:r>
              <a:rPr lang="es-ES" sz="2500" dirty="0" smtClean="0"/>
              <a:t>Se emplean para fines muy </a:t>
            </a:r>
            <a:r>
              <a:rPr lang="es-ES" sz="2500" b="1" dirty="0" smtClean="0"/>
              <a:t>concretos, </a:t>
            </a:r>
            <a:r>
              <a:rPr lang="es-ES" sz="2500" dirty="0" smtClean="0"/>
              <a:t>tales como fomentar la exigencia mutua entre los miembros del equipo, estudiar los contenidos de una unidad didáctica, demostrar la eficacia del trabajo en equipo…</a:t>
            </a:r>
            <a:endParaRPr lang="es-ES" sz="2500" dirty="0"/>
          </a:p>
        </p:txBody>
      </p:sp>
      <p:pic>
        <p:nvPicPr>
          <p:cNvPr id="9" name="8 Marcador de contenido"/>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860032" y="1556792"/>
            <a:ext cx="3960440" cy="4966683"/>
          </a:xfrm>
        </p:spPr>
      </p:pic>
    </p:spTree>
    <p:extLst>
      <p:ext uri="{BB962C8B-B14F-4D97-AF65-F5344CB8AC3E}">
        <p14:creationId xmlns:p14="http://schemas.microsoft.com/office/powerpoint/2010/main" val="883950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45224"/>
            <a:ext cx="8229600" cy="1143000"/>
          </a:xfrm>
        </p:spPr>
        <p:txBody>
          <a:bodyPr>
            <a:normAutofit fontScale="90000"/>
          </a:bodyPr>
          <a:lstStyle/>
          <a:p>
            <a:r>
              <a:rPr lang="es-ES" dirty="0"/>
              <a:t>Estructuras cooperativas </a:t>
            </a:r>
            <a:r>
              <a:rPr lang="es-ES" dirty="0" smtClean="0"/>
              <a:t>ESPECÍFICAS</a:t>
            </a:r>
            <a:endParaRPr lang="es-ES" dirty="0"/>
          </a:p>
        </p:txBody>
      </p:sp>
      <p:pic>
        <p:nvPicPr>
          <p:cNvPr id="5" name="4 Marcador de contenido"/>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11560" y="404664"/>
            <a:ext cx="3528392" cy="4823310"/>
          </a:xfrm>
        </p:spPr>
      </p:pic>
      <p:pic>
        <p:nvPicPr>
          <p:cNvPr id="102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02309" y="332656"/>
            <a:ext cx="394625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366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82344"/>
            <a:ext cx="8229600" cy="1143000"/>
          </a:xfrm>
        </p:spPr>
        <p:txBody>
          <a:bodyPr>
            <a:normAutofit fontScale="90000"/>
          </a:bodyPr>
          <a:lstStyle/>
          <a:p>
            <a:r>
              <a:rPr lang="es-ES" dirty="0"/>
              <a:t>Estructuras cooperativas </a:t>
            </a:r>
            <a:r>
              <a:rPr lang="es-ES" dirty="0" smtClean="0"/>
              <a:t>ESPECÍFICAS</a:t>
            </a:r>
            <a:endParaRPr lang="es-ES" dirty="0"/>
          </a:p>
        </p:txBody>
      </p:sp>
      <p:pic>
        <p:nvPicPr>
          <p:cNvPr id="7" name="6 Marcador de contenido"/>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133270" y="227351"/>
            <a:ext cx="3399170" cy="4857412"/>
          </a:xfrm>
        </p:spPr>
      </p:pic>
      <p:pic>
        <p:nvPicPr>
          <p:cNvPr id="5" name="4 Marcador de contenido"/>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683568" y="260647"/>
            <a:ext cx="3456384" cy="4940621"/>
          </a:xfrm>
        </p:spPr>
      </p:pic>
    </p:spTree>
    <p:extLst>
      <p:ext uri="{BB962C8B-B14F-4D97-AF65-F5344CB8AC3E}">
        <p14:creationId xmlns:p14="http://schemas.microsoft.com/office/powerpoint/2010/main" val="1807464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70376"/>
            <a:ext cx="8229600" cy="1143000"/>
          </a:xfrm>
        </p:spPr>
        <p:txBody>
          <a:bodyPr>
            <a:normAutofit fontScale="90000"/>
          </a:bodyPr>
          <a:lstStyle/>
          <a:p>
            <a:r>
              <a:rPr lang="es-ES" dirty="0"/>
              <a:t>Estructuras cooperativas ESPECÍFICAS</a:t>
            </a:r>
          </a:p>
        </p:txBody>
      </p:sp>
      <p:pic>
        <p:nvPicPr>
          <p:cNvPr id="7" name="6 Marcador de contenido"/>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964375" y="292350"/>
            <a:ext cx="3640073" cy="5296890"/>
          </a:xfrm>
        </p:spPr>
      </p:pic>
      <p:pic>
        <p:nvPicPr>
          <p:cNvPr id="5" name="4 Marcador de contenido"/>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467544" y="332655"/>
            <a:ext cx="3672408" cy="5273145"/>
          </a:xfrm>
        </p:spPr>
      </p:pic>
    </p:spTree>
    <p:extLst>
      <p:ext uri="{BB962C8B-B14F-4D97-AF65-F5344CB8AC3E}">
        <p14:creationId xmlns:p14="http://schemas.microsoft.com/office/powerpoint/2010/main" val="2798277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8229600" cy="1143000"/>
          </a:xfrm>
        </p:spPr>
        <p:txBody>
          <a:bodyPr>
            <a:normAutofit/>
          </a:bodyPr>
          <a:lstStyle/>
          <a:p>
            <a:r>
              <a:rPr lang="es-ES" dirty="0" smtClean="0"/>
              <a:t>TÉCNICAS COOPERATIVAS</a:t>
            </a:r>
            <a:endParaRPr lang="es-ES" dirty="0"/>
          </a:p>
        </p:txBody>
      </p:sp>
      <p:pic>
        <p:nvPicPr>
          <p:cNvPr id="5" name="4 Marcador de contenido"/>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83568" y="1290986"/>
            <a:ext cx="3528392" cy="5234358"/>
          </a:xfrm>
        </p:spPr>
      </p:pic>
      <p:sp>
        <p:nvSpPr>
          <p:cNvPr id="9" name="8 Marcador de contenido"/>
          <p:cNvSpPr>
            <a:spLocks noGrp="1"/>
          </p:cNvSpPr>
          <p:nvPr>
            <p:ph sz="quarter" idx="4"/>
          </p:nvPr>
        </p:nvSpPr>
        <p:spPr>
          <a:xfrm>
            <a:off x="5076056" y="2204864"/>
            <a:ext cx="3663320" cy="3610744"/>
          </a:xfrm>
          <a:effectLst>
            <a:glow rad="139700">
              <a:schemeClr val="accent2">
                <a:satMod val="175000"/>
                <a:alpha val="40000"/>
              </a:schemeClr>
            </a:glow>
          </a:effectLst>
        </p:spPr>
        <p:txBody>
          <a:bodyPr>
            <a:noAutofit/>
          </a:bodyPr>
          <a:lstStyle/>
          <a:p>
            <a:pPr marL="118872" indent="0">
              <a:buNone/>
            </a:pPr>
            <a:endParaRPr lang="es-ES" sz="2500" dirty="0" smtClean="0"/>
          </a:p>
          <a:p>
            <a:pPr marL="118872" indent="0">
              <a:buNone/>
            </a:pPr>
            <a:r>
              <a:rPr lang="es-ES" sz="2500" dirty="0" smtClean="0"/>
              <a:t>Se aplican en varias sesiones de clase. Ponen en juego capacidades complejas como buscar información, sintetizarla y comunicarla. </a:t>
            </a:r>
            <a:endParaRPr lang="es-ES" sz="2500" dirty="0"/>
          </a:p>
        </p:txBody>
      </p:sp>
    </p:spTree>
    <p:extLst>
      <p:ext uri="{BB962C8B-B14F-4D97-AF65-F5344CB8AC3E}">
        <p14:creationId xmlns:p14="http://schemas.microsoft.com/office/powerpoint/2010/main" val="3524923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526360"/>
            <a:ext cx="8229600" cy="1143000"/>
          </a:xfrm>
        </p:spPr>
        <p:txBody>
          <a:bodyPr>
            <a:normAutofit/>
          </a:bodyPr>
          <a:lstStyle/>
          <a:p>
            <a:r>
              <a:rPr lang="es-ES" dirty="0" smtClean="0"/>
              <a:t>TÉCNICAS COOPERATIVAS</a:t>
            </a:r>
            <a:endParaRPr lang="es-ES" dirty="0"/>
          </a:p>
        </p:txBody>
      </p:sp>
      <p:pic>
        <p:nvPicPr>
          <p:cNvPr id="5" name="4 Marcador de contenido"/>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30527" y="260648"/>
            <a:ext cx="3581266" cy="5112568"/>
          </a:xfrm>
        </p:spPr>
      </p:pic>
      <p:pic>
        <p:nvPicPr>
          <p:cNvPr id="2050"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860032" y="226255"/>
            <a:ext cx="3528392" cy="517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6048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34837" y="5391472"/>
            <a:ext cx="6400800" cy="2286000"/>
          </a:xfrm>
        </p:spPr>
        <p:txBody>
          <a:bodyPr/>
          <a:lstStyle/>
          <a:p>
            <a:r>
              <a:rPr lang="es-ES" dirty="0" smtClean="0"/>
              <a:t>Aprendizaje basado en proyectos</a:t>
            </a:r>
            <a:endParaRPr lang="es-ES" dirty="0"/>
          </a:p>
        </p:txBody>
      </p:sp>
      <p:sp>
        <p:nvSpPr>
          <p:cNvPr id="3" name="2 Marcador de texto"/>
          <p:cNvSpPr>
            <a:spLocks noGrp="1"/>
          </p:cNvSpPr>
          <p:nvPr>
            <p:ph type="body" idx="1"/>
          </p:nvPr>
        </p:nvSpPr>
        <p:spPr>
          <a:xfrm>
            <a:off x="2555776" y="332656"/>
            <a:ext cx="6336704" cy="4968552"/>
          </a:xfrm>
        </p:spPr>
        <p:txBody>
          <a:bodyPr>
            <a:normAutofit/>
          </a:bodyPr>
          <a:lstStyle/>
          <a:p>
            <a:pPr algn="just"/>
            <a:r>
              <a:rPr lang="es-ES" sz="2500" dirty="0"/>
              <a:t>E</a:t>
            </a:r>
            <a:r>
              <a:rPr lang="es-ES" sz="2500" dirty="0" smtClean="0"/>
              <a:t>s </a:t>
            </a:r>
            <a:r>
              <a:rPr lang="es-ES" sz="2500" dirty="0"/>
              <a:t>una metodología de aprendizaje en la que </a:t>
            </a:r>
            <a:r>
              <a:rPr lang="es-ES" sz="2500" b="1" dirty="0"/>
              <a:t>los estudiantes adquieren un rol activo y se favorece la motivación académica</a:t>
            </a:r>
            <a:r>
              <a:rPr lang="es-ES" sz="2500" dirty="0"/>
              <a:t>. El método consiste en la realización de un proyecto habitualmente en grupo. Ese proyecto ha sido analizado previamente por el profesor para asegurarse de que el alumno tiene todo lo necesario para resolverlo, y que en su resolución desarrollará todas las destrezas que se desea.</a:t>
            </a:r>
          </a:p>
          <a:p>
            <a:pPr algn="just"/>
            <a:r>
              <a:rPr lang="es-ES" sz="2500" dirty="0"/>
              <a:t>En el ABP, el alumnado puede participar, hablar y dar su opinión mientras que el profesorado adquiere un rol menos activo ayudando a lograr un consenso y orientar el desarrollo del proyecto del </a:t>
            </a:r>
            <a:r>
              <a:rPr lang="es-ES" sz="2500" dirty="0" smtClean="0"/>
              <a:t>alumnado.</a:t>
            </a:r>
            <a:endParaRPr lang="es-ES" sz="2500" dirty="0"/>
          </a:p>
          <a:p>
            <a:endParaRPr lang="es-ES" dirty="0"/>
          </a:p>
        </p:txBody>
      </p:sp>
    </p:spTree>
    <p:extLst>
      <p:ext uri="{BB962C8B-B14F-4D97-AF65-F5344CB8AC3E}">
        <p14:creationId xmlns:p14="http://schemas.microsoft.com/office/powerpoint/2010/main" val="1352363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5157192"/>
            <a:ext cx="6876256" cy="1687204"/>
          </a:xfrm>
        </p:spPr>
        <p:txBody>
          <a:bodyPr>
            <a:normAutofit fontScale="90000"/>
          </a:bodyPr>
          <a:lstStyle/>
          <a:p>
            <a:pPr algn="r"/>
            <a:r>
              <a:rPr lang="es-ES" dirty="0" err="1" smtClean="0"/>
              <a:t>Pbl</a:t>
            </a:r>
            <a:r>
              <a:rPr lang="es-ES" dirty="0" smtClean="0"/>
              <a:t>  </a:t>
            </a:r>
            <a:r>
              <a:rPr lang="es-ES" sz="2800" dirty="0" smtClean="0"/>
              <a:t> (PROBLEM BASED LEARNING- APRENDIZAJE BASADO EN PROBLEMAS</a:t>
            </a:r>
            <a:r>
              <a:rPr lang="es-ES" dirty="0" smtClean="0"/>
              <a:t>)</a:t>
            </a:r>
            <a:endParaRPr lang="es-ES" dirty="0"/>
          </a:p>
        </p:txBody>
      </p:sp>
      <p:sp>
        <p:nvSpPr>
          <p:cNvPr id="3" name="2 Marcador de texto"/>
          <p:cNvSpPr>
            <a:spLocks noGrp="1"/>
          </p:cNvSpPr>
          <p:nvPr>
            <p:ph type="body" idx="1"/>
          </p:nvPr>
        </p:nvSpPr>
        <p:spPr>
          <a:xfrm>
            <a:off x="2578392" y="692696"/>
            <a:ext cx="6400800" cy="4306416"/>
          </a:xfrm>
        </p:spPr>
        <p:txBody>
          <a:bodyPr>
            <a:normAutofit fontScale="85000" lnSpcReduction="20000"/>
          </a:bodyPr>
          <a:lstStyle/>
          <a:p>
            <a:pPr algn="just">
              <a:lnSpc>
                <a:spcPct val="150000"/>
              </a:lnSpc>
            </a:pPr>
            <a:r>
              <a:rPr lang="es-ES" sz="3000" dirty="0" smtClean="0"/>
              <a:t>Con la aplicación de PBL se pasa de comprobar la adquisición de unos conocimientos, a través de preguntas comunes, a evaluar lo aprendido mediante el planteamiento de una situación o problema, que hay que resolver, aplicando todo lo que se sabe o todo lo que se va aprendiendo en el proceso.</a:t>
            </a:r>
            <a:endParaRPr lang="es-ES" sz="3000" dirty="0"/>
          </a:p>
        </p:txBody>
      </p:sp>
    </p:spTree>
    <p:extLst>
      <p:ext uri="{BB962C8B-B14F-4D97-AF65-F5344CB8AC3E}">
        <p14:creationId xmlns:p14="http://schemas.microsoft.com/office/powerpoint/2010/main" val="508847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5846252"/>
            <a:ext cx="6876256" cy="1255156"/>
          </a:xfrm>
        </p:spPr>
        <p:txBody>
          <a:bodyPr>
            <a:normAutofit/>
          </a:bodyPr>
          <a:lstStyle/>
          <a:p>
            <a:pPr algn="r"/>
            <a:r>
              <a:rPr lang="es-ES" dirty="0" err="1" smtClean="0"/>
              <a:t>Flipped</a:t>
            </a:r>
            <a:r>
              <a:rPr lang="es-ES" dirty="0" smtClean="0"/>
              <a:t> </a:t>
            </a:r>
            <a:r>
              <a:rPr lang="es-ES" dirty="0" err="1" smtClean="0"/>
              <a:t>classroom</a:t>
            </a:r>
            <a:endParaRPr lang="es-ES" dirty="0"/>
          </a:p>
        </p:txBody>
      </p:sp>
      <p:sp>
        <p:nvSpPr>
          <p:cNvPr id="3" name="2 Marcador de texto"/>
          <p:cNvSpPr>
            <a:spLocks noGrp="1"/>
          </p:cNvSpPr>
          <p:nvPr>
            <p:ph type="body" idx="1"/>
          </p:nvPr>
        </p:nvSpPr>
        <p:spPr>
          <a:xfrm>
            <a:off x="2555776" y="0"/>
            <a:ext cx="6400800" cy="5589240"/>
          </a:xfrm>
        </p:spPr>
        <p:txBody>
          <a:bodyPr>
            <a:normAutofit fontScale="77500" lnSpcReduction="20000"/>
          </a:bodyPr>
          <a:lstStyle/>
          <a:p>
            <a:pPr algn="just">
              <a:lnSpc>
                <a:spcPct val="150000"/>
              </a:lnSpc>
            </a:pPr>
            <a:r>
              <a:rPr lang="es-ES" sz="3000" dirty="0" smtClean="0"/>
              <a:t>Es un modelo pedagógico que en </a:t>
            </a:r>
            <a:r>
              <a:rPr lang="es-ES" sz="3000" dirty="0" err="1" smtClean="0"/>
              <a:t>luegar</a:t>
            </a:r>
            <a:r>
              <a:rPr lang="es-ES" sz="3000" dirty="0" smtClean="0"/>
              <a:t> de centrar las horas lectivas en explicaciones del profesor, propone plantear al alumno la aproximación a los contenidos en casa (vídeos, presentaciones…) para trabajarlos y practicarlos en clase con el resto de compañeros y el profesor.</a:t>
            </a:r>
          </a:p>
          <a:p>
            <a:pPr algn="just">
              <a:lnSpc>
                <a:spcPct val="150000"/>
              </a:lnSpc>
            </a:pPr>
            <a:r>
              <a:rPr lang="es-ES" sz="3000" i="1" dirty="0" smtClean="0"/>
              <a:t>« La FC puede servirnos como palanca para el cambio no solo en nuestras aulas, sino en el contexto del paradigma de enseñanza global» </a:t>
            </a:r>
          </a:p>
          <a:p>
            <a:pPr algn="just">
              <a:lnSpc>
                <a:spcPct val="150000"/>
              </a:lnSpc>
            </a:pPr>
            <a:r>
              <a:rPr lang="es-ES" sz="3000" i="1" dirty="0" smtClean="0"/>
              <a:t>Raúl Santiago</a:t>
            </a:r>
            <a:endParaRPr lang="es-ES" sz="3000" i="1" dirty="0"/>
          </a:p>
        </p:txBody>
      </p:sp>
    </p:spTree>
    <p:extLst>
      <p:ext uri="{BB962C8B-B14F-4D97-AF65-F5344CB8AC3E}">
        <p14:creationId xmlns:p14="http://schemas.microsoft.com/office/powerpoint/2010/main" val="625425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32560" y="359898"/>
            <a:ext cx="7406640" cy="692838"/>
          </a:xfrm>
        </p:spPr>
        <p:txBody>
          <a:bodyPr>
            <a:normAutofit fontScale="90000"/>
          </a:bodyPr>
          <a:lstStyle/>
          <a:p>
            <a:r>
              <a:rPr lang="es-ES" dirty="0" smtClean="0"/>
              <a:t>Marco legislativo</a:t>
            </a:r>
            <a:endParaRPr lang="es-ES" dirty="0"/>
          </a:p>
        </p:txBody>
      </p:sp>
      <p:sp>
        <p:nvSpPr>
          <p:cNvPr id="3" name="2 Subtítulo"/>
          <p:cNvSpPr>
            <a:spLocks noGrp="1"/>
          </p:cNvSpPr>
          <p:nvPr>
            <p:ph type="subTitle" idx="1"/>
          </p:nvPr>
        </p:nvSpPr>
        <p:spPr>
          <a:xfrm>
            <a:off x="1432560" y="1340768"/>
            <a:ext cx="7406640" cy="5328592"/>
          </a:xfrm>
        </p:spPr>
        <p:txBody>
          <a:bodyPr>
            <a:normAutofit/>
          </a:bodyPr>
          <a:lstStyle/>
          <a:p>
            <a:pPr algn="just"/>
            <a:r>
              <a:rPr lang="es-ES" dirty="0" smtClean="0"/>
              <a:t>La LOMCE subraya la importancia que tiene para el alumnado la adquisición del </a:t>
            </a:r>
            <a:r>
              <a:rPr lang="es-ES" b="1" i="1" dirty="0" smtClean="0"/>
              <a:t>saber </a:t>
            </a:r>
            <a:r>
              <a:rPr lang="es-ES" dirty="0" smtClean="0"/>
              <a:t>junto con la del </a:t>
            </a:r>
            <a:r>
              <a:rPr lang="es-ES" b="1" i="1" dirty="0" smtClean="0"/>
              <a:t>saber hacer </a:t>
            </a:r>
            <a:r>
              <a:rPr lang="es-ES" dirty="0" smtClean="0"/>
              <a:t>y del  </a:t>
            </a:r>
            <a:r>
              <a:rPr lang="es-ES" b="1" i="1" dirty="0" smtClean="0"/>
              <a:t>saber ser</a:t>
            </a:r>
            <a:r>
              <a:rPr lang="es-ES" dirty="0"/>
              <a:t> </a:t>
            </a:r>
            <a:r>
              <a:rPr lang="es-ES" dirty="0" smtClean="0"/>
              <a:t>y hace hincapié en la convivencia de favorecer </a:t>
            </a:r>
            <a:r>
              <a:rPr lang="es-ES" dirty="0"/>
              <a:t>m</a:t>
            </a:r>
            <a:r>
              <a:rPr lang="es-ES" dirty="0" smtClean="0"/>
              <a:t>etodologías activas y participativas para que esos tres </a:t>
            </a:r>
            <a:r>
              <a:rPr lang="es-ES" b="1" i="1" dirty="0" smtClean="0"/>
              <a:t>saberes </a:t>
            </a:r>
            <a:r>
              <a:rPr lang="es-ES" dirty="0" smtClean="0"/>
              <a:t>se aborden como un todo. En este sentido, los docentes debemos adoptar una </a:t>
            </a:r>
            <a:r>
              <a:rPr lang="es-ES" b="1" dirty="0" smtClean="0"/>
              <a:t>perspectiva abierta </a:t>
            </a:r>
            <a:r>
              <a:rPr lang="es-ES" dirty="0" smtClean="0"/>
              <a:t>en donde tengan cabida </a:t>
            </a:r>
            <a:r>
              <a:rPr lang="es-ES" u="sng" dirty="0" smtClean="0"/>
              <a:t>el trabajo cooperativo, la investigación, la resolución de problemas, la realización de actividades desde diferentes enfoques</a:t>
            </a:r>
            <a:r>
              <a:rPr lang="es-ES" dirty="0" smtClean="0"/>
              <a:t>, etc. Propuestas todas que aborden tanto los </a:t>
            </a:r>
            <a:r>
              <a:rPr lang="es-ES" b="1" dirty="0" smtClean="0"/>
              <a:t>contenidos curriculares </a:t>
            </a:r>
            <a:r>
              <a:rPr lang="es-ES" dirty="0" smtClean="0"/>
              <a:t>como los </a:t>
            </a:r>
            <a:r>
              <a:rPr lang="es-ES" b="1" dirty="0" smtClean="0"/>
              <a:t>elementos transversales </a:t>
            </a:r>
            <a:r>
              <a:rPr lang="es-ES" dirty="0" smtClean="0"/>
              <a:t>y las </a:t>
            </a:r>
            <a:r>
              <a:rPr lang="es-ES" b="1" dirty="0" smtClean="0"/>
              <a:t>competencias clave</a:t>
            </a:r>
            <a:r>
              <a:rPr lang="es-ES" dirty="0" smtClean="0"/>
              <a:t>.</a:t>
            </a:r>
            <a:endParaRPr lang="es-ES" dirty="0"/>
          </a:p>
        </p:txBody>
      </p:sp>
    </p:spTree>
    <p:extLst>
      <p:ext uri="{BB962C8B-B14F-4D97-AF65-F5344CB8AC3E}">
        <p14:creationId xmlns:p14="http://schemas.microsoft.com/office/powerpoint/2010/main" val="2094448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836712"/>
            <a:ext cx="7406640" cy="5976664"/>
          </a:xfrm>
        </p:spPr>
        <p:txBody>
          <a:bodyPr>
            <a:normAutofit/>
          </a:bodyPr>
          <a:lstStyle/>
          <a:p>
            <a:r>
              <a:rPr lang="es-ES" sz="5000" b="1" dirty="0" smtClean="0"/>
              <a:t>HERRAMIENTAS                       Y APPS DE USO DIDÁCTICO</a:t>
            </a:r>
            <a:r>
              <a:rPr lang="es-ES" dirty="0" smtClean="0"/>
              <a:t/>
            </a:r>
            <a:br>
              <a:rPr lang="es-ES" dirty="0" smtClean="0"/>
            </a:br>
            <a:r>
              <a:rPr lang="es-ES" dirty="0" smtClean="0"/>
              <a:t/>
            </a:r>
            <a:br>
              <a:rPr lang="es-ES" dirty="0" smtClean="0"/>
            </a:br>
            <a:r>
              <a:rPr lang="es-ES" dirty="0" smtClean="0"/>
              <a:t>	Algunos ejemplos</a:t>
            </a:r>
            <a:br>
              <a:rPr lang="es-ES" dirty="0" smtClean="0"/>
            </a:br>
            <a:r>
              <a:rPr lang="es-ES" dirty="0" smtClean="0"/>
              <a:t/>
            </a:r>
            <a:br>
              <a:rPr lang="es-ES" dirty="0" smtClean="0"/>
            </a:br>
            <a:r>
              <a:rPr lang="es-ES" dirty="0" smtClean="0"/>
              <a:t/>
            </a:r>
            <a:br>
              <a:rPr lang="es-ES" dirty="0" smtClean="0"/>
            </a:br>
            <a:endParaRPr lang="es-ES" dirty="0"/>
          </a:p>
        </p:txBody>
      </p:sp>
    </p:spTree>
    <p:extLst>
      <p:ext uri="{BB962C8B-B14F-4D97-AF65-F5344CB8AC3E}">
        <p14:creationId xmlns:p14="http://schemas.microsoft.com/office/powerpoint/2010/main" val="885984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0"/>
            <a:ext cx="8028384" cy="6858000"/>
          </a:xfrm>
          <a:prstGeom prst="rect">
            <a:avLst/>
          </a:prstGeom>
        </p:spPr>
      </p:pic>
    </p:spTree>
    <p:extLst>
      <p:ext uri="{BB962C8B-B14F-4D97-AF65-F5344CB8AC3E}">
        <p14:creationId xmlns:p14="http://schemas.microsoft.com/office/powerpoint/2010/main" val="3941171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35696" y="1916832"/>
            <a:ext cx="6830576" cy="5976664"/>
          </a:xfrm>
        </p:spPr>
        <p:txBody>
          <a:bodyPr>
            <a:normAutofit/>
          </a:bodyPr>
          <a:lstStyle/>
          <a:p>
            <a:r>
              <a:rPr lang="es-ES" sz="5000" b="1" dirty="0" smtClean="0"/>
              <a:t>EVALUACIÓN </a:t>
            </a:r>
            <a:br>
              <a:rPr lang="es-ES" sz="5000" b="1" dirty="0" smtClean="0"/>
            </a:br>
            <a:r>
              <a:rPr lang="es-ES" sz="5000" b="1" dirty="0" smtClean="0"/>
              <a:t>POR </a:t>
            </a:r>
            <a:br>
              <a:rPr lang="es-ES" sz="5000" b="1" dirty="0" smtClean="0"/>
            </a:br>
            <a:r>
              <a:rPr lang="es-ES" sz="5000" b="1" dirty="0" smtClean="0"/>
              <a:t>RÚBRICAS</a:t>
            </a: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Tree>
    <p:extLst>
      <p:ext uri="{BB962C8B-B14F-4D97-AF65-F5344CB8AC3E}">
        <p14:creationId xmlns:p14="http://schemas.microsoft.com/office/powerpoint/2010/main" val="635218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251519" y="476672"/>
            <a:ext cx="8759503" cy="2736304"/>
          </a:xfrm>
        </p:spPr>
        <p:txBody>
          <a:bodyPr>
            <a:noAutofit/>
          </a:bodyPr>
          <a:lstStyle/>
          <a:p>
            <a:pPr algn="just"/>
            <a:r>
              <a:rPr lang="es-ES" sz="2000" dirty="0" smtClean="0"/>
              <a:t>Evaluar con </a:t>
            </a:r>
            <a:r>
              <a:rPr lang="es-ES" sz="2000" b="1" dirty="0" smtClean="0"/>
              <a:t>rúbricas </a:t>
            </a:r>
            <a:r>
              <a:rPr lang="es-ES" sz="2000" dirty="0" smtClean="0"/>
              <a:t>consiste en emplear  </a:t>
            </a:r>
            <a:r>
              <a:rPr lang="es-ES" sz="2000" b="1" dirty="0" smtClean="0"/>
              <a:t>matices de calificación </a:t>
            </a:r>
            <a:r>
              <a:rPr lang="es-ES" sz="2000" dirty="0" smtClean="0"/>
              <a:t>presentadas como tablas de doble entrada donde se enumeran los aspectos que van a ser evaluados y los diferentes niveles de logro o desempeño para cada uno de ellos. </a:t>
            </a:r>
          </a:p>
          <a:p>
            <a:pPr algn="just"/>
            <a:r>
              <a:rPr lang="es-ES" sz="2000" dirty="0" smtClean="0"/>
              <a:t>El detalle con el que se explican los diferentes </a:t>
            </a:r>
            <a:r>
              <a:rPr lang="es-ES" sz="2000" b="1" dirty="0" smtClean="0"/>
              <a:t>elementos de observación</a:t>
            </a:r>
            <a:r>
              <a:rPr lang="es-ES" sz="2000" dirty="0" smtClean="0"/>
              <a:t> que se tienen en cuenta en la valoración de una tarea determinada, permite que el alumno, además de ser evaluado, sea guiado en el proceso de aprendizaje.</a:t>
            </a:r>
          </a:p>
          <a:p>
            <a:pPr algn="just"/>
            <a:r>
              <a:rPr lang="es-ES" sz="2000" dirty="0" smtClean="0"/>
              <a:t>De este modo, la evaluación se transforma en una </a:t>
            </a:r>
            <a:r>
              <a:rPr lang="es-ES" sz="2000" b="1" dirty="0" smtClean="0"/>
              <a:t>pauta de enriquecimiento y formación integral.</a:t>
            </a:r>
            <a:endParaRPr lang="es-ES" sz="2000" dirty="0"/>
          </a:p>
        </p:txBody>
      </p:sp>
      <p:sp>
        <p:nvSpPr>
          <p:cNvPr id="4" name="3 Marcador de contenido"/>
          <p:cNvSpPr>
            <a:spLocks noGrp="1"/>
          </p:cNvSpPr>
          <p:nvPr>
            <p:ph sz="half" idx="1"/>
          </p:nvPr>
        </p:nvSpPr>
        <p:spPr>
          <a:xfrm>
            <a:off x="-108520" y="3717032"/>
            <a:ext cx="5112568" cy="2952328"/>
          </a:xfrm>
        </p:spPr>
        <p:txBody>
          <a:bodyPr>
            <a:normAutofit lnSpcReduction="10000"/>
          </a:bodyPr>
          <a:lstStyle/>
          <a:p>
            <a:r>
              <a:rPr lang="es-ES" dirty="0">
                <a:hlinkClick r:id="rId2"/>
              </a:rPr>
              <a:t>https://www.erubrica.com/</a:t>
            </a:r>
            <a:endParaRPr lang="es-ES" dirty="0"/>
          </a:p>
          <a:p>
            <a:r>
              <a:rPr lang="es-ES" dirty="0">
                <a:hlinkClick r:id="rId3"/>
              </a:rPr>
              <a:t>https://corubric.com/guide/crea-tu-rubrica/</a:t>
            </a:r>
            <a:endParaRPr lang="es-ES" dirty="0"/>
          </a:p>
          <a:p>
            <a:r>
              <a:rPr lang="es-ES" dirty="0">
                <a:hlinkClick r:id="rId4"/>
              </a:rPr>
              <a:t>http://rubistar.4teachers.org/index.php?lang=es&amp;skin=es</a:t>
            </a:r>
            <a:endParaRPr lang="es-ES" dirty="0"/>
          </a:p>
          <a:p>
            <a:endParaRPr lang="es-E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068960"/>
            <a:ext cx="4078983"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086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2276872"/>
            <a:ext cx="7406640" cy="1472184"/>
          </a:xfrm>
        </p:spPr>
        <p:txBody>
          <a:bodyPr/>
          <a:lstStyle/>
          <a:p>
            <a:r>
              <a:rPr lang="es-ES" dirty="0" smtClean="0"/>
              <a:t>REFERENCIAS</a:t>
            </a:r>
            <a:endParaRPr lang="es-ES" dirty="0"/>
          </a:p>
        </p:txBody>
      </p:sp>
    </p:spTree>
    <p:extLst>
      <p:ext uri="{BB962C8B-B14F-4D97-AF65-F5344CB8AC3E}">
        <p14:creationId xmlns:p14="http://schemas.microsoft.com/office/powerpoint/2010/main" val="856277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608" y="681608"/>
            <a:ext cx="7498080" cy="5915744"/>
          </a:xfrm>
        </p:spPr>
        <p:txBody>
          <a:bodyPr>
            <a:normAutofit fontScale="85000" lnSpcReduction="20000"/>
          </a:bodyPr>
          <a:lstStyle/>
          <a:p>
            <a:r>
              <a:rPr lang="es-ES" dirty="0">
                <a:hlinkClick r:id="rId2"/>
              </a:rPr>
              <a:t>https://www.unir.net/educacion/revista/noticias/metodologias-activas-en-el-aula-o-la-interseccion-de-la-taxonomia-de-bloom-y-la-piramide-de-aprendizaje/549203615099</a:t>
            </a:r>
            <a:r>
              <a:rPr lang="es-ES" dirty="0" smtClean="0">
                <a:hlinkClick r:id="rId2"/>
              </a:rPr>
              <a:t>/</a:t>
            </a:r>
            <a:endParaRPr lang="es-ES" dirty="0" smtClean="0"/>
          </a:p>
          <a:p>
            <a:r>
              <a:rPr lang="es-ES" dirty="0">
                <a:hlinkClick r:id="rId3"/>
              </a:rPr>
              <a:t>https://</a:t>
            </a:r>
            <a:r>
              <a:rPr lang="es-ES" dirty="0" smtClean="0">
                <a:hlinkClick r:id="rId3"/>
              </a:rPr>
              <a:t>www.educapeques.com/recursos-para-el-aula/metodologias-activas.html</a:t>
            </a:r>
            <a:endParaRPr lang="es-ES" dirty="0" smtClean="0"/>
          </a:p>
          <a:p>
            <a:r>
              <a:rPr lang="es-ES" dirty="0">
                <a:hlinkClick r:id="rId4"/>
              </a:rPr>
              <a:t>https://justificaturespuesta.com/metacognicion-preguntas-alumnos</a:t>
            </a:r>
            <a:r>
              <a:rPr lang="es-ES" dirty="0" smtClean="0">
                <a:hlinkClick r:id="rId4"/>
              </a:rPr>
              <a:t>/</a:t>
            </a:r>
            <a:endParaRPr lang="es-ES" dirty="0" smtClean="0"/>
          </a:p>
          <a:p>
            <a:r>
              <a:rPr lang="es-ES" dirty="0">
                <a:hlinkClick r:id="rId5"/>
              </a:rPr>
              <a:t>http://www.eduforics.com/es/aprendizaje-basado-proyectos</a:t>
            </a:r>
            <a:r>
              <a:rPr lang="es-ES" dirty="0" smtClean="0">
                <a:hlinkClick r:id="rId5"/>
              </a:rPr>
              <a:t>/</a:t>
            </a:r>
            <a:endParaRPr lang="es-ES" dirty="0" smtClean="0"/>
          </a:p>
          <a:p>
            <a:r>
              <a:rPr lang="es-ES" dirty="0">
                <a:hlinkClick r:id="rId6"/>
              </a:rPr>
              <a:t>https://www.erubrica.com/</a:t>
            </a:r>
            <a:endParaRPr lang="es-ES" dirty="0"/>
          </a:p>
          <a:p>
            <a:r>
              <a:rPr lang="es-ES" dirty="0">
                <a:hlinkClick r:id="rId7"/>
              </a:rPr>
              <a:t>https://corubric.com/guide/crea-tu-rubrica/</a:t>
            </a:r>
            <a:endParaRPr lang="es-ES" dirty="0"/>
          </a:p>
          <a:p>
            <a:r>
              <a:rPr lang="es-ES" dirty="0">
                <a:hlinkClick r:id="rId8"/>
              </a:rPr>
              <a:t>http://rubistar.4teachers.org/index.php?lang=es&amp;skin=es</a:t>
            </a:r>
            <a:endParaRPr lang="es-ES" dirty="0"/>
          </a:p>
          <a:p>
            <a:r>
              <a:rPr lang="es-ES" dirty="0" smtClean="0"/>
              <a:t>Somos Innovación. </a:t>
            </a:r>
            <a:r>
              <a:rPr lang="es-ES" dirty="0" err="1" smtClean="0"/>
              <a:t>Edelvives</a:t>
            </a:r>
            <a:r>
              <a:rPr lang="es-ES" dirty="0" smtClean="0"/>
              <a:t>.</a:t>
            </a:r>
          </a:p>
          <a:p>
            <a:endParaRPr lang="es-ES" dirty="0"/>
          </a:p>
        </p:txBody>
      </p:sp>
    </p:spTree>
    <p:extLst>
      <p:ext uri="{BB962C8B-B14F-4D97-AF65-F5344CB8AC3E}">
        <p14:creationId xmlns:p14="http://schemas.microsoft.com/office/powerpoint/2010/main" val="251866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0728"/>
            <a:ext cx="8147248" cy="3384376"/>
          </a:xfrm>
        </p:spPr>
        <p:txBody>
          <a:bodyPr>
            <a:normAutofit/>
          </a:bodyPr>
          <a:lstStyle/>
          <a:p>
            <a:pPr algn="ctr"/>
            <a:r>
              <a:rPr lang="es-ES" sz="5000" dirty="0" smtClean="0"/>
              <a:t>GRACIAS POR VUESTRA</a:t>
            </a:r>
            <a:br>
              <a:rPr lang="es-ES" sz="5000" dirty="0" smtClean="0"/>
            </a:br>
            <a:r>
              <a:rPr lang="es-ES" sz="5000" dirty="0"/>
              <a:t/>
            </a:r>
            <a:br>
              <a:rPr lang="es-ES" sz="5000" dirty="0"/>
            </a:br>
            <a:r>
              <a:rPr lang="es-ES" sz="5000" dirty="0" smtClean="0"/>
              <a:t/>
            </a:r>
            <a:br>
              <a:rPr lang="es-ES" sz="5000" dirty="0" smtClean="0"/>
            </a:br>
            <a:r>
              <a:rPr lang="es-ES" sz="5000" dirty="0"/>
              <a:t/>
            </a:r>
            <a:br>
              <a:rPr lang="es-ES" sz="5000" dirty="0"/>
            </a:br>
            <a:r>
              <a:rPr lang="es-ES" sz="5000" dirty="0" smtClean="0"/>
              <a:t> ATENCIÓN</a:t>
            </a:r>
            <a:endParaRPr lang="es-ES" sz="5000" dirty="0"/>
          </a:p>
        </p:txBody>
      </p:sp>
      <p:sp>
        <p:nvSpPr>
          <p:cNvPr id="3" name="2 Marcador de texto"/>
          <p:cNvSpPr>
            <a:spLocks noGrp="1"/>
          </p:cNvSpPr>
          <p:nvPr>
            <p:ph type="body" idx="2"/>
          </p:nvPr>
        </p:nvSpPr>
        <p:spPr>
          <a:xfrm>
            <a:off x="6012160" y="5898852"/>
            <a:ext cx="3810000" cy="698500"/>
          </a:xfrm>
        </p:spPr>
        <p:txBody>
          <a:bodyPr>
            <a:normAutofit/>
          </a:bodyPr>
          <a:lstStyle/>
          <a:p>
            <a:r>
              <a:rPr lang="es-ES" sz="1800" dirty="0" smtClean="0"/>
              <a:t>Mª del Pilar Jurado García</a:t>
            </a:r>
          </a:p>
          <a:p>
            <a:r>
              <a:rPr lang="es-ES" sz="1800" dirty="0" smtClean="0"/>
              <a:t>Enero, 2020.</a:t>
            </a:r>
            <a:endParaRPr lang="es-ES" sz="1800" dirty="0"/>
          </a:p>
        </p:txBody>
      </p:sp>
    </p:spTree>
    <p:extLst>
      <p:ext uri="{BB962C8B-B14F-4D97-AF65-F5344CB8AC3E}">
        <p14:creationId xmlns:p14="http://schemas.microsoft.com/office/powerpoint/2010/main" val="19308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404664"/>
            <a:ext cx="7406640" cy="5976664"/>
          </a:xfrm>
        </p:spPr>
        <p:txBody>
          <a:bodyPr>
            <a:normAutofit/>
          </a:bodyPr>
          <a:lstStyle/>
          <a:p>
            <a:r>
              <a:rPr lang="es-ES" sz="5000" b="1" dirty="0" smtClean="0"/>
              <a:t>Metodologías activas</a:t>
            </a:r>
            <a:r>
              <a:rPr lang="es-ES" dirty="0" smtClean="0"/>
              <a:t/>
            </a:r>
            <a:br>
              <a:rPr lang="es-ES" dirty="0" smtClean="0"/>
            </a:br>
            <a:r>
              <a:rPr lang="es-ES" dirty="0" smtClean="0"/>
              <a:t/>
            </a:r>
            <a:br>
              <a:rPr lang="es-ES" dirty="0" smtClean="0"/>
            </a:br>
            <a:r>
              <a:rPr lang="es-ES" dirty="0" smtClean="0"/>
              <a:t>	- ¿Qué son?</a:t>
            </a:r>
            <a:br>
              <a:rPr lang="es-ES" dirty="0" smtClean="0"/>
            </a:br>
            <a:r>
              <a:rPr lang="es-ES" dirty="0"/>
              <a:t>	</a:t>
            </a:r>
            <a:r>
              <a:rPr lang="es-ES" dirty="0" smtClean="0"/>
              <a:t>- ¿Qué ventajas tienen?</a:t>
            </a:r>
            <a:br>
              <a:rPr lang="es-ES" dirty="0" smtClean="0"/>
            </a:br>
            <a:r>
              <a:rPr lang="es-ES" dirty="0" smtClean="0"/>
              <a:t/>
            </a:r>
            <a:br>
              <a:rPr lang="es-ES" dirty="0" smtClean="0"/>
            </a:br>
            <a:r>
              <a:rPr lang="es-ES" dirty="0" smtClean="0"/>
              <a:t/>
            </a:r>
            <a:br>
              <a:rPr lang="es-ES" dirty="0" smtClean="0"/>
            </a:br>
            <a:endParaRPr lang="es-ES" dirty="0"/>
          </a:p>
        </p:txBody>
      </p:sp>
    </p:spTree>
    <p:extLst>
      <p:ext uri="{BB962C8B-B14F-4D97-AF65-F5344CB8AC3E}">
        <p14:creationId xmlns:p14="http://schemas.microsoft.com/office/powerpoint/2010/main" val="4179102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15416"/>
            <a:ext cx="8075240" cy="1268760"/>
          </a:xfrm>
        </p:spPr>
        <p:txBody>
          <a:bodyPr>
            <a:normAutofit/>
          </a:bodyPr>
          <a:lstStyle/>
          <a:p>
            <a:r>
              <a:rPr lang="es-ES" sz="3500" dirty="0" smtClean="0"/>
              <a:t>Metodologías  activas</a:t>
            </a:r>
            <a:endParaRPr lang="es-ES" sz="3500" dirty="0"/>
          </a:p>
        </p:txBody>
      </p:sp>
      <p:sp>
        <p:nvSpPr>
          <p:cNvPr id="3" name="2 Marcador de texto"/>
          <p:cNvSpPr>
            <a:spLocks noGrp="1"/>
          </p:cNvSpPr>
          <p:nvPr>
            <p:ph type="body" idx="2"/>
          </p:nvPr>
        </p:nvSpPr>
        <p:spPr>
          <a:xfrm>
            <a:off x="457200" y="1290340"/>
            <a:ext cx="3810000" cy="698500"/>
          </a:xfrm>
        </p:spPr>
        <p:txBody>
          <a:bodyPr>
            <a:normAutofit/>
          </a:bodyPr>
          <a:lstStyle/>
          <a:p>
            <a:r>
              <a:rPr lang="es-ES" sz="2500" dirty="0" smtClean="0"/>
              <a:t>¿Qué son?</a:t>
            </a:r>
            <a:endParaRPr lang="es-ES" sz="2500" dirty="0"/>
          </a:p>
        </p:txBody>
      </p:sp>
      <p:sp>
        <p:nvSpPr>
          <p:cNvPr id="4" name="3 Marcador de contenido"/>
          <p:cNvSpPr>
            <a:spLocks noGrp="1"/>
          </p:cNvSpPr>
          <p:nvPr>
            <p:ph sz="half" idx="1"/>
          </p:nvPr>
        </p:nvSpPr>
        <p:spPr>
          <a:xfrm>
            <a:off x="457200" y="1884709"/>
            <a:ext cx="8435280" cy="4973291"/>
          </a:xfrm>
        </p:spPr>
        <p:txBody>
          <a:bodyPr>
            <a:normAutofit fontScale="85000" lnSpcReduction="10000"/>
          </a:bodyPr>
          <a:lstStyle/>
          <a:p>
            <a:pPr algn="just"/>
            <a:r>
              <a:rPr lang="es-ES" dirty="0" smtClean="0"/>
              <a:t>Son un </a:t>
            </a:r>
            <a:r>
              <a:rPr lang="es-ES" b="1" dirty="0"/>
              <a:t>proceso interactivo </a:t>
            </a:r>
            <a:r>
              <a:rPr lang="es-ES" dirty="0"/>
              <a:t>basado en </a:t>
            </a:r>
            <a:r>
              <a:rPr lang="es-ES" dirty="0" smtClean="0"/>
              <a:t>un aprendizaje auto-dirigido </a:t>
            </a:r>
            <a:r>
              <a:rPr lang="es-ES" dirty="0"/>
              <a:t>por el profesor y contextualizado en el situaciones reales del mundo actual, lo que favorece el aprendizaje y la motivación del alumnado</a:t>
            </a:r>
            <a:r>
              <a:rPr lang="es-ES" dirty="0" smtClean="0"/>
              <a:t>. </a:t>
            </a:r>
          </a:p>
          <a:p>
            <a:pPr algn="just"/>
            <a:r>
              <a:rPr lang="es-ES" dirty="0" smtClean="0"/>
              <a:t>Las metodologías activas, basadas en la </a:t>
            </a:r>
            <a:r>
              <a:rPr lang="es-ES" dirty="0"/>
              <a:t>teoría de Piaget, </a:t>
            </a:r>
            <a:r>
              <a:rPr lang="es-ES" b="1" dirty="0" smtClean="0"/>
              <a:t>hacen </a:t>
            </a:r>
            <a:r>
              <a:rPr lang="es-ES" b="1" dirty="0"/>
              <a:t>del aprendizaje una experiencia</a:t>
            </a:r>
            <a:r>
              <a:rPr lang="es-ES" dirty="0"/>
              <a:t>,  </a:t>
            </a:r>
            <a:r>
              <a:rPr lang="es-ES" dirty="0" smtClean="0"/>
              <a:t>dejando </a:t>
            </a:r>
            <a:r>
              <a:rPr lang="es-ES" dirty="0"/>
              <a:t>a los libros en segundo </a:t>
            </a:r>
            <a:r>
              <a:rPr lang="es-ES" dirty="0" smtClean="0"/>
              <a:t>plano</a:t>
            </a:r>
            <a:r>
              <a:rPr lang="es-ES" dirty="0"/>
              <a:t> </a:t>
            </a:r>
            <a:r>
              <a:rPr lang="es-ES" dirty="0" smtClean="0"/>
              <a:t>y dirigiendo evaluación al </a:t>
            </a:r>
            <a:r>
              <a:rPr lang="es-ES" dirty="0"/>
              <a:t>proceso de </a:t>
            </a:r>
            <a:r>
              <a:rPr lang="es-ES" dirty="0" smtClean="0"/>
              <a:t>aprendizaje</a:t>
            </a:r>
          </a:p>
          <a:p>
            <a:pPr algn="just"/>
            <a:r>
              <a:rPr lang="es-ES" dirty="0" smtClean="0"/>
              <a:t>Hablar de metodologías activas, implica hablar de </a:t>
            </a:r>
            <a:r>
              <a:rPr lang="es-ES" dirty="0"/>
              <a:t>dos ideas que están incluidas en muchas teorías educativas recientes, y no tan </a:t>
            </a:r>
            <a:r>
              <a:rPr lang="es-ES" dirty="0" smtClean="0"/>
              <a:t>recientes:  </a:t>
            </a:r>
            <a:r>
              <a:rPr lang="es-ES" b="1" dirty="0" smtClean="0"/>
              <a:t>La taxonomía de Bloom </a:t>
            </a:r>
            <a:r>
              <a:rPr lang="es-ES" dirty="0" smtClean="0"/>
              <a:t>y </a:t>
            </a:r>
            <a:r>
              <a:rPr lang="es-ES" b="1" dirty="0" smtClean="0"/>
              <a:t>la pirámide de aprendizaje de Blair.</a:t>
            </a:r>
            <a:endParaRPr lang="es-ES" dirty="0"/>
          </a:p>
        </p:txBody>
      </p:sp>
    </p:spTree>
    <p:extLst>
      <p:ext uri="{BB962C8B-B14F-4D97-AF65-F5344CB8AC3E}">
        <p14:creationId xmlns:p14="http://schemas.microsoft.com/office/powerpoint/2010/main" val="2409285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81025"/>
            <a:ext cx="3810000" cy="1162050"/>
          </a:xfrm>
        </p:spPr>
        <p:txBody>
          <a:bodyPr/>
          <a:lstStyle/>
          <a:p>
            <a:r>
              <a:rPr lang="es-ES" dirty="0" smtClean="0"/>
              <a:t>Taxonomía de </a:t>
            </a:r>
            <a:r>
              <a:rPr lang="es-ES" dirty="0" err="1" smtClean="0"/>
              <a:t>bloom</a:t>
            </a:r>
            <a:endParaRPr lang="es-ES" dirty="0"/>
          </a:p>
        </p:txBody>
      </p:sp>
      <p:sp>
        <p:nvSpPr>
          <p:cNvPr id="3" name="2 Marcador de texto"/>
          <p:cNvSpPr>
            <a:spLocks noGrp="1"/>
          </p:cNvSpPr>
          <p:nvPr>
            <p:ph type="body" idx="2"/>
          </p:nvPr>
        </p:nvSpPr>
        <p:spPr>
          <a:xfrm>
            <a:off x="457200" y="620688"/>
            <a:ext cx="8291264" cy="2088232"/>
          </a:xfrm>
        </p:spPr>
        <p:txBody>
          <a:bodyPr>
            <a:normAutofit/>
          </a:bodyPr>
          <a:lstStyle/>
          <a:p>
            <a:pPr fontAlgn="base"/>
            <a:r>
              <a:rPr lang="es-ES" sz="1800" dirty="0"/>
              <a:t>En la búsqueda de un aprendizaje global, la Taxonomía de Bloom promueve seis niveles que deben ser tomados en consideración a la hora de establecer nuestros objetivos educativos, así como para diseñar nuestra programación. En este sentido, se diferencian dos tipos </a:t>
            </a:r>
            <a:r>
              <a:rPr lang="es-ES" sz="1800" dirty="0" smtClean="0"/>
              <a:t> de habilidades cognitivas a alcanzar :</a:t>
            </a:r>
            <a:endParaRPr lang="es-ES" sz="1800" dirty="0"/>
          </a:p>
          <a:p>
            <a:pPr fontAlgn="base"/>
            <a:r>
              <a:rPr lang="es-ES" sz="1800" dirty="0"/>
              <a:t>– Las de</a:t>
            </a:r>
            <a:r>
              <a:rPr lang="es-ES" sz="1800" u="sng" dirty="0"/>
              <a:t> orden </a:t>
            </a:r>
            <a:r>
              <a:rPr lang="es-ES" sz="1800" u="sng" dirty="0" smtClean="0"/>
              <a:t>inferior </a:t>
            </a:r>
            <a:r>
              <a:rPr lang="es-ES" sz="1800" dirty="0" smtClean="0"/>
              <a:t>:</a:t>
            </a:r>
            <a:r>
              <a:rPr lang="es-ES" sz="1800" dirty="0"/>
              <a:t> recordar, comprender y aplicar.</a:t>
            </a:r>
          </a:p>
          <a:p>
            <a:pPr fontAlgn="base"/>
            <a:r>
              <a:rPr lang="es-ES" sz="1800" dirty="0"/>
              <a:t>– Las de </a:t>
            </a:r>
            <a:r>
              <a:rPr lang="es-ES" sz="1800" u="sng" dirty="0"/>
              <a:t>orden </a:t>
            </a:r>
            <a:r>
              <a:rPr lang="es-ES" sz="1800" u="sng" dirty="0" smtClean="0"/>
              <a:t>superior</a:t>
            </a:r>
            <a:r>
              <a:rPr lang="es-ES" sz="1800" dirty="0" smtClean="0"/>
              <a:t>:</a:t>
            </a:r>
            <a:r>
              <a:rPr lang="es-ES" sz="1800" dirty="0"/>
              <a:t> analizar, evaluar y crear.</a:t>
            </a:r>
          </a:p>
          <a:p>
            <a:endParaRPr lang="es-ES" dirty="0"/>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95231" y="2620145"/>
            <a:ext cx="5857089" cy="4049215"/>
          </a:xfrm>
          <a:prstGeom prst="rect">
            <a:avLst/>
          </a:prstGeom>
          <a:ln>
            <a:noFill/>
          </a:ln>
          <a:effectLst>
            <a:softEdge rad="112500"/>
          </a:effectLst>
        </p:spPr>
      </p:pic>
    </p:spTree>
    <p:extLst>
      <p:ext uri="{BB962C8B-B14F-4D97-AF65-F5344CB8AC3E}">
        <p14:creationId xmlns:p14="http://schemas.microsoft.com/office/powerpoint/2010/main" val="525675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3408"/>
            <a:ext cx="7416824" cy="1162050"/>
          </a:xfrm>
        </p:spPr>
        <p:txBody>
          <a:bodyPr/>
          <a:lstStyle/>
          <a:p>
            <a:r>
              <a:rPr lang="es-ES" dirty="0">
                <a:effectLst/>
              </a:rPr>
              <a:t>Pirámide de Aprendizaje de </a:t>
            </a:r>
            <a:r>
              <a:rPr lang="es-ES" dirty="0" err="1">
                <a:effectLst/>
              </a:rPr>
              <a:t>Cody</a:t>
            </a:r>
            <a:r>
              <a:rPr lang="es-ES" dirty="0">
                <a:effectLst/>
              </a:rPr>
              <a:t> </a:t>
            </a:r>
            <a:r>
              <a:rPr lang="es-ES" dirty="0" smtClean="0">
                <a:effectLst/>
              </a:rPr>
              <a:t>Blair : aprender haciendo</a:t>
            </a:r>
            <a:endParaRPr lang="es-ES" dirty="0"/>
          </a:p>
        </p:txBody>
      </p:sp>
      <p:sp>
        <p:nvSpPr>
          <p:cNvPr id="3" name="2 Marcador de texto"/>
          <p:cNvSpPr>
            <a:spLocks noGrp="1"/>
          </p:cNvSpPr>
          <p:nvPr>
            <p:ph type="body" idx="2"/>
          </p:nvPr>
        </p:nvSpPr>
        <p:spPr>
          <a:xfrm>
            <a:off x="457200" y="980728"/>
            <a:ext cx="8147248" cy="1124736"/>
          </a:xfrm>
        </p:spPr>
        <p:txBody>
          <a:bodyPr>
            <a:noAutofit/>
          </a:bodyPr>
          <a:lstStyle/>
          <a:p>
            <a:pPr algn="just"/>
            <a:r>
              <a:rPr lang="es-ES" sz="2000" dirty="0" smtClean="0"/>
              <a:t>Ofrece, </a:t>
            </a:r>
            <a:r>
              <a:rPr lang="es-ES" sz="2000" dirty="0"/>
              <a:t>de forma visual, un resumen de cómo el tipo de enseñanza y aprendizaje influyen en la adquisición de conocimientos, destrezas y competencias por parte del estudiante. De este modo, un </a:t>
            </a:r>
            <a:r>
              <a:rPr lang="es-ES" sz="2000" b="1" dirty="0"/>
              <a:t>aprendizaje práctico, variado y dinámico </a:t>
            </a:r>
            <a:r>
              <a:rPr lang="es-ES" sz="2000" dirty="0"/>
              <a:t>supone un sistema mucho más eficaz que una mera metodología expositiva en el que el alumno tiene un papel pasivo.</a:t>
            </a:r>
          </a:p>
        </p:txBody>
      </p:sp>
      <p:pic>
        <p:nvPicPr>
          <p:cNvPr id="5" name="4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35696" y="2708920"/>
            <a:ext cx="5616624" cy="3960440"/>
          </a:xfrm>
          <a:prstGeom prst="rect">
            <a:avLst/>
          </a:prstGeom>
          <a:ln>
            <a:noFill/>
          </a:ln>
          <a:effectLst>
            <a:glow rad="63500">
              <a:schemeClr val="accent2">
                <a:satMod val="175000"/>
                <a:alpha val="40000"/>
              </a:schemeClr>
            </a:glow>
            <a:softEdge rad="112500"/>
          </a:effectLst>
        </p:spPr>
      </p:pic>
    </p:spTree>
    <p:extLst>
      <p:ext uri="{BB962C8B-B14F-4D97-AF65-F5344CB8AC3E}">
        <p14:creationId xmlns:p14="http://schemas.microsoft.com/office/powerpoint/2010/main" val="852845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84"/>
            <a:ext cx="3810000" cy="1162050"/>
          </a:xfrm>
        </p:spPr>
        <p:txBody>
          <a:bodyPr>
            <a:normAutofit/>
          </a:bodyPr>
          <a:lstStyle/>
          <a:p>
            <a:r>
              <a:rPr lang="es-ES" sz="3000" dirty="0" smtClean="0"/>
              <a:t>Metodologías activas</a:t>
            </a:r>
            <a:endParaRPr lang="es-ES" sz="3000" dirty="0"/>
          </a:p>
        </p:txBody>
      </p:sp>
      <p:sp>
        <p:nvSpPr>
          <p:cNvPr id="3" name="2 Marcador de texto"/>
          <p:cNvSpPr>
            <a:spLocks noGrp="1"/>
          </p:cNvSpPr>
          <p:nvPr>
            <p:ph type="body" idx="2"/>
          </p:nvPr>
        </p:nvSpPr>
        <p:spPr/>
        <p:txBody>
          <a:bodyPr>
            <a:normAutofit/>
          </a:bodyPr>
          <a:lstStyle/>
          <a:p>
            <a:r>
              <a:rPr lang="es-ES" sz="2500" dirty="0" smtClean="0"/>
              <a:t>¿Qué ventajas ofrecen?</a:t>
            </a:r>
            <a:endParaRPr lang="es-ES" sz="2500" dirty="0"/>
          </a:p>
        </p:txBody>
      </p:sp>
      <p:sp>
        <p:nvSpPr>
          <p:cNvPr id="4" name="3 Marcador de contenido"/>
          <p:cNvSpPr>
            <a:spLocks noGrp="1"/>
          </p:cNvSpPr>
          <p:nvPr>
            <p:ph sz="half" idx="1"/>
          </p:nvPr>
        </p:nvSpPr>
        <p:spPr/>
        <p:txBody>
          <a:bodyPr>
            <a:normAutofit fontScale="92500" lnSpcReduction="20000"/>
          </a:bodyPr>
          <a:lstStyle/>
          <a:p>
            <a:r>
              <a:rPr lang="es-ES" dirty="0"/>
              <a:t>Ayudan a la transformación del aprendizaje.</a:t>
            </a:r>
          </a:p>
          <a:p>
            <a:r>
              <a:rPr lang="es-ES" dirty="0"/>
              <a:t>Pueden integrarse unas con otras.</a:t>
            </a:r>
          </a:p>
          <a:p>
            <a:r>
              <a:rPr lang="es-ES" dirty="0" smtClean="0"/>
              <a:t>Acaban </a:t>
            </a:r>
            <a:r>
              <a:rPr lang="es-ES" dirty="0"/>
              <a:t>con la enseñanza tradicional basada en la clase magistral.</a:t>
            </a:r>
          </a:p>
          <a:p>
            <a:r>
              <a:rPr lang="es-ES" dirty="0"/>
              <a:t>Facilita la generación de conocimiento y el aprendizaje autónomo.</a:t>
            </a:r>
          </a:p>
          <a:p>
            <a:r>
              <a:rPr lang="es-ES" dirty="0"/>
              <a:t>Favorece la motivación del alumno, que pasa a ser protagonista de su propio aprendizaje.</a:t>
            </a:r>
          </a:p>
          <a:p>
            <a:r>
              <a:rPr lang="es-ES" dirty="0"/>
              <a:t>Desarrolla el aprendizaje implementando las TIC</a:t>
            </a:r>
          </a:p>
          <a:p>
            <a:endParaRPr lang="es-ES" dirty="0"/>
          </a:p>
        </p:txBody>
      </p:sp>
    </p:spTree>
    <p:extLst>
      <p:ext uri="{BB962C8B-B14F-4D97-AF65-F5344CB8AC3E}">
        <p14:creationId xmlns:p14="http://schemas.microsoft.com/office/powerpoint/2010/main" val="3725942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404664"/>
            <a:ext cx="7406640" cy="5976664"/>
          </a:xfrm>
        </p:spPr>
        <p:txBody>
          <a:bodyPr>
            <a:normAutofit/>
          </a:bodyPr>
          <a:lstStyle/>
          <a:p>
            <a:pPr algn="ctr"/>
            <a:r>
              <a:rPr lang="es-ES" sz="5000" b="1" dirty="0" smtClean="0"/>
              <a:t>Metodologías activas</a:t>
            </a:r>
            <a:br>
              <a:rPr lang="es-ES" sz="5000" b="1" dirty="0" smtClean="0"/>
            </a:br>
            <a:r>
              <a:rPr lang="es-ES" sz="5000" b="1" dirty="0" smtClean="0"/>
              <a:t> </a:t>
            </a:r>
            <a:r>
              <a:rPr lang="es-ES" dirty="0" smtClean="0"/>
              <a:t/>
            </a:r>
            <a:br>
              <a:rPr lang="es-ES" dirty="0" smtClean="0"/>
            </a:br>
            <a:r>
              <a:rPr lang="es-ES" sz="4000" dirty="0" smtClean="0"/>
              <a:t>Conceptos que debemos conocer antes de comenzar a trabajar                     en el aula</a:t>
            </a:r>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Tree>
    <p:extLst>
      <p:ext uri="{BB962C8B-B14F-4D97-AF65-F5344CB8AC3E}">
        <p14:creationId xmlns:p14="http://schemas.microsoft.com/office/powerpoint/2010/main" val="4171080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1235</TotalTime>
  <Words>1256</Words>
  <Application>Microsoft Office PowerPoint</Application>
  <PresentationFormat>Presentación en pantalla (4:3)</PresentationFormat>
  <Paragraphs>116</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Solsticio</vt:lpstr>
      <vt:lpstr>METODOLOGÍAS ACTIVAS</vt:lpstr>
      <vt:lpstr>TABLA  DE CONTENIDOS</vt:lpstr>
      <vt:lpstr>Marco legislativo</vt:lpstr>
      <vt:lpstr>Metodologías activas   - ¿Qué son?  - ¿Qué ventajas tienen?   </vt:lpstr>
      <vt:lpstr>Metodologías  activas</vt:lpstr>
      <vt:lpstr>Taxonomía de bloom</vt:lpstr>
      <vt:lpstr>Pirámide de Aprendizaje de Cody Blair : aprender haciendo</vt:lpstr>
      <vt:lpstr>Metodologías activas</vt:lpstr>
      <vt:lpstr>Metodologías activas   Conceptos que debemos conocer antes de comenzar a trabajar                     en el aula   </vt:lpstr>
      <vt:lpstr>metacognición</vt:lpstr>
      <vt:lpstr>Presentación de PowerPoint</vt:lpstr>
      <vt:lpstr>Inteligencias múltiples</vt:lpstr>
      <vt:lpstr>Teoría de las inteligencias múltiples de gardner</vt:lpstr>
      <vt:lpstr>             Metodologías de aprendizaje   - Gamificación  - Aprendizaje cooperativo  - PBL (Problem based learning)  - Aprendizaje basado en  proyectos  - Flipped classroom  </vt:lpstr>
      <vt:lpstr>gamificación</vt:lpstr>
      <vt:lpstr>Aprendizaje cooperativo</vt:lpstr>
      <vt:lpstr>Estructuras cooperativas BÁSICAS</vt:lpstr>
      <vt:lpstr>Estructuras cooperativas BÁSICAS</vt:lpstr>
      <vt:lpstr>Estructuras cooperativas BÁSICAS</vt:lpstr>
      <vt:lpstr>Estructuras cooperativas BÁSICAS</vt:lpstr>
      <vt:lpstr>Estructuras cooperativas ESPECÍFICAS</vt:lpstr>
      <vt:lpstr>Estructuras cooperativas ESPECÍFICAS</vt:lpstr>
      <vt:lpstr>Estructuras cooperativas ESPECÍFICAS</vt:lpstr>
      <vt:lpstr>Estructuras cooperativas ESPECÍFICAS</vt:lpstr>
      <vt:lpstr>TÉCNICAS COOPERATIVAS</vt:lpstr>
      <vt:lpstr>TÉCNICAS COOPERATIVAS</vt:lpstr>
      <vt:lpstr>Aprendizaje basado en proyectos</vt:lpstr>
      <vt:lpstr>Pbl   (PROBLEM BASED LEARNING- APRENDIZAJE BASADO EN PROBLEMAS)</vt:lpstr>
      <vt:lpstr>Flipped classroom</vt:lpstr>
      <vt:lpstr>HERRAMIENTAS                       Y APPS DE USO DIDÁCTICO   Algunos ejemplos   </vt:lpstr>
      <vt:lpstr>Presentación de PowerPoint</vt:lpstr>
      <vt:lpstr>EVALUACIÓN  POR  RÚBRICAS     </vt:lpstr>
      <vt:lpstr>Presentación de PowerPoint</vt:lpstr>
      <vt:lpstr>REFERENCIAS</vt:lpstr>
      <vt:lpstr>Presentación de PowerPoint</vt:lpstr>
      <vt:lpstr>GRACIAS POR VUESTRA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METODOLOGÍAS ACTIVAS</dc:title>
  <dc:creator>USUARIO</dc:creator>
  <cp:lastModifiedBy>USUARIO</cp:lastModifiedBy>
  <cp:revision>25</cp:revision>
  <dcterms:created xsi:type="dcterms:W3CDTF">2020-01-18T15:08:53Z</dcterms:created>
  <dcterms:modified xsi:type="dcterms:W3CDTF">2020-01-22T16:53:29Z</dcterms:modified>
</cp:coreProperties>
</file>