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256" r:id="rId2"/>
    <p:sldId id="329" r:id="rId3"/>
    <p:sldId id="338" r:id="rId4"/>
    <p:sldId id="370" r:id="rId5"/>
    <p:sldId id="337" r:id="rId6"/>
    <p:sldId id="356" r:id="rId7"/>
    <p:sldId id="357" r:id="rId8"/>
    <p:sldId id="358" r:id="rId9"/>
    <p:sldId id="339" r:id="rId10"/>
    <p:sldId id="341" r:id="rId11"/>
    <p:sldId id="359" r:id="rId12"/>
    <p:sldId id="340" r:id="rId13"/>
    <p:sldId id="342" r:id="rId14"/>
    <p:sldId id="343" r:id="rId15"/>
    <p:sldId id="344" r:id="rId16"/>
    <p:sldId id="345" r:id="rId17"/>
    <p:sldId id="346" r:id="rId18"/>
    <p:sldId id="348" r:id="rId19"/>
    <p:sldId id="349" r:id="rId20"/>
    <p:sldId id="350" r:id="rId21"/>
    <p:sldId id="351" r:id="rId22"/>
    <p:sldId id="352" r:id="rId23"/>
    <p:sldId id="353" r:id="rId24"/>
    <p:sldId id="354" r:id="rId25"/>
    <p:sldId id="385" r:id="rId26"/>
    <p:sldId id="388" r:id="rId27"/>
    <p:sldId id="360" r:id="rId28"/>
    <p:sldId id="386" r:id="rId29"/>
    <p:sldId id="364" r:id="rId30"/>
    <p:sldId id="373" r:id="rId31"/>
    <p:sldId id="383" r:id="rId32"/>
    <p:sldId id="361" r:id="rId33"/>
    <p:sldId id="362" r:id="rId34"/>
    <p:sldId id="363" r:id="rId35"/>
    <p:sldId id="368" r:id="rId36"/>
    <p:sldId id="369" r:id="rId37"/>
    <p:sldId id="318" r:id="rId38"/>
    <p:sldId id="322" r:id="rId39"/>
    <p:sldId id="319" r:id="rId40"/>
    <p:sldId id="371" r:id="rId41"/>
    <p:sldId id="372" r:id="rId42"/>
    <p:sldId id="375" r:id="rId43"/>
    <p:sldId id="381" r:id="rId44"/>
    <p:sldId id="379" r:id="rId45"/>
    <p:sldId id="382" r:id="rId46"/>
    <p:sldId id="380" r:id="rId47"/>
    <p:sldId id="384" r:id="rId4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Candelaria Cabanillas Aragón" initials="MCCA" lastIdx="1" clrIdx="0">
    <p:extLst>
      <p:ext uri="{19B8F6BF-5375-455C-9EA6-DF929625EA0E}">
        <p15:presenceInfo xmlns:p15="http://schemas.microsoft.com/office/powerpoint/2012/main" xmlns="" userId="bc74361654b5bf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3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8462" autoAdjust="0"/>
  </p:normalViewPr>
  <p:slideViewPr>
    <p:cSldViewPr snapToGrid="0">
      <p:cViewPr>
        <p:scale>
          <a:sx n="50" d="100"/>
          <a:sy n="50" d="100"/>
        </p:scale>
        <p:origin x="-1644" y="-5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12789-6564-4250-8934-E1511D8E3A3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46F4A3CD-AB1B-4275-9B2A-45A95E353A0F}">
      <dgm:prSet phldrT="[Texto]"/>
      <dgm:spPr/>
      <dgm:t>
        <a:bodyPr/>
        <a:lstStyle/>
        <a:p>
          <a:r>
            <a:rPr lang="es-ES" b="1" dirty="0"/>
            <a:t>¿Qué es la Calidad?</a:t>
          </a:r>
          <a:endParaRPr lang="es-ES" dirty="0"/>
        </a:p>
        <a:p>
          <a:r>
            <a:rPr lang="es-ES" dirty="0"/>
            <a:t>Propiedad inherente a algo, que nos permiten juzgar su valor</a:t>
          </a:r>
        </a:p>
      </dgm:t>
    </dgm:pt>
    <dgm:pt modelId="{FB5639CD-6055-4A18-B2B5-3ED10D4C4E84}" type="parTrans" cxnId="{0EE74BCD-6821-4833-A58E-5E95443838D7}">
      <dgm:prSet/>
      <dgm:spPr/>
      <dgm:t>
        <a:bodyPr/>
        <a:lstStyle/>
        <a:p>
          <a:endParaRPr lang="es-ES"/>
        </a:p>
      </dgm:t>
    </dgm:pt>
    <dgm:pt modelId="{41F100E0-5D60-4415-8CB6-476E3ABFCE05}" type="sibTrans" cxnId="{0EE74BCD-6821-4833-A58E-5E95443838D7}">
      <dgm:prSet/>
      <dgm:spPr/>
      <dgm:t>
        <a:bodyPr/>
        <a:lstStyle/>
        <a:p>
          <a:endParaRPr lang="es-ES"/>
        </a:p>
      </dgm:t>
    </dgm:pt>
    <dgm:pt modelId="{32F467E9-2385-4456-B7B4-4E47EE6EF41B}">
      <dgm:prSet phldrT="[Texto]" custT="1"/>
      <dgm:spPr/>
      <dgm:t>
        <a:bodyPr/>
        <a:lstStyle/>
        <a:p>
          <a:r>
            <a:rPr lang="es-ES" sz="1600" b="1" dirty="0"/>
            <a:t>¿Por qué necesitamos controlarla?</a:t>
          </a:r>
          <a:endParaRPr lang="es-ES" sz="1600" dirty="0"/>
        </a:p>
        <a:p>
          <a:r>
            <a:rPr lang="es-ES" sz="1600" dirty="0"/>
            <a:t>Para mejorar el servicio. (Todo aquello que no se puede medir es difícilmente mejorable).</a:t>
          </a:r>
        </a:p>
      </dgm:t>
    </dgm:pt>
    <dgm:pt modelId="{AD7CE9F0-8BBE-4EC1-91F0-8FEAB22518B0}" type="parTrans" cxnId="{2DC68F4C-EBD7-4A4C-AEFE-302F294F4533}">
      <dgm:prSet/>
      <dgm:spPr/>
      <dgm:t>
        <a:bodyPr/>
        <a:lstStyle/>
        <a:p>
          <a:endParaRPr lang="es-ES"/>
        </a:p>
      </dgm:t>
    </dgm:pt>
    <dgm:pt modelId="{3C239F75-59C2-46F2-AB74-D7FE39E8D5AD}" type="sibTrans" cxnId="{2DC68F4C-EBD7-4A4C-AEFE-302F294F4533}">
      <dgm:prSet/>
      <dgm:spPr/>
      <dgm:t>
        <a:bodyPr/>
        <a:lstStyle/>
        <a:p>
          <a:endParaRPr lang="es-ES"/>
        </a:p>
      </dgm:t>
    </dgm:pt>
    <dgm:pt modelId="{D88119B3-1B36-4C72-92C8-1DA16F1F5962}">
      <dgm:prSet phldrT="[Texto]" custT="1"/>
      <dgm:spPr/>
      <dgm:t>
        <a:bodyPr/>
        <a:lstStyle/>
        <a:p>
          <a:pPr>
            <a:buSzPts val="1000"/>
            <a:buFont typeface="Symbol" panose="05050102010706020507" pitchFamily="18" charset="2"/>
            <a:buChar char=""/>
          </a:pPr>
          <a:r>
            <a:rPr lang="es-ES" sz="1500" b="1" dirty="0"/>
            <a:t>¿Cómo se evalúa la calidad?</a:t>
          </a:r>
          <a:endParaRPr lang="es-ES" sz="1500" dirty="0"/>
        </a:p>
        <a:p>
          <a:pPr>
            <a:buSzPts val="1000"/>
            <a:buFont typeface="Symbol" panose="05050102010706020507" pitchFamily="18" charset="2"/>
            <a:buChar char=""/>
          </a:pPr>
          <a:r>
            <a:rPr lang="es-ES" sz="1500" dirty="0"/>
            <a:t>Midiendo el grado de satisfacción del </a:t>
          </a:r>
          <a:r>
            <a:rPr lang="es-ES" sz="1600" dirty="0"/>
            <a:t>cliente</a:t>
          </a:r>
          <a:r>
            <a:rPr lang="es-ES" sz="1500" dirty="0"/>
            <a:t> y del profesional a través de: </a:t>
          </a:r>
        </a:p>
        <a:p>
          <a:pPr>
            <a:buSzPts val="1000"/>
            <a:buFont typeface="Symbol" panose="05050102010706020507" pitchFamily="18" charset="2"/>
            <a:buChar char=""/>
          </a:pPr>
          <a:r>
            <a:rPr lang="es-ES" sz="1500" b="1" dirty="0"/>
            <a:t>Cliente: </a:t>
          </a:r>
          <a:endParaRPr lang="es-ES" sz="1500" dirty="0"/>
        </a:p>
        <a:p>
          <a:pPr>
            <a:buSzPts val="1000"/>
            <a:buFont typeface="Symbol" panose="05050102010706020507" pitchFamily="18" charset="2"/>
            <a:buChar char=""/>
          </a:pPr>
          <a:r>
            <a:rPr lang="es-ES" sz="1500" dirty="0"/>
            <a:t>Observación, (reflejar en la ficha técnica). </a:t>
          </a:r>
        </a:p>
        <a:p>
          <a:pPr>
            <a:buSzPts val="1000"/>
            <a:buFont typeface="Symbol" panose="05050102010706020507" pitchFamily="18" charset="2"/>
            <a:buChar char=""/>
          </a:pPr>
          <a:r>
            <a:rPr lang="es-ES" sz="1500" dirty="0"/>
            <a:t>Realización de encuestas de autoevaluación interna.</a:t>
          </a:r>
        </a:p>
        <a:p>
          <a:pPr>
            <a:buSzPts val="1000"/>
            <a:buFont typeface="Symbol" panose="05050102010706020507" pitchFamily="18" charset="2"/>
            <a:buChar char=""/>
          </a:pPr>
          <a:r>
            <a:rPr lang="es-ES" sz="1500" dirty="0"/>
            <a:t>Realización de entrevistas, vía telefónica, correo electrónico, redes…</a:t>
          </a:r>
        </a:p>
        <a:p>
          <a:pPr>
            <a:buSzPts val="1000"/>
            <a:buFont typeface="Symbol" panose="05050102010706020507" pitchFamily="18" charset="2"/>
            <a:buChar char=""/>
          </a:pPr>
          <a:r>
            <a:rPr lang="es-ES" sz="1500" dirty="0"/>
            <a:t>Análisis de los registros de incidencias (libro de incidencias). </a:t>
          </a:r>
        </a:p>
        <a:p>
          <a:pPr>
            <a:buSzPts val="1000"/>
            <a:buFont typeface="Symbol" panose="05050102010706020507" pitchFamily="18" charset="2"/>
            <a:buChar char=""/>
          </a:pPr>
          <a:r>
            <a:rPr lang="es-ES" sz="1500" dirty="0"/>
            <a:t>Análisis de los servicios de hojas de reclamaciones.</a:t>
          </a:r>
        </a:p>
        <a:p>
          <a:pPr>
            <a:buSzPts val="1000"/>
            <a:buFont typeface="Symbol" panose="05050102010706020507" pitchFamily="18" charset="2"/>
            <a:buChar char=""/>
          </a:pPr>
          <a:r>
            <a:rPr lang="es-ES" sz="1500" b="1" dirty="0"/>
            <a:t>Profesional:</a:t>
          </a:r>
          <a:endParaRPr lang="es-ES" sz="1500" dirty="0"/>
        </a:p>
        <a:p>
          <a:pPr>
            <a:buSzPts val="1000"/>
            <a:buFont typeface="Symbol" panose="05050102010706020507" pitchFamily="18" charset="2"/>
            <a:buChar char=""/>
          </a:pPr>
          <a:r>
            <a:rPr lang="es-ES" sz="1500" dirty="0"/>
            <a:t>Valoración interna y externa con auditorías.</a:t>
          </a:r>
        </a:p>
      </dgm:t>
    </dgm:pt>
    <dgm:pt modelId="{AA19CDBA-C454-47D4-94E9-36220CF2BFCD}" type="parTrans" cxnId="{0F6587F2-B2B0-4DF8-BD27-2CDC53916239}">
      <dgm:prSet/>
      <dgm:spPr/>
      <dgm:t>
        <a:bodyPr/>
        <a:lstStyle/>
        <a:p>
          <a:endParaRPr lang="es-ES"/>
        </a:p>
      </dgm:t>
    </dgm:pt>
    <dgm:pt modelId="{BF4D6E6B-ED60-4D21-A9B6-2940895FEC45}" type="sibTrans" cxnId="{0F6587F2-B2B0-4DF8-BD27-2CDC53916239}">
      <dgm:prSet/>
      <dgm:spPr/>
      <dgm:t>
        <a:bodyPr/>
        <a:lstStyle/>
        <a:p>
          <a:endParaRPr lang="es-ES"/>
        </a:p>
      </dgm:t>
    </dgm:pt>
    <dgm:pt modelId="{CC0F1943-CE15-4A67-8657-B50AFEA096D7}">
      <dgm:prSet phldrT="[Texto]"/>
      <dgm:spPr/>
      <dgm:t>
        <a:bodyPr/>
        <a:lstStyle/>
        <a:p>
          <a:pPr>
            <a:buSzPts val="1000"/>
            <a:buFont typeface="Symbol" panose="05050102010706020507" pitchFamily="18" charset="2"/>
            <a:buChar char=""/>
          </a:pPr>
          <a:r>
            <a:rPr lang="es-ES" b="1" dirty="0"/>
            <a:t>¿Cómo se traducen los resultados?</a:t>
          </a:r>
          <a:endParaRPr lang="es-ES" dirty="0"/>
        </a:p>
        <a:p>
          <a:pPr>
            <a:buSzPts val="1000"/>
            <a:buFont typeface="Symbol" panose="05050102010706020507" pitchFamily="18" charset="2"/>
            <a:buChar char=""/>
          </a:pPr>
          <a:r>
            <a:rPr lang="es-ES" b="1" dirty="0"/>
            <a:t>Positivos:</a:t>
          </a:r>
          <a:r>
            <a:rPr lang="es-ES" dirty="0"/>
            <a:t> Nos motivan y ayudan a seguir mejorando. Son muestra de un trabajo correctamente efectuado.  </a:t>
          </a:r>
        </a:p>
        <a:p>
          <a:pPr>
            <a:buSzPts val="1000"/>
            <a:buFont typeface="Symbol" panose="05050102010706020507" pitchFamily="18" charset="2"/>
            <a:buChar char=""/>
          </a:pPr>
          <a:r>
            <a:rPr lang="es-ES" b="1" dirty="0"/>
            <a:t>Negativos:</a:t>
          </a:r>
          <a:r>
            <a:rPr lang="es-ES" dirty="0"/>
            <a:t> No conformidad del usuario. Se analizan las desviaciones (errores) del servicio y las posibles medidas correctoras, se lleva a cabo el protocolo de resolución de quejas y/o reclamaciones. Se anota en el libro de incidencias y/o se lleva un registro de las hojas de reclamaciones. </a:t>
          </a:r>
        </a:p>
      </dgm:t>
    </dgm:pt>
    <dgm:pt modelId="{5844DB39-4145-4059-B9F9-B446800EC48B}" type="parTrans" cxnId="{8F784F59-D4DF-4FD1-9C53-1E16FED0CC83}">
      <dgm:prSet/>
      <dgm:spPr/>
      <dgm:t>
        <a:bodyPr/>
        <a:lstStyle/>
        <a:p>
          <a:endParaRPr lang="es-ES"/>
        </a:p>
      </dgm:t>
    </dgm:pt>
    <dgm:pt modelId="{37C16CC8-5160-4DD6-9083-B2E440BD8FAD}" type="sibTrans" cxnId="{8F784F59-D4DF-4FD1-9C53-1E16FED0CC83}">
      <dgm:prSet/>
      <dgm:spPr/>
      <dgm:t>
        <a:bodyPr/>
        <a:lstStyle/>
        <a:p>
          <a:endParaRPr lang="es-ES"/>
        </a:p>
      </dgm:t>
    </dgm:pt>
    <dgm:pt modelId="{6E46E969-CFD7-4487-948A-2E67F38897FF}">
      <dgm:prSet phldrT="[Texto]" custT="1"/>
      <dgm:spPr/>
      <dgm:t>
        <a:bodyPr/>
        <a:lstStyle/>
        <a:p>
          <a:r>
            <a:rPr lang="es-ES" sz="1600" b="1" dirty="0"/>
            <a:t>¿Cómo la controlamos?</a:t>
          </a:r>
          <a:endParaRPr lang="es-ES" sz="1600" dirty="0"/>
        </a:p>
        <a:p>
          <a:r>
            <a:rPr lang="es-ES" sz="1600" dirty="0"/>
            <a:t>Analizando los parámetros que la definen, propios de cada actividad, (peluquería, estética y comercio) y creando unos protocolos específicos</a:t>
          </a:r>
          <a:r>
            <a:rPr lang="es-ES" sz="1200" dirty="0"/>
            <a:t>.</a:t>
          </a:r>
        </a:p>
      </dgm:t>
    </dgm:pt>
    <dgm:pt modelId="{9E0EE6B0-C1D9-4671-A010-3F88AA25E83B}" type="parTrans" cxnId="{97C392AC-A70A-4D7C-AF75-2259356BBE5D}">
      <dgm:prSet/>
      <dgm:spPr/>
      <dgm:t>
        <a:bodyPr/>
        <a:lstStyle/>
        <a:p>
          <a:endParaRPr lang="es-ES"/>
        </a:p>
      </dgm:t>
    </dgm:pt>
    <dgm:pt modelId="{4E6E7C96-B822-4263-B48C-30692C5B6B5C}" type="sibTrans" cxnId="{97C392AC-A70A-4D7C-AF75-2259356BBE5D}">
      <dgm:prSet/>
      <dgm:spPr/>
      <dgm:t>
        <a:bodyPr/>
        <a:lstStyle/>
        <a:p>
          <a:endParaRPr lang="es-ES"/>
        </a:p>
      </dgm:t>
    </dgm:pt>
    <dgm:pt modelId="{C8B9EB80-5B9C-4AF2-933A-430328DD8757}">
      <dgm:prSet phldrT="[Texto]" phldr="1"/>
      <dgm:spPr/>
      <dgm:t>
        <a:bodyPr/>
        <a:lstStyle/>
        <a:p>
          <a:endParaRPr lang="es-ES"/>
        </a:p>
      </dgm:t>
    </dgm:pt>
    <dgm:pt modelId="{AD81DD3C-3FE6-4393-B22E-6A627E2E082A}" type="parTrans" cxnId="{23809192-E1FF-4782-AE6E-109B818EB740}">
      <dgm:prSet/>
      <dgm:spPr/>
      <dgm:t>
        <a:bodyPr/>
        <a:lstStyle/>
        <a:p>
          <a:endParaRPr lang="es-ES"/>
        </a:p>
      </dgm:t>
    </dgm:pt>
    <dgm:pt modelId="{0FE6ADE5-041B-4DDE-8820-95DB19C56F56}" type="sibTrans" cxnId="{23809192-E1FF-4782-AE6E-109B818EB740}">
      <dgm:prSet/>
      <dgm:spPr/>
      <dgm:t>
        <a:bodyPr/>
        <a:lstStyle/>
        <a:p>
          <a:endParaRPr lang="es-ES"/>
        </a:p>
      </dgm:t>
    </dgm:pt>
    <dgm:pt modelId="{B3AC2D78-5CF7-4FC4-A84E-32E6047AD219}">
      <dgm:prSet phldrT="[Texto]" phldr="1"/>
      <dgm:spPr/>
      <dgm:t>
        <a:bodyPr/>
        <a:lstStyle/>
        <a:p>
          <a:endParaRPr lang="es-ES"/>
        </a:p>
      </dgm:t>
    </dgm:pt>
    <dgm:pt modelId="{0F9AE339-A234-4F37-84FD-6A24DE30F6C7}" type="parTrans" cxnId="{59803AF2-C9AD-47F2-AF7F-6B1F5D5C058B}">
      <dgm:prSet/>
      <dgm:spPr/>
      <dgm:t>
        <a:bodyPr/>
        <a:lstStyle/>
        <a:p>
          <a:endParaRPr lang="es-ES"/>
        </a:p>
      </dgm:t>
    </dgm:pt>
    <dgm:pt modelId="{4040E6F8-2AA6-476C-BF51-A416AD6C4585}" type="sibTrans" cxnId="{59803AF2-C9AD-47F2-AF7F-6B1F5D5C058B}">
      <dgm:prSet/>
      <dgm:spPr/>
      <dgm:t>
        <a:bodyPr/>
        <a:lstStyle/>
        <a:p>
          <a:endParaRPr lang="es-ES"/>
        </a:p>
      </dgm:t>
    </dgm:pt>
    <dgm:pt modelId="{93E9F3B2-DD3D-47E6-A97E-BDCAAD1F15D5}">
      <dgm:prSet phldrT="[Texto]" phldr="1"/>
      <dgm:spPr/>
      <dgm:t>
        <a:bodyPr/>
        <a:lstStyle/>
        <a:p>
          <a:endParaRPr lang="es-ES"/>
        </a:p>
      </dgm:t>
    </dgm:pt>
    <dgm:pt modelId="{EA3E18A2-7B66-48BF-A565-5F37FDF7F2D8}" type="parTrans" cxnId="{54F3F336-D437-457D-B054-6D17303D7E82}">
      <dgm:prSet/>
      <dgm:spPr/>
      <dgm:t>
        <a:bodyPr/>
        <a:lstStyle/>
        <a:p>
          <a:endParaRPr lang="es-ES"/>
        </a:p>
      </dgm:t>
    </dgm:pt>
    <dgm:pt modelId="{6037115E-C3D9-4A69-BE1B-DA8B53CDFDD8}" type="sibTrans" cxnId="{54F3F336-D437-457D-B054-6D17303D7E82}">
      <dgm:prSet/>
      <dgm:spPr/>
      <dgm:t>
        <a:bodyPr/>
        <a:lstStyle/>
        <a:p>
          <a:endParaRPr lang="es-ES"/>
        </a:p>
      </dgm:t>
    </dgm:pt>
    <dgm:pt modelId="{3063386D-9F43-4864-AFB2-F05B990F46A6}" type="pres">
      <dgm:prSet presAssocID="{F5212789-6564-4250-8934-E1511D8E3A39}" presName="cycle" presStyleCnt="0">
        <dgm:presLayoutVars>
          <dgm:chMax val="1"/>
          <dgm:dir/>
          <dgm:animLvl val="ctr"/>
          <dgm:resizeHandles val="exact"/>
        </dgm:presLayoutVars>
      </dgm:prSet>
      <dgm:spPr/>
      <dgm:t>
        <a:bodyPr/>
        <a:lstStyle/>
        <a:p>
          <a:endParaRPr lang="es-ES"/>
        </a:p>
      </dgm:t>
    </dgm:pt>
    <dgm:pt modelId="{0F42E5CC-379A-4008-89FF-EB28AF1361B7}" type="pres">
      <dgm:prSet presAssocID="{46F4A3CD-AB1B-4275-9B2A-45A95E353A0F}" presName="centerShape" presStyleLbl="node0" presStyleIdx="0" presStyleCnt="1" custScaleX="81369" custScaleY="78431" custLinFactNeighborX="-2955" custLinFactNeighborY="-5908"/>
      <dgm:spPr/>
      <dgm:t>
        <a:bodyPr/>
        <a:lstStyle/>
        <a:p>
          <a:endParaRPr lang="es-ES"/>
        </a:p>
      </dgm:t>
    </dgm:pt>
    <dgm:pt modelId="{FEAE6E2C-34E8-4ED4-A2DF-5DE14C1B3E94}" type="pres">
      <dgm:prSet presAssocID="{AD7CE9F0-8BBE-4EC1-91F0-8FEAB22518B0}" presName="parTrans" presStyleLbl="bgSibTrans2D1" presStyleIdx="0" presStyleCnt="4"/>
      <dgm:spPr/>
      <dgm:t>
        <a:bodyPr/>
        <a:lstStyle/>
        <a:p>
          <a:endParaRPr lang="es-ES"/>
        </a:p>
      </dgm:t>
    </dgm:pt>
    <dgm:pt modelId="{E2AEDBF3-4F89-44B5-A9A5-0AE4BD4948A9}" type="pres">
      <dgm:prSet presAssocID="{32F467E9-2385-4456-B7B4-4E47EE6EF41B}" presName="node" presStyleLbl="node1" presStyleIdx="0" presStyleCnt="4" custScaleY="88847" custRadScaleRad="90599" custRadScaleInc="-24166">
        <dgm:presLayoutVars>
          <dgm:bulletEnabled val="1"/>
        </dgm:presLayoutVars>
      </dgm:prSet>
      <dgm:spPr/>
      <dgm:t>
        <a:bodyPr/>
        <a:lstStyle/>
        <a:p>
          <a:endParaRPr lang="es-ES"/>
        </a:p>
      </dgm:t>
    </dgm:pt>
    <dgm:pt modelId="{2CDE7B62-D291-4832-8F70-23ABE275332D}" type="pres">
      <dgm:prSet presAssocID="{9E0EE6B0-C1D9-4671-A010-3F88AA25E83B}" presName="parTrans" presStyleLbl="bgSibTrans2D1" presStyleIdx="1" presStyleCnt="4"/>
      <dgm:spPr/>
      <dgm:t>
        <a:bodyPr/>
        <a:lstStyle/>
        <a:p>
          <a:endParaRPr lang="es-ES"/>
        </a:p>
      </dgm:t>
    </dgm:pt>
    <dgm:pt modelId="{36F6FFDD-EADB-423C-8082-58F06E8CC84D}" type="pres">
      <dgm:prSet presAssocID="{6E46E969-CFD7-4487-948A-2E67F38897FF}" presName="node" presStyleLbl="node1" presStyleIdx="1" presStyleCnt="4" custRadScaleRad="111918" custRadScaleInc="-74460">
        <dgm:presLayoutVars>
          <dgm:bulletEnabled val="1"/>
        </dgm:presLayoutVars>
      </dgm:prSet>
      <dgm:spPr/>
      <dgm:t>
        <a:bodyPr/>
        <a:lstStyle/>
        <a:p>
          <a:endParaRPr lang="es-ES"/>
        </a:p>
      </dgm:t>
    </dgm:pt>
    <dgm:pt modelId="{E0478E9B-35D1-4320-9CFF-7AE9BCC7BF0A}" type="pres">
      <dgm:prSet presAssocID="{AA19CDBA-C454-47D4-94E9-36220CF2BFCD}" presName="parTrans" presStyleLbl="bgSibTrans2D1" presStyleIdx="2" presStyleCnt="4"/>
      <dgm:spPr/>
      <dgm:t>
        <a:bodyPr/>
        <a:lstStyle/>
        <a:p>
          <a:endParaRPr lang="es-ES"/>
        </a:p>
      </dgm:t>
    </dgm:pt>
    <dgm:pt modelId="{C5902C98-E57F-4A3E-9BEA-2BB6F91C6661}" type="pres">
      <dgm:prSet presAssocID="{D88119B3-1B36-4C72-92C8-1DA16F1F5962}" presName="node" presStyleLbl="node1" presStyleIdx="2" presStyleCnt="4" custScaleX="275428" custScaleY="135133" custRadScaleRad="96165" custRadScaleInc="-3614">
        <dgm:presLayoutVars>
          <dgm:bulletEnabled val="1"/>
        </dgm:presLayoutVars>
      </dgm:prSet>
      <dgm:spPr/>
      <dgm:t>
        <a:bodyPr/>
        <a:lstStyle/>
        <a:p>
          <a:endParaRPr lang="es-ES"/>
        </a:p>
      </dgm:t>
    </dgm:pt>
    <dgm:pt modelId="{5CDC2A8A-8803-45D3-ACA2-C2A077DD48D0}" type="pres">
      <dgm:prSet presAssocID="{5844DB39-4145-4059-B9F9-B446800EC48B}" presName="parTrans" presStyleLbl="bgSibTrans2D1" presStyleIdx="3" presStyleCnt="4"/>
      <dgm:spPr/>
      <dgm:t>
        <a:bodyPr/>
        <a:lstStyle/>
        <a:p>
          <a:endParaRPr lang="es-ES"/>
        </a:p>
      </dgm:t>
    </dgm:pt>
    <dgm:pt modelId="{D5E66907-398C-4961-BCF7-B0712B20C01F}" type="pres">
      <dgm:prSet presAssocID="{CC0F1943-CE15-4A67-8657-B50AFEA096D7}" presName="node" presStyleLbl="node1" presStyleIdx="3" presStyleCnt="4" custScaleX="135825" custScaleY="129442" custRadScaleRad="94503" custRadScaleInc="13081">
        <dgm:presLayoutVars>
          <dgm:bulletEnabled val="1"/>
        </dgm:presLayoutVars>
      </dgm:prSet>
      <dgm:spPr/>
      <dgm:t>
        <a:bodyPr/>
        <a:lstStyle/>
        <a:p>
          <a:endParaRPr lang="es-ES"/>
        </a:p>
      </dgm:t>
    </dgm:pt>
  </dgm:ptLst>
  <dgm:cxnLst>
    <dgm:cxn modelId="{B08FE025-A442-4D95-B176-08AD9B118E26}" type="presOf" srcId="{46F4A3CD-AB1B-4275-9B2A-45A95E353A0F}" destId="{0F42E5CC-379A-4008-89FF-EB28AF1361B7}" srcOrd="0" destOrd="0" presId="urn:microsoft.com/office/officeart/2005/8/layout/radial4"/>
    <dgm:cxn modelId="{23809192-E1FF-4782-AE6E-109B818EB740}" srcId="{F5212789-6564-4250-8934-E1511D8E3A39}" destId="{C8B9EB80-5B9C-4AF2-933A-430328DD8757}" srcOrd="1" destOrd="0" parTransId="{AD81DD3C-3FE6-4393-B22E-6A627E2E082A}" sibTransId="{0FE6ADE5-041B-4DDE-8820-95DB19C56F56}"/>
    <dgm:cxn modelId="{00AC4610-2AE4-4FD1-848C-B9DC992CD2F8}" type="presOf" srcId="{32F467E9-2385-4456-B7B4-4E47EE6EF41B}" destId="{E2AEDBF3-4F89-44B5-A9A5-0AE4BD4948A9}" srcOrd="0" destOrd="0" presId="urn:microsoft.com/office/officeart/2005/8/layout/radial4"/>
    <dgm:cxn modelId="{2DC68F4C-EBD7-4A4C-AEFE-302F294F4533}" srcId="{46F4A3CD-AB1B-4275-9B2A-45A95E353A0F}" destId="{32F467E9-2385-4456-B7B4-4E47EE6EF41B}" srcOrd="0" destOrd="0" parTransId="{AD7CE9F0-8BBE-4EC1-91F0-8FEAB22518B0}" sibTransId="{3C239F75-59C2-46F2-AB74-D7FE39E8D5AD}"/>
    <dgm:cxn modelId="{0EE74BCD-6821-4833-A58E-5E95443838D7}" srcId="{F5212789-6564-4250-8934-E1511D8E3A39}" destId="{46F4A3CD-AB1B-4275-9B2A-45A95E353A0F}" srcOrd="0" destOrd="0" parTransId="{FB5639CD-6055-4A18-B2B5-3ED10D4C4E84}" sibTransId="{41F100E0-5D60-4415-8CB6-476E3ABFCE05}"/>
    <dgm:cxn modelId="{97C392AC-A70A-4D7C-AF75-2259356BBE5D}" srcId="{46F4A3CD-AB1B-4275-9B2A-45A95E353A0F}" destId="{6E46E969-CFD7-4487-948A-2E67F38897FF}" srcOrd="1" destOrd="0" parTransId="{9E0EE6B0-C1D9-4671-A010-3F88AA25E83B}" sibTransId="{4E6E7C96-B822-4263-B48C-30692C5B6B5C}"/>
    <dgm:cxn modelId="{59803AF2-C9AD-47F2-AF7F-6B1F5D5C058B}" srcId="{F5212789-6564-4250-8934-E1511D8E3A39}" destId="{B3AC2D78-5CF7-4FC4-A84E-32E6047AD219}" srcOrd="2" destOrd="0" parTransId="{0F9AE339-A234-4F37-84FD-6A24DE30F6C7}" sibTransId="{4040E6F8-2AA6-476C-BF51-A416AD6C4585}"/>
    <dgm:cxn modelId="{349D9308-AF7D-4F89-9E4F-C7F5031D5D82}" type="presOf" srcId="{D88119B3-1B36-4C72-92C8-1DA16F1F5962}" destId="{C5902C98-E57F-4A3E-9BEA-2BB6F91C6661}" srcOrd="0" destOrd="0" presId="urn:microsoft.com/office/officeart/2005/8/layout/radial4"/>
    <dgm:cxn modelId="{8A142174-50FB-4DF4-BC94-4CF9F2531B65}" type="presOf" srcId="{F5212789-6564-4250-8934-E1511D8E3A39}" destId="{3063386D-9F43-4864-AFB2-F05B990F46A6}" srcOrd="0" destOrd="0" presId="urn:microsoft.com/office/officeart/2005/8/layout/radial4"/>
    <dgm:cxn modelId="{A7409FAE-8A1F-4817-9B18-70275EDD8C1D}" type="presOf" srcId="{5844DB39-4145-4059-B9F9-B446800EC48B}" destId="{5CDC2A8A-8803-45D3-ACA2-C2A077DD48D0}" srcOrd="0" destOrd="0" presId="urn:microsoft.com/office/officeart/2005/8/layout/radial4"/>
    <dgm:cxn modelId="{E676CAA2-FF65-4C2E-ACE5-4E02FEBA8660}" type="presOf" srcId="{9E0EE6B0-C1D9-4671-A010-3F88AA25E83B}" destId="{2CDE7B62-D291-4832-8F70-23ABE275332D}" srcOrd="0" destOrd="0" presId="urn:microsoft.com/office/officeart/2005/8/layout/radial4"/>
    <dgm:cxn modelId="{26781C79-35D6-4B39-9CFC-9643797CC8AC}" type="presOf" srcId="{AD7CE9F0-8BBE-4EC1-91F0-8FEAB22518B0}" destId="{FEAE6E2C-34E8-4ED4-A2DF-5DE14C1B3E94}" srcOrd="0" destOrd="0" presId="urn:microsoft.com/office/officeart/2005/8/layout/radial4"/>
    <dgm:cxn modelId="{F107399D-C72A-4AE6-BD40-D553910A5786}" type="presOf" srcId="{6E46E969-CFD7-4487-948A-2E67F38897FF}" destId="{36F6FFDD-EADB-423C-8082-58F06E8CC84D}" srcOrd="0" destOrd="0" presId="urn:microsoft.com/office/officeart/2005/8/layout/radial4"/>
    <dgm:cxn modelId="{54F3F336-D437-457D-B054-6D17303D7E82}" srcId="{F5212789-6564-4250-8934-E1511D8E3A39}" destId="{93E9F3B2-DD3D-47E6-A97E-BDCAAD1F15D5}" srcOrd="3" destOrd="0" parTransId="{EA3E18A2-7B66-48BF-A565-5F37FDF7F2D8}" sibTransId="{6037115E-C3D9-4A69-BE1B-DA8B53CDFDD8}"/>
    <dgm:cxn modelId="{0F6587F2-B2B0-4DF8-BD27-2CDC53916239}" srcId="{46F4A3CD-AB1B-4275-9B2A-45A95E353A0F}" destId="{D88119B3-1B36-4C72-92C8-1DA16F1F5962}" srcOrd="2" destOrd="0" parTransId="{AA19CDBA-C454-47D4-94E9-36220CF2BFCD}" sibTransId="{BF4D6E6B-ED60-4D21-A9B6-2940895FEC45}"/>
    <dgm:cxn modelId="{8F784F59-D4DF-4FD1-9C53-1E16FED0CC83}" srcId="{46F4A3CD-AB1B-4275-9B2A-45A95E353A0F}" destId="{CC0F1943-CE15-4A67-8657-B50AFEA096D7}" srcOrd="3" destOrd="0" parTransId="{5844DB39-4145-4059-B9F9-B446800EC48B}" sibTransId="{37C16CC8-5160-4DD6-9083-B2E440BD8FAD}"/>
    <dgm:cxn modelId="{7B87CC4D-E5FA-45FB-9042-0675A90EFDB0}" type="presOf" srcId="{CC0F1943-CE15-4A67-8657-B50AFEA096D7}" destId="{D5E66907-398C-4961-BCF7-B0712B20C01F}" srcOrd="0" destOrd="0" presId="urn:microsoft.com/office/officeart/2005/8/layout/radial4"/>
    <dgm:cxn modelId="{22D904E4-2463-41A2-8404-381BC74A1821}" type="presOf" srcId="{AA19CDBA-C454-47D4-94E9-36220CF2BFCD}" destId="{E0478E9B-35D1-4320-9CFF-7AE9BCC7BF0A}" srcOrd="0" destOrd="0" presId="urn:microsoft.com/office/officeart/2005/8/layout/radial4"/>
    <dgm:cxn modelId="{E7AB167B-8DF3-4F8A-B8B2-FDD2A0C4E0E2}" type="presParOf" srcId="{3063386D-9F43-4864-AFB2-F05B990F46A6}" destId="{0F42E5CC-379A-4008-89FF-EB28AF1361B7}" srcOrd="0" destOrd="0" presId="urn:microsoft.com/office/officeart/2005/8/layout/radial4"/>
    <dgm:cxn modelId="{B5AF9B8B-4A78-44CF-93C2-7D25AC19BAFC}" type="presParOf" srcId="{3063386D-9F43-4864-AFB2-F05B990F46A6}" destId="{FEAE6E2C-34E8-4ED4-A2DF-5DE14C1B3E94}" srcOrd="1" destOrd="0" presId="urn:microsoft.com/office/officeart/2005/8/layout/radial4"/>
    <dgm:cxn modelId="{6A58DCC7-12C5-4F3F-8AFD-EC12D38857E5}" type="presParOf" srcId="{3063386D-9F43-4864-AFB2-F05B990F46A6}" destId="{E2AEDBF3-4F89-44B5-A9A5-0AE4BD4948A9}" srcOrd="2" destOrd="0" presId="urn:microsoft.com/office/officeart/2005/8/layout/radial4"/>
    <dgm:cxn modelId="{98CF735D-86A8-4D37-8963-548483BF8370}" type="presParOf" srcId="{3063386D-9F43-4864-AFB2-F05B990F46A6}" destId="{2CDE7B62-D291-4832-8F70-23ABE275332D}" srcOrd="3" destOrd="0" presId="urn:microsoft.com/office/officeart/2005/8/layout/radial4"/>
    <dgm:cxn modelId="{713A0FF9-7B70-4D7A-9033-DE50F3B10C22}" type="presParOf" srcId="{3063386D-9F43-4864-AFB2-F05B990F46A6}" destId="{36F6FFDD-EADB-423C-8082-58F06E8CC84D}" srcOrd="4" destOrd="0" presId="urn:microsoft.com/office/officeart/2005/8/layout/radial4"/>
    <dgm:cxn modelId="{B2893749-B3F9-4687-9FD7-313F31679789}" type="presParOf" srcId="{3063386D-9F43-4864-AFB2-F05B990F46A6}" destId="{E0478E9B-35D1-4320-9CFF-7AE9BCC7BF0A}" srcOrd="5" destOrd="0" presId="urn:microsoft.com/office/officeart/2005/8/layout/radial4"/>
    <dgm:cxn modelId="{9417A9B8-E021-4FEB-9D2C-6BBCE202013A}" type="presParOf" srcId="{3063386D-9F43-4864-AFB2-F05B990F46A6}" destId="{C5902C98-E57F-4A3E-9BEA-2BB6F91C6661}" srcOrd="6" destOrd="0" presId="urn:microsoft.com/office/officeart/2005/8/layout/radial4"/>
    <dgm:cxn modelId="{4D4BB4FB-A0B0-40B7-8F2A-F42C82F1EA86}" type="presParOf" srcId="{3063386D-9F43-4864-AFB2-F05B990F46A6}" destId="{5CDC2A8A-8803-45D3-ACA2-C2A077DD48D0}" srcOrd="7" destOrd="0" presId="urn:microsoft.com/office/officeart/2005/8/layout/radial4"/>
    <dgm:cxn modelId="{61A825D6-2E87-4791-8589-BA9769C3615A}" type="presParOf" srcId="{3063386D-9F43-4864-AFB2-F05B990F46A6}" destId="{D5E66907-398C-4961-BCF7-B0712B20C01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F7C760-845B-4623-9A33-DFD201646B2B}"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s-ES"/>
        </a:p>
      </dgm:t>
    </dgm:pt>
    <dgm:pt modelId="{553BA594-2209-47B7-B14C-70A9659C6B4E}">
      <dgm:prSet/>
      <dgm:spPr/>
      <dgm:t>
        <a:bodyPr/>
        <a:lstStyle/>
        <a:p>
          <a:r>
            <a:rPr lang="es-ES" b="1"/>
            <a:t>a) Clientes:</a:t>
          </a:r>
          <a:endParaRPr lang="es-ES"/>
        </a:p>
      </dgm:t>
    </dgm:pt>
    <dgm:pt modelId="{F663F3F9-8C44-4A09-B788-29A385E53532}" type="parTrans" cxnId="{E3234CEA-2210-432F-A831-5A0E3A1BF736}">
      <dgm:prSet/>
      <dgm:spPr/>
      <dgm:t>
        <a:bodyPr/>
        <a:lstStyle/>
        <a:p>
          <a:endParaRPr lang="es-ES"/>
        </a:p>
      </dgm:t>
    </dgm:pt>
    <dgm:pt modelId="{77D74D08-092D-4B0E-ABC5-EFCC7D5526C2}" type="sibTrans" cxnId="{E3234CEA-2210-432F-A831-5A0E3A1BF736}">
      <dgm:prSet/>
      <dgm:spPr/>
      <dgm:t>
        <a:bodyPr/>
        <a:lstStyle/>
        <a:p>
          <a:endParaRPr lang="es-ES"/>
        </a:p>
      </dgm:t>
    </dgm:pt>
    <dgm:pt modelId="{8E4E5AB2-7BEA-4C35-944B-BC3BF099084B}">
      <dgm:prSet/>
      <dgm:spPr/>
      <dgm:t>
        <a:bodyPr/>
        <a:lstStyle/>
        <a:p>
          <a:pPr algn="just"/>
          <a:r>
            <a:rPr lang="es-ES" dirty="0">
              <a:solidFill>
                <a:srgbClr val="4E3B30"/>
              </a:solidFill>
            </a:rPr>
            <a:t>Estadísticas de edad, sexo, etc.</a:t>
          </a:r>
        </a:p>
      </dgm:t>
    </dgm:pt>
    <dgm:pt modelId="{CCF71266-297E-4CD8-A8EC-F19E95CAC8DB}" type="parTrans" cxnId="{4D80B79C-C258-4A72-9A01-748304D5ECDB}">
      <dgm:prSet/>
      <dgm:spPr/>
      <dgm:t>
        <a:bodyPr/>
        <a:lstStyle/>
        <a:p>
          <a:endParaRPr lang="es-ES"/>
        </a:p>
      </dgm:t>
    </dgm:pt>
    <dgm:pt modelId="{1E65E243-4284-46FD-8F87-5805A0867082}" type="sibTrans" cxnId="{4D80B79C-C258-4A72-9A01-748304D5ECDB}">
      <dgm:prSet/>
      <dgm:spPr/>
      <dgm:t>
        <a:bodyPr/>
        <a:lstStyle/>
        <a:p>
          <a:endParaRPr lang="es-ES"/>
        </a:p>
      </dgm:t>
    </dgm:pt>
    <dgm:pt modelId="{CCFDFF67-5963-4EE0-A922-EDBB74EC649E}">
      <dgm:prSet/>
      <dgm:spPr/>
      <dgm:t>
        <a:bodyPr/>
        <a:lstStyle/>
        <a:p>
          <a:pPr algn="just"/>
          <a:r>
            <a:rPr lang="es-ES" dirty="0">
              <a:solidFill>
                <a:srgbClr val="4E3B30"/>
              </a:solidFill>
            </a:rPr>
            <a:t>Característica socioeconómica.</a:t>
          </a:r>
        </a:p>
      </dgm:t>
    </dgm:pt>
    <dgm:pt modelId="{02B5E7BF-2478-4839-8196-B15D2E9BCFB3}" type="parTrans" cxnId="{961EDDE2-E4FF-44FB-B7D2-82539953650A}">
      <dgm:prSet/>
      <dgm:spPr/>
      <dgm:t>
        <a:bodyPr/>
        <a:lstStyle/>
        <a:p>
          <a:endParaRPr lang="es-ES"/>
        </a:p>
      </dgm:t>
    </dgm:pt>
    <dgm:pt modelId="{4CBC4E6B-A49F-43E0-BC87-98D1EE256137}" type="sibTrans" cxnId="{961EDDE2-E4FF-44FB-B7D2-82539953650A}">
      <dgm:prSet/>
      <dgm:spPr/>
      <dgm:t>
        <a:bodyPr/>
        <a:lstStyle/>
        <a:p>
          <a:endParaRPr lang="es-ES"/>
        </a:p>
      </dgm:t>
    </dgm:pt>
    <dgm:pt modelId="{38F0B7E4-186F-47CC-BA1F-61EDD9E1059C}">
      <dgm:prSet/>
      <dgm:spPr/>
      <dgm:t>
        <a:bodyPr/>
        <a:lstStyle/>
        <a:p>
          <a:pPr algn="just"/>
          <a:r>
            <a:rPr lang="es-ES" dirty="0">
              <a:solidFill>
                <a:srgbClr val="4E3B30"/>
              </a:solidFill>
            </a:rPr>
            <a:t>Situaciones personales, preferencias, grado de aceptación de propuestas actuales, por qué se fueron, por qué volvieron, con qué centro lo comparan, ...</a:t>
          </a:r>
        </a:p>
      </dgm:t>
    </dgm:pt>
    <dgm:pt modelId="{AAB2D4FC-23D2-45E4-8B4F-2236DD3171F1}" type="parTrans" cxnId="{6B3B03FD-9890-41CB-96A9-EA542D919D50}">
      <dgm:prSet/>
      <dgm:spPr/>
      <dgm:t>
        <a:bodyPr/>
        <a:lstStyle/>
        <a:p>
          <a:endParaRPr lang="es-ES"/>
        </a:p>
      </dgm:t>
    </dgm:pt>
    <dgm:pt modelId="{3F9BF8B9-9F59-418B-AD70-853211B18E57}" type="sibTrans" cxnId="{6B3B03FD-9890-41CB-96A9-EA542D919D50}">
      <dgm:prSet/>
      <dgm:spPr/>
      <dgm:t>
        <a:bodyPr/>
        <a:lstStyle/>
        <a:p>
          <a:endParaRPr lang="es-ES"/>
        </a:p>
      </dgm:t>
    </dgm:pt>
    <dgm:pt modelId="{2F516803-9259-4DD2-80AA-6F1D439BF95E}">
      <dgm:prSet/>
      <dgm:spPr/>
      <dgm:t>
        <a:bodyPr/>
        <a:lstStyle/>
        <a:p>
          <a:pPr algn="just"/>
          <a:r>
            <a:rPr lang="es-ES" dirty="0">
              <a:solidFill>
                <a:srgbClr val="4E3B30"/>
              </a:solidFill>
            </a:rPr>
            <a:t>Cuánto compran, promedio de gasto por servicio y compra de producto...</a:t>
          </a:r>
        </a:p>
      </dgm:t>
    </dgm:pt>
    <dgm:pt modelId="{94C7D87E-4DE5-45ED-8CB8-1BE4A3C646F4}" type="parTrans" cxnId="{BD607E7F-DFA7-48F3-98E0-78F8E1AB8B36}">
      <dgm:prSet/>
      <dgm:spPr/>
      <dgm:t>
        <a:bodyPr/>
        <a:lstStyle/>
        <a:p>
          <a:endParaRPr lang="es-ES"/>
        </a:p>
      </dgm:t>
    </dgm:pt>
    <dgm:pt modelId="{2626280F-2B74-4005-A534-FD73F71F82B2}" type="sibTrans" cxnId="{BD607E7F-DFA7-48F3-98E0-78F8E1AB8B36}">
      <dgm:prSet/>
      <dgm:spPr/>
      <dgm:t>
        <a:bodyPr/>
        <a:lstStyle/>
        <a:p>
          <a:endParaRPr lang="es-ES"/>
        </a:p>
      </dgm:t>
    </dgm:pt>
    <dgm:pt modelId="{F5605FF8-AE22-41AE-9185-B355E44D84C7}">
      <dgm:prSet/>
      <dgm:spPr/>
      <dgm:t>
        <a:bodyPr/>
        <a:lstStyle/>
        <a:p>
          <a:r>
            <a:rPr lang="es-ES" b="1"/>
            <a:t>b) Servicios/productos:</a:t>
          </a:r>
          <a:endParaRPr lang="es-ES"/>
        </a:p>
      </dgm:t>
    </dgm:pt>
    <dgm:pt modelId="{97D99AE9-1005-404B-8756-FC929ABCEC34}" type="parTrans" cxnId="{02E54E8E-A01C-4112-BCF8-1F1DA5346243}">
      <dgm:prSet/>
      <dgm:spPr/>
      <dgm:t>
        <a:bodyPr/>
        <a:lstStyle/>
        <a:p>
          <a:endParaRPr lang="es-ES"/>
        </a:p>
      </dgm:t>
    </dgm:pt>
    <dgm:pt modelId="{64704520-764C-4F43-93E6-8AD4035076AC}" type="sibTrans" cxnId="{02E54E8E-A01C-4112-BCF8-1F1DA5346243}">
      <dgm:prSet/>
      <dgm:spPr/>
      <dgm:t>
        <a:bodyPr/>
        <a:lstStyle/>
        <a:p>
          <a:endParaRPr lang="es-ES"/>
        </a:p>
      </dgm:t>
    </dgm:pt>
    <dgm:pt modelId="{BC95A839-AAD5-4870-977A-ABE475A69032}">
      <dgm:prSet/>
      <dgm:spPr/>
      <dgm:t>
        <a:bodyPr/>
        <a:lstStyle/>
        <a:p>
          <a:pPr algn="just"/>
          <a:r>
            <a:rPr lang="es-ES" dirty="0">
              <a:solidFill>
                <a:srgbClr val="4E3B30"/>
              </a:solidFill>
            </a:rPr>
            <a:t>Tratamientos más o menos demandados.</a:t>
          </a:r>
        </a:p>
      </dgm:t>
    </dgm:pt>
    <dgm:pt modelId="{8A9A2717-E649-440A-8A07-94F3FD508093}" type="parTrans" cxnId="{0832C958-60D8-43EF-9D11-CD412C716F92}">
      <dgm:prSet/>
      <dgm:spPr/>
      <dgm:t>
        <a:bodyPr/>
        <a:lstStyle/>
        <a:p>
          <a:endParaRPr lang="es-ES"/>
        </a:p>
      </dgm:t>
    </dgm:pt>
    <dgm:pt modelId="{D9EF9766-2073-46C4-9701-998FC32850A9}" type="sibTrans" cxnId="{0832C958-60D8-43EF-9D11-CD412C716F92}">
      <dgm:prSet/>
      <dgm:spPr/>
      <dgm:t>
        <a:bodyPr/>
        <a:lstStyle/>
        <a:p>
          <a:endParaRPr lang="es-ES"/>
        </a:p>
      </dgm:t>
    </dgm:pt>
    <dgm:pt modelId="{71D2FFFD-325F-40EE-9074-C9FC61CD81A5}">
      <dgm:prSet/>
      <dgm:spPr/>
      <dgm:t>
        <a:bodyPr/>
        <a:lstStyle/>
        <a:p>
          <a:pPr algn="just"/>
          <a:r>
            <a:rPr lang="es-ES" dirty="0">
              <a:solidFill>
                <a:srgbClr val="4E3B30"/>
              </a:solidFill>
            </a:rPr>
            <a:t>Horario más solicitado.</a:t>
          </a:r>
        </a:p>
      </dgm:t>
    </dgm:pt>
    <dgm:pt modelId="{E94129FB-A199-4B7C-958C-AD5AF05775A8}" type="parTrans" cxnId="{7C766F4A-6AAC-431B-BEEF-B1A62B63E22D}">
      <dgm:prSet/>
      <dgm:spPr/>
      <dgm:t>
        <a:bodyPr/>
        <a:lstStyle/>
        <a:p>
          <a:endParaRPr lang="es-ES"/>
        </a:p>
      </dgm:t>
    </dgm:pt>
    <dgm:pt modelId="{349AF57C-A899-4FAF-8439-1E9B5F219850}" type="sibTrans" cxnId="{7C766F4A-6AAC-431B-BEEF-B1A62B63E22D}">
      <dgm:prSet/>
      <dgm:spPr/>
      <dgm:t>
        <a:bodyPr/>
        <a:lstStyle/>
        <a:p>
          <a:endParaRPr lang="es-ES"/>
        </a:p>
      </dgm:t>
    </dgm:pt>
    <dgm:pt modelId="{8A019778-18A4-41FC-B94A-C50CE2BEE40E}">
      <dgm:prSet/>
      <dgm:spPr/>
      <dgm:t>
        <a:bodyPr/>
        <a:lstStyle/>
        <a:p>
          <a:pPr algn="just"/>
          <a:r>
            <a:rPr lang="es-ES" dirty="0">
              <a:solidFill>
                <a:srgbClr val="4E3B30"/>
              </a:solidFill>
            </a:rPr>
            <a:t>Época más favorable para la venta de servicio/producto.</a:t>
          </a:r>
        </a:p>
      </dgm:t>
    </dgm:pt>
    <dgm:pt modelId="{BF5CABAA-27C4-4900-8E9E-5FC8A5537188}" type="parTrans" cxnId="{8FCDA67B-0B4C-4CFF-A453-F2B499030136}">
      <dgm:prSet/>
      <dgm:spPr/>
      <dgm:t>
        <a:bodyPr/>
        <a:lstStyle/>
        <a:p>
          <a:endParaRPr lang="es-ES"/>
        </a:p>
      </dgm:t>
    </dgm:pt>
    <dgm:pt modelId="{8BE2D70B-28F2-43A7-92D5-D26A1032C3EB}" type="sibTrans" cxnId="{8FCDA67B-0B4C-4CFF-A453-F2B499030136}">
      <dgm:prSet/>
      <dgm:spPr/>
      <dgm:t>
        <a:bodyPr/>
        <a:lstStyle/>
        <a:p>
          <a:endParaRPr lang="es-ES"/>
        </a:p>
      </dgm:t>
    </dgm:pt>
    <dgm:pt modelId="{EDECDDFA-1A1D-4312-9A8F-6A8402A47B6D}">
      <dgm:prSet/>
      <dgm:spPr/>
      <dgm:t>
        <a:bodyPr/>
        <a:lstStyle/>
        <a:p>
          <a:pPr algn="just"/>
          <a:r>
            <a:rPr lang="es-ES" dirty="0">
              <a:solidFill>
                <a:srgbClr val="4E3B30"/>
              </a:solidFill>
            </a:rPr>
            <a:t>Costes medios de los servicios.</a:t>
          </a:r>
        </a:p>
      </dgm:t>
    </dgm:pt>
    <dgm:pt modelId="{322BD9A8-E979-4F1A-91EA-F6FE8CEF1EB9}" type="parTrans" cxnId="{F8C1ED9F-CEB9-4D3E-BF63-2EE057EE4C79}">
      <dgm:prSet/>
      <dgm:spPr/>
      <dgm:t>
        <a:bodyPr/>
        <a:lstStyle/>
        <a:p>
          <a:endParaRPr lang="es-ES"/>
        </a:p>
      </dgm:t>
    </dgm:pt>
    <dgm:pt modelId="{63ECB9E5-396D-4762-8FE2-16E0C51D40DE}" type="sibTrans" cxnId="{F8C1ED9F-CEB9-4D3E-BF63-2EE057EE4C79}">
      <dgm:prSet/>
      <dgm:spPr/>
      <dgm:t>
        <a:bodyPr/>
        <a:lstStyle/>
        <a:p>
          <a:endParaRPr lang="es-ES"/>
        </a:p>
      </dgm:t>
    </dgm:pt>
    <dgm:pt modelId="{3BC6E67F-46D2-4290-AC84-685F671AB48A}">
      <dgm:prSet/>
      <dgm:spPr/>
      <dgm:t>
        <a:bodyPr/>
        <a:lstStyle/>
        <a:p>
          <a:pPr algn="just"/>
          <a:r>
            <a:rPr lang="es-ES" dirty="0">
              <a:solidFill>
                <a:srgbClr val="4E3B30"/>
              </a:solidFill>
            </a:rPr>
            <a:t>Propinas en función del servicio.</a:t>
          </a:r>
        </a:p>
      </dgm:t>
    </dgm:pt>
    <dgm:pt modelId="{E3B178E4-CEC1-469B-A31A-21A64E48CA4A}" type="parTrans" cxnId="{431AAF98-BB6C-4165-AD63-56BF22576FC8}">
      <dgm:prSet/>
      <dgm:spPr/>
      <dgm:t>
        <a:bodyPr/>
        <a:lstStyle/>
        <a:p>
          <a:endParaRPr lang="es-ES"/>
        </a:p>
      </dgm:t>
    </dgm:pt>
    <dgm:pt modelId="{D81697D0-798C-4CE8-8D8A-26A95D33C190}" type="sibTrans" cxnId="{431AAF98-BB6C-4165-AD63-56BF22576FC8}">
      <dgm:prSet/>
      <dgm:spPr/>
      <dgm:t>
        <a:bodyPr/>
        <a:lstStyle/>
        <a:p>
          <a:endParaRPr lang="es-ES"/>
        </a:p>
      </dgm:t>
    </dgm:pt>
    <dgm:pt modelId="{C96F9439-3158-4B8A-8A47-7070BF991654}">
      <dgm:prSet/>
      <dgm:spPr/>
      <dgm:t>
        <a:bodyPr/>
        <a:lstStyle/>
        <a:p>
          <a:r>
            <a:rPr lang="es-ES" b="1"/>
            <a:t>c) Empleados:</a:t>
          </a:r>
          <a:endParaRPr lang="es-ES"/>
        </a:p>
      </dgm:t>
    </dgm:pt>
    <dgm:pt modelId="{B693E878-ED46-42A3-92F7-9C01C56CD3C2}" type="parTrans" cxnId="{F8D971FD-0EEE-47FB-AE19-929E396F9DFB}">
      <dgm:prSet/>
      <dgm:spPr/>
      <dgm:t>
        <a:bodyPr/>
        <a:lstStyle/>
        <a:p>
          <a:endParaRPr lang="es-ES"/>
        </a:p>
      </dgm:t>
    </dgm:pt>
    <dgm:pt modelId="{3AB75914-4DAF-4DED-B9D7-8D6E4FDF10AE}" type="sibTrans" cxnId="{F8D971FD-0EEE-47FB-AE19-929E396F9DFB}">
      <dgm:prSet/>
      <dgm:spPr/>
      <dgm:t>
        <a:bodyPr/>
        <a:lstStyle/>
        <a:p>
          <a:endParaRPr lang="es-ES"/>
        </a:p>
      </dgm:t>
    </dgm:pt>
    <dgm:pt modelId="{92651108-5201-4FFA-874D-100821EBD044}">
      <dgm:prSet/>
      <dgm:spPr/>
      <dgm:t>
        <a:bodyPr/>
        <a:lstStyle/>
        <a:p>
          <a:pPr algn="just"/>
          <a:r>
            <a:rPr lang="es-ES" dirty="0">
              <a:solidFill>
                <a:srgbClr val="4E3B30"/>
              </a:solidFill>
            </a:rPr>
            <a:t>Empleados que más tratamientos realiza.</a:t>
          </a:r>
        </a:p>
      </dgm:t>
    </dgm:pt>
    <dgm:pt modelId="{94DDED89-C311-4456-A9D7-DCFD41EC6901}" type="parTrans" cxnId="{EF260782-D0B5-4178-8540-47CB5F4E14A8}">
      <dgm:prSet/>
      <dgm:spPr/>
      <dgm:t>
        <a:bodyPr/>
        <a:lstStyle/>
        <a:p>
          <a:endParaRPr lang="es-ES"/>
        </a:p>
      </dgm:t>
    </dgm:pt>
    <dgm:pt modelId="{A48D5EF1-2601-4A15-B139-04007D054C83}" type="sibTrans" cxnId="{EF260782-D0B5-4178-8540-47CB5F4E14A8}">
      <dgm:prSet/>
      <dgm:spPr/>
      <dgm:t>
        <a:bodyPr/>
        <a:lstStyle/>
        <a:p>
          <a:endParaRPr lang="es-ES"/>
        </a:p>
      </dgm:t>
    </dgm:pt>
    <dgm:pt modelId="{2606CA5B-87FD-4D44-9657-A80E9A87539B}">
      <dgm:prSet/>
      <dgm:spPr/>
      <dgm:t>
        <a:bodyPr/>
        <a:lstStyle/>
        <a:p>
          <a:pPr algn="just"/>
          <a:r>
            <a:rPr lang="es-ES" dirty="0">
              <a:solidFill>
                <a:srgbClr val="4E3B30"/>
              </a:solidFill>
            </a:rPr>
            <a:t>Ventas por trabajador.</a:t>
          </a:r>
        </a:p>
      </dgm:t>
    </dgm:pt>
    <dgm:pt modelId="{F3A5BD73-5719-4B30-986A-AAEB9D70FCD8}" type="parTrans" cxnId="{06AD62D6-4158-46E2-987A-A12FF8F4D26F}">
      <dgm:prSet/>
      <dgm:spPr/>
      <dgm:t>
        <a:bodyPr/>
        <a:lstStyle/>
        <a:p>
          <a:endParaRPr lang="es-ES"/>
        </a:p>
      </dgm:t>
    </dgm:pt>
    <dgm:pt modelId="{F6226B76-D09E-497F-8570-8A98628E66F9}" type="sibTrans" cxnId="{06AD62D6-4158-46E2-987A-A12FF8F4D26F}">
      <dgm:prSet/>
      <dgm:spPr/>
      <dgm:t>
        <a:bodyPr/>
        <a:lstStyle/>
        <a:p>
          <a:endParaRPr lang="es-ES"/>
        </a:p>
      </dgm:t>
    </dgm:pt>
    <dgm:pt modelId="{E7523BAE-BE21-4E52-BBE3-D7218460AB33}">
      <dgm:prSet/>
      <dgm:spPr/>
      <dgm:t>
        <a:bodyPr/>
        <a:lstStyle/>
        <a:p>
          <a:pPr algn="just"/>
          <a:r>
            <a:rPr lang="es-ES" dirty="0">
              <a:solidFill>
                <a:srgbClr val="4E3B30"/>
              </a:solidFill>
            </a:rPr>
            <a:t>Posibles “especializaciones” de los trabajadores en los servicios más simples.</a:t>
          </a:r>
        </a:p>
      </dgm:t>
    </dgm:pt>
    <dgm:pt modelId="{8754C90F-2133-43F1-A40A-6A7F76896B54}" type="parTrans" cxnId="{B4C26DF6-2AB3-48CA-BCCE-896D66C3D0DA}">
      <dgm:prSet/>
      <dgm:spPr/>
      <dgm:t>
        <a:bodyPr/>
        <a:lstStyle/>
        <a:p>
          <a:endParaRPr lang="es-ES"/>
        </a:p>
      </dgm:t>
    </dgm:pt>
    <dgm:pt modelId="{6B0A1567-6AAA-463C-9F8E-AAEBAD4FB006}" type="sibTrans" cxnId="{B4C26DF6-2AB3-48CA-BCCE-896D66C3D0DA}">
      <dgm:prSet/>
      <dgm:spPr/>
      <dgm:t>
        <a:bodyPr/>
        <a:lstStyle/>
        <a:p>
          <a:endParaRPr lang="es-ES"/>
        </a:p>
      </dgm:t>
    </dgm:pt>
    <dgm:pt modelId="{93087EE9-6A29-4009-8584-3A8AD9666A81}">
      <dgm:prSet/>
      <dgm:spPr/>
      <dgm:t>
        <a:bodyPr/>
        <a:lstStyle/>
        <a:p>
          <a:pPr algn="just"/>
          <a:r>
            <a:rPr lang="es-ES" dirty="0">
              <a:solidFill>
                <a:srgbClr val="4E3B30"/>
              </a:solidFill>
            </a:rPr>
            <a:t>Propinas en función de trabajador</a:t>
          </a:r>
        </a:p>
      </dgm:t>
    </dgm:pt>
    <dgm:pt modelId="{6C74B748-8CBF-45D8-B58E-2EEFAF4C242F}" type="parTrans" cxnId="{A8426736-A204-42C3-8E04-FAAD818F2D04}">
      <dgm:prSet/>
      <dgm:spPr/>
      <dgm:t>
        <a:bodyPr/>
        <a:lstStyle/>
        <a:p>
          <a:endParaRPr lang="es-ES"/>
        </a:p>
      </dgm:t>
    </dgm:pt>
    <dgm:pt modelId="{267EB9A2-FE21-4C92-8BB4-CF776D6D3C3F}" type="sibTrans" cxnId="{A8426736-A204-42C3-8E04-FAAD818F2D04}">
      <dgm:prSet/>
      <dgm:spPr/>
      <dgm:t>
        <a:bodyPr/>
        <a:lstStyle/>
        <a:p>
          <a:endParaRPr lang="es-ES"/>
        </a:p>
      </dgm:t>
    </dgm:pt>
    <dgm:pt modelId="{04890917-3420-4873-B4B9-18931A6EEF75}" type="pres">
      <dgm:prSet presAssocID="{BBF7C760-845B-4623-9A33-DFD201646B2B}" presName="Name0" presStyleCnt="0">
        <dgm:presLayoutVars>
          <dgm:dir/>
          <dgm:animLvl val="lvl"/>
          <dgm:resizeHandles val="exact"/>
        </dgm:presLayoutVars>
      </dgm:prSet>
      <dgm:spPr/>
      <dgm:t>
        <a:bodyPr/>
        <a:lstStyle/>
        <a:p>
          <a:endParaRPr lang="es-ES"/>
        </a:p>
      </dgm:t>
    </dgm:pt>
    <dgm:pt modelId="{5FBCA8AB-6466-48BA-825E-79F1F4F566FA}" type="pres">
      <dgm:prSet presAssocID="{553BA594-2209-47B7-B14C-70A9659C6B4E}" presName="composite" presStyleCnt="0"/>
      <dgm:spPr/>
    </dgm:pt>
    <dgm:pt modelId="{1081FD61-1641-40BF-978C-E0D3DEC3D5B9}" type="pres">
      <dgm:prSet presAssocID="{553BA594-2209-47B7-B14C-70A9659C6B4E}" presName="parTx" presStyleLbl="alignNode1" presStyleIdx="0" presStyleCnt="3">
        <dgm:presLayoutVars>
          <dgm:chMax val="0"/>
          <dgm:chPref val="0"/>
          <dgm:bulletEnabled val="1"/>
        </dgm:presLayoutVars>
      </dgm:prSet>
      <dgm:spPr/>
      <dgm:t>
        <a:bodyPr/>
        <a:lstStyle/>
        <a:p>
          <a:endParaRPr lang="es-ES"/>
        </a:p>
      </dgm:t>
    </dgm:pt>
    <dgm:pt modelId="{5EC459C5-D6D9-4E1D-8BE3-EF9E3D9E844C}" type="pres">
      <dgm:prSet presAssocID="{553BA594-2209-47B7-B14C-70A9659C6B4E}" presName="desTx" presStyleLbl="alignAccFollowNode1" presStyleIdx="0" presStyleCnt="3">
        <dgm:presLayoutVars>
          <dgm:bulletEnabled val="1"/>
        </dgm:presLayoutVars>
      </dgm:prSet>
      <dgm:spPr/>
      <dgm:t>
        <a:bodyPr/>
        <a:lstStyle/>
        <a:p>
          <a:endParaRPr lang="es-ES"/>
        </a:p>
      </dgm:t>
    </dgm:pt>
    <dgm:pt modelId="{54C521C8-956E-4942-ADBF-A8F7198D22E6}" type="pres">
      <dgm:prSet presAssocID="{77D74D08-092D-4B0E-ABC5-EFCC7D5526C2}" presName="space" presStyleCnt="0"/>
      <dgm:spPr/>
    </dgm:pt>
    <dgm:pt modelId="{C8D7F2D4-8678-4788-AB9F-02C8432CB3B7}" type="pres">
      <dgm:prSet presAssocID="{F5605FF8-AE22-41AE-9185-B355E44D84C7}" presName="composite" presStyleCnt="0"/>
      <dgm:spPr/>
    </dgm:pt>
    <dgm:pt modelId="{D1EEE721-72E8-438A-90A5-64D0C3919E1C}" type="pres">
      <dgm:prSet presAssocID="{F5605FF8-AE22-41AE-9185-B355E44D84C7}" presName="parTx" presStyleLbl="alignNode1" presStyleIdx="1" presStyleCnt="3">
        <dgm:presLayoutVars>
          <dgm:chMax val="0"/>
          <dgm:chPref val="0"/>
          <dgm:bulletEnabled val="1"/>
        </dgm:presLayoutVars>
      </dgm:prSet>
      <dgm:spPr/>
      <dgm:t>
        <a:bodyPr/>
        <a:lstStyle/>
        <a:p>
          <a:endParaRPr lang="es-ES"/>
        </a:p>
      </dgm:t>
    </dgm:pt>
    <dgm:pt modelId="{F6676955-FE2C-4A8A-86D5-EAB660A2ED54}" type="pres">
      <dgm:prSet presAssocID="{F5605FF8-AE22-41AE-9185-B355E44D84C7}" presName="desTx" presStyleLbl="alignAccFollowNode1" presStyleIdx="1" presStyleCnt="3">
        <dgm:presLayoutVars>
          <dgm:bulletEnabled val="1"/>
        </dgm:presLayoutVars>
      </dgm:prSet>
      <dgm:spPr/>
      <dgm:t>
        <a:bodyPr/>
        <a:lstStyle/>
        <a:p>
          <a:endParaRPr lang="es-ES"/>
        </a:p>
      </dgm:t>
    </dgm:pt>
    <dgm:pt modelId="{AD5023A2-E365-4652-A646-EFBEE97547CC}" type="pres">
      <dgm:prSet presAssocID="{64704520-764C-4F43-93E6-8AD4035076AC}" presName="space" presStyleCnt="0"/>
      <dgm:spPr/>
    </dgm:pt>
    <dgm:pt modelId="{40FB1BBE-B112-4786-8A9A-F25B49E00CE5}" type="pres">
      <dgm:prSet presAssocID="{C96F9439-3158-4B8A-8A47-7070BF991654}" presName="composite" presStyleCnt="0"/>
      <dgm:spPr/>
    </dgm:pt>
    <dgm:pt modelId="{FE84C427-47C1-44F7-8714-DE8C31590084}" type="pres">
      <dgm:prSet presAssocID="{C96F9439-3158-4B8A-8A47-7070BF991654}" presName="parTx" presStyleLbl="alignNode1" presStyleIdx="2" presStyleCnt="3">
        <dgm:presLayoutVars>
          <dgm:chMax val="0"/>
          <dgm:chPref val="0"/>
          <dgm:bulletEnabled val="1"/>
        </dgm:presLayoutVars>
      </dgm:prSet>
      <dgm:spPr/>
      <dgm:t>
        <a:bodyPr/>
        <a:lstStyle/>
        <a:p>
          <a:endParaRPr lang="es-ES"/>
        </a:p>
      </dgm:t>
    </dgm:pt>
    <dgm:pt modelId="{F39D896F-9BB0-4FEF-AC88-2A1D224676E4}" type="pres">
      <dgm:prSet presAssocID="{C96F9439-3158-4B8A-8A47-7070BF991654}" presName="desTx" presStyleLbl="alignAccFollowNode1" presStyleIdx="2" presStyleCnt="3">
        <dgm:presLayoutVars>
          <dgm:bulletEnabled val="1"/>
        </dgm:presLayoutVars>
      </dgm:prSet>
      <dgm:spPr/>
      <dgm:t>
        <a:bodyPr/>
        <a:lstStyle/>
        <a:p>
          <a:endParaRPr lang="es-ES"/>
        </a:p>
      </dgm:t>
    </dgm:pt>
  </dgm:ptLst>
  <dgm:cxnLst>
    <dgm:cxn modelId="{F8C1ED9F-CEB9-4D3E-BF63-2EE057EE4C79}" srcId="{F5605FF8-AE22-41AE-9185-B355E44D84C7}" destId="{EDECDDFA-1A1D-4312-9A8F-6A8402A47B6D}" srcOrd="3" destOrd="0" parTransId="{322BD9A8-E979-4F1A-91EA-F6FE8CEF1EB9}" sibTransId="{63ECB9E5-396D-4762-8FE2-16E0C51D40DE}"/>
    <dgm:cxn modelId="{F8D971FD-0EEE-47FB-AE19-929E396F9DFB}" srcId="{BBF7C760-845B-4623-9A33-DFD201646B2B}" destId="{C96F9439-3158-4B8A-8A47-7070BF991654}" srcOrd="2" destOrd="0" parTransId="{B693E878-ED46-42A3-92F7-9C01C56CD3C2}" sibTransId="{3AB75914-4DAF-4DED-B9D7-8D6E4FDF10AE}"/>
    <dgm:cxn modelId="{2ECDBDEE-4E7A-454A-9D91-1A6232C4D07C}" type="presOf" srcId="{CCFDFF67-5963-4EE0-A922-EDBB74EC649E}" destId="{5EC459C5-D6D9-4E1D-8BE3-EF9E3D9E844C}" srcOrd="0" destOrd="1" presId="urn:microsoft.com/office/officeart/2005/8/layout/hList1"/>
    <dgm:cxn modelId="{BD607E7F-DFA7-48F3-98E0-78F8E1AB8B36}" srcId="{553BA594-2209-47B7-B14C-70A9659C6B4E}" destId="{2F516803-9259-4DD2-80AA-6F1D439BF95E}" srcOrd="3" destOrd="0" parTransId="{94C7D87E-4DE5-45ED-8CB8-1BE4A3C646F4}" sibTransId="{2626280F-2B74-4005-A534-FD73F71F82B2}"/>
    <dgm:cxn modelId="{100C8071-253E-42D2-885E-269FB4BDDCA2}" type="presOf" srcId="{F5605FF8-AE22-41AE-9185-B355E44D84C7}" destId="{D1EEE721-72E8-438A-90A5-64D0C3919E1C}" srcOrd="0" destOrd="0" presId="urn:microsoft.com/office/officeart/2005/8/layout/hList1"/>
    <dgm:cxn modelId="{51FF2925-BB7D-4073-83EB-059D6BE95239}" type="presOf" srcId="{C96F9439-3158-4B8A-8A47-7070BF991654}" destId="{FE84C427-47C1-44F7-8714-DE8C31590084}" srcOrd="0" destOrd="0" presId="urn:microsoft.com/office/officeart/2005/8/layout/hList1"/>
    <dgm:cxn modelId="{42C4FDC0-C79D-4B1C-A55E-B065602ED686}" type="presOf" srcId="{2F516803-9259-4DD2-80AA-6F1D439BF95E}" destId="{5EC459C5-D6D9-4E1D-8BE3-EF9E3D9E844C}" srcOrd="0" destOrd="3" presId="urn:microsoft.com/office/officeart/2005/8/layout/hList1"/>
    <dgm:cxn modelId="{90B8CF0D-BB91-43DE-A696-BAB90CCB7DAF}" type="presOf" srcId="{553BA594-2209-47B7-B14C-70A9659C6B4E}" destId="{1081FD61-1641-40BF-978C-E0D3DEC3D5B9}" srcOrd="0" destOrd="0" presId="urn:microsoft.com/office/officeart/2005/8/layout/hList1"/>
    <dgm:cxn modelId="{9EC03156-335F-4069-8742-0978FBF8BBBC}" type="presOf" srcId="{2606CA5B-87FD-4D44-9657-A80E9A87539B}" destId="{F39D896F-9BB0-4FEF-AC88-2A1D224676E4}" srcOrd="0" destOrd="1" presId="urn:microsoft.com/office/officeart/2005/8/layout/hList1"/>
    <dgm:cxn modelId="{4D80B79C-C258-4A72-9A01-748304D5ECDB}" srcId="{553BA594-2209-47B7-B14C-70A9659C6B4E}" destId="{8E4E5AB2-7BEA-4C35-944B-BC3BF099084B}" srcOrd="0" destOrd="0" parTransId="{CCF71266-297E-4CD8-A8EC-F19E95CAC8DB}" sibTransId="{1E65E243-4284-46FD-8F87-5805A0867082}"/>
    <dgm:cxn modelId="{2C3881A9-D7AA-4B06-9776-9159B65859B0}" type="presOf" srcId="{8A019778-18A4-41FC-B94A-C50CE2BEE40E}" destId="{F6676955-FE2C-4A8A-86D5-EAB660A2ED54}" srcOrd="0" destOrd="2" presId="urn:microsoft.com/office/officeart/2005/8/layout/hList1"/>
    <dgm:cxn modelId="{A8426736-A204-42C3-8E04-FAAD818F2D04}" srcId="{C96F9439-3158-4B8A-8A47-7070BF991654}" destId="{93087EE9-6A29-4009-8584-3A8AD9666A81}" srcOrd="3" destOrd="0" parTransId="{6C74B748-8CBF-45D8-B58E-2EEFAF4C242F}" sibTransId="{267EB9A2-FE21-4C92-8BB4-CF776D6D3C3F}"/>
    <dgm:cxn modelId="{41AF7E46-01AA-4A5B-9EA9-F0A28A8F1939}" type="presOf" srcId="{E7523BAE-BE21-4E52-BBE3-D7218460AB33}" destId="{F39D896F-9BB0-4FEF-AC88-2A1D224676E4}" srcOrd="0" destOrd="2" presId="urn:microsoft.com/office/officeart/2005/8/layout/hList1"/>
    <dgm:cxn modelId="{C531A35F-3811-4AB6-B215-14025B43FAC9}" type="presOf" srcId="{8E4E5AB2-7BEA-4C35-944B-BC3BF099084B}" destId="{5EC459C5-D6D9-4E1D-8BE3-EF9E3D9E844C}" srcOrd="0" destOrd="0" presId="urn:microsoft.com/office/officeart/2005/8/layout/hList1"/>
    <dgm:cxn modelId="{06AFE6CB-D775-427C-BB4E-59A516B2C0D5}" type="presOf" srcId="{71D2FFFD-325F-40EE-9074-C9FC61CD81A5}" destId="{F6676955-FE2C-4A8A-86D5-EAB660A2ED54}" srcOrd="0" destOrd="1" presId="urn:microsoft.com/office/officeart/2005/8/layout/hList1"/>
    <dgm:cxn modelId="{961EDDE2-E4FF-44FB-B7D2-82539953650A}" srcId="{553BA594-2209-47B7-B14C-70A9659C6B4E}" destId="{CCFDFF67-5963-4EE0-A922-EDBB74EC649E}" srcOrd="1" destOrd="0" parTransId="{02B5E7BF-2478-4839-8196-B15D2E9BCFB3}" sibTransId="{4CBC4E6B-A49F-43E0-BC87-98D1EE256137}"/>
    <dgm:cxn modelId="{0832C958-60D8-43EF-9D11-CD412C716F92}" srcId="{F5605FF8-AE22-41AE-9185-B355E44D84C7}" destId="{BC95A839-AAD5-4870-977A-ABE475A69032}" srcOrd="0" destOrd="0" parTransId="{8A9A2717-E649-440A-8A07-94F3FD508093}" sibTransId="{D9EF9766-2073-46C4-9701-998FC32850A9}"/>
    <dgm:cxn modelId="{6B3B03FD-9890-41CB-96A9-EA542D919D50}" srcId="{553BA594-2209-47B7-B14C-70A9659C6B4E}" destId="{38F0B7E4-186F-47CC-BA1F-61EDD9E1059C}" srcOrd="2" destOrd="0" parTransId="{AAB2D4FC-23D2-45E4-8B4F-2236DD3171F1}" sibTransId="{3F9BF8B9-9F59-418B-AD70-853211B18E57}"/>
    <dgm:cxn modelId="{C3C10D05-C058-422E-BFAB-51884AE65E7E}" type="presOf" srcId="{3BC6E67F-46D2-4290-AC84-685F671AB48A}" destId="{F6676955-FE2C-4A8A-86D5-EAB660A2ED54}" srcOrd="0" destOrd="4" presId="urn:microsoft.com/office/officeart/2005/8/layout/hList1"/>
    <dgm:cxn modelId="{EF260782-D0B5-4178-8540-47CB5F4E14A8}" srcId="{C96F9439-3158-4B8A-8A47-7070BF991654}" destId="{92651108-5201-4FFA-874D-100821EBD044}" srcOrd="0" destOrd="0" parTransId="{94DDED89-C311-4456-A9D7-DCFD41EC6901}" sibTransId="{A48D5EF1-2601-4A15-B139-04007D054C83}"/>
    <dgm:cxn modelId="{02E54E8E-A01C-4112-BCF8-1F1DA5346243}" srcId="{BBF7C760-845B-4623-9A33-DFD201646B2B}" destId="{F5605FF8-AE22-41AE-9185-B355E44D84C7}" srcOrd="1" destOrd="0" parTransId="{97D99AE9-1005-404B-8756-FC929ABCEC34}" sibTransId="{64704520-764C-4F43-93E6-8AD4035076AC}"/>
    <dgm:cxn modelId="{96C0AE58-802C-4F22-8EC1-8F666CE683B9}" type="presOf" srcId="{93087EE9-6A29-4009-8584-3A8AD9666A81}" destId="{F39D896F-9BB0-4FEF-AC88-2A1D224676E4}" srcOrd="0" destOrd="3" presId="urn:microsoft.com/office/officeart/2005/8/layout/hList1"/>
    <dgm:cxn modelId="{91F9DAFB-EF07-4938-AEC3-FAC247104C30}" type="presOf" srcId="{92651108-5201-4FFA-874D-100821EBD044}" destId="{F39D896F-9BB0-4FEF-AC88-2A1D224676E4}" srcOrd="0" destOrd="0" presId="urn:microsoft.com/office/officeart/2005/8/layout/hList1"/>
    <dgm:cxn modelId="{74B67BA2-216A-473A-9C07-B8A206D6A431}" type="presOf" srcId="{EDECDDFA-1A1D-4312-9A8F-6A8402A47B6D}" destId="{F6676955-FE2C-4A8A-86D5-EAB660A2ED54}" srcOrd="0" destOrd="3" presId="urn:microsoft.com/office/officeart/2005/8/layout/hList1"/>
    <dgm:cxn modelId="{06AD62D6-4158-46E2-987A-A12FF8F4D26F}" srcId="{C96F9439-3158-4B8A-8A47-7070BF991654}" destId="{2606CA5B-87FD-4D44-9657-A80E9A87539B}" srcOrd="1" destOrd="0" parTransId="{F3A5BD73-5719-4B30-986A-AAEB9D70FCD8}" sibTransId="{F6226B76-D09E-497F-8570-8A98628E66F9}"/>
    <dgm:cxn modelId="{CD45E04E-FC6C-44E3-8841-FFDEA7086E8E}" type="presOf" srcId="{BC95A839-AAD5-4870-977A-ABE475A69032}" destId="{F6676955-FE2C-4A8A-86D5-EAB660A2ED54}" srcOrd="0" destOrd="0" presId="urn:microsoft.com/office/officeart/2005/8/layout/hList1"/>
    <dgm:cxn modelId="{4EB74B70-603A-4244-8D52-9C2F0B812293}" type="presOf" srcId="{BBF7C760-845B-4623-9A33-DFD201646B2B}" destId="{04890917-3420-4873-B4B9-18931A6EEF75}" srcOrd="0" destOrd="0" presId="urn:microsoft.com/office/officeart/2005/8/layout/hList1"/>
    <dgm:cxn modelId="{7C766F4A-6AAC-431B-BEEF-B1A62B63E22D}" srcId="{F5605FF8-AE22-41AE-9185-B355E44D84C7}" destId="{71D2FFFD-325F-40EE-9074-C9FC61CD81A5}" srcOrd="1" destOrd="0" parTransId="{E94129FB-A199-4B7C-958C-AD5AF05775A8}" sibTransId="{349AF57C-A899-4FAF-8439-1E9B5F219850}"/>
    <dgm:cxn modelId="{8FCDA67B-0B4C-4CFF-A453-F2B499030136}" srcId="{F5605FF8-AE22-41AE-9185-B355E44D84C7}" destId="{8A019778-18A4-41FC-B94A-C50CE2BEE40E}" srcOrd="2" destOrd="0" parTransId="{BF5CABAA-27C4-4900-8E9E-5FC8A5537188}" sibTransId="{8BE2D70B-28F2-43A7-92D5-D26A1032C3EB}"/>
    <dgm:cxn modelId="{B4C26DF6-2AB3-48CA-BCCE-896D66C3D0DA}" srcId="{C96F9439-3158-4B8A-8A47-7070BF991654}" destId="{E7523BAE-BE21-4E52-BBE3-D7218460AB33}" srcOrd="2" destOrd="0" parTransId="{8754C90F-2133-43F1-A40A-6A7F76896B54}" sibTransId="{6B0A1567-6AAA-463C-9F8E-AAEBAD4FB006}"/>
    <dgm:cxn modelId="{431AAF98-BB6C-4165-AD63-56BF22576FC8}" srcId="{F5605FF8-AE22-41AE-9185-B355E44D84C7}" destId="{3BC6E67F-46D2-4290-AC84-685F671AB48A}" srcOrd="4" destOrd="0" parTransId="{E3B178E4-CEC1-469B-A31A-21A64E48CA4A}" sibTransId="{D81697D0-798C-4CE8-8D8A-26A95D33C190}"/>
    <dgm:cxn modelId="{E3234CEA-2210-432F-A831-5A0E3A1BF736}" srcId="{BBF7C760-845B-4623-9A33-DFD201646B2B}" destId="{553BA594-2209-47B7-B14C-70A9659C6B4E}" srcOrd="0" destOrd="0" parTransId="{F663F3F9-8C44-4A09-B788-29A385E53532}" sibTransId="{77D74D08-092D-4B0E-ABC5-EFCC7D5526C2}"/>
    <dgm:cxn modelId="{B7AC10CC-D52F-49E8-852F-5096A4A3E335}" type="presOf" srcId="{38F0B7E4-186F-47CC-BA1F-61EDD9E1059C}" destId="{5EC459C5-D6D9-4E1D-8BE3-EF9E3D9E844C}" srcOrd="0" destOrd="2" presId="urn:microsoft.com/office/officeart/2005/8/layout/hList1"/>
    <dgm:cxn modelId="{80FD6186-D9B2-4942-B755-B0641C58985E}" type="presParOf" srcId="{04890917-3420-4873-B4B9-18931A6EEF75}" destId="{5FBCA8AB-6466-48BA-825E-79F1F4F566FA}" srcOrd="0" destOrd="0" presId="urn:microsoft.com/office/officeart/2005/8/layout/hList1"/>
    <dgm:cxn modelId="{D5B0D11E-EBE9-4136-B0BB-68CD31566CEC}" type="presParOf" srcId="{5FBCA8AB-6466-48BA-825E-79F1F4F566FA}" destId="{1081FD61-1641-40BF-978C-E0D3DEC3D5B9}" srcOrd="0" destOrd="0" presId="urn:microsoft.com/office/officeart/2005/8/layout/hList1"/>
    <dgm:cxn modelId="{5084CBBE-C7C1-4387-AAA6-B27E8266F980}" type="presParOf" srcId="{5FBCA8AB-6466-48BA-825E-79F1F4F566FA}" destId="{5EC459C5-D6D9-4E1D-8BE3-EF9E3D9E844C}" srcOrd="1" destOrd="0" presId="urn:microsoft.com/office/officeart/2005/8/layout/hList1"/>
    <dgm:cxn modelId="{D7F88CCD-288A-4498-81B1-C994E834E497}" type="presParOf" srcId="{04890917-3420-4873-B4B9-18931A6EEF75}" destId="{54C521C8-956E-4942-ADBF-A8F7198D22E6}" srcOrd="1" destOrd="0" presId="urn:microsoft.com/office/officeart/2005/8/layout/hList1"/>
    <dgm:cxn modelId="{DFB19DD2-E2E2-4642-A133-7FDA4E01C8DC}" type="presParOf" srcId="{04890917-3420-4873-B4B9-18931A6EEF75}" destId="{C8D7F2D4-8678-4788-AB9F-02C8432CB3B7}" srcOrd="2" destOrd="0" presId="urn:microsoft.com/office/officeart/2005/8/layout/hList1"/>
    <dgm:cxn modelId="{546833A7-960B-44A0-9288-07F25743BC56}" type="presParOf" srcId="{C8D7F2D4-8678-4788-AB9F-02C8432CB3B7}" destId="{D1EEE721-72E8-438A-90A5-64D0C3919E1C}" srcOrd="0" destOrd="0" presId="urn:microsoft.com/office/officeart/2005/8/layout/hList1"/>
    <dgm:cxn modelId="{DFC990C1-AA1F-4021-A5B6-A6B8000E721C}" type="presParOf" srcId="{C8D7F2D4-8678-4788-AB9F-02C8432CB3B7}" destId="{F6676955-FE2C-4A8A-86D5-EAB660A2ED54}" srcOrd="1" destOrd="0" presId="urn:microsoft.com/office/officeart/2005/8/layout/hList1"/>
    <dgm:cxn modelId="{B8549227-DB49-42A2-97F3-9331FA1894D3}" type="presParOf" srcId="{04890917-3420-4873-B4B9-18931A6EEF75}" destId="{AD5023A2-E365-4652-A646-EFBEE97547CC}" srcOrd="3" destOrd="0" presId="urn:microsoft.com/office/officeart/2005/8/layout/hList1"/>
    <dgm:cxn modelId="{F1937F0A-BCFE-49B8-B023-9A0E088327D8}" type="presParOf" srcId="{04890917-3420-4873-B4B9-18931A6EEF75}" destId="{40FB1BBE-B112-4786-8A9A-F25B49E00CE5}" srcOrd="4" destOrd="0" presId="urn:microsoft.com/office/officeart/2005/8/layout/hList1"/>
    <dgm:cxn modelId="{79D0584F-A8D5-440C-884C-650B073AA0F4}" type="presParOf" srcId="{40FB1BBE-B112-4786-8A9A-F25B49E00CE5}" destId="{FE84C427-47C1-44F7-8714-DE8C31590084}" srcOrd="0" destOrd="0" presId="urn:microsoft.com/office/officeart/2005/8/layout/hList1"/>
    <dgm:cxn modelId="{15D33CE6-6DFD-426C-A6F0-55319AD821FB}" type="presParOf" srcId="{40FB1BBE-B112-4786-8A9A-F25B49E00CE5}" destId="{F39D896F-9BB0-4FEF-AC88-2A1D224676E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2E5CC-379A-4008-89FF-EB28AF1361B7}">
      <dsp:nvSpPr>
        <dsp:cNvPr id="0" name=""/>
        <dsp:cNvSpPr/>
      </dsp:nvSpPr>
      <dsp:spPr>
        <a:xfrm>
          <a:off x="3723103" y="3687358"/>
          <a:ext cx="2374703" cy="2288959"/>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b="1" kern="1200" dirty="0"/>
            <a:t>¿Qué es la Calidad?</a:t>
          </a:r>
          <a:endParaRPr lang="es-ES" sz="1700" kern="1200" dirty="0"/>
        </a:p>
        <a:p>
          <a:pPr lvl="0" algn="ctr" defTabSz="755650">
            <a:lnSpc>
              <a:spcPct val="90000"/>
            </a:lnSpc>
            <a:spcBef>
              <a:spcPct val="0"/>
            </a:spcBef>
            <a:spcAft>
              <a:spcPct val="35000"/>
            </a:spcAft>
          </a:pPr>
          <a:r>
            <a:rPr lang="es-ES" sz="1700" kern="1200" dirty="0"/>
            <a:t>Propiedad inherente a algo, que nos permiten juzgar su valor</a:t>
          </a:r>
        </a:p>
      </dsp:txBody>
      <dsp:txXfrm>
        <a:off x="4070870" y="4022568"/>
        <a:ext cx="1679169" cy="1618539"/>
      </dsp:txXfrm>
    </dsp:sp>
    <dsp:sp modelId="{FEAE6E2C-34E8-4ED4-A2DF-5DE14C1B3E94}">
      <dsp:nvSpPr>
        <dsp:cNvPr id="0" name=""/>
        <dsp:cNvSpPr/>
      </dsp:nvSpPr>
      <dsp:spPr>
        <a:xfrm rot="10584605">
          <a:off x="1396579" y="4567302"/>
          <a:ext cx="2203215" cy="8317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AEDBF3-4F89-44B5-A9A5-0AE4BD4948A9}">
      <dsp:nvSpPr>
        <dsp:cNvPr id="0" name=""/>
        <dsp:cNvSpPr/>
      </dsp:nvSpPr>
      <dsp:spPr>
        <a:xfrm>
          <a:off x="12483" y="4066837"/>
          <a:ext cx="2772515" cy="197063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b="1" kern="1200" dirty="0"/>
            <a:t>¿Por qué necesitamos controlarla?</a:t>
          </a:r>
          <a:endParaRPr lang="es-ES" sz="1600" kern="1200" dirty="0"/>
        </a:p>
        <a:p>
          <a:pPr lvl="0" algn="ctr" defTabSz="711200">
            <a:lnSpc>
              <a:spcPct val="90000"/>
            </a:lnSpc>
            <a:spcBef>
              <a:spcPct val="0"/>
            </a:spcBef>
            <a:spcAft>
              <a:spcPct val="35000"/>
            </a:spcAft>
          </a:pPr>
          <a:r>
            <a:rPr lang="es-ES" sz="1600" kern="1200" dirty="0"/>
            <a:t>Para mejorar el servicio. (Todo aquello que no se puede medir es difícilmente mejorable).</a:t>
          </a:r>
        </a:p>
      </dsp:txBody>
      <dsp:txXfrm>
        <a:off x="70201" y="4124555"/>
        <a:ext cx="2657079" cy="1855201"/>
      </dsp:txXfrm>
    </dsp:sp>
    <dsp:sp modelId="{2CDE7B62-D291-4832-8F70-23ABE275332D}">
      <dsp:nvSpPr>
        <dsp:cNvPr id="0" name=""/>
        <dsp:cNvSpPr/>
      </dsp:nvSpPr>
      <dsp:spPr>
        <a:xfrm rot="12529718">
          <a:off x="1219610" y="3124597"/>
          <a:ext cx="2689280" cy="8317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F6FFDD-EADB-423C-8082-58F06E8CC84D}">
      <dsp:nvSpPr>
        <dsp:cNvPr id="0" name=""/>
        <dsp:cNvSpPr/>
      </dsp:nvSpPr>
      <dsp:spPr>
        <a:xfrm>
          <a:off x="0" y="1783094"/>
          <a:ext cx="2772515" cy="2218012"/>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b="1" kern="1200" dirty="0"/>
            <a:t>¿Cómo la controlamos?</a:t>
          </a:r>
          <a:endParaRPr lang="es-ES" sz="1600" kern="1200" dirty="0"/>
        </a:p>
        <a:p>
          <a:pPr lvl="0" algn="ctr" defTabSz="711200">
            <a:lnSpc>
              <a:spcPct val="90000"/>
            </a:lnSpc>
            <a:spcBef>
              <a:spcPct val="0"/>
            </a:spcBef>
            <a:spcAft>
              <a:spcPct val="35000"/>
            </a:spcAft>
          </a:pPr>
          <a:r>
            <a:rPr lang="es-ES" sz="1600" kern="1200" dirty="0"/>
            <a:t>Analizando los parámetros que la definen, propios de cada actividad, (peluquería, estética y comercio) y creando unos protocolos específicos</a:t>
          </a:r>
          <a:r>
            <a:rPr lang="es-ES" sz="1200" kern="1200" dirty="0"/>
            <a:t>.</a:t>
          </a:r>
        </a:p>
      </dsp:txBody>
      <dsp:txXfrm>
        <a:off x="64963" y="1848057"/>
        <a:ext cx="2642589" cy="2088086"/>
      </dsp:txXfrm>
    </dsp:sp>
    <dsp:sp modelId="{E0478E9B-35D1-4320-9CFF-7AE9BCC7BF0A}">
      <dsp:nvSpPr>
        <dsp:cNvPr id="0" name=""/>
        <dsp:cNvSpPr/>
      </dsp:nvSpPr>
      <dsp:spPr>
        <a:xfrm rot="17997251">
          <a:off x="4961181" y="2266204"/>
          <a:ext cx="2376289" cy="8317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902C98-E57F-4A3E-9BEA-2BB6F91C6661}">
      <dsp:nvSpPr>
        <dsp:cNvPr id="0" name=""/>
        <dsp:cNvSpPr/>
      </dsp:nvSpPr>
      <dsp:spPr>
        <a:xfrm>
          <a:off x="2924433" y="154010"/>
          <a:ext cx="7636284" cy="2997266"/>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buSzPts val="1000"/>
            <a:buFont typeface="Symbol" panose="05050102010706020507" pitchFamily="18" charset="2"/>
            <a:buChar char=""/>
          </a:pPr>
          <a:r>
            <a:rPr lang="es-ES" sz="1500" b="1" kern="1200" dirty="0"/>
            <a:t>¿Cómo se evalúa la calidad?</a:t>
          </a:r>
          <a:endParaRPr lang="es-ES" sz="1500" kern="1200" dirty="0"/>
        </a:p>
        <a:p>
          <a:pPr lvl="0" algn="ctr" defTabSz="666750">
            <a:lnSpc>
              <a:spcPct val="90000"/>
            </a:lnSpc>
            <a:spcBef>
              <a:spcPct val="0"/>
            </a:spcBef>
            <a:spcAft>
              <a:spcPct val="35000"/>
            </a:spcAft>
            <a:buSzPts val="1000"/>
            <a:buFont typeface="Symbol" panose="05050102010706020507" pitchFamily="18" charset="2"/>
            <a:buChar char=""/>
          </a:pPr>
          <a:r>
            <a:rPr lang="es-ES" sz="1500" kern="1200" dirty="0"/>
            <a:t>Midiendo el grado de satisfacción del </a:t>
          </a:r>
          <a:r>
            <a:rPr lang="es-ES" sz="1600" kern="1200" dirty="0"/>
            <a:t>cliente</a:t>
          </a:r>
          <a:r>
            <a:rPr lang="es-ES" sz="1500" kern="1200" dirty="0"/>
            <a:t> y del profesional a través de: </a:t>
          </a:r>
        </a:p>
        <a:p>
          <a:pPr lvl="0" algn="ctr" defTabSz="666750">
            <a:lnSpc>
              <a:spcPct val="90000"/>
            </a:lnSpc>
            <a:spcBef>
              <a:spcPct val="0"/>
            </a:spcBef>
            <a:spcAft>
              <a:spcPct val="35000"/>
            </a:spcAft>
            <a:buSzPts val="1000"/>
            <a:buFont typeface="Symbol" panose="05050102010706020507" pitchFamily="18" charset="2"/>
            <a:buChar char=""/>
          </a:pPr>
          <a:r>
            <a:rPr lang="es-ES" sz="1500" b="1" kern="1200" dirty="0"/>
            <a:t>Cliente: </a:t>
          </a:r>
          <a:endParaRPr lang="es-ES" sz="1500" kern="1200" dirty="0"/>
        </a:p>
        <a:p>
          <a:pPr lvl="0" algn="ctr" defTabSz="666750">
            <a:lnSpc>
              <a:spcPct val="90000"/>
            </a:lnSpc>
            <a:spcBef>
              <a:spcPct val="0"/>
            </a:spcBef>
            <a:spcAft>
              <a:spcPct val="35000"/>
            </a:spcAft>
            <a:buSzPts val="1000"/>
            <a:buFont typeface="Symbol" panose="05050102010706020507" pitchFamily="18" charset="2"/>
            <a:buChar char=""/>
          </a:pPr>
          <a:r>
            <a:rPr lang="es-ES" sz="1500" kern="1200" dirty="0"/>
            <a:t>Observación, (reflejar en la ficha técnica). </a:t>
          </a:r>
        </a:p>
        <a:p>
          <a:pPr lvl="0" algn="ctr" defTabSz="666750">
            <a:lnSpc>
              <a:spcPct val="90000"/>
            </a:lnSpc>
            <a:spcBef>
              <a:spcPct val="0"/>
            </a:spcBef>
            <a:spcAft>
              <a:spcPct val="35000"/>
            </a:spcAft>
            <a:buSzPts val="1000"/>
            <a:buFont typeface="Symbol" panose="05050102010706020507" pitchFamily="18" charset="2"/>
            <a:buChar char=""/>
          </a:pPr>
          <a:r>
            <a:rPr lang="es-ES" sz="1500" kern="1200" dirty="0"/>
            <a:t>Realización de encuestas de autoevaluación interna.</a:t>
          </a:r>
        </a:p>
        <a:p>
          <a:pPr lvl="0" algn="ctr" defTabSz="666750">
            <a:lnSpc>
              <a:spcPct val="90000"/>
            </a:lnSpc>
            <a:spcBef>
              <a:spcPct val="0"/>
            </a:spcBef>
            <a:spcAft>
              <a:spcPct val="35000"/>
            </a:spcAft>
            <a:buSzPts val="1000"/>
            <a:buFont typeface="Symbol" panose="05050102010706020507" pitchFamily="18" charset="2"/>
            <a:buChar char=""/>
          </a:pPr>
          <a:r>
            <a:rPr lang="es-ES" sz="1500" kern="1200" dirty="0"/>
            <a:t>Realización de entrevistas, vía telefónica, correo electrónico, redes…</a:t>
          </a:r>
        </a:p>
        <a:p>
          <a:pPr lvl="0" algn="ctr" defTabSz="666750">
            <a:lnSpc>
              <a:spcPct val="90000"/>
            </a:lnSpc>
            <a:spcBef>
              <a:spcPct val="0"/>
            </a:spcBef>
            <a:spcAft>
              <a:spcPct val="35000"/>
            </a:spcAft>
            <a:buSzPts val="1000"/>
            <a:buFont typeface="Symbol" panose="05050102010706020507" pitchFamily="18" charset="2"/>
            <a:buChar char=""/>
          </a:pPr>
          <a:r>
            <a:rPr lang="es-ES" sz="1500" kern="1200" dirty="0"/>
            <a:t>Análisis de los registros de incidencias (libro de incidencias). </a:t>
          </a:r>
        </a:p>
        <a:p>
          <a:pPr lvl="0" algn="ctr" defTabSz="666750">
            <a:lnSpc>
              <a:spcPct val="90000"/>
            </a:lnSpc>
            <a:spcBef>
              <a:spcPct val="0"/>
            </a:spcBef>
            <a:spcAft>
              <a:spcPct val="35000"/>
            </a:spcAft>
            <a:buSzPts val="1000"/>
            <a:buFont typeface="Symbol" panose="05050102010706020507" pitchFamily="18" charset="2"/>
            <a:buChar char=""/>
          </a:pPr>
          <a:r>
            <a:rPr lang="es-ES" sz="1500" kern="1200" dirty="0"/>
            <a:t>Análisis de los servicios de hojas de reclamaciones.</a:t>
          </a:r>
        </a:p>
        <a:p>
          <a:pPr lvl="0" algn="ctr" defTabSz="666750">
            <a:lnSpc>
              <a:spcPct val="90000"/>
            </a:lnSpc>
            <a:spcBef>
              <a:spcPct val="0"/>
            </a:spcBef>
            <a:spcAft>
              <a:spcPct val="35000"/>
            </a:spcAft>
            <a:buSzPts val="1000"/>
            <a:buFont typeface="Symbol" panose="05050102010706020507" pitchFamily="18" charset="2"/>
            <a:buChar char=""/>
          </a:pPr>
          <a:r>
            <a:rPr lang="es-ES" sz="1500" b="1" kern="1200" dirty="0"/>
            <a:t>Profesional:</a:t>
          </a:r>
          <a:endParaRPr lang="es-ES" sz="1500" kern="1200" dirty="0"/>
        </a:p>
        <a:p>
          <a:pPr lvl="0" algn="ctr" defTabSz="666750">
            <a:lnSpc>
              <a:spcPct val="90000"/>
            </a:lnSpc>
            <a:spcBef>
              <a:spcPct val="0"/>
            </a:spcBef>
            <a:spcAft>
              <a:spcPct val="35000"/>
            </a:spcAft>
            <a:buSzPts val="1000"/>
            <a:buFont typeface="Symbol" panose="05050102010706020507" pitchFamily="18" charset="2"/>
            <a:buChar char=""/>
          </a:pPr>
          <a:r>
            <a:rPr lang="es-ES" sz="1500" kern="1200" dirty="0"/>
            <a:t>Valoración interna y externa con auditorías.</a:t>
          </a:r>
        </a:p>
      </dsp:txBody>
      <dsp:txXfrm>
        <a:off x="3012220" y="241797"/>
        <a:ext cx="7460710" cy="2821692"/>
      </dsp:txXfrm>
    </dsp:sp>
    <dsp:sp modelId="{5CDC2A8A-8803-45D3-ACA2-C2A077DD48D0}">
      <dsp:nvSpPr>
        <dsp:cNvPr id="0" name=""/>
        <dsp:cNvSpPr/>
      </dsp:nvSpPr>
      <dsp:spPr>
        <a:xfrm rot="21490811">
          <a:off x="6258106" y="4328998"/>
          <a:ext cx="2778743" cy="8317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E66907-398C-4961-BCF7-B0712B20C01F}">
      <dsp:nvSpPr>
        <dsp:cNvPr id="0" name=""/>
        <dsp:cNvSpPr/>
      </dsp:nvSpPr>
      <dsp:spPr>
        <a:xfrm>
          <a:off x="7153263" y="3265234"/>
          <a:ext cx="3765769" cy="287103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buSzPts val="1000"/>
            <a:buFont typeface="Symbol" panose="05050102010706020507" pitchFamily="18" charset="2"/>
            <a:buChar char=""/>
          </a:pPr>
          <a:r>
            <a:rPr lang="es-ES" sz="1500" b="1" kern="1200" dirty="0"/>
            <a:t>¿Cómo se traducen los resultados?</a:t>
          </a:r>
          <a:endParaRPr lang="es-ES" sz="1500" kern="1200" dirty="0"/>
        </a:p>
        <a:p>
          <a:pPr lvl="0" algn="ctr" defTabSz="666750">
            <a:lnSpc>
              <a:spcPct val="90000"/>
            </a:lnSpc>
            <a:spcBef>
              <a:spcPct val="0"/>
            </a:spcBef>
            <a:spcAft>
              <a:spcPct val="35000"/>
            </a:spcAft>
            <a:buSzPts val="1000"/>
            <a:buFont typeface="Symbol" panose="05050102010706020507" pitchFamily="18" charset="2"/>
            <a:buChar char=""/>
          </a:pPr>
          <a:r>
            <a:rPr lang="es-ES" sz="1500" b="1" kern="1200" dirty="0"/>
            <a:t>Positivos:</a:t>
          </a:r>
          <a:r>
            <a:rPr lang="es-ES" sz="1500" kern="1200" dirty="0"/>
            <a:t> Nos motivan y ayudan a seguir mejorando. Son muestra de un trabajo correctamente efectuado.  </a:t>
          </a:r>
        </a:p>
        <a:p>
          <a:pPr lvl="0" algn="ctr" defTabSz="666750">
            <a:lnSpc>
              <a:spcPct val="90000"/>
            </a:lnSpc>
            <a:spcBef>
              <a:spcPct val="0"/>
            </a:spcBef>
            <a:spcAft>
              <a:spcPct val="35000"/>
            </a:spcAft>
            <a:buSzPts val="1000"/>
            <a:buFont typeface="Symbol" panose="05050102010706020507" pitchFamily="18" charset="2"/>
            <a:buChar char=""/>
          </a:pPr>
          <a:r>
            <a:rPr lang="es-ES" sz="1500" b="1" kern="1200" dirty="0"/>
            <a:t>Negativos:</a:t>
          </a:r>
          <a:r>
            <a:rPr lang="es-ES" sz="1500" kern="1200" dirty="0"/>
            <a:t> No conformidad del usuario. Se analizan las desviaciones (errores) del servicio y las posibles medidas correctoras, se lleva a cabo el protocolo de resolución de quejas y/o reclamaciones. Se anota en el libro de incidencias y/o se lleva un registro de las hojas de reclamaciones. </a:t>
          </a:r>
        </a:p>
      </dsp:txBody>
      <dsp:txXfrm>
        <a:off x="7237353" y="3349324"/>
        <a:ext cx="3597589" cy="2702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1FD61-1641-40BF-978C-E0D3DEC3D5B9}">
      <dsp:nvSpPr>
        <dsp:cNvPr id="0" name=""/>
        <dsp:cNvSpPr/>
      </dsp:nvSpPr>
      <dsp:spPr>
        <a:xfrm>
          <a:off x="3369" y="127902"/>
          <a:ext cx="3285058" cy="4896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b="1" kern="1200"/>
            <a:t>a) Clientes:</a:t>
          </a:r>
          <a:endParaRPr lang="es-ES" sz="1700" kern="1200"/>
        </a:p>
      </dsp:txBody>
      <dsp:txXfrm>
        <a:off x="3369" y="127902"/>
        <a:ext cx="3285058" cy="489600"/>
      </dsp:txXfrm>
    </dsp:sp>
    <dsp:sp modelId="{5EC459C5-D6D9-4E1D-8BE3-EF9E3D9E844C}">
      <dsp:nvSpPr>
        <dsp:cNvPr id="0" name=""/>
        <dsp:cNvSpPr/>
      </dsp:nvSpPr>
      <dsp:spPr>
        <a:xfrm>
          <a:off x="3369" y="617502"/>
          <a:ext cx="3285058" cy="2799900"/>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es-ES" sz="1700" kern="1200" dirty="0">
              <a:solidFill>
                <a:srgbClr val="4E3B30"/>
              </a:solidFill>
            </a:rPr>
            <a:t>Estadísticas de edad, sexo, etc.</a:t>
          </a:r>
        </a:p>
        <a:p>
          <a:pPr marL="171450" lvl="1" indent="-171450" algn="just" defTabSz="755650">
            <a:lnSpc>
              <a:spcPct val="90000"/>
            </a:lnSpc>
            <a:spcBef>
              <a:spcPct val="0"/>
            </a:spcBef>
            <a:spcAft>
              <a:spcPct val="15000"/>
            </a:spcAft>
            <a:buChar char="••"/>
          </a:pPr>
          <a:r>
            <a:rPr lang="es-ES" sz="1700" kern="1200" dirty="0">
              <a:solidFill>
                <a:srgbClr val="4E3B30"/>
              </a:solidFill>
            </a:rPr>
            <a:t>Característica socioeconómica.</a:t>
          </a:r>
        </a:p>
        <a:p>
          <a:pPr marL="171450" lvl="1" indent="-171450" algn="just" defTabSz="755650">
            <a:lnSpc>
              <a:spcPct val="90000"/>
            </a:lnSpc>
            <a:spcBef>
              <a:spcPct val="0"/>
            </a:spcBef>
            <a:spcAft>
              <a:spcPct val="15000"/>
            </a:spcAft>
            <a:buChar char="••"/>
          </a:pPr>
          <a:r>
            <a:rPr lang="es-ES" sz="1700" kern="1200" dirty="0">
              <a:solidFill>
                <a:srgbClr val="4E3B30"/>
              </a:solidFill>
            </a:rPr>
            <a:t>Situaciones personales, preferencias, grado de aceptación de propuestas actuales, por qué se fueron, por qué volvieron, con qué centro lo comparan, ...</a:t>
          </a:r>
        </a:p>
        <a:p>
          <a:pPr marL="171450" lvl="1" indent="-171450" algn="just" defTabSz="755650">
            <a:lnSpc>
              <a:spcPct val="90000"/>
            </a:lnSpc>
            <a:spcBef>
              <a:spcPct val="0"/>
            </a:spcBef>
            <a:spcAft>
              <a:spcPct val="15000"/>
            </a:spcAft>
            <a:buChar char="••"/>
          </a:pPr>
          <a:r>
            <a:rPr lang="es-ES" sz="1700" kern="1200" dirty="0">
              <a:solidFill>
                <a:srgbClr val="4E3B30"/>
              </a:solidFill>
            </a:rPr>
            <a:t>Cuánto compran, promedio de gasto por servicio y compra de producto...</a:t>
          </a:r>
        </a:p>
      </dsp:txBody>
      <dsp:txXfrm>
        <a:off x="3369" y="617502"/>
        <a:ext cx="3285058" cy="2799900"/>
      </dsp:txXfrm>
    </dsp:sp>
    <dsp:sp modelId="{D1EEE721-72E8-438A-90A5-64D0C3919E1C}">
      <dsp:nvSpPr>
        <dsp:cNvPr id="0" name=""/>
        <dsp:cNvSpPr/>
      </dsp:nvSpPr>
      <dsp:spPr>
        <a:xfrm>
          <a:off x="3748336" y="127902"/>
          <a:ext cx="3285058" cy="4896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b="1" kern="1200"/>
            <a:t>b) Servicios/productos:</a:t>
          </a:r>
          <a:endParaRPr lang="es-ES" sz="1700" kern="1200"/>
        </a:p>
      </dsp:txBody>
      <dsp:txXfrm>
        <a:off x="3748336" y="127902"/>
        <a:ext cx="3285058" cy="489600"/>
      </dsp:txXfrm>
    </dsp:sp>
    <dsp:sp modelId="{F6676955-FE2C-4A8A-86D5-EAB660A2ED54}">
      <dsp:nvSpPr>
        <dsp:cNvPr id="0" name=""/>
        <dsp:cNvSpPr/>
      </dsp:nvSpPr>
      <dsp:spPr>
        <a:xfrm>
          <a:off x="3748336" y="617502"/>
          <a:ext cx="3285058" cy="2799900"/>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es-ES" sz="1700" kern="1200" dirty="0">
              <a:solidFill>
                <a:srgbClr val="4E3B30"/>
              </a:solidFill>
            </a:rPr>
            <a:t>Tratamientos más o menos demandados.</a:t>
          </a:r>
        </a:p>
        <a:p>
          <a:pPr marL="171450" lvl="1" indent="-171450" algn="just" defTabSz="755650">
            <a:lnSpc>
              <a:spcPct val="90000"/>
            </a:lnSpc>
            <a:spcBef>
              <a:spcPct val="0"/>
            </a:spcBef>
            <a:spcAft>
              <a:spcPct val="15000"/>
            </a:spcAft>
            <a:buChar char="••"/>
          </a:pPr>
          <a:r>
            <a:rPr lang="es-ES" sz="1700" kern="1200" dirty="0">
              <a:solidFill>
                <a:srgbClr val="4E3B30"/>
              </a:solidFill>
            </a:rPr>
            <a:t>Horario más solicitado.</a:t>
          </a:r>
        </a:p>
        <a:p>
          <a:pPr marL="171450" lvl="1" indent="-171450" algn="just" defTabSz="755650">
            <a:lnSpc>
              <a:spcPct val="90000"/>
            </a:lnSpc>
            <a:spcBef>
              <a:spcPct val="0"/>
            </a:spcBef>
            <a:spcAft>
              <a:spcPct val="15000"/>
            </a:spcAft>
            <a:buChar char="••"/>
          </a:pPr>
          <a:r>
            <a:rPr lang="es-ES" sz="1700" kern="1200" dirty="0">
              <a:solidFill>
                <a:srgbClr val="4E3B30"/>
              </a:solidFill>
            </a:rPr>
            <a:t>Época más favorable para la venta de servicio/producto.</a:t>
          </a:r>
        </a:p>
        <a:p>
          <a:pPr marL="171450" lvl="1" indent="-171450" algn="just" defTabSz="755650">
            <a:lnSpc>
              <a:spcPct val="90000"/>
            </a:lnSpc>
            <a:spcBef>
              <a:spcPct val="0"/>
            </a:spcBef>
            <a:spcAft>
              <a:spcPct val="15000"/>
            </a:spcAft>
            <a:buChar char="••"/>
          </a:pPr>
          <a:r>
            <a:rPr lang="es-ES" sz="1700" kern="1200" dirty="0">
              <a:solidFill>
                <a:srgbClr val="4E3B30"/>
              </a:solidFill>
            </a:rPr>
            <a:t>Costes medios de los servicios.</a:t>
          </a:r>
        </a:p>
        <a:p>
          <a:pPr marL="171450" lvl="1" indent="-171450" algn="just" defTabSz="755650">
            <a:lnSpc>
              <a:spcPct val="90000"/>
            </a:lnSpc>
            <a:spcBef>
              <a:spcPct val="0"/>
            </a:spcBef>
            <a:spcAft>
              <a:spcPct val="15000"/>
            </a:spcAft>
            <a:buChar char="••"/>
          </a:pPr>
          <a:r>
            <a:rPr lang="es-ES" sz="1700" kern="1200" dirty="0">
              <a:solidFill>
                <a:srgbClr val="4E3B30"/>
              </a:solidFill>
            </a:rPr>
            <a:t>Propinas en función del servicio.</a:t>
          </a:r>
        </a:p>
      </dsp:txBody>
      <dsp:txXfrm>
        <a:off x="3748336" y="617502"/>
        <a:ext cx="3285058" cy="2799900"/>
      </dsp:txXfrm>
    </dsp:sp>
    <dsp:sp modelId="{FE84C427-47C1-44F7-8714-DE8C31590084}">
      <dsp:nvSpPr>
        <dsp:cNvPr id="0" name=""/>
        <dsp:cNvSpPr/>
      </dsp:nvSpPr>
      <dsp:spPr>
        <a:xfrm>
          <a:off x="7493303" y="127902"/>
          <a:ext cx="3285058" cy="4896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b="1" kern="1200"/>
            <a:t>c) Empleados:</a:t>
          </a:r>
          <a:endParaRPr lang="es-ES" sz="1700" kern="1200"/>
        </a:p>
      </dsp:txBody>
      <dsp:txXfrm>
        <a:off x="7493303" y="127902"/>
        <a:ext cx="3285058" cy="489600"/>
      </dsp:txXfrm>
    </dsp:sp>
    <dsp:sp modelId="{F39D896F-9BB0-4FEF-AC88-2A1D224676E4}">
      <dsp:nvSpPr>
        <dsp:cNvPr id="0" name=""/>
        <dsp:cNvSpPr/>
      </dsp:nvSpPr>
      <dsp:spPr>
        <a:xfrm>
          <a:off x="7493303" y="617502"/>
          <a:ext cx="3285058" cy="2799900"/>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es-ES" sz="1700" kern="1200" dirty="0">
              <a:solidFill>
                <a:srgbClr val="4E3B30"/>
              </a:solidFill>
            </a:rPr>
            <a:t>Empleados que más tratamientos realiza.</a:t>
          </a:r>
        </a:p>
        <a:p>
          <a:pPr marL="171450" lvl="1" indent="-171450" algn="just" defTabSz="755650">
            <a:lnSpc>
              <a:spcPct val="90000"/>
            </a:lnSpc>
            <a:spcBef>
              <a:spcPct val="0"/>
            </a:spcBef>
            <a:spcAft>
              <a:spcPct val="15000"/>
            </a:spcAft>
            <a:buChar char="••"/>
          </a:pPr>
          <a:r>
            <a:rPr lang="es-ES" sz="1700" kern="1200" dirty="0">
              <a:solidFill>
                <a:srgbClr val="4E3B30"/>
              </a:solidFill>
            </a:rPr>
            <a:t>Ventas por trabajador.</a:t>
          </a:r>
        </a:p>
        <a:p>
          <a:pPr marL="171450" lvl="1" indent="-171450" algn="just" defTabSz="755650">
            <a:lnSpc>
              <a:spcPct val="90000"/>
            </a:lnSpc>
            <a:spcBef>
              <a:spcPct val="0"/>
            </a:spcBef>
            <a:spcAft>
              <a:spcPct val="15000"/>
            </a:spcAft>
            <a:buChar char="••"/>
          </a:pPr>
          <a:r>
            <a:rPr lang="es-ES" sz="1700" kern="1200" dirty="0">
              <a:solidFill>
                <a:srgbClr val="4E3B30"/>
              </a:solidFill>
            </a:rPr>
            <a:t>Posibles “especializaciones” de los trabajadores en los servicios más simples.</a:t>
          </a:r>
        </a:p>
        <a:p>
          <a:pPr marL="171450" lvl="1" indent="-171450" algn="just" defTabSz="755650">
            <a:lnSpc>
              <a:spcPct val="90000"/>
            </a:lnSpc>
            <a:spcBef>
              <a:spcPct val="0"/>
            </a:spcBef>
            <a:spcAft>
              <a:spcPct val="15000"/>
            </a:spcAft>
            <a:buChar char="••"/>
          </a:pPr>
          <a:r>
            <a:rPr lang="es-ES" sz="1700" kern="1200" dirty="0">
              <a:solidFill>
                <a:srgbClr val="4E3B30"/>
              </a:solidFill>
            </a:rPr>
            <a:t>Propinas en función de trabajador</a:t>
          </a:r>
        </a:p>
      </dsp:txBody>
      <dsp:txXfrm>
        <a:off x="7493303" y="617502"/>
        <a:ext cx="3285058" cy="279990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9C3964AD-C90D-44FB-8B63-FFA115369566}" type="datetimeFigureOut">
              <a:rPr lang="es-ES" smtClean="0"/>
              <a:t>25/05/2020</a:t>
            </a:fld>
            <a:endParaRPr lang="es-ES"/>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599A663-BCF4-488F-AEF8-28C253676E33}" type="slidenum">
              <a:rPr lang="es-ES" smtClean="0"/>
              <a:t>‹Nº›</a:t>
            </a:fld>
            <a:endParaRPr lang="es-ES"/>
          </a:p>
        </p:txBody>
      </p:sp>
    </p:spTree>
    <p:extLst>
      <p:ext uri="{BB962C8B-B14F-4D97-AF65-F5344CB8AC3E}">
        <p14:creationId xmlns:p14="http://schemas.microsoft.com/office/powerpoint/2010/main" val="903184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16188" y="857250"/>
            <a:ext cx="4113212"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599A663-BCF4-488F-AEF8-28C253676E33}" type="slidenum">
              <a:rPr lang="es-ES" smtClean="0"/>
              <a:t>5</a:t>
            </a:fld>
            <a:endParaRPr lang="es-ES"/>
          </a:p>
        </p:txBody>
      </p:sp>
    </p:spTree>
    <p:extLst>
      <p:ext uri="{BB962C8B-B14F-4D97-AF65-F5344CB8AC3E}">
        <p14:creationId xmlns:p14="http://schemas.microsoft.com/office/powerpoint/2010/main" val="29288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32" y="1788454"/>
            <a:ext cx="8361228"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9" y="3956282"/>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399" indent="0" algn="ctr">
              <a:buNone/>
              <a:defRPr sz="1801"/>
            </a:lvl3pPr>
            <a:lvl4pPr marL="1371599" indent="0" algn="ctr">
              <a:buNone/>
              <a:defRPr sz="1600"/>
            </a:lvl4pPr>
            <a:lvl5pPr marL="1828800" indent="0" algn="ctr">
              <a:buNone/>
              <a:defRPr sz="1600"/>
            </a:lvl5pPr>
            <a:lvl6pPr marL="2286000" indent="0" algn="ctr">
              <a:buNone/>
              <a:defRPr sz="1600"/>
            </a:lvl6pPr>
            <a:lvl7pPr marL="2743201" indent="0" algn="ctr">
              <a:buNone/>
              <a:defRPr sz="1600"/>
            </a:lvl7pPr>
            <a:lvl8pPr marL="3200401" indent="0" algn="ctr">
              <a:buNone/>
              <a:defRPr sz="1600"/>
            </a:lvl8pPr>
            <a:lvl9pPr marL="3657601"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61" y="6453386"/>
            <a:ext cx="1607945" cy="404614"/>
          </a:xfrm>
        </p:spPr>
        <p:txBody>
          <a:bodyPr/>
          <a:lstStyle>
            <a:lvl1pPr>
              <a:defRPr baseline="0">
                <a:solidFill>
                  <a:schemeClr val="tx2"/>
                </a:solidFill>
              </a:defRPr>
            </a:lvl1pPr>
          </a:lstStyle>
          <a:p>
            <a:fld id="{C651D465-1CF5-446A-BA33-9E7D89B2295A}" type="datetime1">
              <a:rPr lang="en-US" smtClean="0"/>
              <a:t>5/25/2020</a:t>
            </a:fld>
            <a:endParaRPr lang="en-US" dirty="0"/>
          </a:p>
        </p:txBody>
      </p:sp>
      <p:sp>
        <p:nvSpPr>
          <p:cNvPr id="5" name="Footer Placeholder 4"/>
          <p:cNvSpPr>
            <a:spLocks noGrp="1"/>
          </p:cNvSpPr>
          <p:nvPr>
            <p:ph type="ftr" sz="quarter" idx="11"/>
          </p:nvPr>
        </p:nvSpPr>
        <p:spPr>
          <a:xfrm>
            <a:off x="2584054" y="6453386"/>
            <a:ext cx="7023380"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2"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62" y="744472"/>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3" y="2295528"/>
            <a:ext cx="9601200" cy="35718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F035FE-1BB7-4DC2-8AC7-9CF0D5CC2A11}" type="datetime1">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5" y="624157"/>
            <a:ext cx="1565765"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2" y="624157"/>
            <a:ext cx="8179641" cy="52432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9B528C-623C-4180-829D-5B07D3F5F069}" type="datetime1">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0F1891-BDC3-434F-ADB9-9E0C70EC1574}" type="datetime1">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7" y="1301363"/>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7"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399" indent="0">
              <a:buNone/>
              <a:defRPr sz="1801">
                <a:solidFill>
                  <a:schemeClr val="tx1">
                    <a:tint val="75000"/>
                  </a:schemeClr>
                </a:solidFill>
              </a:defRPr>
            </a:lvl3pPr>
            <a:lvl4pPr marL="1371599"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1" indent="0">
              <a:buNone/>
              <a:defRPr sz="1600">
                <a:solidFill>
                  <a:schemeClr val="tx1">
                    <a:tint val="75000"/>
                  </a:schemeClr>
                </a:solidFill>
              </a:defRPr>
            </a:lvl7pPr>
            <a:lvl8pPr marL="3200401" indent="0">
              <a:buNone/>
              <a:defRPr sz="1600">
                <a:solidFill>
                  <a:schemeClr val="tx1">
                    <a:tint val="75000"/>
                  </a:schemeClr>
                </a:solidFill>
              </a:defRPr>
            </a:lvl8pPr>
            <a:lvl9pPr marL="3657601"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738911" y="6453386"/>
            <a:ext cx="1622409" cy="404614"/>
          </a:xfrm>
        </p:spPr>
        <p:txBody>
          <a:bodyPr/>
          <a:lstStyle>
            <a:lvl1pPr>
              <a:defRPr>
                <a:solidFill>
                  <a:schemeClr val="tx2"/>
                </a:solidFill>
              </a:defRPr>
            </a:lvl1pPr>
          </a:lstStyle>
          <a:p>
            <a:fld id="{6FF779D0-7CD2-4B58-84A0-1117265F860F}" type="datetime1">
              <a:rPr lang="en-US" smtClean="0"/>
              <a:t>5/25/2020</a:t>
            </a:fld>
            <a:endParaRPr lang="en-US" dirty="0"/>
          </a:p>
        </p:txBody>
      </p:sp>
      <p:sp>
        <p:nvSpPr>
          <p:cNvPr id="5" name="Footer Placeholder 4"/>
          <p:cNvSpPr>
            <a:spLocks noGrp="1"/>
          </p:cNvSpPr>
          <p:nvPr>
            <p:ph type="ftr" sz="quarter" idx="11"/>
          </p:nvPr>
        </p:nvSpPr>
        <p:spPr>
          <a:xfrm>
            <a:off x="2584314" y="6453386"/>
            <a:ext cx="7023380"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2"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6"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2" y="2286003"/>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4" y="2286003"/>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F97D629-087C-4FA2-8C06-98E588CA7C0F}" type="datetime1">
              <a:rPr lang="en-US" smtClean="0"/>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3"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3" y="2340864"/>
            <a:ext cx="4443984" cy="823912"/>
          </a:xfrm>
        </p:spPr>
        <p:txBody>
          <a:bodyPr anchor="b">
            <a:noAutofit/>
          </a:bodyPr>
          <a:lstStyle>
            <a:lvl1pPr marL="0" indent="0">
              <a:lnSpc>
                <a:spcPct val="84000"/>
              </a:lnSpc>
              <a:spcBef>
                <a:spcPts val="0"/>
              </a:spcBef>
              <a:spcAft>
                <a:spcPts val="0"/>
              </a:spcAft>
              <a:buNone/>
              <a:defRPr sz="3001" b="0" baseline="0">
                <a:solidFill>
                  <a:schemeClr val="tx2"/>
                </a:solidFill>
              </a:defRPr>
            </a:lvl1pPr>
            <a:lvl2pPr marL="457200" indent="0">
              <a:buNone/>
              <a:defRPr sz="2000" b="1"/>
            </a:lvl2pPr>
            <a:lvl3pPr marL="914399" indent="0">
              <a:buNone/>
              <a:defRPr sz="1801" b="1"/>
            </a:lvl3pPr>
            <a:lvl4pPr marL="1371599" indent="0">
              <a:buNone/>
              <a:defRPr sz="1600" b="1"/>
            </a:lvl4pPr>
            <a:lvl5pPr marL="1828800" indent="0">
              <a:buNone/>
              <a:defRPr sz="1600" b="1"/>
            </a:lvl5pPr>
            <a:lvl6pPr marL="2286000" indent="0">
              <a:buNone/>
              <a:defRPr sz="1600" b="1"/>
            </a:lvl6pPr>
            <a:lvl7pPr marL="2743201" indent="0">
              <a:buNone/>
              <a:defRPr sz="1600" b="1"/>
            </a:lvl7pPr>
            <a:lvl8pPr marL="3200401" indent="0">
              <a:buNone/>
              <a:defRPr sz="1600" b="1"/>
            </a:lvl8pPr>
            <a:lvl9pPr marL="3657601"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371603" y="3305210"/>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6" y="2340864"/>
            <a:ext cx="4443984" cy="823912"/>
          </a:xfrm>
        </p:spPr>
        <p:txBody>
          <a:bodyPr anchor="b">
            <a:noAutofit/>
          </a:bodyPr>
          <a:lstStyle>
            <a:lvl1pPr marL="0" indent="0">
              <a:lnSpc>
                <a:spcPct val="84000"/>
              </a:lnSpc>
              <a:spcBef>
                <a:spcPts val="0"/>
              </a:spcBef>
              <a:spcAft>
                <a:spcPts val="0"/>
              </a:spcAft>
              <a:buNone/>
              <a:defRPr sz="3001" b="0" baseline="0">
                <a:solidFill>
                  <a:schemeClr val="tx2"/>
                </a:solidFill>
              </a:defRPr>
            </a:lvl1pPr>
            <a:lvl2pPr marL="457200" indent="0">
              <a:buNone/>
              <a:defRPr sz="2000" b="1"/>
            </a:lvl2pPr>
            <a:lvl3pPr marL="914399" indent="0">
              <a:buNone/>
              <a:defRPr sz="1801" b="1"/>
            </a:lvl3pPr>
            <a:lvl4pPr marL="1371599" indent="0">
              <a:buNone/>
              <a:defRPr sz="1600" b="1"/>
            </a:lvl4pPr>
            <a:lvl5pPr marL="1828800" indent="0">
              <a:buNone/>
              <a:defRPr sz="1600" b="1"/>
            </a:lvl5pPr>
            <a:lvl6pPr marL="2286000" indent="0">
              <a:buNone/>
              <a:defRPr sz="1600" b="1"/>
            </a:lvl6pPr>
            <a:lvl7pPr marL="2743201" indent="0">
              <a:buNone/>
              <a:defRPr sz="1600" b="1"/>
            </a:lvl7pPr>
            <a:lvl8pPr marL="3200401" indent="0">
              <a:buNone/>
              <a:defRPr sz="1600" b="1"/>
            </a:lvl8pPr>
            <a:lvl9pPr marL="3657601"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525016" y="3305210"/>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EF363AF-0249-4157-8546-18A83972A67E}" type="datetime1">
              <a:rPr lang="en-US" smtClean="0"/>
              <a:t>5/25/2020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29E7FD1-AAAD-4E24-BFAE-7979C8561BD8}" type="datetime1">
              <a:rPr lang="en-US" smtClean="0"/>
              <a:t>5/25/2020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75AF6-8D1C-4D79-A321-31A84D5C4614}" type="datetime1">
              <a:rPr lang="en-US" smtClean="0"/>
              <a:t>5/25/2020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3" y="685800"/>
            <a:ext cx="3855721"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1"/>
            </a:lvl3pPr>
            <a:lvl4pPr>
              <a:defRPr sz="1801"/>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3" y="2856344"/>
            <a:ext cx="3855721" cy="3011056"/>
          </a:xfrm>
        </p:spPr>
        <p:txBody>
          <a:bodyPr/>
          <a:lstStyle>
            <a:lvl1pPr marL="0" indent="0">
              <a:lnSpc>
                <a:spcPct val="113000"/>
              </a:lnSpc>
              <a:spcBef>
                <a:spcPts val="0"/>
              </a:spcBef>
              <a:spcAft>
                <a:spcPts val="1500"/>
              </a:spcAft>
              <a:buNone/>
              <a:defRPr sz="1600"/>
            </a:lvl1pPr>
            <a:lvl2pPr marL="457200" indent="0">
              <a:buNone/>
              <a:defRPr sz="1401"/>
            </a:lvl2pPr>
            <a:lvl3pPr marL="914399" indent="0">
              <a:buNone/>
              <a:defRPr sz="1200"/>
            </a:lvl3pPr>
            <a:lvl4pPr marL="1371599" indent="0">
              <a:buNone/>
              <a:defRPr sz="1001"/>
            </a:lvl4pPr>
            <a:lvl5pPr marL="1828800" indent="0">
              <a:buNone/>
              <a:defRPr sz="1001"/>
            </a:lvl5pPr>
            <a:lvl6pPr marL="2286000" indent="0">
              <a:buNone/>
              <a:defRPr sz="1001"/>
            </a:lvl6pPr>
            <a:lvl7pPr marL="2743201" indent="0">
              <a:buNone/>
              <a:defRPr sz="1001"/>
            </a:lvl7pPr>
            <a:lvl8pPr marL="3200401" indent="0">
              <a:buNone/>
              <a:defRPr sz="1001"/>
            </a:lvl8pPr>
            <a:lvl9pPr marL="3657601" indent="0">
              <a:buNone/>
              <a:defRPr sz="1001"/>
            </a:lvl9pPr>
          </a:lstStyle>
          <a:p>
            <a:pPr lvl="0"/>
            <a:r>
              <a:rPr lang="es-ES"/>
              <a:t>Haga clic para modificar el estilo de texto del patrón</a:t>
            </a:r>
          </a:p>
        </p:txBody>
      </p:sp>
      <p:sp>
        <p:nvSpPr>
          <p:cNvPr id="5" name="Date Placeholder 4"/>
          <p:cNvSpPr>
            <a:spLocks noGrp="1"/>
          </p:cNvSpPr>
          <p:nvPr>
            <p:ph type="dt" sz="half" idx="10"/>
          </p:nvPr>
        </p:nvSpPr>
        <p:spPr>
          <a:xfrm>
            <a:off x="723902" y="6453386"/>
            <a:ext cx="1204572" cy="404614"/>
          </a:xfrm>
        </p:spPr>
        <p:txBody>
          <a:bodyPr/>
          <a:lstStyle>
            <a:lvl1pPr>
              <a:defRPr>
                <a:solidFill>
                  <a:schemeClr val="tx2"/>
                </a:solidFill>
              </a:defRPr>
            </a:lvl1pPr>
          </a:lstStyle>
          <a:p>
            <a:fld id="{A9AB3F41-F736-42A5-911E-3C78BD53F23F}" type="datetime1">
              <a:rPr lang="en-US" smtClean="0"/>
              <a:t>5/25/2020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39"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2" y="376"/>
            <a:ext cx="2286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3" y="685800"/>
            <a:ext cx="3855721"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2" y="3"/>
            <a:ext cx="6659881" cy="6857999"/>
          </a:xfrm>
        </p:spPr>
        <p:txBody>
          <a:bodyPr anchor="t">
            <a:normAutofit/>
          </a:bodyPr>
          <a:lstStyle>
            <a:lvl1pPr marL="0" indent="0">
              <a:buNone/>
              <a:defRPr sz="2000"/>
            </a:lvl1pPr>
            <a:lvl2pPr marL="457200" indent="0">
              <a:buNone/>
              <a:defRPr sz="2000"/>
            </a:lvl2pPr>
            <a:lvl3pPr marL="914399" indent="0">
              <a:buNone/>
              <a:defRPr sz="2000"/>
            </a:lvl3pPr>
            <a:lvl4pPr marL="1371599" indent="0">
              <a:buNone/>
              <a:defRPr sz="2000"/>
            </a:lvl4pPr>
            <a:lvl5pPr marL="1828800" indent="0">
              <a:buNone/>
              <a:defRPr sz="2000"/>
            </a:lvl5pPr>
            <a:lvl6pPr marL="2286000" indent="0">
              <a:buNone/>
              <a:defRPr sz="2000"/>
            </a:lvl6pPr>
            <a:lvl7pPr marL="2743201" indent="0">
              <a:buNone/>
              <a:defRPr sz="2000"/>
            </a:lvl7pPr>
            <a:lvl8pPr marL="3200401" indent="0">
              <a:buNone/>
              <a:defRPr sz="2000"/>
            </a:lvl8pPr>
            <a:lvl9pPr marL="3657601"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3" y="2855968"/>
            <a:ext cx="3855721" cy="3011432"/>
          </a:xfrm>
        </p:spPr>
        <p:txBody>
          <a:bodyPr/>
          <a:lstStyle>
            <a:lvl1pPr marL="0" indent="0">
              <a:lnSpc>
                <a:spcPct val="113000"/>
              </a:lnSpc>
              <a:spcBef>
                <a:spcPts val="0"/>
              </a:spcBef>
              <a:spcAft>
                <a:spcPts val="1500"/>
              </a:spcAft>
              <a:buNone/>
              <a:defRPr sz="1600"/>
            </a:lvl1pPr>
            <a:lvl2pPr marL="457200" indent="0">
              <a:buNone/>
              <a:defRPr sz="1401"/>
            </a:lvl2pPr>
            <a:lvl3pPr marL="914399" indent="0">
              <a:buNone/>
              <a:defRPr sz="1200"/>
            </a:lvl3pPr>
            <a:lvl4pPr marL="1371599" indent="0">
              <a:buNone/>
              <a:defRPr sz="1001"/>
            </a:lvl4pPr>
            <a:lvl5pPr marL="1828800" indent="0">
              <a:buNone/>
              <a:defRPr sz="1001"/>
            </a:lvl5pPr>
            <a:lvl6pPr marL="2286000" indent="0">
              <a:buNone/>
              <a:defRPr sz="1001"/>
            </a:lvl6pPr>
            <a:lvl7pPr marL="2743201" indent="0">
              <a:buNone/>
              <a:defRPr sz="1001"/>
            </a:lvl7pPr>
            <a:lvl8pPr marL="3200401" indent="0">
              <a:buNone/>
              <a:defRPr sz="1001"/>
            </a:lvl8pPr>
            <a:lvl9pPr marL="3657601" indent="0">
              <a:buNone/>
              <a:defRPr sz="1001"/>
            </a:lvl9pPr>
          </a:lstStyle>
          <a:p>
            <a:pPr lvl="0"/>
            <a:r>
              <a:rPr lang="es-ES"/>
              <a:t>Haga clic para modificar el estilo de texto del patrón</a:t>
            </a:r>
          </a:p>
        </p:txBody>
      </p:sp>
      <p:sp>
        <p:nvSpPr>
          <p:cNvPr id="5" name="Date Placeholder 4"/>
          <p:cNvSpPr>
            <a:spLocks noGrp="1"/>
          </p:cNvSpPr>
          <p:nvPr>
            <p:ph type="dt" sz="half" idx="10"/>
          </p:nvPr>
        </p:nvSpPr>
        <p:spPr>
          <a:xfrm>
            <a:off x="723902" y="6453386"/>
            <a:ext cx="1204572" cy="404614"/>
          </a:xfrm>
        </p:spPr>
        <p:txBody>
          <a:bodyPr/>
          <a:lstStyle>
            <a:lvl1pPr>
              <a:defRPr>
                <a:solidFill>
                  <a:schemeClr val="tx2"/>
                </a:solidFill>
              </a:defRPr>
            </a:lvl1pPr>
          </a:lstStyle>
          <a:p>
            <a:fld id="{1D80DCF2-27BC-4026-8C8C-0BD6CF39007B}" type="datetime1">
              <a:rPr lang="en-US" smtClean="0"/>
              <a:t>5/25/2020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39"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2" y="376"/>
            <a:ext cx="2286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3"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3" y="2286000"/>
            <a:ext cx="9601200" cy="35814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1"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3D15BFF-4F72-4CBC-AE8B-75174C9CF48F}" type="datetime1">
              <a:rPr lang="en-US" smtClean="0"/>
              <a:t>5/25/2020</a:t>
            </a:fld>
            <a:endParaRPr lang="en-US" dirty="0"/>
          </a:p>
        </p:txBody>
      </p:sp>
      <p:sp>
        <p:nvSpPr>
          <p:cNvPr id="5" name="Footer Placeholder 4"/>
          <p:cNvSpPr>
            <a:spLocks noGrp="1"/>
          </p:cNvSpPr>
          <p:nvPr>
            <p:ph type="ftr" sz="quarter" idx="3"/>
          </p:nvPr>
        </p:nvSpPr>
        <p:spPr>
          <a:xfrm>
            <a:off x="2893567"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8"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6" y="376"/>
            <a:ext cx="2286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399"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9" indent="-384049" algn="l" defTabSz="914399" rtl="0" eaLnBrk="1" latinLnBrk="0" hangingPunct="1">
        <a:lnSpc>
          <a:spcPct val="94000"/>
        </a:lnSpc>
        <a:spcBef>
          <a:spcPts val="1001"/>
        </a:spcBef>
        <a:spcAft>
          <a:spcPts val="201"/>
        </a:spcAft>
        <a:buFont typeface="Franklin Gothic Book" panose="020B0503020102020204" pitchFamily="34" charset="0"/>
        <a:buChar char="■"/>
        <a:defRPr sz="2000" kern="1200" baseline="0">
          <a:solidFill>
            <a:schemeClr val="tx2"/>
          </a:solidFill>
          <a:latin typeface="+mn-lt"/>
          <a:ea typeface="+mn-ea"/>
          <a:cs typeface="+mn-cs"/>
        </a:defRPr>
      </a:lvl1pPr>
      <a:lvl2pPr marL="914399" indent="-384049" algn="l" defTabSz="914399" rtl="0" eaLnBrk="1" latinLnBrk="0" hangingPunct="1">
        <a:lnSpc>
          <a:spcPct val="94000"/>
        </a:lnSpc>
        <a:spcBef>
          <a:spcPts val="500"/>
        </a:spcBef>
        <a:spcAft>
          <a:spcPts val="201"/>
        </a:spcAft>
        <a:buFont typeface="Franklin Gothic Book" panose="020B0503020102020204" pitchFamily="34" charset="0"/>
        <a:buChar char="–"/>
        <a:defRPr sz="2000" i="1" kern="1200" baseline="0">
          <a:solidFill>
            <a:schemeClr val="tx2"/>
          </a:solidFill>
          <a:latin typeface="+mn-lt"/>
          <a:ea typeface="+mn-ea"/>
          <a:cs typeface="+mn-cs"/>
        </a:defRPr>
      </a:lvl2pPr>
      <a:lvl3pPr marL="1371599" indent="-384049" algn="l" defTabSz="914399" rtl="0" eaLnBrk="1" latinLnBrk="0" hangingPunct="1">
        <a:lnSpc>
          <a:spcPct val="94000"/>
        </a:lnSpc>
        <a:spcBef>
          <a:spcPts val="500"/>
        </a:spcBef>
        <a:spcAft>
          <a:spcPts val="201"/>
        </a:spcAft>
        <a:buFont typeface="Franklin Gothic Book" panose="020B0503020102020204" pitchFamily="34" charset="0"/>
        <a:buChar char="■"/>
        <a:defRPr sz="1801" kern="1200" baseline="0">
          <a:solidFill>
            <a:schemeClr val="tx2"/>
          </a:solidFill>
          <a:latin typeface="+mn-lt"/>
          <a:ea typeface="+mn-ea"/>
          <a:cs typeface="+mn-cs"/>
        </a:defRPr>
      </a:lvl3pPr>
      <a:lvl4pPr marL="1828800" indent="-384049" algn="l" defTabSz="914399" rtl="0" eaLnBrk="1" latinLnBrk="0" hangingPunct="1">
        <a:lnSpc>
          <a:spcPct val="94000"/>
        </a:lnSpc>
        <a:spcBef>
          <a:spcPts val="500"/>
        </a:spcBef>
        <a:spcAft>
          <a:spcPts val="201"/>
        </a:spcAft>
        <a:buFont typeface="Franklin Gothic Book" panose="020B0503020102020204" pitchFamily="34" charset="0"/>
        <a:buChar char="–"/>
        <a:defRPr sz="1801" i="1" kern="1200" baseline="0">
          <a:solidFill>
            <a:schemeClr val="tx2"/>
          </a:solidFill>
          <a:latin typeface="+mn-lt"/>
          <a:ea typeface="+mn-ea"/>
          <a:cs typeface="+mn-cs"/>
        </a:defRPr>
      </a:lvl4pPr>
      <a:lvl5pPr marL="2286000" indent="-384049" algn="l" defTabSz="914399" rtl="0" eaLnBrk="1" latinLnBrk="0" hangingPunct="1">
        <a:lnSpc>
          <a:spcPct val="94000"/>
        </a:lnSpc>
        <a:spcBef>
          <a:spcPts val="500"/>
        </a:spcBef>
        <a:spcAft>
          <a:spcPts val="201"/>
        </a:spcAft>
        <a:buFont typeface="Franklin Gothic Book" panose="020B0503020102020204" pitchFamily="34" charset="0"/>
        <a:buChar char="■"/>
        <a:defRPr sz="1600" kern="1200" baseline="0">
          <a:solidFill>
            <a:schemeClr val="tx2"/>
          </a:solidFill>
          <a:latin typeface="+mn-lt"/>
          <a:ea typeface="+mn-ea"/>
          <a:cs typeface="+mn-cs"/>
        </a:defRPr>
      </a:lvl5pPr>
      <a:lvl6pPr marL="2743201" indent="-384049" algn="l" defTabSz="914399" rtl="0" eaLnBrk="1" latinLnBrk="0" hangingPunct="1">
        <a:lnSpc>
          <a:spcPct val="94000"/>
        </a:lnSpc>
        <a:spcBef>
          <a:spcPts val="500"/>
        </a:spcBef>
        <a:spcAft>
          <a:spcPts val="201"/>
        </a:spcAft>
        <a:buFont typeface="Franklin Gothic Book" panose="020B0503020102020204" pitchFamily="34" charset="0"/>
        <a:buChar char="–"/>
        <a:defRPr sz="1600" i="1" kern="1200" baseline="0">
          <a:solidFill>
            <a:schemeClr val="tx2"/>
          </a:solidFill>
          <a:latin typeface="+mn-lt"/>
          <a:ea typeface="+mn-ea"/>
          <a:cs typeface="+mn-cs"/>
        </a:defRPr>
      </a:lvl6pPr>
      <a:lvl7pPr marL="3200401" indent="-384049" algn="l" defTabSz="914399" rtl="0" eaLnBrk="1" latinLnBrk="0" hangingPunct="1">
        <a:lnSpc>
          <a:spcPct val="94000"/>
        </a:lnSpc>
        <a:spcBef>
          <a:spcPts val="500"/>
        </a:spcBef>
        <a:spcAft>
          <a:spcPts val="201"/>
        </a:spcAft>
        <a:buFont typeface="Franklin Gothic Book" panose="020B0503020102020204" pitchFamily="34" charset="0"/>
        <a:buChar char="■"/>
        <a:defRPr sz="1401" kern="1200" baseline="0">
          <a:solidFill>
            <a:schemeClr val="tx2"/>
          </a:solidFill>
          <a:latin typeface="+mn-lt"/>
          <a:ea typeface="+mn-ea"/>
          <a:cs typeface="+mn-cs"/>
        </a:defRPr>
      </a:lvl7pPr>
      <a:lvl8pPr marL="3657601" indent="-384049" algn="l" defTabSz="914399" rtl="0" eaLnBrk="1" latinLnBrk="0" hangingPunct="1">
        <a:lnSpc>
          <a:spcPct val="94000"/>
        </a:lnSpc>
        <a:spcBef>
          <a:spcPts val="500"/>
        </a:spcBef>
        <a:spcAft>
          <a:spcPts val="201"/>
        </a:spcAft>
        <a:buFont typeface="Franklin Gothic Book" panose="020B0503020102020204" pitchFamily="34" charset="0"/>
        <a:buChar char="–"/>
        <a:defRPr sz="1401" i="1" kern="1200" baseline="0">
          <a:solidFill>
            <a:schemeClr val="tx2"/>
          </a:solidFill>
          <a:latin typeface="+mn-lt"/>
          <a:ea typeface="+mn-ea"/>
          <a:cs typeface="+mn-cs"/>
        </a:defRPr>
      </a:lvl8pPr>
      <a:lvl9pPr marL="4114800" indent="-384049" algn="l" defTabSz="914399" rtl="0" eaLnBrk="1" latinLnBrk="0" hangingPunct="1">
        <a:lnSpc>
          <a:spcPct val="94000"/>
        </a:lnSpc>
        <a:spcBef>
          <a:spcPts val="500"/>
        </a:spcBef>
        <a:spcAft>
          <a:spcPts val="201"/>
        </a:spcAft>
        <a:buFont typeface="Franklin Gothic Book" panose="020B0503020102020204" pitchFamily="34" charset="0"/>
        <a:buChar char="■"/>
        <a:defRPr sz="1401" kern="1200" baseline="0">
          <a:solidFill>
            <a:schemeClr val="tx2"/>
          </a:solidFill>
          <a:latin typeface="+mn-lt"/>
          <a:ea typeface="+mn-ea"/>
          <a:cs typeface="+mn-cs"/>
        </a:defRPr>
      </a:lvl9pPr>
    </p:bodyStyle>
    <p:otherStyle>
      <a:defPPr>
        <a:defRPr lang="en-US"/>
      </a:defPPr>
      <a:lvl1pPr marL="0" algn="l" defTabSz="914399" rtl="0" eaLnBrk="1" latinLnBrk="0" hangingPunct="1">
        <a:defRPr sz="1801" kern="1200">
          <a:solidFill>
            <a:schemeClr val="tx1"/>
          </a:solidFill>
          <a:latin typeface="+mn-lt"/>
          <a:ea typeface="+mn-ea"/>
          <a:cs typeface="+mn-cs"/>
        </a:defRPr>
      </a:lvl1pPr>
      <a:lvl2pPr marL="457200" algn="l" defTabSz="914399" rtl="0" eaLnBrk="1" latinLnBrk="0" hangingPunct="1">
        <a:defRPr sz="1801" kern="1200">
          <a:solidFill>
            <a:schemeClr val="tx1"/>
          </a:solidFill>
          <a:latin typeface="+mn-lt"/>
          <a:ea typeface="+mn-ea"/>
          <a:cs typeface="+mn-cs"/>
        </a:defRPr>
      </a:lvl2pPr>
      <a:lvl3pPr marL="914399" algn="l" defTabSz="914399" rtl="0" eaLnBrk="1" latinLnBrk="0" hangingPunct="1">
        <a:defRPr sz="1801" kern="1200">
          <a:solidFill>
            <a:schemeClr val="tx1"/>
          </a:solidFill>
          <a:latin typeface="+mn-lt"/>
          <a:ea typeface="+mn-ea"/>
          <a:cs typeface="+mn-cs"/>
        </a:defRPr>
      </a:lvl3pPr>
      <a:lvl4pPr marL="1371599" algn="l" defTabSz="914399" rtl="0" eaLnBrk="1" latinLnBrk="0" hangingPunct="1">
        <a:defRPr sz="1801" kern="1200">
          <a:solidFill>
            <a:schemeClr val="tx1"/>
          </a:solidFill>
          <a:latin typeface="+mn-lt"/>
          <a:ea typeface="+mn-ea"/>
          <a:cs typeface="+mn-cs"/>
        </a:defRPr>
      </a:lvl4pPr>
      <a:lvl5pPr marL="1828800" algn="l" defTabSz="914399" rtl="0" eaLnBrk="1" latinLnBrk="0" hangingPunct="1">
        <a:defRPr sz="1801" kern="1200">
          <a:solidFill>
            <a:schemeClr val="tx1"/>
          </a:solidFill>
          <a:latin typeface="+mn-lt"/>
          <a:ea typeface="+mn-ea"/>
          <a:cs typeface="+mn-cs"/>
        </a:defRPr>
      </a:lvl5pPr>
      <a:lvl6pPr marL="2286000" algn="l" defTabSz="914399" rtl="0" eaLnBrk="1" latinLnBrk="0" hangingPunct="1">
        <a:defRPr sz="1801" kern="1200">
          <a:solidFill>
            <a:schemeClr val="tx1"/>
          </a:solidFill>
          <a:latin typeface="+mn-lt"/>
          <a:ea typeface="+mn-ea"/>
          <a:cs typeface="+mn-cs"/>
        </a:defRPr>
      </a:lvl6pPr>
      <a:lvl7pPr marL="2743201" algn="l" defTabSz="914399" rtl="0" eaLnBrk="1" latinLnBrk="0" hangingPunct="1">
        <a:defRPr sz="1801" kern="1200">
          <a:solidFill>
            <a:schemeClr val="tx1"/>
          </a:solidFill>
          <a:latin typeface="+mn-lt"/>
          <a:ea typeface="+mn-ea"/>
          <a:cs typeface="+mn-cs"/>
        </a:defRPr>
      </a:lvl7pPr>
      <a:lvl8pPr marL="3200401" algn="l" defTabSz="914399" rtl="0" eaLnBrk="1" latinLnBrk="0" hangingPunct="1">
        <a:defRPr sz="1801" kern="1200">
          <a:solidFill>
            <a:schemeClr val="tx1"/>
          </a:solidFill>
          <a:latin typeface="+mn-lt"/>
          <a:ea typeface="+mn-ea"/>
          <a:cs typeface="+mn-cs"/>
        </a:defRPr>
      </a:lvl8pPr>
      <a:lvl9pPr marL="3657601" algn="l" defTabSz="914399" rtl="0" eaLnBrk="1" latinLnBrk="0" hangingPunct="1">
        <a:defRPr sz="1801"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userDrawn="1">
          <p15:clr>
            <a:srgbClr val="F26B43"/>
          </p15:clr>
        </p15:guide>
        <p15:guide id="4" orient="horz" pos="1440" userDrawn="1">
          <p15:clr>
            <a:srgbClr val="F26B43"/>
          </p15:clr>
        </p15:guide>
        <p15:guide id="6" orient="horz" pos="3696" userDrawn="1">
          <p15:clr>
            <a:srgbClr val="F26B43"/>
          </p15:clr>
        </p15:guide>
        <p15:guide id="7" orient="horz" pos="432" userDrawn="1">
          <p15:clr>
            <a:srgbClr val="F26B43"/>
          </p15:clr>
        </p15:guide>
        <p15:guide id="8" orient="horz" pos="1512" userDrawn="1">
          <p15:clr>
            <a:srgbClr val="F26B43"/>
          </p15:clr>
        </p15:guide>
        <p15:guide id="9" pos="6912" userDrawn="1">
          <p15:clr>
            <a:srgbClr val="F26B43"/>
          </p15:clr>
        </p15:guide>
        <p15:guide id="10" pos="937" userDrawn="1">
          <p15:clr>
            <a:srgbClr val="F26B43"/>
          </p15:clr>
        </p15:guide>
        <p15:guide id="11" pos="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666663" y="3835554"/>
            <a:ext cx="2858681" cy="356564"/>
          </a:xfrm>
        </p:spPr>
        <p:txBody>
          <a:bodyPr>
            <a:normAutofit fontScale="25000" lnSpcReduction="20000"/>
          </a:bodyPr>
          <a:lstStyle/>
          <a:p>
            <a:r>
              <a:rPr lang="es-ES_tradnl" sz="8000" dirty="0"/>
              <a:t>GRUPO DE TRABAJO</a:t>
            </a:r>
          </a:p>
          <a:p>
            <a:r>
              <a:rPr lang="es-ES_tradnl" sz="8000" dirty="0"/>
              <a:t>IES El Tablero</a:t>
            </a:r>
          </a:p>
          <a:p>
            <a:r>
              <a:rPr lang="es-ES_tradnl" sz="8000" dirty="0"/>
              <a:t>Curso 2019/2020</a:t>
            </a:r>
          </a:p>
          <a:p>
            <a:r>
              <a:rPr lang="es-ES_tradnl" sz="8000" dirty="0"/>
              <a:t>Código 201408GT052 </a:t>
            </a:r>
          </a:p>
          <a:p>
            <a:pPr algn="r"/>
            <a:endParaRPr lang="es-ES_tradnl" dirty="0"/>
          </a:p>
        </p:txBody>
      </p:sp>
      <p:pic>
        <p:nvPicPr>
          <p:cNvPr id="4" name="Imagen 3"/>
          <p:cNvPicPr>
            <a:picLocks noChangeAspect="1"/>
          </p:cNvPicPr>
          <p:nvPr/>
        </p:nvPicPr>
        <p:blipFill>
          <a:blip r:embed="rId2"/>
          <a:stretch>
            <a:fillRect/>
          </a:stretch>
        </p:blipFill>
        <p:spPr>
          <a:xfrm>
            <a:off x="7624162" y="3429002"/>
            <a:ext cx="3213028" cy="2124743"/>
          </a:xfrm>
          <a:prstGeom prst="rect">
            <a:avLst/>
          </a:prstGeom>
        </p:spPr>
      </p:pic>
      <p:sp>
        <p:nvSpPr>
          <p:cNvPr id="6" name="Título 5">
            <a:extLst>
              <a:ext uri="{FF2B5EF4-FFF2-40B4-BE49-F238E27FC236}">
                <a16:creationId xmlns="" xmlns:a16="http://schemas.microsoft.com/office/drawing/2014/main" id="{B59BFC3E-D867-4176-95CF-BA79510D323B}"/>
              </a:ext>
            </a:extLst>
          </p:cNvPr>
          <p:cNvSpPr>
            <a:spLocks noGrp="1"/>
          </p:cNvSpPr>
          <p:nvPr>
            <p:ph type="ctrTitle"/>
          </p:nvPr>
        </p:nvSpPr>
        <p:spPr>
          <a:xfrm>
            <a:off x="1354814" y="741038"/>
            <a:ext cx="9336686" cy="2098228"/>
          </a:xfrm>
        </p:spPr>
        <p:txBody>
          <a:bodyPr/>
          <a:lstStyle/>
          <a:p>
            <a:r>
              <a:rPr lang="es-ES" sz="4400" b="1" u="sng" cap="small" dirty="0"/>
              <a:t>El Control de Calidad Llevado a los Talleres de Peluquería y Estética </a:t>
            </a:r>
            <a:endParaRPr lang="es-ES" sz="4400" cap="small" dirty="0"/>
          </a:p>
        </p:txBody>
      </p:sp>
      <p:pic>
        <p:nvPicPr>
          <p:cNvPr id="1026" name="Picture 2" descr="Salon Bilbao | Salon &amp; Coin">
            <a:extLst>
              <a:ext uri="{FF2B5EF4-FFF2-40B4-BE49-F238E27FC236}">
                <a16:creationId xmlns="" xmlns:a16="http://schemas.microsoft.com/office/drawing/2014/main" id="{4F919F84-D8C4-415D-A3F6-76710E4F7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816" y="3429001"/>
            <a:ext cx="3145803" cy="209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588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0ECF2055-7B10-4399-9F12-94570F2DA68E}"/>
              </a:ext>
            </a:extLst>
          </p:cNvPr>
          <p:cNvSpPr>
            <a:spLocks noGrp="1"/>
          </p:cNvSpPr>
          <p:nvPr>
            <p:ph idx="1"/>
          </p:nvPr>
        </p:nvSpPr>
        <p:spPr>
          <a:xfrm>
            <a:off x="896556" y="751356"/>
            <a:ext cx="10976581" cy="6168788"/>
          </a:xfrm>
        </p:spPr>
        <p:txBody>
          <a:bodyPr>
            <a:noAutofit/>
          </a:bodyPr>
          <a:lstStyle/>
          <a:p>
            <a:pPr marL="0" indent="0" algn="just">
              <a:lnSpc>
                <a:spcPct val="150000"/>
              </a:lnSpc>
              <a:spcBef>
                <a:spcPts val="300"/>
              </a:spcBef>
              <a:spcAft>
                <a:spcPts val="300"/>
              </a:spcAft>
              <a:buNone/>
            </a:pPr>
            <a:r>
              <a:rPr lang="es-ES" dirty="0"/>
              <a:t>Las </a:t>
            </a:r>
            <a:r>
              <a:rPr lang="es-ES" b="1" dirty="0"/>
              <a:t>acciones comerciales </a:t>
            </a:r>
            <a:r>
              <a:rPr lang="es-ES" dirty="0"/>
              <a:t>realizables en un centro de Imagen Personal son:</a:t>
            </a:r>
          </a:p>
          <a:p>
            <a:pPr marL="987552" lvl="2" indent="-180000" algn="just">
              <a:lnSpc>
                <a:spcPct val="150000"/>
              </a:lnSpc>
              <a:spcBef>
                <a:spcPts val="300"/>
              </a:spcBef>
              <a:spcAft>
                <a:spcPts val="300"/>
              </a:spcAft>
              <a:buFont typeface="Arial" panose="020B0604020202020204" pitchFamily="34" charset="0"/>
              <a:buChar char="•"/>
            </a:pPr>
            <a:r>
              <a:rPr lang="es-ES" sz="2000" dirty="0"/>
              <a:t>La recomendación y venta de servicios.</a:t>
            </a:r>
          </a:p>
          <a:p>
            <a:pPr marL="987552" lvl="2" indent="-180000" algn="just">
              <a:lnSpc>
                <a:spcPct val="150000"/>
              </a:lnSpc>
              <a:spcBef>
                <a:spcPts val="300"/>
              </a:spcBef>
              <a:spcAft>
                <a:spcPts val="300"/>
              </a:spcAft>
              <a:buFont typeface="Arial" panose="020B0604020202020204" pitchFamily="34" charset="0"/>
              <a:buChar char="•"/>
            </a:pPr>
            <a:r>
              <a:rPr lang="es-ES" sz="2000" dirty="0"/>
              <a:t>La recomendación y venta de productos.</a:t>
            </a:r>
          </a:p>
          <a:p>
            <a:pPr marL="987552" lvl="2" indent="-180000" algn="just">
              <a:lnSpc>
                <a:spcPct val="150000"/>
              </a:lnSpc>
              <a:spcBef>
                <a:spcPts val="300"/>
              </a:spcBef>
              <a:spcAft>
                <a:spcPts val="300"/>
              </a:spcAft>
              <a:buFont typeface="Arial" panose="020B0604020202020204" pitchFamily="34" charset="0"/>
              <a:buChar char="•"/>
            </a:pPr>
            <a:r>
              <a:rPr lang="es-ES" sz="2000" dirty="0"/>
              <a:t>La aplicación del servicio en sí.</a:t>
            </a:r>
          </a:p>
          <a:p>
            <a:pPr marL="0" indent="0" algn="ctr">
              <a:lnSpc>
                <a:spcPct val="150000"/>
              </a:lnSpc>
              <a:spcBef>
                <a:spcPts val="300"/>
              </a:spcBef>
              <a:spcAft>
                <a:spcPts val="300"/>
              </a:spcAft>
              <a:buNone/>
            </a:pPr>
            <a:endParaRPr lang="es-ES" dirty="0"/>
          </a:p>
          <a:p>
            <a:pPr marL="0" indent="0" algn="just">
              <a:lnSpc>
                <a:spcPct val="150000"/>
              </a:lnSpc>
              <a:spcBef>
                <a:spcPts val="300"/>
              </a:spcBef>
              <a:spcAft>
                <a:spcPts val="300"/>
              </a:spcAft>
              <a:buNone/>
            </a:pPr>
            <a:r>
              <a:rPr lang="es-ES" spc="100" dirty="0"/>
              <a:t>En cuanto a la aplicación del servicio éste presenta la particularidad de ser intangible. Su presentación y consumo son inmediatos, al revés de lo que ocurre con los productos, que primero son fabricados, y luego han de venderse y ser utilizados. Aquí la perspectiva cambia, puesto que los productos que se elijan por la empresa para ver vendidos, ya han pasado diferentes controles de calidad. En este caso la elección del producto que responda al perfil de nuestra empresa, será uno de los puntos a tener en cuenta. Ya tenemos un control previo del producto terminado.</a:t>
            </a:r>
          </a:p>
          <a:p>
            <a:pPr marL="0" indent="0" algn="just">
              <a:lnSpc>
                <a:spcPct val="150000"/>
              </a:lnSpc>
              <a:spcBef>
                <a:spcPts val="300"/>
              </a:spcBef>
              <a:spcAft>
                <a:spcPts val="300"/>
              </a:spcAft>
              <a:buNone/>
            </a:pPr>
            <a:endParaRPr lang="es-ES" spc="100" dirty="0"/>
          </a:p>
          <a:p>
            <a:pPr marL="0" indent="0" algn="just">
              <a:lnSpc>
                <a:spcPct val="150000"/>
              </a:lnSpc>
              <a:spcBef>
                <a:spcPts val="300"/>
              </a:spcBef>
              <a:spcAft>
                <a:spcPts val="300"/>
              </a:spcAft>
              <a:buNone/>
            </a:pPr>
            <a:endParaRPr lang="es-ES" dirty="0"/>
          </a:p>
          <a:p>
            <a:pPr marL="0" indent="0">
              <a:lnSpc>
                <a:spcPct val="150000"/>
              </a:lnSpc>
              <a:buNone/>
            </a:pPr>
            <a:endParaRPr lang="es-ES" dirty="0"/>
          </a:p>
        </p:txBody>
      </p:sp>
      <p:sp>
        <p:nvSpPr>
          <p:cNvPr id="6" name="Marcador de número de diapositiva 5"/>
          <p:cNvSpPr>
            <a:spLocks noGrp="1"/>
          </p:cNvSpPr>
          <p:nvPr>
            <p:ph type="sldNum" sz="quarter" idx="12"/>
          </p:nvPr>
        </p:nvSpPr>
        <p:spPr>
          <a:xfrm>
            <a:off x="-64394" y="6453386"/>
            <a:ext cx="418200" cy="404614"/>
          </a:xfrm>
        </p:spPr>
        <p:txBody>
          <a:bodyPr/>
          <a:lstStyle/>
          <a:p>
            <a:r>
              <a:rPr lang="en-US" sz="2000" b="1" i="1" dirty="0"/>
              <a:t>6</a:t>
            </a:r>
          </a:p>
        </p:txBody>
      </p:sp>
      <p:sp>
        <p:nvSpPr>
          <p:cNvPr id="9" name="Título 3"/>
          <p:cNvSpPr>
            <a:spLocks noGrp="1"/>
          </p:cNvSpPr>
          <p:nvPr>
            <p:ph type="title"/>
          </p:nvPr>
        </p:nvSpPr>
        <p:spPr>
          <a:xfrm>
            <a:off x="1229933" y="312428"/>
            <a:ext cx="9601200" cy="624852"/>
          </a:xfrm>
        </p:spPr>
        <p:txBody>
          <a:bodyPr>
            <a:normAutofit fontScale="90000"/>
          </a:bodyPr>
          <a:lstStyle/>
          <a:p>
            <a:pPr algn="ctr"/>
            <a:r>
              <a:rPr lang="es-ES" sz="2700" b="1" u="sng" dirty="0">
                <a:solidFill>
                  <a:srgbClr val="4E3B30"/>
                </a:solidFill>
              </a:rPr>
              <a:t>REFERENTES PREVIOS</a:t>
            </a:r>
            <a:r>
              <a:rPr lang="es-ES" u="sng" dirty="0" smtClean="0">
                <a:solidFill>
                  <a:srgbClr val="4E3B30"/>
                </a:solidFill>
              </a:rPr>
              <a:t/>
            </a:r>
            <a:br>
              <a:rPr lang="es-ES" u="sng" dirty="0" smtClean="0">
                <a:solidFill>
                  <a:srgbClr val="4E3B30"/>
                </a:solidFill>
              </a:rPr>
            </a:br>
            <a:endParaRPr lang="es-ES" dirty="0"/>
          </a:p>
        </p:txBody>
      </p:sp>
    </p:spTree>
    <p:extLst>
      <p:ext uri="{BB962C8B-B14F-4D97-AF65-F5344CB8AC3E}">
        <p14:creationId xmlns:p14="http://schemas.microsoft.com/office/powerpoint/2010/main" val="2900253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0ECF2055-7B10-4399-9F12-94570F2DA68E}"/>
              </a:ext>
            </a:extLst>
          </p:cNvPr>
          <p:cNvSpPr>
            <a:spLocks noGrp="1"/>
          </p:cNvSpPr>
          <p:nvPr>
            <p:ph idx="1"/>
          </p:nvPr>
        </p:nvSpPr>
        <p:spPr>
          <a:xfrm>
            <a:off x="812147" y="761228"/>
            <a:ext cx="10976581" cy="6096775"/>
          </a:xfrm>
        </p:spPr>
        <p:txBody>
          <a:bodyPr>
            <a:noAutofit/>
          </a:bodyPr>
          <a:lstStyle/>
          <a:p>
            <a:pPr marL="0" indent="0" algn="just">
              <a:lnSpc>
                <a:spcPct val="110000"/>
              </a:lnSpc>
              <a:spcBef>
                <a:spcPts val="300"/>
              </a:spcBef>
              <a:spcAft>
                <a:spcPts val="300"/>
              </a:spcAft>
              <a:buNone/>
            </a:pPr>
            <a:r>
              <a:rPr lang="es-ES" sz="2201" spc="100" dirty="0"/>
              <a:t>En el caso de los servicios, como se ha introducido anteriormente,, se les debe, pues, aplicar una serie de técnicas de </a:t>
            </a:r>
            <a:r>
              <a:rPr lang="es-ES" sz="2201" b="1" spc="100" dirty="0"/>
              <a:t>gestión de calidad</a:t>
            </a:r>
            <a:r>
              <a:rPr lang="es-ES" sz="2201" spc="100" dirty="0"/>
              <a:t> que nos permita:</a:t>
            </a:r>
          </a:p>
          <a:p>
            <a:pPr marL="530352" lvl="1" indent="-180000" algn="just">
              <a:lnSpc>
                <a:spcPct val="110000"/>
              </a:lnSpc>
              <a:spcBef>
                <a:spcPts val="300"/>
              </a:spcBef>
              <a:spcAft>
                <a:spcPts val="300"/>
              </a:spcAft>
              <a:buFont typeface="Arial" panose="020B0604020202020204" pitchFamily="34" charset="0"/>
              <a:buChar char="•"/>
            </a:pPr>
            <a:r>
              <a:rPr lang="es-ES" sz="2201" b="1" spc="100" dirty="0"/>
              <a:t>Reducir los errores al mínimo,</a:t>
            </a:r>
            <a:endParaRPr lang="es-ES" sz="2201" spc="100" dirty="0"/>
          </a:p>
          <a:p>
            <a:pPr marL="530352" lvl="1" indent="-180000" algn="just">
              <a:lnSpc>
                <a:spcPct val="110000"/>
              </a:lnSpc>
              <a:spcBef>
                <a:spcPts val="300"/>
              </a:spcBef>
              <a:spcAft>
                <a:spcPts val="300"/>
              </a:spcAft>
              <a:buFont typeface="Arial" panose="020B0604020202020204" pitchFamily="34" charset="0"/>
              <a:buChar char="•"/>
            </a:pPr>
            <a:r>
              <a:rPr lang="es-ES" sz="2201" b="1" spc="100" dirty="0"/>
              <a:t>Optimizar los resultados, </a:t>
            </a:r>
            <a:endParaRPr lang="es-ES" sz="2201" spc="100" dirty="0"/>
          </a:p>
          <a:p>
            <a:pPr marL="530352" lvl="1" indent="-180000" algn="just">
              <a:lnSpc>
                <a:spcPct val="110000"/>
              </a:lnSpc>
              <a:spcBef>
                <a:spcPts val="300"/>
              </a:spcBef>
              <a:spcAft>
                <a:spcPts val="300"/>
              </a:spcAft>
              <a:buFont typeface="Arial" panose="020B0604020202020204" pitchFamily="34" charset="0"/>
              <a:buChar char="•"/>
            </a:pPr>
            <a:r>
              <a:rPr lang="es-ES" sz="2201" b="1" spc="100" dirty="0"/>
              <a:t>No olvidar que rentabilidad y productividad</a:t>
            </a:r>
            <a:r>
              <a:rPr lang="es-ES" sz="2201" spc="100" dirty="0"/>
              <a:t> son términos que se traducen en el grado de satisfacción de la clientela, y se puede medir por el aumento de venta o de demanda de prestación de servicios.  </a:t>
            </a:r>
          </a:p>
          <a:p>
            <a:pPr marL="0" indent="0" algn="just">
              <a:lnSpc>
                <a:spcPct val="110000"/>
              </a:lnSpc>
              <a:spcBef>
                <a:spcPts val="300"/>
              </a:spcBef>
              <a:spcAft>
                <a:spcPts val="300"/>
              </a:spcAft>
              <a:buNone/>
            </a:pPr>
            <a:r>
              <a:rPr lang="es-ES" sz="2201" spc="100" dirty="0"/>
              <a:t>Si hablamos de la venta de producto La acción comercial comienza antes, durante y después de la venta. Es preciso disponer de un método claro para la evaluación de estos servicios, basándose siempre en dos aspectos importantes:</a:t>
            </a:r>
          </a:p>
          <a:p>
            <a:pPr marL="0" indent="-180000" algn="just">
              <a:lnSpc>
                <a:spcPct val="110000"/>
              </a:lnSpc>
              <a:spcBef>
                <a:spcPts val="300"/>
              </a:spcBef>
              <a:spcAft>
                <a:spcPts val="300"/>
              </a:spcAft>
              <a:buFont typeface="Arial" panose="020B0604020202020204" pitchFamily="34" charset="0"/>
              <a:buChar char="•"/>
            </a:pPr>
            <a:r>
              <a:rPr lang="es-ES" sz="2201" spc="100" dirty="0"/>
              <a:t>Proporcionar un buen </a:t>
            </a:r>
            <a:r>
              <a:rPr lang="es-ES" sz="2201" b="1" spc="100" dirty="0"/>
              <a:t>asesoramiento técnico profesional </a:t>
            </a:r>
            <a:r>
              <a:rPr lang="es-ES" sz="2201" spc="100" dirty="0"/>
              <a:t>en cuanto a la acción de los cosméticos y sus técnicas y frecuencia de aplicación.</a:t>
            </a:r>
          </a:p>
          <a:p>
            <a:pPr marL="0" indent="-180000" algn="just">
              <a:lnSpc>
                <a:spcPct val="110000"/>
              </a:lnSpc>
              <a:spcBef>
                <a:spcPts val="300"/>
              </a:spcBef>
              <a:spcAft>
                <a:spcPts val="300"/>
              </a:spcAft>
              <a:buFont typeface="Arial" panose="020B0604020202020204" pitchFamily="34" charset="0"/>
              <a:buChar char="•"/>
            </a:pPr>
            <a:r>
              <a:rPr lang="es-ES" sz="2201" spc="100" dirty="0"/>
              <a:t>Adaptar la venta a las </a:t>
            </a:r>
            <a:r>
              <a:rPr lang="es-ES" sz="2201" b="1" spc="100" dirty="0"/>
              <a:t>necesidades reales </a:t>
            </a:r>
            <a:r>
              <a:rPr lang="es-ES" sz="2201" spc="100" dirty="0"/>
              <a:t>de la clientela y, como en el caso de los servicios, no tener sólo en cuenta el punto de vista comercial.</a:t>
            </a:r>
          </a:p>
          <a:p>
            <a:pPr marL="0" indent="0" algn="just">
              <a:lnSpc>
                <a:spcPct val="70000"/>
              </a:lnSpc>
              <a:spcBef>
                <a:spcPts val="300"/>
              </a:spcBef>
              <a:spcAft>
                <a:spcPts val="300"/>
              </a:spcAft>
              <a:buNone/>
            </a:pPr>
            <a:endParaRPr lang="es-ES" sz="2201" dirty="0"/>
          </a:p>
          <a:p>
            <a:pPr marL="0" indent="0">
              <a:buNone/>
            </a:pPr>
            <a:endParaRPr lang="es-ES" sz="2201" dirty="0"/>
          </a:p>
        </p:txBody>
      </p:sp>
      <p:sp>
        <p:nvSpPr>
          <p:cNvPr id="6" name="Marcador de número de diapositiva 5"/>
          <p:cNvSpPr>
            <a:spLocks noGrp="1"/>
          </p:cNvSpPr>
          <p:nvPr>
            <p:ph type="sldNum" sz="quarter" idx="12"/>
          </p:nvPr>
        </p:nvSpPr>
        <p:spPr>
          <a:xfrm>
            <a:off x="-64394" y="6453386"/>
            <a:ext cx="418200" cy="404614"/>
          </a:xfrm>
        </p:spPr>
        <p:txBody>
          <a:bodyPr/>
          <a:lstStyle/>
          <a:p>
            <a:r>
              <a:rPr lang="en-US" sz="2000" b="1" i="1" dirty="0"/>
              <a:t>7</a:t>
            </a:r>
          </a:p>
        </p:txBody>
      </p:sp>
      <p:sp>
        <p:nvSpPr>
          <p:cNvPr id="8" name="Título 3"/>
          <p:cNvSpPr>
            <a:spLocks noGrp="1"/>
          </p:cNvSpPr>
          <p:nvPr>
            <p:ph type="title"/>
          </p:nvPr>
        </p:nvSpPr>
        <p:spPr>
          <a:xfrm>
            <a:off x="1300269" y="281356"/>
            <a:ext cx="9601200" cy="624852"/>
          </a:xfrm>
        </p:spPr>
        <p:txBody>
          <a:bodyPr>
            <a:normAutofit fontScale="90000"/>
          </a:bodyPr>
          <a:lstStyle/>
          <a:p>
            <a:pPr algn="ctr"/>
            <a:r>
              <a:rPr lang="es-ES" sz="2700" b="1" u="sng" dirty="0">
                <a:solidFill>
                  <a:srgbClr val="4E3B30"/>
                </a:solidFill>
              </a:rPr>
              <a:t>REFERENTES PREVIOS</a:t>
            </a:r>
            <a:r>
              <a:rPr lang="es-ES" u="sng" dirty="0" smtClean="0">
                <a:solidFill>
                  <a:srgbClr val="4E3B30"/>
                </a:solidFill>
              </a:rPr>
              <a:t/>
            </a:r>
            <a:br>
              <a:rPr lang="es-ES" u="sng" dirty="0" smtClean="0">
                <a:solidFill>
                  <a:srgbClr val="4E3B30"/>
                </a:solidFill>
              </a:rPr>
            </a:br>
            <a:endParaRPr lang="es-ES" dirty="0"/>
          </a:p>
        </p:txBody>
      </p:sp>
    </p:spTree>
    <p:extLst>
      <p:ext uri="{BB962C8B-B14F-4D97-AF65-F5344CB8AC3E}">
        <p14:creationId xmlns:p14="http://schemas.microsoft.com/office/powerpoint/2010/main" val="148401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 xmlns:a16="http://schemas.microsoft.com/office/drawing/2014/main" id="{88AC89A3-7F79-4BBF-97F0-87392C2E097A}"/>
              </a:ext>
            </a:extLst>
          </p:cNvPr>
          <p:cNvGraphicFramePr>
            <a:graphicFrameLocks noGrp="1"/>
          </p:cNvGraphicFramePr>
          <p:nvPr>
            <p:ph idx="1"/>
            <p:extLst>
              <p:ext uri="{D42A27DB-BD31-4B8C-83A1-F6EECF244321}">
                <p14:modId xmlns:p14="http://schemas.microsoft.com/office/powerpoint/2010/main" val="2771599846"/>
              </p:ext>
            </p:extLst>
          </p:nvPr>
        </p:nvGraphicFramePr>
        <p:xfrm>
          <a:off x="1051715" y="613941"/>
          <a:ext cx="10809028" cy="6523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número de diapositiva 5"/>
          <p:cNvSpPr>
            <a:spLocks noGrp="1"/>
          </p:cNvSpPr>
          <p:nvPr>
            <p:ph type="sldNum" sz="quarter" idx="12"/>
          </p:nvPr>
        </p:nvSpPr>
        <p:spPr>
          <a:xfrm>
            <a:off x="-64394" y="6453386"/>
            <a:ext cx="418200" cy="404614"/>
          </a:xfrm>
        </p:spPr>
        <p:txBody>
          <a:bodyPr/>
          <a:lstStyle/>
          <a:p>
            <a:r>
              <a:rPr lang="en-US" sz="2000" b="1" i="1" dirty="0"/>
              <a:t>8</a:t>
            </a:r>
          </a:p>
        </p:txBody>
      </p:sp>
      <p:sp>
        <p:nvSpPr>
          <p:cNvPr id="8" name="Título 3"/>
          <p:cNvSpPr>
            <a:spLocks noGrp="1"/>
          </p:cNvSpPr>
          <p:nvPr>
            <p:ph type="title"/>
          </p:nvPr>
        </p:nvSpPr>
        <p:spPr>
          <a:xfrm>
            <a:off x="1286205" y="165298"/>
            <a:ext cx="9601200" cy="624852"/>
          </a:xfrm>
        </p:spPr>
        <p:txBody>
          <a:bodyPr>
            <a:normAutofit fontScale="90000"/>
          </a:bodyPr>
          <a:lstStyle/>
          <a:p>
            <a:pPr algn="ctr"/>
            <a:r>
              <a:rPr lang="es-ES" sz="2700" b="1" u="sng" dirty="0">
                <a:solidFill>
                  <a:srgbClr val="4E3B30"/>
                </a:solidFill>
              </a:rPr>
              <a:t>REFERENTES PREVIOS</a:t>
            </a:r>
            <a:r>
              <a:rPr lang="es-ES" u="sng" dirty="0" smtClean="0">
                <a:solidFill>
                  <a:srgbClr val="4E3B30"/>
                </a:solidFill>
              </a:rPr>
              <a:t/>
            </a:r>
            <a:br>
              <a:rPr lang="es-ES" u="sng" dirty="0" smtClean="0">
                <a:solidFill>
                  <a:srgbClr val="4E3B30"/>
                </a:solidFill>
              </a:rPr>
            </a:br>
            <a:endParaRPr lang="es-ES" dirty="0"/>
          </a:p>
        </p:txBody>
      </p:sp>
    </p:spTree>
    <p:extLst>
      <p:ext uri="{BB962C8B-B14F-4D97-AF65-F5344CB8AC3E}">
        <p14:creationId xmlns:p14="http://schemas.microsoft.com/office/powerpoint/2010/main" val="3950347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E5CA59B-0ACF-4479-8301-0728C164E7D9}"/>
              </a:ext>
            </a:extLst>
          </p:cNvPr>
          <p:cNvSpPr>
            <a:spLocks noGrp="1"/>
          </p:cNvSpPr>
          <p:nvPr>
            <p:ph type="title"/>
          </p:nvPr>
        </p:nvSpPr>
        <p:spPr>
          <a:xfrm>
            <a:off x="3124183" y="321881"/>
            <a:ext cx="6473237" cy="433317"/>
          </a:xfrm>
        </p:spPr>
        <p:txBody>
          <a:bodyPr>
            <a:noAutofit/>
          </a:bodyPr>
          <a:lstStyle/>
          <a:p>
            <a:pPr algn="ctr"/>
            <a:r>
              <a:rPr lang="es-ES" sz="2400" b="1" dirty="0"/>
              <a:t>3.- </a:t>
            </a:r>
            <a:r>
              <a:rPr lang="es-ES" sz="2400" b="1" u="sng" dirty="0"/>
              <a:t>PRINCIPIOS DE CALIDAD DE LOS SERVICIOS</a:t>
            </a:r>
          </a:p>
        </p:txBody>
      </p:sp>
      <p:sp>
        <p:nvSpPr>
          <p:cNvPr id="3" name="Marcador de contenido 2">
            <a:extLst>
              <a:ext uri="{FF2B5EF4-FFF2-40B4-BE49-F238E27FC236}">
                <a16:creationId xmlns="" xmlns:a16="http://schemas.microsoft.com/office/drawing/2014/main" id="{00E1F22F-643F-4766-BA75-ACA405068492}"/>
              </a:ext>
            </a:extLst>
          </p:cNvPr>
          <p:cNvSpPr>
            <a:spLocks noGrp="1"/>
          </p:cNvSpPr>
          <p:nvPr>
            <p:ph sz="half" idx="1"/>
          </p:nvPr>
        </p:nvSpPr>
        <p:spPr>
          <a:xfrm>
            <a:off x="1085000" y="771101"/>
            <a:ext cx="10497403" cy="303723"/>
          </a:xfrm>
        </p:spPr>
        <p:txBody>
          <a:bodyPr>
            <a:noAutofit/>
          </a:bodyPr>
          <a:lstStyle/>
          <a:p>
            <a:pPr marL="0" indent="0">
              <a:buNone/>
            </a:pPr>
            <a:r>
              <a:rPr lang="es-ES" sz="1401" dirty="0"/>
              <a:t>Los grandes </a:t>
            </a:r>
            <a:r>
              <a:rPr lang="es-ES" sz="1401" b="1" dirty="0"/>
              <a:t>principios</a:t>
            </a:r>
            <a:r>
              <a:rPr lang="es-ES" sz="1401" dirty="0"/>
              <a:t> sobre los que descansa la calidad del servicio se pueden resumir del siguiente modo:</a:t>
            </a:r>
          </a:p>
        </p:txBody>
      </p:sp>
      <p:sp>
        <p:nvSpPr>
          <p:cNvPr id="4" name="Marcador de contenido 3">
            <a:extLst>
              <a:ext uri="{FF2B5EF4-FFF2-40B4-BE49-F238E27FC236}">
                <a16:creationId xmlns="" xmlns:a16="http://schemas.microsoft.com/office/drawing/2014/main" id="{03BB4745-D018-45C3-959B-A66F5D1E1F95}"/>
              </a:ext>
            </a:extLst>
          </p:cNvPr>
          <p:cNvSpPr>
            <a:spLocks noGrp="1"/>
          </p:cNvSpPr>
          <p:nvPr>
            <p:ph sz="half" idx="2"/>
          </p:nvPr>
        </p:nvSpPr>
        <p:spPr>
          <a:xfrm>
            <a:off x="1133905" y="3096886"/>
            <a:ext cx="10689502" cy="781337"/>
          </a:xfrm>
        </p:spPr>
        <p:txBody>
          <a:bodyPr>
            <a:normAutofit/>
          </a:bodyPr>
          <a:lstStyle/>
          <a:p>
            <a:pPr marL="180000" indent="-180000" algn="just">
              <a:lnSpc>
                <a:spcPct val="100000"/>
              </a:lnSpc>
              <a:spcBef>
                <a:spcPts val="300"/>
              </a:spcBef>
              <a:spcAft>
                <a:spcPts val="300"/>
              </a:spcAft>
              <a:buFont typeface="Arial" panose="020B0604020202020204" pitchFamily="34" charset="0"/>
              <a:buChar char="•"/>
            </a:pPr>
            <a:r>
              <a:rPr lang="es-ES" sz="1401" dirty="0"/>
              <a:t>Las empresa debe formular promesas que le permitan alcanzar sus objetivos</a:t>
            </a:r>
            <a:r>
              <a:rPr lang="es-ES" sz="1401" b="1" dirty="0"/>
              <a:t>. No se deben prometer objetivos inalcanzables</a:t>
            </a:r>
            <a:r>
              <a:rPr lang="es-ES" sz="1401" dirty="0"/>
              <a:t>, porque ello implicará frustración y decepción en las expectativas creadas. En la mayoría de los casos, la consecuencia es la pérdida de confianza, que suele dar como resultado la pérdida de la clienta. </a:t>
            </a:r>
          </a:p>
        </p:txBody>
      </p:sp>
      <p:sp>
        <p:nvSpPr>
          <p:cNvPr id="13" name="Marcador de contenido 2">
            <a:extLst>
              <a:ext uri="{FF2B5EF4-FFF2-40B4-BE49-F238E27FC236}">
                <a16:creationId xmlns="" xmlns:a16="http://schemas.microsoft.com/office/drawing/2014/main" id="{B30DB410-A6F1-4733-98F3-56058F67F152}"/>
              </a:ext>
            </a:extLst>
          </p:cNvPr>
          <p:cNvSpPr txBox="1">
            <a:spLocks/>
          </p:cNvSpPr>
          <p:nvPr/>
        </p:nvSpPr>
        <p:spPr>
          <a:xfrm>
            <a:off x="5057248" y="3038335"/>
            <a:ext cx="2607111" cy="1328953"/>
          </a:xfrm>
          <a:prstGeom prst="rect">
            <a:avLst/>
          </a:prstGeom>
        </p:spPr>
        <p:txBody>
          <a:bodyPr vert="horz" lIns="91440" tIns="45721" rIns="91440" bIns="45721"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endParaRPr lang="es-ES" dirty="0"/>
          </a:p>
        </p:txBody>
      </p:sp>
      <p:pic>
        <p:nvPicPr>
          <p:cNvPr id="14" name="Imagen 13" descr="Imagen relacionada">
            <a:extLst>
              <a:ext uri="{FF2B5EF4-FFF2-40B4-BE49-F238E27FC236}">
                <a16:creationId xmlns="" xmlns:a16="http://schemas.microsoft.com/office/drawing/2014/main" id="{4D7D74DF-5CC8-4027-9455-27660CC89EC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65898" y="1074822"/>
            <a:ext cx="2155820" cy="1700462"/>
          </a:xfrm>
          <a:prstGeom prst="rect">
            <a:avLst/>
          </a:prstGeom>
          <a:noFill/>
          <a:ln>
            <a:noFill/>
          </a:ln>
        </p:spPr>
      </p:pic>
      <p:sp>
        <p:nvSpPr>
          <p:cNvPr id="15" name="Marcador de contenido 2">
            <a:extLst>
              <a:ext uri="{FF2B5EF4-FFF2-40B4-BE49-F238E27FC236}">
                <a16:creationId xmlns="" xmlns:a16="http://schemas.microsoft.com/office/drawing/2014/main" id="{31839EF7-D5B0-4499-9C17-028242F438A1}"/>
              </a:ext>
            </a:extLst>
          </p:cNvPr>
          <p:cNvSpPr txBox="1">
            <a:spLocks/>
          </p:cNvSpPr>
          <p:nvPr/>
        </p:nvSpPr>
        <p:spPr>
          <a:xfrm>
            <a:off x="1133904" y="1133373"/>
            <a:ext cx="8731993" cy="1904960"/>
          </a:xfrm>
          <a:prstGeom prst="rect">
            <a:avLst/>
          </a:prstGeom>
        </p:spPr>
        <p:txBody>
          <a:bodyPr vert="horz" lIns="91440" tIns="45721" rIns="91440" bIns="45721" rtlCol="0">
            <a:normAutofit fontScale="2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180000" indent="-180000" algn="just">
              <a:lnSpc>
                <a:spcPct val="120000"/>
              </a:lnSpc>
              <a:spcBef>
                <a:spcPts val="300"/>
              </a:spcBef>
              <a:spcAft>
                <a:spcPts val="300"/>
              </a:spcAft>
              <a:buFont typeface="Arial" panose="020B0604020202020204" pitchFamily="34" charset="0"/>
              <a:buChar char="•"/>
            </a:pPr>
            <a:r>
              <a:rPr lang="es-ES" sz="5600" dirty="0"/>
              <a:t>La clienta o </a:t>
            </a:r>
            <a:r>
              <a:rPr lang="es-ES" sz="5600" b="1" dirty="0"/>
              <a:t>cliente es quien juzga</a:t>
            </a:r>
            <a:r>
              <a:rPr lang="es-ES" sz="5600" dirty="0"/>
              <a:t> el servicio. Sus opiniones son, por tanto, fundamentales. Aunque la calidad percibida por el cliente es subjetiva y no siempre coincide con la realidad, es fundamental para las empresas </a:t>
            </a:r>
            <a:r>
              <a:rPr lang="es-ES" sz="5600" b="1" dirty="0"/>
              <a:t>establecer un sistema de gestión</a:t>
            </a:r>
            <a:r>
              <a:rPr lang="es-ES" sz="5600" dirty="0"/>
              <a:t> que investigue acerca de la satisfacción de los clientes, expectativas previas, su motivación, sus necesidades y el resultado esperado y que permita la mejora permanente del sistema de organización y, en consecuencia, de la calidad de los productos y servicios ofrecidos. </a:t>
            </a:r>
          </a:p>
          <a:p>
            <a:pPr marL="180000" indent="-180000" algn="just">
              <a:lnSpc>
                <a:spcPct val="120000"/>
              </a:lnSpc>
              <a:spcBef>
                <a:spcPts val="300"/>
              </a:spcBef>
              <a:spcAft>
                <a:spcPts val="300"/>
              </a:spcAft>
              <a:buFont typeface="Arial" panose="020B0604020202020204" pitchFamily="34" charset="0"/>
              <a:buChar char="•"/>
            </a:pPr>
            <a:r>
              <a:rPr lang="es-ES" sz="5600" dirty="0"/>
              <a:t>El hecho de que la calidad del servicio sea en parte subjetiva, no impide que se puedan </a:t>
            </a:r>
            <a:r>
              <a:rPr lang="es-ES" sz="5600" b="1" dirty="0"/>
              <a:t>definir normas precisas</a:t>
            </a:r>
            <a:r>
              <a:rPr lang="es-ES" sz="5600" dirty="0"/>
              <a:t>. La necesidad de la empresa de satisfacer a sus clientes implica conocer sus necesidades e identificar sus prioridades y sus expectativas para adelantarse a ellas y establecer medidas para conseguirlas.</a:t>
            </a:r>
          </a:p>
          <a:p>
            <a:pPr marL="180000" indent="-180000" algn="just">
              <a:lnSpc>
                <a:spcPct val="120000"/>
              </a:lnSpc>
              <a:spcBef>
                <a:spcPts val="300"/>
              </a:spcBef>
              <a:spcAft>
                <a:spcPts val="300"/>
              </a:spcAft>
              <a:buFont typeface="Arial" panose="020B0604020202020204" pitchFamily="34" charset="0"/>
              <a:buChar char="•"/>
            </a:pPr>
            <a:endParaRPr lang="es-ES" dirty="0"/>
          </a:p>
        </p:txBody>
      </p:sp>
      <p:sp>
        <p:nvSpPr>
          <p:cNvPr id="17" name="Marcador de contenido 3">
            <a:extLst>
              <a:ext uri="{FF2B5EF4-FFF2-40B4-BE49-F238E27FC236}">
                <a16:creationId xmlns="" xmlns:a16="http://schemas.microsoft.com/office/drawing/2014/main" id="{8D119D9B-AD10-43A9-A0CC-BFE877589A7E}"/>
              </a:ext>
            </a:extLst>
          </p:cNvPr>
          <p:cNvSpPr txBox="1">
            <a:spLocks/>
          </p:cNvSpPr>
          <p:nvPr/>
        </p:nvSpPr>
        <p:spPr>
          <a:xfrm>
            <a:off x="1084997" y="3871219"/>
            <a:ext cx="7607072" cy="781337"/>
          </a:xfrm>
          <a:prstGeom prst="rect">
            <a:avLst/>
          </a:prstGeom>
        </p:spPr>
        <p:txBody>
          <a:bodyPr vert="horz" lIns="91440" tIns="45721" rIns="91440" bIns="45721"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180000" indent="-180000" algn="just">
              <a:lnSpc>
                <a:spcPct val="120000"/>
              </a:lnSpc>
              <a:spcBef>
                <a:spcPts val="300"/>
              </a:spcBef>
              <a:spcAft>
                <a:spcPts val="300"/>
              </a:spcAft>
              <a:buFont typeface="Arial" panose="020B0604020202020204" pitchFamily="34" charset="0"/>
              <a:buChar char="•"/>
            </a:pPr>
            <a:r>
              <a:rPr lang="es-ES" sz="1401" dirty="0"/>
              <a:t>En la presentación del servicio no debe existir el término medio, </a:t>
            </a:r>
            <a:r>
              <a:rPr lang="es-ES" sz="1401" b="1" dirty="0"/>
              <a:t>hay que aspirar a obtener la máxima calidad</a:t>
            </a:r>
            <a:r>
              <a:rPr lang="es-ES" sz="1401" dirty="0"/>
              <a:t>. Nunca se debe bajar la guardia; cuidando todos los aspectos de forma controlada y precisa, es como se logra mejorar la calidad de los servicios, y esto requiere la </a:t>
            </a:r>
            <a:r>
              <a:rPr lang="es-ES" sz="1401" b="1" dirty="0"/>
              <a:t>participación de todas las personas que trabajan en la empresa</a:t>
            </a:r>
            <a:r>
              <a:rPr lang="es-ES" sz="1401" dirty="0"/>
              <a:t>. La clienta o cliente no ve en el servicio más que “lo que no funciona”.</a:t>
            </a:r>
          </a:p>
        </p:txBody>
      </p:sp>
      <p:pic>
        <p:nvPicPr>
          <p:cNvPr id="18" name="Imagen 17" descr="C:\Users\Trini\AppData\Local\Microsoft\Windows\INetCache\Content.MSO\A7AD72A0.tmp">
            <a:extLst>
              <a:ext uri="{FF2B5EF4-FFF2-40B4-BE49-F238E27FC236}">
                <a16:creationId xmlns="" xmlns:a16="http://schemas.microsoft.com/office/drawing/2014/main" id="{D7670A27-7DDF-4B92-AD26-3A0E7D9914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92071" y="3871218"/>
            <a:ext cx="3180238" cy="2683124"/>
          </a:xfrm>
          <a:prstGeom prst="rect">
            <a:avLst/>
          </a:prstGeom>
          <a:noFill/>
          <a:ln>
            <a:noFill/>
          </a:ln>
        </p:spPr>
      </p:pic>
      <p:sp>
        <p:nvSpPr>
          <p:cNvPr id="19" name="Marcador de contenido 3">
            <a:extLst>
              <a:ext uri="{FF2B5EF4-FFF2-40B4-BE49-F238E27FC236}">
                <a16:creationId xmlns="" xmlns:a16="http://schemas.microsoft.com/office/drawing/2014/main" id="{A97E2FB6-179B-4540-95C5-B7EA4D65BF3F}"/>
              </a:ext>
            </a:extLst>
          </p:cNvPr>
          <p:cNvSpPr txBox="1">
            <a:spLocks/>
          </p:cNvSpPr>
          <p:nvPr/>
        </p:nvSpPr>
        <p:spPr>
          <a:xfrm>
            <a:off x="1084997" y="5200173"/>
            <a:ext cx="7607072" cy="1416921"/>
          </a:xfrm>
          <a:prstGeom prst="rect">
            <a:avLst/>
          </a:prstGeom>
        </p:spPr>
        <p:txBody>
          <a:bodyPr vert="horz" lIns="91440" tIns="45721" rIns="91440" bIns="45721"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180000" indent="-180000" algn="just">
              <a:lnSpc>
                <a:spcPct val="120000"/>
              </a:lnSpc>
              <a:spcBef>
                <a:spcPts val="300"/>
              </a:spcBef>
              <a:spcAft>
                <a:spcPts val="300"/>
              </a:spcAft>
              <a:buFont typeface="Arial" panose="020B0604020202020204" pitchFamily="34" charset="0"/>
              <a:buChar char="•"/>
            </a:pPr>
            <a:r>
              <a:rPr lang="es-ES" sz="1401" dirty="0"/>
              <a:t>En el caso de la prestación de servicios en las empresas de Imagen Personal, el grado de satisfacción de la clientela depende en gran medida de que se encuentre a gusto con su cuerpo, con su imagen y consigo misma, en definitiva, </a:t>
            </a:r>
            <a:r>
              <a:rPr lang="es-ES" sz="1401" b="1" dirty="0"/>
              <a:t>que aumente su autoestima</a:t>
            </a:r>
            <a:r>
              <a:rPr lang="es-ES" sz="1401" dirty="0"/>
              <a:t>.</a:t>
            </a:r>
          </a:p>
          <a:p>
            <a:pPr marL="180000" indent="-180000" algn="just">
              <a:lnSpc>
                <a:spcPct val="120000"/>
              </a:lnSpc>
              <a:spcBef>
                <a:spcPts val="300"/>
              </a:spcBef>
              <a:spcAft>
                <a:spcPts val="300"/>
              </a:spcAft>
              <a:buFont typeface="Arial" panose="020B0604020202020204" pitchFamily="34" charset="0"/>
              <a:buChar char="•"/>
            </a:pPr>
            <a:r>
              <a:rPr lang="es-ES" sz="1401" dirty="0"/>
              <a:t>Hay que conseguir la satisfacción del cliente mientras se asegura la </a:t>
            </a:r>
            <a:r>
              <a:rPr lang="es-ES" sz="1401" b="1" dirty="0"/>
              <a:t>rentabilidad</a:t>
            </a:r>
            <a:r>
              <a:rPr lang="es-ES" sz="1401" dirty="0"/>
              <a:t> del negocio.</a:t>
            </a:r>
          </a:p>
        </p:txBody>
      </p:sp>
      <p:sp>
        <p:nvSpPr>
          <p:cNvPr id="16" name="Marcador de número de diapositiva 5"/>
          <p:cNvSpPr>
            <a:spLocks noGrp="1"/>
          </p:cNvSpPr>
          <p:nvPr>
            <p:ph type="sldNum" sz="quarter" idx="12"/>
          </p:nvPr>
        </p:nvSpPr>
        <p:spPr>
          <a:xfrm>
            <a:off x="-64394" y="6439318"/>
            <a:ext cx="418200" cy="404614"/>
          </a:xfrm>
        </p:spPr>
        <p:txBody>
          <a:bodyPr/>
          <a:lstStyle/>
          <a:p>
            <a:r>
              <a:rPr lang="en-US" sz="2000" b="1" i="1" dirty="0"/>
              <a:t>9</a:t>
            </a:r>
          </a:p>
        </p:txBody>
      </p:sp>
    </p:spTree>
    <p:extLst>
      <p:ext uri="{BB962C8B-B14F-4D97-AF65-F5344CB8AC3E}">
        <p14:creationId xmlns:p14="http://schemas.microsoft.com/office/powerpoint/2010/main" val="2589419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F9A42CE-26DC-423A-8141-DA4E927B3B3C}"/>
              </a:ext>
            </a:extLst>
          </p:cNvPr>
          <p:cNvSpPr/>
          <p:nvPr/>
        </p:nvSpPr>
        <p:spPr>
          <a:xfrm>
            <a:off x="1123669" y="3"/>
            <a:ext cx="10749886" cy="7093160"/>
          </a:xfrm>
          <a:prstGeom prst="rect">
            <a:avLst/>
          </a:prstGeom>
        </p:spPr>
        <p:txBody>
          <a:bodyPr wrap="square">
            <a:spAutoFit/>
          </a:bodyPr>
          <a:lstStyle/>
          <a:p>
            <a:pPr algn="ctr">
              <a:lnSpc>
                <a:spcPct val="150000"/>
              </a:lnSpc>
            </a:pPr>
            <a:r>
              <a:rPr lang="es-ES" sz="2400" b="1" dirty="0">
                <a:solidFill>
                  <a:srgbClr val="4E3B30"/>
                </a:solidFill>
              </a:rPr>
              <a:t>4.- </a:t>
            </a:r>
            <a:r>
              <a:rPr lang="es-ES" sz="2400" b="1" u="sng" dirty="0">
                <a:solidFill>
                  <a:srgbClr val="4E3B30"/>
                </a:solidFill>
              </a:rPr>
              <a:t>FACTORES DE CALIDAD EN LOS SERVICIOS </a:t>
            </a:r>
          </a:p>
          <a:p>
            <a:pPr algn="just">
              <a:spcBef>
                <a:spcPts val="300"/>
              </a:spcBef>
              <a:spcAft>
                <a:spcPts val="300"/>
              </a:spcAft>
            </a:pPr>
            <a:r>
              <a:rPr lang="es-ES" sz="1801" dirty="0">
                <a:solidFill>
                  <a:srgbClr val="4E3B30"/>
                </a:solidFill>
              </a:rPr>
              <a:t>La influencia de los</a:t>
            </a:r>
            <a:r>
              <a:rPr lang="es-ES" sz="1801" b="1" dirty="0">
                <a:solidFill>
                  <a:srgbClr val="4E3B30"/>
                </a:solidFill>
              </a:rPr>
              <a:t> factores de calidad </a:t>
            </a:r>
            <a:r>
              <a:rPr lang="es-ES" sz="1801" dirty="0">
                <a:solidFill>
                  <a:srgbClr val="4E3B30"/>
                </a:solidFill>
              </a:rPr>
              <a:t>dependerá tanto del tipo de servicio como de sus características concretas. Además, puede verse alterada durante el desarrollo del servicio en sí.</a:t>
            </a:r>
          </a:p>
          <a:p>
            <a:pPr algn="just">
              <a:spcBef>
                <a:spcPts val="300"/>
              </a:spcBef>
              <a:spcAft>
                <a:spcPts val="300"/>
              </a:spcAft>
            </a:pPr>
            <a:r>
              <a:rPr lang="es-ES" sz="1801" dirty="0">
                <a:solidFill>
                  <a:srgbClr val="4E3B30"/>
                </a:solidFill>
              </a:rPr>
              <a:t>En una visión general aplicable a cualquier servicio de Imagen personal, podemos hacer los siguientes agrupamientos:</a:t>
            </a:r>
          </a:p>
          <a:p>
            <a:pPr algn="just">
              <a:spcBef>
                <a:spcPts val="300"/>
              </a:spcBef>
              <a:spcAft>
                <a:spcPts val="300"/>
              </a:spcAft>
            </a:pPr>
            <a:r>
              <a:rPr lang="es-ES" sz="1749" b="1" dirty="0">
                <a:solidFill>
                  <a:srgbClr val="4E3B30"/>
                </a:solidFill>
              </a:rPr>
              <a:t>- Con respecto a las operaciones del servicio:</a:t>
            </a:r>
            <a:endParaRPr lang="es-ES" sz="1749" dirty="0">
              <a:solidFill>
                <a:srgbClr val="4E3B30"/>
              </a:solidFill>
            </a:endParaRPr>
          </a:p>
          <a:p>
            <a:pPr algn="just">
              <a:spcBef>
                <a:spcPts val="300"/>
              </a:spcBef>
              <a:spcAft>
                <a:spcPts val="300"/>
              </a:spcAft>
            </a:pPr>
            <a:r>
              <a:rPr lang="es-ES" sz="1749" b="1" dirty="0">
                <a:solidFill>
                  <a:srgbClr val="4E3B30"/>
                </a:solidFill>
              </a:rPr>
              <a:t>Corrección y profesionalidad:</a:t>
            </a:r>
            <a:r>
              <a:rPr lang="es-ES" sz="1749" dirty="0">
                <a:solidFill>
                  <a:srgbClr val="4E3B30"/>
                </a:solidFill>
              </a:rPr>
              <a:t> hasta donde satisface un servicio su diseño y logra las expectativas de la clientela.</a:t>
            </a:r>
          </a:p>
          <a:p>
            <a:pPr algn="just">
              <a:spcBef>
                <a:spcPts val="300"/>
              </a:spcBef>
              <a:spcAft>
                <a:spcPts val="300"/>
              </a:spcAft>
            </a:pPr>
            <a:r>
              <a:rPr lang="es-ES" sz="1749" b="1" dirty="0">
                <a:solidFill>
                  <a:srgbClr val="4E3B30"/>
                </a:solidFill>
              </a:rPr>
              <a:t>Fiabilidad:</a:t>
            </a:r>
            <a:r>
              <a:rPr lang="es-ES" sz="1749" dirty="0">
                <a:solidFill>
                  <a:srgbClr val="4E3B30"/>
                </a:solidFill>
              </a:rPr>
              <a:t> hasta donde se puede esperar que un servicio consiga su finalidad con la exactitud requerida.</a:t>
            </a:r>
          </a:p>
          <a:p>
            <a:pPr algn="just">
              <a:spcBef>
                <a:spcPts val="300"/>
              </a:spcBef>
              <a:spcAft>
                <a:spcPts val="300"/>
              </a:spcAft>
            </a:pPr>
            <a:r>
              <a:rPr lang="es-ES" sz="1749" b="1" dirty="0">
                <a:solidFill>
                  <a:srgbClr val="4E3B30"/>
                </a:solidFill>
              </a:rPr>
              <a:t>Eficiencia:</a:t>
            </a:r>
            <a:r>
              <a:rPr lang="es-ES" sz="1749" dirty="0">
                <a:solidFill>
                  <a:srgbClr val="4E3B30"/>
                </a:solidFill>
              </a:rPr>
              <a:t> Cantidad de recursos necesarios para que un servicio consiga su función.</a:t>
            </a:r>
          </a:p>
          <a:p>
            <a:pPr algn="just">
              <a:spcBef>
                <a:spcPts val="300"/>
              </a:spcBef>
              <a:spcAft>
                <a:spcPts val="300"/>
              </a:spcAft>
            </a:pPr>
            <a:r>
              <a:rPr lang="es-ES" sz="1749" b="1" dirty="0">
                <a:solidFill>
                  <a:srgbClr val="4E3B30"/>
                </a:solidFill>
              </a:rPr>
              <a:t>Integridad:</a:t>
            </a:r>
            <a:r>
              <a:rPr lang="es-ES" sz="1749" dirty="0">
                <a:solidFill>
                  <a:srgbClr val="4E3B30"/>
                </a:solidFill>
              </a:rPr>
              <a:t> Control y uso de datos personales y profesionales (siempre que sea de alto cumplimiento)</a:t>
            </a:r>
          </a:p>
          <a:p>
            <a:pPr algn="just">
              <a:spcBef>
                <a:spcPts val="300"/>
              </a:spcBef>
              <a:spcAft>
                <a:spcPts val="300"/>
              </a:spcAft>
            </a:pPr>
            <a:r>
              <a:rPr lang="es-ES" sz="1749" b="1" dirty="0">
                <a:solidFill>
                  <a:srgbClr val="4E3B30"/>
                </a:solidFill>
              </a:rPr>
              <a:t>Facilidad de uso:</a:t>
            </a:r>
            <a:r>
              <a:rPr lang="es-ES" sz="1749" dirty="0">
                <a:solidFill>
                  <a:srgbClr val="4E3B30"/>
                </a:solidFill>
              </a:rPr>
              <a:t> Esfuerzo necesario para realizar el servicio y mantener los resultados obtenidos.</a:t>
            </a:r>
          </a:p>
          <a:p>
            <a:pPr algn="just">
              <a:spcBef>
                <a:spcPts val="300"/>
              </a:spcBef>
              <a:spcAft>
                <a:spcPts val="300"/>
              </a:spcAft>
            </a:pPr>
            <a:r>
              <a:rPr lang="es-ES" sz="1749" b="1" dirty="0">
                <a:solidFill>
                  <a:srgbClr val="4E3B30"/>
                </a:solidFill>
              </a:rPr>
              <a:t>- Con respecto a la revisión del servicio: </a:t>
            </a:r>
            <a:endParaRPr lang="es-ES" sz="1749" dirty="0">
              <a:solidFill>
                <a:srgbClr val="4E3B30"/>
              </a:solidFill>
            </a:endParaRPr>
          </a:p>
          <a:p>
            <a:pPr algn="just">
              <a:spcBef>
                <a:spcPts val="300"/>
              </a:spcBef>
              <a:spcAft>
                <a:spcPts val="300"/>
              </a:spcAft>
            </a:pPr>
            <a:r>
              <a:rPr lang="es-ES" sz="1749" b="1" dirty="0">
                <a:solidFill>
                  <a:srgbClr val="4E3B30"/>
                </a:solidFill>
              </a:rPr>
              <a:t>Facilidad de mantenimiento:</a:t>
            </a:r>
            <a:r>
              <a:rPr lang="es-ES" sz="1749" dirty="0">
                <a:solidFill>
                  <a:srgbClr val="4E3B30"/>
                </a:solidFill>
              </a:rPr>
              <a:t> Esfuerzo necesario para localizar y arreglar un error del servicio.</a:t>
            </a:r>
          </a:p>
          <a:p>
            <a:pPr algn="just">
              <a:spcBef>
                <a:spcPts val="300"/>
              </a:spcBef>
              <a:spcAft>
                <a:spcPts val="300"/>
              </a:spcAft>
            </a:pPr>
            <a:r>
              <a:rPr lang="es-ES" sz="1749" b="1" dirty="0">
                <a:solidFill>
                  <a:srgbClr val="4E3B30"/>
                </a:solidFill>
              </a:rPr>
              <a:t>Flexibilidad y capacidad de respuesta:</a:t>
            </a:r>
            <a:r>
              <a:rPr lang="es-ES" sz="1749" dirty="0">
                <a:solidFill>
                  <a:srgbClr val="4E3B30"/>
                </a:solidFill>
              </a:rPr>
              <a:t> Esfuerzo necesario para modificar un protocolo en realización.</a:t>
            </a:r>
          </a:p>
          <a:p>
            <a:pPr algn="just">
              <a:spcBef>
                <a:spcPts val="300"/>
              </a:spcBef>
              <a:spcAft>
                <a:spcPts val="300"/>
              </a:spcAft>
            </a:pPr>
            <a:r>
              <a:rPr lang="es-ES" sz="1749" b="1" dirty="0">
                <a:solidFill>
                  <a:srgbClr val="4E3B30"/>
                </a:solidFill>
              </a:rPr>
              <a:t>Facilidad de prueba:</a:t>
            </a:r>
            <a:r>
              <a:rPr lang="es-ES" sz="1749" dirty="0">
                <a:solidFill>
                  <a:srgbClr val="4E3B30"/>
                </a:solidFill>
              </a:rPr>
              <a:t> Esfuerzo necesario para probar un servicio para asegurarse de que realiza la función pretendida.</a:t>
            </a:r>
          </a:p>
          <a:p>
            <a:pPr algn="just">
              <a:spcBef>
                <a:spcPts val="300"/>
              </a:spcBef>
              <a:spcAft>
                <a:spcPts val="300"/>
              </a:spcAft>
            </a:pPr>
            <a:r>
              <a:rPr lang="es-ES" sz="1749" b="1" dirty="0">
                <a:solidFill>
                  <a:srgbClr val="4E3B30"/>
                </a:solidFill>
              </a:rPr>
              <a:t>- Con respecto a la transición del servicio:</a:t>
            </a:r>
            <a:endParaRPr lang="es-ES" sz="1749" dirty="0">
              <a:solidFill>
                <a:srgbClr val="4E3B30"/>
              </a:solidFill>
            </a:endParaRPr>
          </a:p>
          <a:p>
            <a:pPr algn="just">
              <a:spcBef>
                <a:spcPts val="300"/>
              </a:spcBef>
              <a:spcAft>
                <a:spcPts val="300"/>
              </a:spcAft>
            </a:pPr>
            <a:r>
              <a:rPr lang="es-ES" sz="1749" b="1" dirty="0">
                <a:solidFill>
                  <a:srgbClr val="4E3B30"/>
                </a:solidFill>
              </a:rPr>
              <a:t>Portabilidad:</a:t>
            </a:r>
            <a:r>
              <a:rPr lang="es-ES" sz="1749" dirty="0">
                <a:solidFill>
                  <a:srgbClr val="4E3B30"/>
                </a:solidFill>
              </a:rPr>
              <a:t> Esfuerzo necesario para transferir un servicio de un entorno a otro diferente.</a:t>
            </a:r>
          </a:p>
          <a:p>
            <a:pPr algn="just">
              <a:spcBef>
                <a:spcPts val="300"/>
              </a:spcBef>
              <a:spcAft>
                <a:spcPts val="300"/>
              </a:spcAft>
            </a:pPr>
            <a:r>
              <a:rPr lang="es-ES" sz="1749" b="1" dirty="0">
                <a:solidFill>
                  <a:srgbClr val="4E3B30"/>
                </a:solidFill>
              </a:rPr>
              <a:t>Interoperabilidad:</a:t>
            </a:r>
            <a:r>
              <a:rPr lang="es-ES" sz="1749" dirty="0">
                <a:solidFill>
                  <a:srgbClr val="4E3B30"/>
                </a:solidFill>
              </a:rPr>
              <a:t> Esfuerzo necesario para acoplar un servicio con otro.</a:t>
            </a:r>
          </a:p>
          <a:p>
            <a:pPr algn="just">
              <a:lnSpc>
                <a:spcPct val="150000"/>
              </a:lnSpc>
            </a:pPr>
            <a:endParaRPr lang="es-ES" sz="1801" dirty="0"/>
          </a:p>
        </p:txBody>
      </p:sp>
      <p:sp>
        <p:nvSpPr>
          <p:cNvPr id="6" name="Marcador de número de diapositiva 5"/>
          <p:cNvSpPr>
            <a:spLocks noGrp="1"/>
          </p:cNvSpPr>
          <p:nvPr>
            <p:ph type="sldNum" sz="quarter" idx="12"/>
          </p:nvPr>
        </p:nvSpPr>
        <p:spPr>
          <a:xfrm>
            <a:off x="-64394" y="6453386"/>
            <a:ext cx="540912" cy="404614"/>
          </a:xfrm>
        </p:spPr>
        <p:txBody>
          <a:bodyPr/>
          <a:lstStyle/>
          <a:p>
            <a:r>
              <a:rPr lang="en-US" sz="2000" b="1" i="1" dirty="0"/>
              <a:t>10</a:t>
            </a:r>
          </a:p>
        </p:txBody>
      </p:sp>
    </p:spTree>
    <p:extLst>
      <p:ext uri="{BB962C8B-B14F-4D97-AF65-F5344CB8AC3E}">
        <p14:creationId xmlns:p14="http://schemas.microsoft.com/office/powerpoint/2010/main" val="3919162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1305CD7C-BC1E-4EF8-B1E7-FEF1EBE01659}"/>
              </a:ext>
            </a:extLst>
          </p:cNvPr>
          <p:cNvSpPr/>
          <p:nvPr/>
        </p:nvSpPr>
        <p:spPr>
          <a:xfrm>
            <a:off x="830836" y="43549"/>
            <a:ext cx="10986446" cy="6642716"/>
          </a:xfrm>
          <a:prstGeom prst="rect">
            <a:avLst/>
          </a:prstGeom>
        </p:spPr>
        <p:txBody>
          <a:bodyPr wrap="square">
            <a:spAutoFit/>
          </a:bodyPr>
          <a:lstStyle/>
          <a:p>
            <a:pPr algn="ctr">
              <a:lnSpc>
                <a:spcPct val="150000"/>
              </a:lnSpc>
            </a:pPr>
            <a:r>
              <a:rPr lang="es-ES" sz="2400" b="1" dirty="0">
                <a:solidFill>
                  <a:srgbClr val="4E3B30"/>
                </a:solidFill>
              </a:rPr>
              <a:t>5.- </a:t>
            </a:r>
            <a:r>
              <a:rPr lang="es-ES" sz="2400" b="1" u="sng" dirty="0">
                <a:solidFill>
                  <a:srgbClr val="4E3B30"/>
                </a:solidFill>
              </a:rPr>
              <a:t>PARÁMETROS QUE DEFINEN LA CALIDAD EN LOS SERVICIOS </a:t>
            </a:r>
          </a:p>
          <a:p>
            <a:pPr algn="just">
              <a:spcBef>
                <a:spcPts val="300"/>
              </a:spcBef>
              <a:spcAft>
                <a:spcPts val="300"/>
              </a:spcAft>
            </a:pPr>
            <a:endParaRPr lang="es-ES" sz="1801" dirty="0">
              <a:solidFill>
                <a:srgbClr val="4E3B30"/>
              </a:solidFill>
            </a:endParaRPr>
          </a:p>
          <a:p>
            <a:pPr algn="just">
              <a:spcBef>
                <a:spcPts val="300"/>
              </a:spcBef>
              <a:spcAft>
                <a:spcPts val="300"/>
              </a:spcAft>
            </a:pPr>
            <a:r>
              <a:rPr lang="es-ES" sz="1801" dirty="0">
                <a:solidFill>
                  <a:srgbClr val="4E3B30"/>
                </a:solidFill>
              </a:rPr>
              <a:t>En los servicios de Imagen Personal revisten especial importancia los siguientes aspectos:</a:t>
            </a:r>
          </a:p>
          <a:p>
            <a:pPr marL="180000" indent="-180000" algn="just" fontAlgn="base">
              <a:spcBef>
                <a:spcPts val="300"/>
              </a:spcBef>
              <a:spcAft>
                <a:spcPts val="300"/>
              </a:spcAft>
              <a:buFont typeface="Arial" panose="020B0604020202020204" pitchFamily="34" charset="0"/>
              <a:buChar char="•"/>
            </a:pPr>
            <a:r>
              <a:rPr lang="es-ES" sz="1801" b="1" dirty="0">
                <a:solidFill>
                  <a:srgbClr val="4E3B30"/>
                </a:solidFill>
              </a:rPr>
              <a:t>Atención a la clientela: </a:t>
            </a:r>
            <a:r>
              <a:rPr lang="es-ES" sz="1801" dirty="0">
                <a:solidFill>
                  <a:srgbClr val="4E3B30"/>
                </a:solidFill>
              </a:rPr>
              <a:t>Es el eje vertebrador del servicio de estética y debe abarcar desde el primer contacto (personal o telefónico) hasta la salida del salón y posible seguimiento. La gestión de sus datos personales debe guardarse con la mayor </a:t>
            </a:r>
            <a:r>
              <a:rPr lang="es-ES" sz="1801" b="1" dirty="0">
                <a:solidFill>
                  <a:srgbClr val="4E3B30"/>
                </a:solidFill>
              </a:rPr>
              <a:t>integridad</a:t>
            </a:r>
            <a:r>
              <a:rPr lang="es-ES" sz="1801" dirty="0">
                <a:solidFill>
                  <a:srgbClr val="4E3B30"/>
                </a:solidFill>
              </a:rPr>
              <a:t> aplicable. Debemos conocer al usuario, detectar sus gustos, satisfacer sus necesidades y demandas</a:t>
            </a:r>
            <a:endParaRPr lang="es-ES" sz="1600" dirty="0">
              <a:solidFill>
                <a:srgbClr val="4E3B30"/>
              </a:solidFill>
            </a:endParaRPr>
          </a:p>
          <a:p>
            <a:pPr marL="180000" indent="-180000" algn="just">
              <a:spcBef>
                <a:spcPts val="300"/>
              </a:spcBef>
              <a:spcAft>
                <a:spcPts val="300"/>
              </a:spcAft>
              <a:buFont typeface="Arial" panose="020B0604020202020204" pitchFamily="34" charset="0"/>
              <a:buChar char="•"/>
            </a:pPr>
            <a:r>
              <a:rPr lang="es-ES" sz="1801" b="1" dirty="0">
                <a:solidFill>
                  <a:srgbClr val="4E3B30"/>
                </a:solidFill>
              </a:rPr>
              <a:t>Instalaciones y equipamiento: </a:t>
            </a:r>
            <a:r>
              <a:rPr lang="es-ES" sz="1801" dirty="0">
                <a:solidFill>
                  <a:srgbClr val="4E3B30"/>
                </a:solidFill>
              </a:rPr>
              <a:t>Las instalaciones deberán ser seguras, limpias y confortables, proporcionando un ambiente relajado (es importante la luz, color de las paredes, suelos, etc.). Las cabinas deben ser cómodas y adaptadas al tratamiento a realizar. Una adecuada distribución de espacios proporcionará una mayor rapidez y eficacia en el trabajo. Deben facilitar la </a:t>
            </a:r>
            <a:r>
              <a:rPr lang="es-ES" sz="1801" b="1" dirty="0">
                <a:solidFill>
                  <a:srgbClr val="4E3B30"/>
                </a:solidFill>
              </a:rPr>
              <a:t>interoperatividad</a:t>
            </a:r>
            <a:r>
              <a:rPr lang="es-ES" sz="1801" dirty="0">
                <a:solidFill>
                  <a:srgbClr val="4E3B30"/>
                </a:solidFill>
              </a:rPr>
              <a:t> y la </a:t>
            </a:r>
            <a:r>
              <a:rPr lang="es-ES" sz="1801" b="1" dirty="0">
                <a:solidFill>
                  <a:srgbClr val="4E3B30"/>
                </a:solidFill>
              </a:rPr>
              <a:t>portabilidad</a:t>
            </a:r>
            <a:r>
              <a:rPr lang="es-ES" sz="1801" dirty="0">
                <a:solidFill>
                  <a:srgbClr val="4E3B30"/>
                </a:solidFill>
              </a:rPr>
              <a:t> de los servicios. Los equipos deben estar actualizados y en perfecto estado de mantenimiento, limpieza, e higiene.</a:t>
            </a:r>
            <a:endParaRPr lang="es-ES" sz="1600" dirty="0">
              <a:solidFill>
                <a:srgbClr val="4E3B30"/>
              </a:solidFill>
            </a:endParaRPr>
          </a:p>
          <a:p>
            <a:pPr marL="180000" indent="-180000" algn="just">
              <a:spcBef>
                <a:spcPts val="300"/>
              </a:spcBef>
              <a:spcAft>
                <a:spcPts val="300"/>
              </a:spcAft>
              <a:buFont typeface="Arial" panose="020B0604020202020204" pitchFamily="34" charset="0"/>
              <a:buChar char="•"/>
            </a:pPr>
            <a:r>
              <a:rPr lang="es-ES" sz="1801" b="1" dirty="0">
                <a:solidFill>
                  <a:srgbClr val="4E3B30"/>
                </a:solidFill>
              </a:rPr>
              <a:t>La imagen profesional: </a:t>
            </a:r>
            <a:r>
              <a:rPr lang="es-ES" sz="1801" dirty="0">
                <a:solidFill>
                  <a:srgbClr val="4E3B30"/>
                </a:solidFill>
              </a:rPr>
              <a:t>La imagen que da la profesional va a ser percibida por la clientela como un reflejo del servicio, por lo que debe cuidarse:</a:t>
            </a:r>
            <a:endParaRPr lang="es-ES" sz="1600" dirty="0">
              <a:solidFill>
                <a:srgbClr val="4E3B30"/>
              </a:solidFill>
            </a:endParaRPr>
          </a:p>
          <a:p>
            <a:pPr marL="360001" indent="-180000" algn="just">
              <a:spcBef>
                <a:spcPts val="300"/>
              </a:spcBef>
              <a:spcAft>
                <a:spcPts val="300"/>
              </a:spcAft>
              <a:buFont typeface="Courier New" panose="02070309020205020404" pitchFamily="49" charset="0"/>
              <a:buChar char="o"/>
            </a:pPr>
            <a:r>
              <a:rPr lang="es-ES" sz="1801" dirty="0">
                <a:solidFill>
                  <a:srgbClr val="4E3B30"/>
                </a:solidFill>
              </a:rPr>
              <a:t>Imagen impecable en el sentido de higiene, apariencia, buenas maneras, amabilidad, eficiencia, ...</a:t>
            </a:r>
            <a:endParaRPr lang="es-ES" sz="1600" dirty="0">
              <a:solidFill>
                <a:srgbClr val="4E3B30"/>
              </a:solidFill>
            </a:endParaRPr>
          </a:p>
          <a:p>
            <a:pPr marL="360001" indent="-180000" algn="just">
              <a:spcBef>
                <a:spcPts val="300"/>
              </a:spcBef>
              <a:spcAft>
                <a:spcPts val="300"/>
              </a:spcAft>
              <a:buFont typeface="Courier New" panose="02070309020205020404" pitchFamily="49" charset="0"/>
              <a:buChar char="o"/>
            </a:pPr>
            <a:r>
              <a:rPr lang="es-ES" sz="1801" dirty="0">
                <a:solidFill>
                  <a:srgbClr val="4E3B30"/>
                </a:solidFill>
              </a:rPr>
              <a:t>No mostrar malos modos ni desavenencias (en el salón todo debe transmitir que se funciona perfectamente)</a:t>
            </a:r>
            <a:endParaRPr lang="es-ES" sz="1600" dirty="0">
              <a:solidFill>
                <a:srgbClr val="4E3B30"/>
              </a:solidFill>
            </a:endParaRPr>
          </a:p>
          <a:p>
            <a:pPr marL="360001" indent="-180000" algn="just">
              <a:spcBef>
                <a:spcPts val="300"/>
              </a:spcBef>
              <a:spcAft>
                <a:spcPts val="300"/>
              </a:spcAft>
              <a:buFont typeface="Courier New" panose="02070309020205020404" pitchFamily="49" charset="0"/>
              <a:buChar char="o"/>
            </a:pPr>
            <a:r>
              <a:rPr lang="es-ES" sz="1801" dirty="0">
                <a:solidFill>
                  <a:srgbClr val="4E3B30"/>
                </a:solidFill>
              </a:rPr>
              <a:t>No habrá discusiones delante de la clientela y mucho menos ser ésta objeto de las mismas.</a:t>
            </a:r>
            <a:endParaRPr lang="es-ES" sz="1600" dirty="0">
              <a:solidFill>
                <a:srgbClr val="4E3B30"/>
              </a:solidFill>
            </a:endParaRPr>
          </a:p>
          <a:p>
            <a:pPr marL="360001" indent="-180000" algn="just">
              <a:spcBef>
                <a:spcPts val="300"/>
              </a:spcBef>
              <a:spcAft>
                <a:spcPts val="300"/>
              </a:spcAft>
              <a:buFont typeface="Courier New" panose="02070309020205020404" pitchFamily="49" charset="0"/>
              <a:buChar char="o"/>
            </a:pPr>
            <a:r>
              <a:rPr lang="es-ES" sz="1801" dirty="0">
                <a:solidFill>
                  <a:srgbClr val="4E3B30"/>
                </a:solidFill>
              </a:rPr>
              <a:t>No hacer comentarios negativos ni de clientes ni de compañeros de trabajo.</a:t>
            </a:r>
            <a:endParaRPr lang="es-ES" sz="1600" dirty="0">
              <a:solidFill>
                <a:srgbClr val="4E3B30"/>
              </a:solidFill>
            </a:endParaRPr>
          </a:p>
          <a:p>
            <a:pPr marL="360001" indent="-180000" algn="just">
              <a:spcBef>
                <a:spcPts val="300"/>
              </a:spcBef>
              <a:spcAft>
                <a:spcPts val="300"/>
              </a:spcAft>
              <a:buFont typeface="Courier New" panose="02070309020205020404" pitchFamily="49" charset="0"/>
              <a:buChar char="o"/>
            </a:pPr>
            <a:r>
              <a:rPr lang="es-ES" sz="1801" dirty="0">
                <a:solidFill>
                  <a:srgbClr val="4E3B30"/>
                </a:solidFill>
              </a:rPr>
              <a:t>Mantener la compostura (no fumar, no mostrar cansancio...)</a:t>
            </a:r>
            <a:endParaRPr lang="es-ES" sz="1600" dirty="0">
              <a:solidFill>
                <a:srgbClr val="4E3B30"/>
              </a:solidFill>
            </a:endParaRPr>
          </a:p>
        </p:txBody>
      </p:sp>
      <p:sp>
        <p:nvSpPr>
          <p:cNvPr id="6" name="Marcador de número de diapositiva 5"/>
          <p:cNvSpPr>
            <a:spLocks noGrp="1"/>
          </p:cNvSpPr>
          <p:nvPr>
            <p:ph type="sldNum" sz="quarter" idx="12"/>
          </p:nvPr>
        </p:nvSpPr>
        <p:spPr>
          <a:xfrm>
            <a:off x="-64394" y="6453386"/>
            <a:ext cx="566670" cy="404614"/>
          </a:xfrm>
        </p:spPr>
        <p:txBody>
          <a:bodyPr/>
          <a:lstStyle/>
          <a:p>
            <a:r>
              <a:rPr lang="en-US" sz="2000" b="1" i="1" dirty="0"/>
              <a:t>11</a:t>
            </a:r>
          </a:p>
        </p:txBody>
      </p:sp>
    </p:spTree>
    <p:extLst>
      <p:ext uri="{BB962C8B-B14F-4D97-AF65-F5344CB8AC3E}">
        <p14:creationId xmlns:p14="http://schemas.microsoft.com/office/powerpoint/2010/main" val="127126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1305CD7C-BC1E-4EF8-B1E7-FEF1EBE01659}"/>
              </a:ext>
            </a:extLst>
          </p:cNvPr>
          <p:cNvSpPr/>
          <p:nvPr/>
        </p:nvSpPr>
        <p:spPr>
          <a:xfrm>
            <a:off x="887108" y="3"/>
            <a:ext cx="10986446" cy="6902146"/>
          </a:xfrm>
          <a:prstGeom prst="rect">
            <a:avLst/>
          </a:prstGeom>
        </p:spPr>
        <p:txBody>
          <a:bodyPr wrap="square">
            <a:spAutoFit/>
          </a:bodyPr>
          <a:lstStyle/>
          <a:p>
            <a:pPr algn="ctr">
              <a:lnSpc>
                <a:spcPct val="150000"/>
              </a:lnSpc>
            </a:pPr>
            <a:r>
              <a:rPr lang="es-ES" sz="2400" b="1" u="sng" dirty="0">
                <a:solidFill>
                  <a:srgbClr val="4E3B30"/>
                </a:solidFill>
              </a:rPr>
              <a:t>PARÁMETROS QUE DEFINEN LA CALIDAD EN LOS SERVICIOS </a:t>
            </a:r>
          </a:p>
          <a:p>
            <a:pPr lvl="0" algn="just"/>
            <a:endParaRPr lang="es-ES" sz="1801" b="1" dirty="0">
              <a:solidFill>
                <a:srgbClr val="4E3B30"/>
              </a:solidFill>
            </a:endParaRPr>
          </a:p>
          <a:p>
            <a:pPr marL="180000" indent="-180000" algn="just">
              <a:spcBef>
                <a:spcPts val="300"/>
              </a:spcBef>
              <a:spcAft>
                <a:spcPts val="300"/>
              </a:spcAft>
              <a:buFont typeface="Arial" panose="020B0604020202020204" pitchFamily="34" charset="0"/>
              <a:buChar char="•"/>
            </a:pPr>
            <a:r>
              <a:rPr lang="es-ES" sz="1600" b="1" dirty="0">
                <a:solidFill>
                  <a:srgbClr val="4E3B30"/>
                </a:solidFill>
              </a:rPr>
              <a:t>Organización del trabajo: </a:t>
            </a:r>
            <a:r>
              <a:rPr lang="es-ES" sz="1600" dirty="0">
                <a:solidFill>
                  <a:srgbClr val="4E3B30"/>
                </a:solidFill>
              </a:rPr>
              <a:t>Resultante de una planificación adecuada del tiempo que repercutirá en el mejor servicio al cliente y en la rentabilidad.</a:t>
            </a:r>
          </a:p>
          <a:p>
            <a:pPr marL="180000" algn="just">
              <a:spcBef>
                <a:spcPts val="300"/>
              </a:spcBef>
              <a:spcAft>
                <a:spcPts val="300"/>
              </a:spcAft>
            </a:pPr>
            <a:r>
              <a:rPr lang="es-ES" sz="1600" dirty="0">
                <a:solidFill>
                  <a:srgbClr val="4E3B30"/>
                </a:solidFill>
              </a:rPr>
              <a:t>Para esta organización debemos considerar aspectos como:</a:t>
            </a:r>
          </a:p>
          <a:p>
            <a:pPr marL="360001" indent="-180000" algn="just">
              <a:spcBef>
                <a:spcPts val="300"/>
              </a:spcBef>
              <a:spcAft>
                <a:spcPts val="300"/>
              </a:spcAft>
              <a:buFont typeface="Arial" panose="020B0604020202020204" pitchFamily="34" charset="0"/>
              <a:buChar char="•"/>
            </a:pPr>
            <a:r>
              <a:rPr lang="es-ES" sz="1600" dirty="0">
                <a:solidFill>
                  <a:srgbClr val="4E3B30"/>
                </a:solidFill>
              </a:rPr>
              <a:t>Programar el trabajo mediante citas previas recogidas por agenda adecuadamente.</a:t>
            </a:r>
          </a:p>
          <a:p>
            <a:pPr marL="360001" indent="-180000" algn="just">
              <a:spcBef>
                <a:spcPts val="300"/>
              </a:spcBef>
              <a:spcAft>
                <a:spcPts val="300"/>
              </a:spcAft>
              <a:buFont typeface="Arial" panose="020B0604020202020204" pitchFamily="34" charset="0"/>
              <a:buChar char="•"/>
            </a:pPr>
            <a:r>
              <a:rPr lang="es-ES" sz="1600" dirty="0">
                <a:solidFill>
                  <a:srgbClr val="4E3B30"/>
                </a:solidFill>
              </a:rPr>
              <a:t>Variar esta programación en función de la ayuda con la que se cuente en el salón.</a:t>
            </a:r>
          </a:p>
          <a:p>
            <a:pPr marL="360001" indent="-180000" algn="just">
              <a:spcBef>
                <a:spcPts val="300"/>
              </a:spcBef>
              <a:spcAft>
                <a:spcPts val="300"/>
              </a:spcAft>
              <a:buFont typeface="Arial" panose="020B0604020202020204" pitchFamily="34" charset="0"/>
              <a:buChar char="•"/>
            </a:pPr>
            <a:r>
              <a:rPr lang="es-ES" sz="1600" dirty="0">
                <a:solidFill>
                  <a:srgbClr val="4E3B30"/>
                </a:solidFill>
              </a:rPr>
              <a:t>Debemos analizar y valorar cada proceso:</a:t>
            </a:r>
          </a:p>
          <a:p>
            <a:pPr marL="540000" indent="-180000" algn="just" fontAlgn="base">
              <a:spcBef>
                <a:spcPts val="300"/>
              </a:spcBef>
              <a:spcAft>
                <a:spcPts val="300"/>
              </a:spcAft>
              <a:buFont typeface="Courier New" panose="02070309020205020404" pitchFamily="49" charset="0"/>
              <a:buChar char="o"/>
            </a:pPr>
            <a:r>
              <a:rPr lang="es-ES" sz="1600" dirty="0">
                <a:solidFill>
                  <a:srgbClr val="4E3B30"/>
                </a:solidFill>
              </a:rPr>
              <a:t>Recepción del cliente.</a:t>
            </a:r>
          </a:p>
          <a:p>
            <a:pPr marL="540000" indent="-180000" algn="just" fontAlgn="base">
              <a:spcBef>
                <a:spcPts val="300"/>
              </a:spcBef>
              <a:spcAft>
                <a:spcPts val="300"/>
              </a:spcAft>
              <a:buFont typeface="Courier New" panose="02070309020205020404" pitchFamily="49" charset="0"/>
              <a:buChar char="o"/>
            </a:pPr>
            <a:r>
              <a:rPr lang="es-ES" sz="1600" dirty="0">
                <a:solidFill>
                  <a:srgbClr val="4E3B30"/>
                </a:solidFill>
              </a:rPr>
              <a:t>Estudio del cliente.</a:t>
            </a:r>
          </a:p>
          <a:p>
            <a:pPr marL="540000" indent="-180000" algn="just" fontAlgn="base">
              <a:spcBef>
                <a:spcPts val="300"/>
              </a:spcBef>
              <a:spcAft>
                <a:spcPts val="300"/>
              </a:spcAft>
              <a:buFont typeface="Courier New" panose="02070309020205020404" pitchFamily="49" charset="0"/>
              <a:buChar char="o"/>
            </a:pPr>
            <a:r>
              <a:rPr lang="es-ES" sz="1600" dirty="0">
                <a:solidFill>
                  <a:srgbClr val="4E3B30"/>
                </a:solidFill>
              </a:rPr>
              <a:t>Diagnóstico y realización de la propuesta.</a:t>
            </a:r>
          </a:p>
          <a:p>
            <a:pPr marL="540000" indent="-180000" algn="just" fontAlgn="base">
              <a:spcBef>
                <a:spcPts val="300"/>
              </a:spcBef>
              <a:spcAft>
                <a:spcPts val="300"/>
              </a:spcAft>
              <a:buFont typeface="Courier New" panose="02070309020205020404" pitchFamily="49" charset="0"/>
              <a:buChar char="o"/>
            </a:pPr>
            <a:r>
              <a:rPr lang="es-ES" sz="1600" dirty="0">
                <a:solidFill>
                  <a:srgbClr val="4E3B30"/>
                </a:solidFill>
              </a:rPr>
              <a:t>Selección de medios técnicos.</a:t>
            </a:r>
          </a:p>
          <a:p>
            <a:pPr marL="540000" indent="-180000" algn="just" fontAlgn="base">
              <a:spcBef>
                <a:spcPts val="300"/>
              </a:spcBef>
              <a:spcAft>
                <a:spcPts val="300"/>
              </a:spcAft>
              <a:buFont typeface="Courier New" panose="02070309020205020404" pitchFamily="49" charset="0"/>
              <a:buChar char="o"/>
            </a:pPr>
            <a:r>
              <a:rPr lang="es-ES" sz="1600" dirty="0">
                <a:solidFill>
                  <a:srgbClr val="4E3B30"/>
                </a:solidFill>
              </a:rPr>
              <a:t>Preparación del servicio y acomodación del cliente.</a:t>
            </a:r>
          </a:p>
          <a:p>
            <a:pPr marL="540000" indent="-180000" algn="just" fontAlgn="base">
              <a:spcBef>
                <a:spcPts val="300"/>
              </a:spcBef>
              <a:spcAft>
                <a:spcPts val="300"/>
              </a:spcAft>
              <a:buFont typeface="Courier New" panose="02070309020205020404" pitchFamily="49" charset="0"/>
              <a:buChar char="o"/>
            </a:pPr>
            <a:r>
              <a:rPr lang="es-ES" sz="1600" dirty="0">
                <a:solidFill>
                  <a:srgbClr val="4E3B30"/>
                </a:solidFill>
              </a:rPr>
              <a:t>Realización del servicio.</a:t>
            </a:r>
          </a:p>
          <a:p>
            <a:pPr marL="540000" indent="-180000" algn="just" fontAlgn="base">
              <a:spcBef>
                <a:spcPts val="300"/>
              </a:spcBef>
              <a:spcAft>
                <a:spcPts val="300"/>
              </a:spcAft>
              <a:buFont typeface="Courier New" panose="02070309020205020404" pitchFamily="49" charset="0"/>
              <a:buChar char="o"/>
            </a:pPr>
            <a:r>
              <a:rPr lang="es-ES" sz="1600" dirty="0">
                <a:solidFill>
                  <a:srgbClr val="4E3B30"/>
                </a:solidFill>
              </a:rPr>
              <a:t>Asesoramiento y despedida.</a:t>
            </a:r>
          </a:p>
          <a:p>
            <a:pPr marL="540000" indent="-180000" algn="just" fontAlgn="base">
              <a:spcBef>
                <a:spcPts val="300"/>
              </a:spcBef>
              <a:spcAft>
                <a:spcPts val="300"/>
              </a:spcAft>
              <a:buFont typeface="Courier New" panose="02070309020205020404" pitchFamily="49" charset="0"/>
              <a:buChar char="o"/>
            </a:pPr>
            <a:r>
              <a:rPr lang="es-ES" sz="1600" dirty="0">
                <a:solidFill>
                  <a:srgbClr val="4E3B30"/>
                </a:solidFill>
              </a:rPr>
              <a:t>Registro de datos y valoración final.</a:t>
            </a:r>
          </a:p>
          <a:p>
            <a:pPr marL="360001" indent="-180000" algn="just">
              <a:spcBef>
                <a:spcPts val="300"/>
              </a:spcBef>
              <a:spcAft>
                <a:spcPts val="300"/>
              </a:spcAft>
              <a:buFont typeface="Arial" panose="020B0604020202020204" pitchFamily="34" charset="0"/>
              <a:buChar char="•"/>
            </a:pPr>
            <a:r>
              <a:rPr lang="es-ES" sz="1600" dirty="0">
                <a:solidFill>
                  <a:srgbClr val="4E3B30"/>
                </a:solidFill>
              </a:rPr>
              <a:t>La organización debe implicar:</a:t>
            </a:r>
          </a:p>
          <a:p>
            <a:pPr marL="540000" lvl="1" indent="-180000" algn="just">
              <a:spcBef>
                <a:spcPts val="300"/>
              </a:spcBef>
              <a:spcAft>
                <a:spcPts val="300"/>
              </a:spcAft>
              <a:buFont typeface="Courier New" panose="02070309020205020404" pitchFamily="49" charset="0"/>
              <a:buChar char="o"/>
            </a:pPr>
            <a:r>
              <a:rPr lang="es-ES" sz="1600" dirty="0">
                <a:solidFill>
                  <a:srgbClr val="4E3B30"/>
                </a:solidFill>
              </a:rPr>
              <a:t>Todo el personal conocerá el sistema de concertar citas.</a:t>
            </a:r>
          </a:p>
          <a:p>
            <a:pPr marL="540000" lvl="1" indent="-180000" algn="just">
              <a:spcBef>
                <a:spcPts val="300"/>
              </a:spcBef>
              <a:spcAft>
                <a:spcPts val="300"/>
              </a:spcAft>
              <a:buFont typeface="Courier New" panose="02070309020205020404" pitchFamily="49" charset="0"/>
              <a:buChar char="o"/>
            </a:pPr>
            <a:r>
              <a:rPr lang="es-ES" sz="1600" dirty="0">
                <a:solidFill>
                  <a:srgbClr val="4E3B30"/>
                </a:solidFill>
              </a:rPr>
              <a:t>La cita representa el tiempo fijado para una clienta y los servicios solicitados.</a:t>
            </a:r>
          </a:p>
          <a:p>
            <a:pPr marL="540000" lvl="1" indent="-180000" algn="just">
              <a:spcBef>
                <a:spcPts val="300"/>
              </a:spcBef>
              <a:spcAft>
                <a:spcPts val="300"/>
              </a:spcAft>
              <a:buFont typeface="Courier New" panose="02070309020205020404" pitchFamily="49" charset="0"/>
              <a:buChar char="o"/>
            </a:pPr>
            <a:r>
              <a:rPr lang="es-ES" sz="1600" dirty="0">
                <a:solidFill>
                  <a:srgbClr val="4E3B30"/>
                </a:solidFill>
              </a:rPr>
              <a:t>No perder nunca una clienta sin cita, acomodarla e informarle del tiempo que debe esperar y de las ventajas de la cita previa</a:t>
            </a:r>
            <a:r>
              <a:rPr lang="es-ES" sz="1801" dirty="0">
                <a:solidFill>
                  <a:srgbClr val="4E3B30"/>
                </a:solidFill>
              </a:rPr>
              <a:t>.</a:t>
            </a:r>
          </a:p>
        </p:txBody>
      </p:sp>
      <p:sp>
        <p:nvSpPr>
          <p:cNvPr id="6" name="Marcador de número de diapositiva 5"/>
          <p:cNvSpPr>
            <a:spLocks noGrp="1"/>
          </p:cNvSpPr>
          <p:nvPr>
            <p:ph type="sldNum" sz="quarter" idx="12"/>
          </p:nvPr>
        </p:nvSpPr>
        <p:spPr>
          <a:xfrm>
            <a:off x="-64395" y="6453386"/>
            <a:ext cx="515155" cy="404614"/>
          </a:xfrm>
        </p:spPr>
        <p:txBody>
          <a:bodyPr/>
          <a:lstStyle/>
          <a:p>
            <a:r>
              <a:rPr lang="en-US" sz="2000" b="1" i="1" dirty="0"/>
              <a:t>12</a:t>
            </a:r>
          </a:p>
        </p:txBody>
      </p:sp>
    </p:spTree>
    <p:extLst>
      <p:ext uri="{BB962C8B-B14F-4D97-AF65-F5344CB8AC3E}">
        <p14:creationId xmlns:p14="http://schemas.microsoft.com/office/powerpoint/2010/main" val="2847489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342AC2B-FDCD-402E-917F-1817DE9A02BD}"/>
              </a:ext>
            </a:extLst>
          </p:cNvPr>
          <p:cNvSpPr/>
          <p:nvPr/>
        </p:nvSpPr>
        <p:spPr>
          <a:xfrm>
            <a:off x="887108" y="0"/>
            <a:ext cx="10986446" cy="6663363"/>
          </a:xfrm>
          <a:prstGeom prst="rect">
            <a:avLst/>
          </a:prstGeom>
        </p:spPr>
        <p:txBody>
          <a:bodyPr wrap="square">
            <a:spAutoFit/>
          </a:bodyPr>
          <a:lstStyle/>
          <a:p>
            <a:pPr algn="ctr">
              <a:lnSpc>
                <a:spcPct val="150000"/>
              </a:lnSpc>
            </a:pPr>
            <a:r>
              <a:rPr lang="es-ES" sz="2400" b="1" u="sng" dirty="0">
                <a:solidFill>
                  <a:srgbClr val="4E3B30"/>
                </a:solidFill>
              </a:rPr>
              <a:t>PARÁMETROS QUE DEFINEN LA CALIDAD EN LOS SERVICIOS </a:t>
            </a:r>
          </a:p>
          <a:p>
            <a:pPr lvl="0" algn="just"/>
            <a:endParaRPr lang="es-ES" sz="800" b="1" dirty="0"/>
          </a:p>
          <a:p>
            <a:pPr marL="180000" indent="-180000" algn="just">
              <a:spcBef>
                <a:spcPts val="300"/>
              </a:spcBef>
              <a:spcAft>
                <a:spcPts val="300"/>
              </a:spcAft>
              <a:buFont typeface="Arial" panose="020B0604020202020204" pitchFamily="34" charset="0"/>
              <a:buChar char="•"/>
            </a:pPr>
            <a:r>
              <a:rPr lang="es-ES" sz="1550" b="1" dirty="0">
                <a:solidFill>
                  <a:srgbClr val="4E3B30"/>
                </a:solidFill>
              </a:rPr>
              <a:t>Tiempo dedicado al proceso: </a:t>
            </a:r>
            <a:r>
              <a:rPr lang="es-ES" sz="1550" dirty="0">
                <a:solidFill>
                  <a:srgbClr val="4E3B30"/>
                </a:solidFill>
              </a:rPr>
              <a:t>Debe estar estrictamente planificado para conseguir los siguientes objetivos:</a:t>
            </a:r>
          </a:p>
          <a:p>
            <a:pPr marL="288000" indent="-180000" algn="just">
              <a:spcBef>
                <a:spcPts val="300"/>
              </a:spcBef>
              <a:spcAft>
                <a:spcPts val="300"/>
              </a:spcAft>
              <a:buFont typeface="Courier New" panose="02070309020205020404" pitchFamily="49" charset="0"/>
              <a:buChar char="o"/>
            </a:pPr>
            <a:r>
              <a:rPr lang="es-ES" sz="1550" dirty="0">
                <a:solidFill>
                  <a:srgbClr val="4E3B30"/>
                </a:solidFill>
              </a:rPr>
              <a:t>Evitar tiempo de espera en la recepción del cliente.</a:t>
            </a:r>
          </a:p>
          <a:p>
            <a:pPr marL="288000" indent="-180000" algn="just">
              <a:spcBef>
                <a:spcPts val="300"/>
              </a:spcBef>
              <a:spcAft>
                <a:spcPts val="300"/>
              </a:spcAft>
              <a:buFont typeface="Courier New" panose="02070309020205020404" pitchFamily="49" charset="0"/>
              <a:buChar char="o"/>
            </a:pPr>
            <a:r>
              <a:rPr lang="es-ES" sz="1550" dirty="0">
                <a:solidFill>
                  <a:srgbClr val="4E3B30"/>
                </a:solidFill>
              </a:rPr>
              <a:t>Ajustar el tratamiento a la disponibilidad del cliente, necesidades del servicio y estudio de rentabilidad.</a:t>
            </a:r>
          </a:p>
          <a:p>
            <a:pPr marL="180000" indent="-180000" algn="just">
              <a:spcBef>
                <a:spcPts val="300"/>
              </a:spcBef>
              <a:spcAft>
                <a:spcPts val="300"/>
              </a:spcAft>
              <a:buFont typeface="Arial" panose="020B0604020202020204" pitchFamily="34" charset="0"/>
              <a:buChar char="•"/>
            </a:pPr>
            <a:r>
              <a:rPr lang="es-ES" sz="1550" b="1" dirty="0">
                <a:solidFill>
                  <a:srgbClr val="4E3B30"/>
                </a:solidFill>
              </a:rPr>
              <a:t>Tiempo dedicado al proceso: </a:t>
            </a:r>
            <a:r>
              <a:rPr lang="es-ES" sz="1550" dirty="0">
                <a:solidFill>
                  <a:srgbClr val="4E3B30"/>
                </a:solidFill>
              </a:rPr>
              <a:t>Debe estar estrictamente planificado para conseguir los siguientes objetivos:</a:t>
            </a:r>
          </a:p>
          <a:p>
            <a:pPr marL="360001" indent="-180000" algn="just">
              <a:spcBef>
                <a:spcPts val="300"/>
              </a:spcBef>
              <a:spcAft>
                <a:spcPts val="300"/>
              </a:spcAft>
              <a:buFont typeface="Courier New" panose="02070309020205020404" pitchFamily="49" charset="0"/>
              <a:buChar char="o"/>
            </a:pPr>
            <a:r>
              <a:rPr lang="es-ES" sz="1550" dirty="0">
                <a:solidFill>
                  <a:srgbClr val="4E3B30"/>
                </a:solidFill>
              </a:rPr>
              <a:t>Evitar tiempo de espera en la recepción del cliente.</a:t>
            </a:r>
          </a:p>
          <a:p>
            <a:pPr marL="360001" indent="-180000" algn="just">
              <a:spcBef>
                <a:spcPts val="300"/>
              </a:spcBef>
              <a:spcAft>
                <a:spcPts val="300"/>
              </a:spcAft>
              <a:buFont typeface="Courier New" panose="02070309020205020404" pitchFamily="49" charset="0"/>
              <a:buChar char="o"/>
            </a:pPr>
            <a:r>
              <a:rPr lang="es-ES" sz="1550" dirty="0">
                <a:solidFill>
                  <a:srgbClr val="4E3B30"/>
                </a:solidFill>
              </a:rPr>
              <a:t>Ajustar el tratamiento a la disponibilidad del cliente, necesidades del servicio y estudio de rentabilidad.</a:t>
            </a:r>
          </a:p>
          <a:p>
            <a:pPr marL="180000" indent="-180000" algn="just">
              <a:spcBef>
                <a:spcPts val="300"/>
              </a:spcBef>
              <a:spcAft>
                <a:spcPts val="300"/>
              </a:spcAft>
              <a:buFont typeface="Arial" panose="020B0604020202020204" pitchFamily="34" charset="0"/>
              <a:buChar char="•"/>
            </a:pPr>
            <a:r>
              <a:rPr lang="es-ES" sz="1550" b="1" dirty="0">
                <a:solidFill>
                  <a:srgbClr val="4E3B30"/>
                </a:solidFill>
              </a:rPr>
              <a:t>SERVICIO: </a:t>
            </a:r>
            <a:r>
              <a:rPr lang="es-ES" sz="1550" dirty="0">
                <a:solidFill>
                  <a:srgbClr val="4E3B30"/>
                </a:solidFill>
              </a:rPr>
              <a:t>Este deberá cumplir el máximo posible de FACTORES DE CALIDAD de los descritos con anterioridad. Podemos resumirlos en:</a:t>
            </a:r>
          </a:p>
          <a:p>
            <a:pPr marL="360001" indent="-180000" algn="just">
              <a:spcBef>
                <a:spcPts val="300"/>
              </a:spcBef>
              <a:spcAft>
                <a:spcPts val="300"/>
              </a:spcAft>
              <a:buFont typeface="Courier New" panose="02070309020205020404" pitchFamily="49" charset="0"/>
              <a:buChar char="o"/>
            </a:pPr>
            <a:r>
              <a:rPr lang="es-ES" sz="1550" b="1" dirty="0">
                <a:solidFill>
                  <a:srgbClr val="4E3B30"/>
                </a:solidFill>
              </a:rPr>
              <a:t>Calidad técnica del servicio: </a:t>
            </a:r>
            <a:r>
              <a:rPr lang="es-ES" sz="1550" dirty="0">
                <a:solidFill>
                  <a:srgbClr val="4E3B30"/>
                </a:solidFill>
              </a:rPr>
              <a:t>En el momento de la ejecución de un servicio es imprescindible protocolizar adecuadamente todas las fases del tratamiento, los medios técnicos y productos necesarios, de esta manera se podrá comprobar fácilmente cualquier desviación que se pueda producir.</a:t>
            </a:r>
          </a:p>
          <a:p>
            <a:pPr marL="360001" indent="-180000" algn="just">
              <a:spcBef>
                <a:spcPts val="300"/>
              </a:spcBef>
              <a:spcAft>
                <a:spcPts val="300"/>
              </a:spcAft>
              <a:buFont typeface="Courier New" panose="02070309020205020404" pitchFamily="49" charset="0"/>
              <a:buChar char="o"/>
            </a:pPr>
            <a:r>
              <a:rPr lang="es-ES" sz="1550" b="1" dirty="0">
                <a:solidFill>
                  <a:srgbClr val="4E3B30"/>
                </a:solidFill>
              </a:rPr>
              <a:t>Idoneidad del tratamiento: </a:t>
            </a:r>
            <a:r>
              <a:rPr lang="es-ES" sz="1550" dirty="0">
                <a:solidFill>
                  <a:srgbClr val="4E3B30"/>
                </a:solidFill>
              </a:rPr>
              <a:t>Es uno de los aspectos más importantes para obtener buenos resultados. Si el tratamiento se ajusta al máximo a las demandas y necesidades de la clientela, tenemos asegurado un alto nivel de calidad y eficacia.</a:t>
            </a:r>
          </a:p>
          <a:p>
            <a:pPr marL="360001" indent="-180000" algn="just">
              <a:spcBef>
                <a:spcPts val="300"/>
              </a:spcBef>
              <a:spcAft>
                <a:spcPts val="300"/>
              </a:spcAft>
              <a:buFont typeface="Courier New" panose="02070309020205020404" pitchFamily="49" charset="0"/>
              <a:buChar char="o"/>
            </a:pPr>
            <a:r>
              <a:rPr lang="es-ES" sz="1550" b="1" dirty="0">
                <a:solidFill>
                  <a:srgbClr val="4E3B30"/>
                </a:solidFill>
              </a:rPr>
              <a:t>Eficacia en el servicio: </a:t>
            </a:r>
            <a:r>
              <a:rPr lang="es-ES" sz="1550" dirty="0">
                <a:solidFill>
                  <a:srgbClr val="4E3B30"/>
                </a:solidFill>
              </a:rPr>
              <a:t>Conseguir el resultado pretendido en el campo de la Imagen Personal variará según se trate de tratamientos de resultado a corto plazo (corte, coloración, depilación, maquillaje, manicura, ...) o a medio/largo plazo (micropigmentación, tratamientos faciales o corporales , tratamientos capilares, ...), que requerirán siempre de sesiones de mantenimiento.</a:t>
            </a:r>
          </a:p>
          <a:p>
            <a:pPr marL="180000" indent="-180000" algn="just">
              <a:spcBef>
                <a:spcPts val="300"/>
              </a:spcBef>
              <a:spcAft>
                <a:spcPts val="300"/>
              </a:spcAft>
              <a:buFont typeface="Arial" panose="020B0604020202020204" pitchFamily="34" charset="0"/>
              <a:buChar char="•"/>
            </a:pPr>
            <a:r>
              <a:rPr lang="es-ES" sz="1550" b="1" dirty="0">
                <a:solidFill>
                  <a:srgbClr val="4E3B30"/>
                </a:solidFill>
              </a:rPr>
              <a:t>Grado de satisfacción de la clientela: </a:t>
            </a:r>
            <a:r>
              <a:rPr lang="es-ES" sz="1550" dirty="0">
                <a:solidFill>
                  <a:srgbClr val="4E3B30"/>
                </a:solidFill>
              </a:rPr>
              <a:t>Este parámetro nos permite realizar una evaluación real, con datos aportados por la propia clientela y en situaciones concretas, que luego se podrán generalizar a la hora de extraer conclusiones. La productividad y rentabilidad se traduce en satisfacción del cliente, que se puede medir en aumento de demandas de prestación de servicio.</a:t>
            </a:r>
          </a:p>
          <a:p>
            <a:pPr marL="180000" indent="-180000" algn="just">
              <a:spcBef>
                <a:spcPts val="300"/>
              </a:spcBef>
              <a:spcAft>
                <a:spcPts val="300"/>
              </a:spcAft>
              <a:buFont typeface="Arial" panose="020B0604020202020204" pitchFamily="34" charset="0"/>
              <a:buChar char="•"/>
            </a:pPr>
            <a:r>
              <a:rPr lang="es-ES" sz="1550" b="1" dirty="0">
                <a:solidFill>
                  <a:srgbClr val="4E3B30"/>
                </a:solidFill>
              </a:rPr>
              <a:t>Seguridad e higiene: </a:t>
            </a:r>
            <a:r>
              <a:rPr lang="es-ES" sz="1550" dirty="0">
                <a:solidFill>
                  <a:srgbClr val="4E3B30"/>
                </a:solidFill>
              </a:rPr>
              <a:t>Este es un parámetro determinante de la calidad del servicio, que se trata aparte.</a:t>
            </a:r>
          </a:p>
        </p:txBody>
      </p:sp>
      <p:sp>
        <p:nvSpPr>
          <p:cNvPr id="6" name="Marcador de número de diapositiva 5"/>
          <p:cNvSpPr>
            <a:spLocks noGrp="1"/>
          </p:cNvSpPr>
          <p:nvPr>
            <p:ph type="sldNum" sz="quarter" idx="12"/>
          </p:nvPr>
        </p:nvSpPr>
        <p:spPr>
          <a:xfrm>
            <a:off x="-64395" y="6453386"/>
            <a:ext cx="515155" cy="404614"/>
          </a:xfrm>
        </p:spPr>
        <p:txBody>
          <a:bodyPr/>
          <a:lstStyle/>
          <a:p>
            <a:r>
              <a:rPr lang="en-US" sz="2000" b="1" i="1" dirty="0"/>
              <a:t>13</a:t>
            </a:r>
          </a:p>
        </p:txBody>
      </p:sp>
    </p:spTree>
    <p:extLst>
      <p:ext uri="{BB962C8B-B14F-4D97-AF65-F5344CB8AC3E}">
        <p14:creationId xmlns:p14="http://schemas.microsoft.com/office/powerpoint/2010/main" val="1787106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342AC2B-FDCD-402E-917F-1817DE9A02BD}"/>
              </a:ext>
            </a:extLst>
          </p:cNvPr>
          <p:cNvSpPr/>
          <p:nvPr/>
        </p:nvSpPr>
        <p:spPr>
          <a:xfrm>
            <a:off x="887108" y="-1"/>
            <a:ext cx="10986446" cy="6842386"/>
          </a:xfrm>
          <a:prstGeom prst="rect">
            <a:avLst/>
          </a:prstGeom>
        </p:spPr>
        <p:txBody>
          <a:bodyPr wrap="square">
            <a:spAutoFit/>
          </a:bodyPr>
          <a:lstStyle/>
          <a:p>
            <a:pPr algn="ctr">
              <a:lnSpc>
                <a:spcPct val="150000"/>
              </a:lnSpc>
            </a:pPr>
            <a:r>
              <a:rPr lang="es-ES" sz="2400" b="1" u="sng" dirty="0">
                <a:solidFill>
                  <a:srgbClr val="4E3B30"/>
                </a:solidFill>
              </a:rPr>
              <a:t>PARÁMETROS QUE DEFINEN LA CALIDAD EN LOS SERVICIOS </a:t>
            </a:r>
          </a:p>
          <a:p>
            <a:pPr algn="just">
              <a:spcBef>
                <a:spcPts val="300"/>
              </a:spcBef>
              <a:spcAft>
                <a:spcPts val="300"/>
              </a:spcAft>
            </a:pPr>
            <a:endParaRPr lang="es-ES" sz="1600" b="1" dirty="0"/>
          </a:p>
          <a:p>
            <a:pPr>
              <a:spcBef>
                <a:spcPts val="300"/>
              </a:spcBef>
              <a:spcAft>
                <a:spcPts val="300"/>
              </a:spcAft>
            </a:pPr>
            <a:r>
              <a:rPr lang="es-ES" sz="1801" dirty="0">
                <a:solidFill>
                  <a:srgbClr val="4E3B30"/>
                </a:solidFill>
              </a:rPr>
              <a:t>A manera de resumen vemos que estos parámetros de calidad se pueden asociar de la siguiente formas: </a:t>
            </a:r>
          </a:p>
          <a:p>
            <a:pPr>
              <a:spcBef>
                <a:spcPts val="300"/>
              </a:spcBef>
              <a:spcAft>
                <a:spcPts val="300"/>
              </a:spcAft>
            </a:pPr>
            <a:endParaRPr lang="es-ES" sz="1801" dirty="0">
              <a:solidFill>
                <a:srgbClr val="4E3B30"/>
              </a:solidFill>
            </a:endParaRPr>
          </a:p>
          <a:p>
            <a:pPr marL="180000" indent="-180000" algn="just">
              <a:spcBef>
                <a:spcPts val="300"/>
              </a:spcBef>
              <a:spcAft>
                <a:spcPts val="300"/>
              </a:spcAft>
              <a:buFont typeface="Arial" panose="020B0604020202020204" pitchFamily="34" charset="0"/>
              <a:buChar char="•"/>
            </a:pPr>
            <a:r>
              <a:rPr lang="es-ES" sz="1801" b="1" i="1" dirty="0">
                <a:solidFill>
                  <a:srgbClr val="4E3B30"/>
                </a:solidFill>
              </a:rPr>
              <a:t>Calidad Física: </a:t>
            </a:r>
            <a:r>
              <a:rPr lang="es-ES" sz="1801" i="1" dirty="0">
                <a:solidFill>
                  <a:srgbClr val="4E3B30"/>
                </a:solidFill>
              </a:rPr>
              <a:t>Depende de los </a:t>
            </a:r>
            <a:r>
              <a:rPr lang="es-ES" sz="1801" b="1" i="1" dirty="0">
                <a:solidFill>
                  <a:srgbClr val="4E3B30"/>
                </a:solidFill>
              </a:rPr>
              <a:t>productos físico</a:t>
            </a:r>
            <a:r>
              <a:rPr lang="es-ES" sz="1801" i="1" dirty="0">
                <a:solidFill>
                  <a:srgbClr val="4E3B30"/>
                </a:solidFill>
              </a:rPr>
              <a:t>, aparatos y otros elementos tangibles como pueden ser el mobiliario, la decoración, etc…</a:t>
            </a:r>
            <a:endParaRPr lang="es-ES" sz="1801" dirty="0">
              <a:solidFill>
                <a:srgbClr val="4E3B30"/>
              </a:solidFill>
            </a:endParaRPr>
          </a:p>
          <a:p>
            <a:pPr marL="180000" indent="-180000" algn="just">
              <a:spcBef>
                <a:spcPts val="300"/>
              </a:spcBef>
              <a:spcAft>
                <a:spcPts val="300"/>
              </a:spcAft>
              <a:buFont typeface="Arial" panose="020B0604020202020204" pitchFamily="34" charset="0"/>
              <a:buChar char="•"/>
            </a:pPr>
            <a:r>
              <a:rPr lang="es-ES" sz="1801" b="1" i="1" dirty="0">
                <a:solidFill>
                  <a:srgbClr val="4E3B30"/>
                </a:solidFill>
              </a:rPr>
              <a:t>Calidad Técnica: </a:t>
            </a:r>
            <a:r>
              <a:rPr lang="es-ES" sz="1801" i="1" dirty="0">
                <a:solidFill>
                  <a:srgbClr val="4E3B30"/>
                </a:solidFill>
              </a:rPr>
              <a:t>Se refiere al </a:t>
            </a:r>
            <a:r>
              <a:rPr lang="es-ES" sz="1801" b="1" i="1" dirty="0">
                <a:solidFill>
                  <a:srgbClr val="4E3B30"/>
                </a:solidFill>
              </a:rPr>
              <a:t>servicio </a:t>
            </a:r>
            <a:r>
              <a:rPr lang="es-ES" sz="1801" i="1" dirty="0">
                <a:solidFill>
                  <a:srgbClr val="4E3B30"/>
                </a:solidFill>
              </a:rPr>
              <a:t>que recibe el cliente.</a:t>
            </a:r>
            <a:endParaRPr lang="es-ES" sz="1801" dirty="0">
              <a:solidFill>
                <a:srgbClr val="4E3B30"/>
              </a:solidFill>
            </a:endParaRPr>
          </a:p>
          <a:p>
            <a:pPr marL="180000" indent="-180000" algn="just">
              <a:spcBef>
                <a:spcPts val="300"/>
              </a:spcBef>
              <a:spcAft>
                <a:spcPts val="300"/>
              </a:spcAft>
              <a:buFont typeface="Arial" panose="020B0604020202020204" pitchFamily="34" charset="0"/>
              <a:buChar char="•"/>
            </a:pPr>
            <a:r>
              <a:rPr lang="es-ES" sz="1801" b="1" dirty="0">
                <a:solidFill>
                  <a:srgbClr val="4E3B30"/>
                </a:solidFill>
              </a:rPr>
              <a:t>Calidad Funcionalidad: </a:t>
            </a:r>
            <a:r>
              <a:rPr lang="es-ES" sz="1801" dirty="0">
                <a:solidFill>
                  <a:srgbClr val="4E3B30"/>
                </a:solidFill>
              </a:rPr>
              <a:t>Determina el proceso de prestación del servicio.</a:t>
            </a:r>
          </a:p>
          <a:p>
            <a:pPr marL="360001" indent="-180000" algn="just">
              <a:spcBef>
                <a:spcPts val="300"/>
              </a:spcBef>
              <a:spcAft>
                <a:spcPts val="300"/>
              </a:spcAft>
              <a:buFont typeface="Courier New" panose="02070309020205020404" pitchFamily="49" charset="0"/>
              <a:buChar char="o"/>
            </a:pPr>
            <a:r>
              <a:rPr lang="es-ES" sz="1801" b="1" dirty="0">
                <a:solidFill>
                  <a:srgbClr val="4E3B30"/>
                </a:solidFill>
              </a:rPr>
              <a:t>Competencia: </a:t>
            </a:r>
            <a:r>
              <a:rPr lang="es-ES" sz="1801" dirty="0">
                <a:solidFill>
                  <a:srgbClr val="4E3B30"/>
                </a:solidFill>
              </a:rPr>
              <a:t>Grado de profesionalidad de la empresa y el personal.</a:t>
            </a:r>
          </a:p>
          <a:p>
            <a:pPr marL="360001" indent="-180000" algn="just">
              <a:spcBef>
                <a:spcPts val="300"/>
              </a:spcBef>
              <a:spcAft>
                <a:spcPts val="300"/>
              </a:spcAft>
              <a:buFont typeface="Courier New" panose="02070309020205020404" pitchFamily="49" charset="0"/>
              <a:buChar char="o"/>
            </a:pPr>
            <a:r>
              <a:rPr lang="es-ES" sz="1801" b="1" dirty="0">
                <a:solidFill>
                  <a:srgbClr val="4E3B30"/>
                </a:solidFill>
              </a:rPr>
              <a:t>Fiabilidad: </a:t>
            </a:r>
            <a:r>
              <a:rPr lang="es-ES" sz="1801" dirty="0">
                <a:solidFill>
                  <a:srgbClr val="4E3B30"/>
                </a:solidFill>
              </a:rPr>
              <a:t>Resultados eficaces.</a:t>
            </a:r>
          </a:p>
          <a:p>
            <a:pPr marL="360001" indent="-180000" algn="just">
              <a:spcBef>
                <a:spcPts val="300"/>
              </a:spcBef>
              <a:spcAft>
                <a:spcPts val="300"/>
              </a:spcAft>
              <a:buFont typeface="Courier New" panose="02070309020205020404" pitchFamily="49" charset="0"/>
              <a:buChar char="o"/>
            </a:pPr>
            <a:r>
              <a:rPr lang="es-ES" sz="1801" b="1" dirty="0">
                <a:solidFill>
                  <a:srgbClr val="4E3B30"/>
                </a:solidFill>
              </a:rPr>
              <a:t>Reactividad: </a:t>
            </a:r>
            <a:r>
              <a:rPr lang="es-ES" sz="1801" dirty="0">
                <a:solidFill>
                  <a:srgbClr val="4E3B30"/>
                </a:solidFill>
              </a:rPr>
              <a:t>Capacidad de reacción.</a:t>
            </a:r>
          </a:p>
          <a:p>
            <a:pPr marL="360001" indent="-180000" algn="just">
              <a:spcBef>
                <a:spcPts val="300"/>
              </a:spcBef>
              <a:spcAft>
                <a:spcPts val="300"/>
              </a:spcAft>
              <a:buFont typeface="Courier New" panose="02070309020205020404" pitchFamily="49" charset="0"/>
              <a:buChar char="o"/>
            </a:pPr>
            <a:r>
              <a:rPr lang="es-ES" sz="1801" b="1" dirty="0">
                <a:solidFill>
                  <a:srgbClr val="4E3B30"/>
                </a:solidFill>
              </a:rPr>
              <a:t>Accesibilidad: </a:t>
            </a:r>
            <a:r>
              <a:rPr lang="es-ES" sz="1801" dirty="0">
                <a:solidFill>
                  <a:srgbClr val="4E3B30"/>
                </a:solidFill>
              </a:rPr>
              <a:t>Física y Psicológica.</a:t>
            </a:r>
          </a:p>
          <a:p>
            <a:pPr marL="360001" indent="-180000" algn="just">
              <a:spcBef>
                <a:spcPts val="300"/>
              </a:spcBef>
              <a:spcAft>
                <a:spcPts val="300"/>
              </a:spcAft>
              <a:buFont typeface="Courier New" panose="02070309020205020404" pitchFamily="49" charset="0"/>
              <a:buChar char="o"/>
            </a:pPr>
            <a:r>
              <a:rPr lang="es-ES" sz="1801" b="1" dirty="0">
                <a:solidFill>
                  <a:srgbClr val="4E3B30"/>
                </a:solidFill>
              </a:rPr>
              <a:t>Comprensión: </a:t>
            </a:r>
            <a:r>
              <a:rPr lang="es-ES" sz="1801" dirty="0">
                <a:solidFill>
                  <a:srgbClr val="4E3B30"/>
                </a:solidFill>
              </a:rPr>
              <a:t>Empatía con el cliente.</a:t>
            </a:r>
          </a:p>
          <a:p>
            <a:pPr marL="360001" indent="-180000" algn="just">
              <a:spcBef>
                <a:spcPts val="300"/>
              </a:spcBef>
              <a:spcAft>
                <a:spcPts val="300"/>
              </a:spcAft>
              <a:buFont typeface="Courier New" panose="02070309020205020404" pitchFamily="49" charset="0"/>
              <a:buChar char="o"/>
            </a:pPr>
            <a:r>
              <a:rPr lang="es-ES" sz="1801" b="1" dirty="0">
                <a:solidFill>
                  <a:srgbClr val="4E3B30"/>
                </a:solidFill>
              </a:rPr>
              <a:t>Comunicación: </a:t>
            </a:r>
            <a:r>
              <a:rPr lang="es-ES" sz="1801" dirty="0">
                <a:solidFill>
                  <a:srgbClr val="4E3B30"/>
                </a:solidFill>
              </a:rPr>
              <a:t>Escuchar y explicar con claridad.</a:t>
            </a:r>
          </a:p>
          <a:p>
            <a:pPr marL="360001" indent="-180000" algn="just">
              <a:spcBef>
                <a:spcPts val="300"/>
              </a:spcBef>
              <a:spcAft>
                <a:spcPts val="300"/>
              </a:spcAft>
              <a:buFont typeface="Courier New" panose="02070309020205020404" pitchFamily="49" charset="0"/>
              <a:buChar char="o"/>
            </a:pPr>
            <a:r>
              <a:rPr lang="es-ES" sz="1801" b="1" dirty="0">
                <a:solidFill>
                  <a:srgbClr val="4E3B30"/>
                </a:solidFill>
              </a:rPr>
              <a:t>Credibilidad: </a:t>
            </a:r>
            <a:r>
              <a:rPr lang="es-ES" sz="1801" dirty="0">
                <a:solidFill>
                  <a:srgbClr val="4E3B30"/>
                </a:solidFill>
              </a:rPr>
              <a:t>Transmitir Confianza.</a:t>
            </a:r>
          </a:p>
          <a:p>
            <a:pPr marL="360001" indent="-180000" algn="just">
              <a:spcBef>
                <a:spcPts val="300"/>
              </a:spcBef>
              <a:spcAft>
                <a:spcPts val="300"/>
              </a:spcAft>
              <a:buFont typeface="Courier New" panose="02070309020205020404" pitchFamily="49" charset="0"/>
              <a:buChar char="o"/>
            </a:pPr>
            <a:r>
              <a:rPr lang="es-ES" sz="1801" b="1" dirty="0">
                <a:solidFill>
                  <a:srgbClr val="4E3B30"/>
                </a:solidFill>
              </a:rPr>
              <a:t>Seguridad: </a:t>
            </a:r>
            <a:r>
              <a:rPr lang="es-ES" sz="1801" dirty="0">
                <a:solidFill>
                  <a:srgbClr val="4E3B30"/>
                </a:solidFill>
              </a:rPr>
              <a:t>Garantizar la confidencialidad del cliente.</a:t>
            </a:r>
          </a:p>
          <a:p>
            <a:pPr marL="360001" indent="-180000" algn="just">
              <a:spcBef>
                <a:spcPts val="300"/>
              </a:spcBef>
              <a:spcAft>
                <a:spcPts val="300"/>
              </a:spcAft>
              <a:buFont typeface="Courier New" panose="02070309020205020404" pitchFamily="49" charset="0"/>
              <a:buChar char="o"/>
            </a:pPr>
            <a:r>
              <a:rPr lang="es-ES" sz="1801" b="1" dirty="0">
                <a:solidFill>
                  <a:srgbClr val="4E3B30"/>
                </a:solidFill>
              </a:rPr>
              <a:t>Cortesía: </a:t>
            </a:r>
            <a:r>
              <a:rPr lang="es-ES" sz="1801" dirty="0">
                <a:solidFill>
                  <a:srgbClr val="4E3B30"/>
                </a:solidFill>
              </a:rPr>
              <a:t>Trato respetuoso.</a:t>
            </a:r>
          </a:p>
          <a:p>
            <a:pPr marL="360001" indent="-180000" algn="just">
              <a:spcBef>
                <a:spcPts val="300"/>
              </a:spcBef>
              <a:spcAft>
                <a:spcPts val="300"/>
              </a:spcAft>
              <a:buFont typeface="Courier New" panose="02070309020205020404" pitchFamily="49" charset="0"/>
              <a:buChar char="o"/>
            </a:pPr>
            <a:r>
              <a:rPr lang="es-ES" sz="1801" b="1" dirty="0">
                <a:solidFill>
                  <a:srgbClr val="4E3B30"/>
                </a:solidFill>
              </a:rPr>
              <a:t>Tangibilidad: </a:t>
            </a:r>
            <a:r>
              <a:rPr lang="es-ES" sz="1801" dirty="0">
                <a:solidFill>
                  <a:srgbClr val="4E3B30"/>
                </a:solidFill>
              </a:rPr>
              <a:t>la imagen de la empresa proyecte Calidad.</a:t>
            </a:r>
          </a:p>
          <a:p>
            <a:pPr marL="180000" indent="-180000" algn="just">
              <a:spcBef>
                <a:spcPts val="300"/>
              </a:spcBef>
              <a:spcAft>
                <a:spcPts val="300"/>
              </a:spcAft>
              <a:buFont typeface="Arial" panose="020B0604020202020204" pitchFamily="34" charset="0"/>
              <a:buChar char="•"/>
            </a:pPr>
            <a:endParaRPr lang="es-ES" sz="1600" dirty="0"/>
          </a:p>
        </p:txBody>
      </p:sp>
      <p:sp>
        <p:nvSpPr>
          <p:cNvPr id="6" name="Marcador de número de diapositiva 5"/>
          <p:cNvSpPr>
            <a:spLocks noGrp="1"/>
          </p:cNvSpPr>
          <p:nvPr>
            <p:ph type="sldNum" sz="quarter" idx="12"/>
          </p:nvPr>
        </p:nvSpPr>
        <p:spPr>
          <a:xfrm>
            <a:off x="-106599" y="6453386"/>
            <a:ext cx="570831" cy="404614"/>
          </a:xfrm>
        </p:spPr>
        <p:txBody>
          <a:bodyPr/>
          <a:lstStyle/>
          <a:p>
            <a:r>
              <a:rPr lang="en-US" sz="2000" b="1" i="1" dirty="0"/>
              <a:t>14</a:t>
            </a:r>
          </a:p>
        </p:txBody>
      </p:sp>
    </p:spTree>
    <p:extLst>
      <p:ext uri="{BB962C8B-B14F-4D97-AF65-F5344CB8AC3E}">
        <p14:creationId xmlns:p14="http://schemas.microsoft.com/office/powerpoint/2010/main" val="992291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D7C6145-74DC-46F3-A13F-BA265DB6D8A6}"/>
              </a:ext>
            </a:extLst>
          </p:cNvPr>
          <p:cNvSpPr>
            <a:spLocks noGrp="1"/>
          </p:cNvSpPr>
          <p:nvPr>
            <p:ph type="title"/>
          </p:nvPr>
        </p:nvSpPr>
        <p:spPr>
          <a:xfrm>
            <a:off x="644621" y="256919"/>
            <a:ext cx="10944667" cy="386494"/>
          </a:xfrm>
        </p:spPr>
        <p:txBody>
          <a:bodyPr>
            <a:noAutofit/>
          </a:bodyPr>
          <a:lstStyle/>
          <a:p>
            <a:pPr algn="ctr"/>
            <a:r>
              <a:rPr lang="es-ES" sz="2400" b="1" dirty="0"/>
              <a:t>6.- </a:t>
            </a:r>
            <a:r>
              <a:rPr lang="es-ES" sz="2400" b="1" u="sng" dirty="0"/>
              <a:t>CRITERIOS QUE PERMITEN EVALUAR LOS RESULTADOS FINALES OBTENIDOS</a:t>
            </a:r>
            <a:endParaRPr lang="es-ES" sz="2400" dirty="0"/>
          </a:p>
        </p:txBody>
      </p:sp>
      <p:sp>
        <p:nvSpPr>
          <p:cNvPr id="3" name="Marcador de contenido 2">
            <a:extLst>
              <a:ext uri="{FF2B5EF4-FFF2-40B4-BE49-F238E27FC236}">
                <a16:creationId xmlns="" xmlns:a16="http://schemas.microsoft.com/office/drawing/2014/main" id="{AD8E4EA5-8B91-41E9-BFF8-588D46C6FFDE}"/>
              </a:ext>
            </a:extLst>
          </p:cNvPr>
          <p:cNvSpPr>
            <a:spLocks noGrp="1"/>
          </p:cNvSpPr>
          <p:nvPr>
            <p:ph idx="1"/>
          </p:nvPr>
        </p:nvSpPr>
        <p:spPr>
          <a:xfrm>
            <a:off x="1042739" y="770022"/>
            <a:ext cx="10148427" cy="5757020"/>
          </a:xfrm>
        </p:spPr>
        <p:txBody>
          <a:bodyPr>
            <a:normAutofit fontScale="77500" lnSpcReduction="20000"/>
          </a:bodyPr>
          <a:lstStyle/>
          <a:p>
            <a:pPr marL="0" indent="0" algn="just">
              <a:lnSpc>
                <a:spcPct val="120000"/>
              </a:lnSpc>
              <a:spcBef>
                <a:spcPts val="300"/>
              </a:spcBef>
              <a:spcAft>
                <a:spcPts val="300"/>
              </a:spcAft>
              <a:buNone/>
            </a:pPr>
            <a:r>
              <a:rPr lang="es-ES" dirty="0"/>
              <a:t>El profesional de estos servicios debe </a:t>
            </a:r>
            <a:r>
              <a:rPr lang="es-ES" b="1" dirty="0"/>
              <a:t>conocer</a:t>
            </a:r>
            <a:r>
              <a:rPr lang="es-ES" dirty="0"/>
              <a:t> las múltiples </a:t>
            </a:r>
            <a:r>
              <a:rPr lang="es-ES" b="1" dirty="0"/>
              <a:t>técnicas</a:t>
            </a:r>
            <a:r>
              <a:rPr lang="es-ES" dirty="0"/>
              <a:t> existentes para poder seleccionar y/o aconsejar a su cliente en la elección de un producto/método u otro en función de sus características personales y necesidades.</a:t>
            </a:r>
          </a:p>
          <a:p>
            <a:pPr marL="0" indent="0" algn="just">
              <a:lnSpc>
                <a:spcPct val="120000"/>
              </a:lnSpc>
              <a:spcBef>
                <a:spcPts val="300"/>
              </a:spcBef>
              <a:spcAft>
                <a:spcPts val="300"/>
              </a:spcAft>
              <a:buNone/>
            </a:pPr>
            <a:r>
              <a:rPr lang="es-ES" dirty="0"/>
              <a:t>El profesional debe conocer algunos datos importantes como las </a:t>
            </a:r>
            <a:r>
              <a:rPr lang="es-ES" b="1" dirty="0"/>
              <a:t>necesidades del cliente</a:t>
            </a:r>
            <a:r>
              <a:rPr lang="es-ES" dirty="0"/>
              <a:t>, sus objetivos, las características de su piel, su pelo e incluso el presupuesto que desea dedicar al servicio/producto.</a:t>
            </a:r>
          </a:p>
          <a:p>
            <a:pPr marL="0" indent="0" algn="just">
              <a:lnSpc>
                <a:spcPct val="120000"/>
              </a:lnSpc>
              <a:spcBef>
                <a:spcPts val="300"/>
              </a:spcBef>
              <a:spcAft>
                <a:spcPts val="300"/>
              </a:spcAft>
              <a:buNone/>
            </a:pPr>
            <a:r>
              <a:rPr lang="es-ES" dirty="0"/>
              <a:t>No es menos importante el </a:t>
            </a:r>
            <a:r>
              <a:rPr lang="es-ES" b="1" dirty="0"/>
              <a:t>dominio de las técnicas, las indicaciones, las contraindicaciones y los posibles efectos secundarios.</a:t>
            </a:r>
          </a:p>
          <a:p>
            <a:pPr marL="0" indent="0" algn="just">
              <a:lnSpc>
                <a:spcPct val="120000"/>
              </a:lnSpc>
              <a:spcBef>
                <a:spcPts val="300"/>
              </a:spcBef>
              <a:spcAft>
                <a:spcPts val="300"/>
              </a:spcAft>
              <a:buNone/>
            </a:pPr>
            <a:r>
              <a:rPr lang="es-ES" dirty="0"/>
              <a:t>Los estudios sobre la satisfacción de la clientela resultan a veces confusos y complejos. Sin embargo, son indispensables puesto que es muy frecuente que la clientela tienda a callar su insatisfacción del resultado del servicio, por lo tanto es un cliente perdido. Ocurre que la calidad del servicio ofrecido no siempre se corresponde con la que percibe el cliente. Esta diferencia puede ser debida a varias razones:</a:t>
            </a:r>
          </a:p>
          <a:p>
            <a:pPr marL="180000" indent="-180000" algn="just">
              <a:lnSpc>
                <a:spcPct val="120000"/>
              </a:lnSpc>
              <a:spcBef>
                <a:spcPts val="300"/>
              </a:spcBef>
              <a:spcAft>
                <a:spcPts val="300"/>
              </a:spcAft>
              <a:buFont typeface="Arial" panose="020B0604020202020204" pitchFamily="34" charset="0"/>
              <a:buChar char="•"/>
            </a:pPr>
            <a:r>
              <a:rPr lang="es-ES" dirty="0"/>
              <a:t>No se han </a:t>
            </a:r>
            <a:r>
              <a:rPr lang="es-ES" b="1" dirty="0"/>
              <a:t>analizado correctamente las demandas/necesidades de la clientela</a:t>
            </a:r>
            <a:r>
              <a:rPr lang="es-ES" dirty="0"/>
              <a:t>: éste es el primer paso para un diagnóstico apropiado y muchas veces se cae en el error de creer que sabemos lo que necesita esa persona. Si no realizamos la </a:t>
            </a:r>
            <a:r>
              <a:rPr lang="es-ES" b="1" dirty="0"/>
              <a:t>entrevista</a:t>
            </a:r>
            <a:r>
              <a:rPr lang="es-ES" dirty="0"/>
              <a:t> con un cuestionario adecuado podemos llegar a conclusiones erróneas. Es necesaria la observación, la comunicación con la clientela, el diálogo, ciertas dosis de “psicología” a la hora de interpretar las demandas de nuestra clientela, y un gran respeto a las decisiones de las personas.</a:t>
            </a:r>
          </a:p>
          <a:p>
            <a:pPr marL="180000" indent="-180000" algn="just">
              <a:lnSpc>
                <a:spcPct val="120000"/>
              </a:lnSpc>
              <a:spcBef>
                <a:spcPts val="300"/>
              </a:spcBef>
              <a:spcAft>
                <a:spcPts val="300"/>
              </a:spcAft>
              <a:buFont typeface="Arial" panose="020B0604020202020204" pitchFamily="34" charset="0"/>
              <a:buChar char="•"/>
            </a:pPr>
            <a:r>
              <a:rPr lang="es-ES" dirty="0"/>
              <a:t>La </a:t>
            </a:r>
            <a:r>
              <a:rPr lang="es-ES" b="1" dirty="0"/>
              <a:t>organización interna muy rígida</a:t>
            </a:r>
            <a:r>
              <a:rPr lang="es-ES" dirty="0"/>
              <a:t>: a veces no somos capaces de ponernos en lugar del cliente (empatía), por lo que es difícil tener una idea clara de su satisfacción.</a:t>
            </a:r>
          </a:p>
          <a:p>
            <a:pPr marL="180000" indent="-180000" algn="just">
              <a:lnSpc>
                <a:spcPct val="120000"/>
              </a:lnSpc>
              <a:spcBef>
                <a:spcPts val="300"/>
              </a:spcBef>
              <a:spcAft>
                <a:spcPts val="300"/>
              </a:spcAft>
              <a:buFont typeface="Arial" panose="020B0604020202020204" pitchFamily="34" charset="0"/>
              <a:buChar char="•"/>
            </a:pPr>
            <a:r>
              <a:rPr lang="es-ES" dirty="0"/>
              <a:t>La empresa cree ofrecer un servicio tan especial que no admite comparación: suele ocurrir cuando se ofrece una técnica o tratamiento novedoso, y que por único nos creemos que no puede obtener una respuesta desfavorable.</a:t>
            </a:r>
          </a:p>
          <a:p>
            <a:pPr marL="0" indent="0">
              <a:buNone/>
            </a:pPr>
            <a:endParaRPr lang="es-ES" dirty="0"/>
          </a:p>
          <a:p>
            <a:pPr marL="0" indent="0">
              <a:buNone/>
            </a:pPr>
            <a:endParaRPr lang="es-ES" dirty="0"/>
          </a:p>
        </p:txBody>
      </p:sp>
      <p:sp>
        <p:nvSpPr>
          <p:cNvPr id="7" name="Marcador de número de diapositiva 5"/>
          <p:cNvSpPr>
            <a:spLocks noGrp="1"/>
          </p:cNvSpPr>
          <p:nvPr>
            <p:ph type="sldNum" sz="quarter" idx="12"/>
          </p:nvPr>
        </p:nvSpPr>
        <p:spPr>
          <a:xfrm>
            <a:off x="-106599" y="6453386"/>
            <a:ext cx="570831" cy="404614"/>
          </a:xfrm>
        </p:spPr>
        <p:txBody>
          <a:bodyPr/>
          <a:lstStyle/>
          <a:p>
            <a:r>
              <a:rPr lang="en-US" sz="2000" b="1" i="1" dirty="0"/>
              <a:t>15</a:t>
            </a:r>
          </a:p>
        </p:txBody>
      </p:sp>
    </p:spTree>
    <p:extLst>
      <p:ext uri="{BB962C8B-B14F-4D97-AF65-F5344CB8AC3E}">
        <p14:creationId xmlns:p14="http://schemas.microsoft.com/office/powerpoint/2010/main" val="216521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2741" y="352926"/>
            <a:ext cx="10716126" cy="6224340"/>
          </a:xfrm>
        </p:spPr>
        <p:txBody>
          <a:bodyPr>
            <a:noAutofit/>
          </a:bodyPr>
          <a:lstStyle/>
          <a:p>
            <a:pPr marL="0" indent="0" algn="ctr">
              <a:lnSpc>
                <a:spcPct val="150000"/>
              </a:lnSpc>
              <a:buNone/>
            </a:pPr>
            <a:r>
              <a:rPr lang="es-ES" sz="2400" b="1" i="1" u="sng" dirty="0"/>
              <a:t>JUSTIFICACIÓN DEL GRUPO DE TRABAJO</a:t>
            </a:r>
            <a:endParaRPr lang="es-ES" sz="2400" i="1" u="sng" dirty="0"/>
          </a:p>
          <a:p>
            <a:pPr marL="0" indent="0" algn="just">
              <a:lnSpc>
                <a:spcPct val="100000"/>
              </a:lnSpc>
              <a:spcBef>
                <a:spcPts val="300"/>
              </a:spcBef>
              <a:spcAft>
                <a:spcPts val="300"/>
              </a:spcAft>
              <a:buNone/>
            </a:pPr>
            <a:r>
              <a:rPr lang="es-ES" i="1" dirty="0"/>
              <a:t>Cómo dicta el currículum de las enseñanzas de Formación Profesional, es común a todos los módulos prácticos y teóricos de dichas enseñanzas, dotar al alumnado de conocimientos sobre el control de calidad en los servicios prestados. </a:t>
            </a:r>
          </a:p>
          <a:p>
            <a:pPr marL="0" indent="0" algn="just">
              <a:lnSpc>
                <a:spcPct val="100000"/>
              </a:lnSpc>
              <a:spcBef>
                <a:spcPts val="300"/>
              </a:spcBef>
              <a:spcAft>
                <a:spcPts val="300"/>
              </a:spcAft>
              <a:buNone/>
            </a:pPr>
            <a:r>
              <a:rPr lang="es-ES" i="1" dirty="0"/>
              <a:t>Con este grupo de trabajo pretendemos crear unas bases claras, concretas, concisas y lo más cercanas posible al alumnado, que le capacite a llevar a cabo esta gestión y repercuta directamente en los servicios que realiza.</a:t>
            </a:r>
          </a:p>
          <a:p>
            <a:pPr marL="0" indent="0" algn="just">
              <a:lnSpc>
                <a:spcPct val="100000"/>
              </a:lnSpc>
              <a:spcBef>
                <a:spcPts val="300"/>
              </a:spcBef>
              <a:spcAft>
                <a:spcPts val="300"/>
              </a:spcAft>
              <a:buNone/>
            </a:pPr>
            <a:r>
              <a:rPr lang="es-ES" i="1" dirty="0"/>
              <a:t>El tema de “la calidad” no viene siendo un contenido que asimile el alumnado con interés y/o facilidad, digamos que pasa como un lío de términos que no les va a resultar útil en su trabajo y pasan por encima algo indispensable en cualquier trabajo y que, además está reglado, LA CALIDAD DEL PRODUCTO O SERVICIO REALIZADO.</a:t>
            </a:r>
          </a:p>
          <a:p>
            <a:pPr marL="0" indent="0" algn="just">
              <a:lnSpc>
                <a:spcPct val="100000"/>
              </a:lnSpc>
              <a:spcBef>
                <a:spcPts val="300"/>
              </a:spcBef>
              <a:spcAft>
                <a:spcPts val="300"/>
              </a:spcAft>
              <a:buNone/>
            </a:pPr>
            <a:r>
              <a:rPr lang="es-ES" i="1" dirty="0"/>
              <a:t>Se realizará un tema base que trate todos los apartados del mismo, que den respuesta a los criterios de evaluación de los distintos módulos y que sea fácilmente personalizable por el profesorado según las características específicas de cada módulo.</a:t>
            </a:r>
          </a:p>
          <a:p>
            <a:pPr marL="0" indent="0" algn="just">
              <a:lnSpc>
                <a:spcPct val="100000"/>
              </a:lnSpc>
              <a:spcBef>
                <a:spcPts val="300"/>
              </a:spcBef>
              <a:spcAft>
                <a:spcPts val="300"/>
              </a:spcAft>
              <a:buNone/>
            </a:pPr>
            <a:r>
              <a:rPr lang="es-ES" i="1" dirty="0"/>
              <a:t>Nos hemos decantado por hacerlo en </a:t>
            </a:r>
            <a:r>
              <a:rPr lang="es-ES" i="1" dirty="0" err="1"/>
              <a:t>Power</a:t>
            </a:r>
            <a:r>
              <a:rPr lang="es-ES" i="1" dirty="0"/>
              <a:t> Point puesto que resulta una herramienta más visual para el apoyo de las clases, puede adaptarse mejor a cambio según el módulo, las necesidades del tema, los avances que surjan en el tiempo……. en definitiva, que cumpla los objetivos de un producto de calidad: útil, mejorable, portable……..</a:t>
            </a:r>
          </a:p>
        </p:txBody>
      </p:sp>
    </p:spTree>
    <p:extLst>
      <p:ext uri="{BB962C8B-B14F-4D97-AF65-F5344CB8AC3E}">
        <p14:creationId xmlns:p14="http://schemas.microsoft.com/office/powerpoint/2010/main" val="2541794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D7C6145-74DC-46F3-A13F-BA265DB6D8A6}"/>
              </a:ext>
            </a:extLst>
          </p:cNvPr>
          <p:cNvSpPr>
            <a:spLocks noGrp="1"/>
          </p:cNvSpPr>
          <p:nvPr>
            <p:ph type="title"/>
          </p:nvPr>
        </p:nvSpPr>
        <p:spPr>
          <a:xfrm>
            <a:off x="1301262" y="345026"/>
            <a:ext cx="10262382" cy="344292"/>
          </a:xfrm>
        </p:spPr>
        <p:txBody>
          <a:bodyPr>
            <a:noAutofit/>
          </a:bodyPr>
          <a:lstStyle/>
          <a:p>
            <a:pPr algn="ctr"/>
            <a:r>
              <a:rPr lang="es-ES" sz="2400" b="1" dirty="0"/>
              <a:t>7.- </a:t>
            </a:r>
            <a:r>
              <a:rPr lang="es-ES" sz="2400" b="1" u="sng" dirty="0"/>
              <a:t>MEDIDAS PARA  OPTIMIZAR EL SERVICIO Y LOS RESULTADOS OBTENIDOS</a:t>
            </a:r>
            <a:endParaRPr lang="es-ES" sz="2400" dirty="0"/>
          </a:p>
        </p:txBody>
      </p:sp>
      <p:sp>
        <p:nvSpPr>
          <p:cNvPr id="6" name="Marcador de contenido 5">
            <a:extLst>
              <a:ext uri="{FF2B5EF4-FFF2-40B4-BE49-F238E27FC236}">
                <a16:creationId xmlns="" xmlns:a16="http://schemas.microsoft.com/office/drawing/2014/main" id="{3F9833EE-7B50-4D34-A917-4172B19C823A}"/>
              </a:ext>
            </a:extLst>
          </p:cNvPr>
          <p:cNvSpPr>
            <a:spLocks noGrp="1"/>
          </p:cNvSpPr>
          <p:nvPr>
            <p:ph idx="1"/>
          </p:nvPr>
        </p:nvSpPr>
        <p:spPr>
          <a:xfrm>
            <a:off x="1023580" y="863223"/>
            <a:ext cx="10781732" cy="5663820"/>
          </a:xfrm>
        </p:spPr>
        <p:txBody>
          <a:bodyPr>
            <a:normAutofit fontScale="77500" lnSpcReduction="20000"/>
          </a:bodyPr>
          <a:lstStyle/>
          <a:p>
            <a:pPr marL="0" indent="0" algn="just">
              <a:lnSpc>
                <a:spcPct val="120000"/>
              </a:lnSpc>
              <a:spcBef>
                <a:spcPts val="300"/>
              </a:spcBef>
              <a:spcAft>
                <a:spcPts val="300"/>
              </a:spcAft>
              <a:buNone/>
            </a:pPr>
            <a:r>
              <a:rPr lang="es-ES" sz="2300" dirty="0"/>
              <a:t>Los resultados de los servicios estéticos no solo son evaluables porque reúnan todos los factores de calidad que la empresa haya diseñado, sino porque su resultado final coincida con un alto grado de satisfacción del cliente objeto del servicio.</a:t>
            </a:r>
          </a:p>
          <a:p>
            <a:pPr marL="0" indent="0" algn="just">
              <a:lnSpc>
                <a:spcPct val="120000"/>
              </a:lnSpc>
              <a:spcBef>
                <a:spcPts val="300"/>
              </a:spcBef>
              <a:spcAft>
                <a:spcPts val="300"/>
              </a:spcAft>
              <a:buNone/>
            </a:pPr>
            <a:r>
              <a:rPr lang="es-ES" sz="2300" dirty="0"/>
              <a:t>La valoración de los resultados la realiza tanto el profesional, que lleva a cabo el tratamiento al final del servicio, como el cliente, al expresar su aprobación o disconformidad con el servicio recibido.</a:t>
            </a:r>
          </a:p>
          <a:p>
            <a:pPr marL="0" indent="0" algn="just">
              <a:lnSpc>
                <a:spcPct val="120000"/>
              </a:lnSpc>
              <a:spcBef>
                <a:spcPts val="300"/>
              </a:spcBef>
              <a:spcAft>
                <a:spcPts val="300"/>
              </a:spcAft>
              <a:buNone/>
            </a:pPr>
            <a:endParaRPr lang="es-ES" sz="2300" dirty="0"/>
          </a:p>
          <a:p>
            <a:pPr marL="0" indent="0" algn="just">
              <a:lnSpc>
                <a:spcPct val="120000"/>
              </a:lnSpc>
              <a:spcBef>
                <a:spcPts val="300"/>
              </a:spcBef>
              <a:spcAft>
                <a:spcPts val="300"/>
              </a:spcAft>
              <a:buNone/>
            </a:pPr>
            <a:r>
              <a:rPr lang="es-ES" sz="2300" dirty="0"/>
              <a:t>Insistimos en que la percepción de la calidad no es objetiva, lo que dificulta su estudio, sin embargo, su análisis es indispensable. Existen diversos métodos que se pueden emplear para evaluar el grado de satisfacción de los clientes. Los más habituales son: observación, encuestas, técnicas de comunicación y controles estadísticos.</a:t>
            </a:r>
          </a:p>
          <a:p>
            <a:pPr marL="0" indent="0" algn="just">
              <a:lnSpc>
                <a:spcPct val="120000"/>
              </a:lnSpc>
              <a:spcBef>
                <a:spcPts val="300"/>
              </a:spcBef>
              <a:spcAft>
                <a:spcPts val="300"/>
              </a:spcAft>
              <a:buNone/>
            </a:pPr>
            <a:endParaRPr lang="es-ES" sz="2300" dirty="0"/>
          </a:p>
          <a:p>
            <a:pPr marL="0" indent="0" algn="just">
              <a:lnSpc>
                <a:spcPct val="120000"/>
              </a:lnSpc>
              <a:spcBef>
                <a:spcPts val="300"/>
              </a:spcBef>
              <a:spcAft>
                <a:spcPts val="300"/>
              </a:spcAft>
              <a:buNone/>
            </a:pPr>
            <a:r>
              <a:rPr lang="es-ES" sz="2300" b="1" dirty="0"/>
              <a:t>1.- OBSERVACIÓN: </a:t>
            </a:r>
            <a:endParaRPr lang="es-ES" sz="2300" dirty="0"/>
          </a:p>
          <a:p>
            <a:pPr marL="180000" indent="-180000" algn="just">
              <a:lnSpc>
                <a:spcPct val="120000"/>
              </a:lnSpc>
              <a:spcBef>
                <a:spcPts val="300"/>
              </a:spcBef>
              <a:spcAft>
                <a:spcPts val="300"/>
              </a:spcAft>
              <a:buFont typeface="Arial" panose="020B0604020202020204" pitchFamily="34" charset="0"/>
              <a:buChar char="•"/>
            </a:pPr>
            <a:r>
              <a:rPr lang="es-ES" sz="2300" dirty="0"/>
              <a:t>La observación puede realizarse de manera directa, observando las actitudes de la clientela que nos envía mensajes verbales (quejas más o menos explícitas, tono de voz, etc.) y no verbales (sonrisa, miradas, gestos...)</a:t>
            </a:r>
          </a:p>
          <a:p>
            <a:pPr marL="180000" indent="-180000" algn="just">
              <a:lnSpc>
                <a:spcPct val="120000"/>
              </a:lnSpc>
              <a:spcBef>
                <a:spcPts val="300"/>
              </a:spcBef>
              <a:spcAft>
                <a:spcPts val="300"/>
              </a:spcAft>
              <a:buFont typeface="Arial" panose="020B0604020202020204" pitchFamily="34" charset="0"/>
              <a:buChar char="•"/>
            </a:pPr>
            <a:r>
              <a:rPr lang="es-ES" sz="2300" dirty="0"/>
              <a:t>También se puede realizar una observación externa, donde personas que no están implicadas directamente en el trabajo que se realiza en el centro de estética, nos apuntan los fallos durante el proceso al igual que se puede evaluar el grado de satisfacción del cliente.</a:t>
            </a:r>
          </a:p>
          <a:p>
            <a:pPr marL="0" indent="0">
              <a:buNone/>
            </a:pPr>
            <a:endParaRPr lang="es-ES" dirty="0"/>
          </a:p>
          <a:p>
            <a:pPr marL="0" indent="0">
              <a:buNone/>
            </a:pPr>
            <a:endParaRPr lang="es-ES" dirty="0"/>
          </a:p>
        </p:txBody>
      </p:sp>
      <p:sp>
        <p:nvSpPr>
          <p:cNvPr id="7" name="Marcador de número de diapositiva 5"/>
          <p:cNvSpPr>
            <a:spLocks noGrp="1"/>
          </p:cNvSpPr>
          <p:nvPr>
            <p:ph type="sldNum" sz="quarter" idx="12"/>
          </p:nvPr>
        </p:nvSpPr>
        <p:spPr>
          <a:xfrm>
            <a:off x="-106599" y="6453386"/>
            <a:ext cx="570831" cy="404614"/>
          </a:xfrm>
        </p:spPr>
        <p:txBody>
          <a:bodyPr/>
          <a:lstStyle/>
          <a:p>
            <a:r>
              <a:rPr lang="en-US" sz="2000" b="1" i="1" dirty="0"/>
              <a:t>16</a:t>
            </a:r>
          </a:p>
        </p:txBody>
      </p:sp>
    </p:spTree>
    <p:extLst>
      <p:ext uri="{BB962C8B-B14F-4D97-AF65-F5344CB8AC3E}">
        <p14:creationId xmlns:p14="http://schemas.microsoft.com/office/powerpoint/2010/main" val="59062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D7C6145-74DC-46F3-A13F-BA265DB6D8A6}"/>
              </a:ext>
            </a:extLst>
          </p:cNvPr>
          <p:cNvSpPr>
            <a:spLocks noGrp="1"/>
          </p:cNvSpPr>
          <p:nvPr>
            <p:ph type="title"/>
          </p:nvPr>
        </p:nvSpPr>
        <p:spPr>
          <a:xfrm>
            <a:off x="1371603" y="330957"/>
            <a:ext cx="9601200" cy="304800"/>
          </a:xfrm>
        </p:spPr>
        <p:txBody>
          <a:bodyPr>
            <a:noAutofit/>
          </a:bodyPr>
          <a:lstStyle/>
          <a:p>
            <a:pPr algn="ctr"/>
            <a:r>
              <a:rPr lang="es-ES" sz="2400" b="1" u="sng" dirty="0"/>
              <a:t>MEDIDAS PARA  OPTIMIZAR EL SERVICIO Y LOS RESULTADOS OBTENIDOS</a:t>
            </a:r>
            <a:endParaRPr lang="es-ES" sz="2400" dirty="0"/>
          </a:p>
        </p:txBody>
      </p:sp>
      <p:sp>
        <p:nvSpPr>
          <p:cNvPr id="6" name="Marcador de contenido 5">
            <a:extLst>
              <a:ext uri="{FF2B5EF4-FFF2-40B4-BE49-F238E27FC236}">
                <a16:creationId xmlns="" xmlns:a16="http://schemas.microsoft.com/office/drawing/2014/main" id="{3F9833EE-7B50-4D34-A917-4172B19C823A}"/>
              </a:ext>
            </a:extLst>
          </p:cNvPr>
          <p:cNvSpPr>
            <a:spLocks noGrp="1"/>
          </p:cNvSpPr>
          <p:nvPr>
            <p:ph idx="1"/>
          </p:nvPr>
        </p:nvSpPr>
        <p:spPr>
          <a:xfrm>
            <a:off x="1023580" y="863223"/>
            <a:ext cx="10781732" cy="5663820"/>
          </a:xfrm>
        </p:spPr>
        <p:txBody>
          <a:bodyPr>
            <a:normAutofit fontScale="77500" lnSpcReduction="20000"/>
          </a:bodyPr>
          <a:lstStyle/>
          <a:p>
            <a:pPr marL="0" indent="0" algn="just">
              <a:lnSpc>
                <a:spcPct val="120000"/>
              </a:lnSpc>
              <a:spcBef>
                <a:spcPts val="300"/>
              </a:spcBef>
              <a:spcAft>
                <a:spcPts val="300"/>
              </a:spcAft>
              <a:buNone/>
            </a:pPr>
            <a:r>
              <a:rPr lang="es-ES" b="1" dirty="0"/>
              <a:t>2.- REALIZACIÓN DE ENCUESTAS</a:t>
            </a:r>
            <a:r>
              <a:rPr lang="es-ES" dirty="0"/>
              <a:t>; </a:t>
            </a:r>
            <a:endParaRPr lang="es-ES" sz="1801" dirty="0"/>
          </a:p>
          <a:p>
            <a:pPr marL="0" indent="0" algn="just">
              <a:lnSpc>
                <a:spcPct val="120000"/>
              </a:lnSpc>
              <a:spcBef>
                <a:spcPts val="300"/>
              </a:spcBef>
              <a:spcAft>
                <a:spcPts val="300"/>
              </a:spcAft>
              <a:buNone/>
            </a:pPr>
            <a:r>
              <a:rPr lang="es-ES" dirty="0"/>
              <a:t>No realizar encuestas de satisfacción periódicamente impide, por lo general, conocer muchos aspectos y necesidades de la idoneidad de la política comercial de un centro. Los resultados deben retroalimentarse inmediatamente para dar un giro a la política comercial del centro.</a:t>
            </a:r>
            <a:endParaRPr lang="es-ES" sz="1801" dirty="0"/>
          </a:p>
          <a:p>
            <a:pPr marL="0" indent="0" algn="just">
              <a:lnSpc>
                <a:spcPct val="120000"/>
              </a:lnSpc>
              <a:spcBef>
                <a:spcPts val="300"/>
              </a:spcBef>
              <a:spcAft>
                <a:spcPts val="300"/>
              </a:spcAft>
              <a:buNone/>
            </a:pPr>
            <a:r>
              <a:rPr lang="es-ES" dirty="0"/>
              <a:t>Los muestreos deben tener unos requisitos imprescindibles para facilitar su cumplimentación:</a:t>
            </a:r>
            <a:endParaRPr lang="es-ES" sz="1801" dirty="0"/>
          </a:p>
          <a:p>
            <a:pPr marL="180000" indent="-180000" algn="just">
              <a:lnSpc>
                <a:spcPct val="120000"/>
              </a:lnSpc>
              <a:spcBef>
                <a:spcPts val="300"/>
              </a:spcBef>
              <a:spcAft>
                <a:spcPts val="300"/>
              </a:spcAft>
              <a:buFont typeface="Arial" panose="020B0604020202020204" pitchFamily="34" charset="0"/>
              <a:buChar char="•"/>
            </a:pPr>
            <a:r>
              <a:rPr lang="es-ES" dirty="0"/>
              <a:t>Ser cortos (rellenables en unos minutos) </a:t>
            </a:r>
            <a:endParaRPr lang="es-ES" sz="1801" dirty="0"/>
          </a:p>
          <a:p>
            <a:pPr marL="180000" indent="-180000" algn="just">
              <a:lnSpc>
                <a:spcPct val="120000"/>
              </a:lnSpc>
              <a:spcBef>
                <a:spcPts val="300"/>
              </a:spcBef>
              <a:spcAft>
                <a:spcPts val="300"/>
              </a:spcAft>
              <a:buFont typeface="Arial" panose="020B0604020202020204" pitchFamily="34" charset="0"/>
              <a:buChar char="•"/>
            </a:pPr>
            <a:r>
              <a:rPr lang="es-ES" dirty="0"/>
              <a:t>Ser sencillos (su respuesta deberá ser fácil e intuitiva)</a:t>
            </a:r>
            <a:endParaRPr lang="es-ES" sz="1801" dirty="0"/>
          </a:p>
          <a:p>
            <a:pPr marL="180000" indent="-180000" algn="just">
              <a:lnSpc>
                <a:spcPct val="120000"/>
              </a:lnSpc>
              <a:spcBef>
                <a:spcPts val="300"/>
              </a:spcBef>
              <a:spcAft>
                <a:spcPts val="300"/>
              </a:spcAft>
              <a:buFont typeface="Arial" panose="020B0604020202020204" pitchFamily="34" charset="0"/>
              <a:buChar char="•"/>
            </a:pPr>
            <a:r>
              <a:rPr lang="es-ES" dirty="0"/>
              <a:t>Con pocas alternativas (generalmente óptimo/bueno/mejorable)</a:t>
            </a:r>
            <a:endParaRPr lang="es-ES" sz="1801" dirty="0"/>
          </a:p>
          <a:p>
            <a:pPr marL="180000" indent="-180000" algn="just">
              <a:lnSpc>
                <a:spcPct val="120000"/>
              </a:lnSpc>
              <a:spcBef>
                <a:spcPts val="300"/>
              </a:spcBef>
              <a:spcAft>
                <a:spcPts val="300"/>
              </a:spcAft>
              <a:buFont typeface="Arial" panose="020B0604020202020204" pitchFamily="34" charset="0"/>
              <a:buChar char="•"/>
            </a:pPr>
            <a:r>
              <a:rPr lang="es-ES" dirty="0"/>
              <a:t>Lenguaje simple y directo</a:t>
            </a:r>
            <a:endParaRPr lang="es-ES" sz="1801" dirty="0"/>
          </a:p>
          <a:p>
            <a:pPr marL="180000" indent="-180000" algn="just">
              <a:lnSpc>
                <a:spcPct val="120000"/>
              </a:lnSpc>
              <a:spcBef>
                <a:spcPts val="300"/>
              </a:spcBef>
              <a:spcAft>
                <a:spcPts val="300"/>
              </a:spcAft>
              <a:buFont typeface="Arial" panose="020B0604020202020204" pitchFamily="34" charset="0"/>
              <a:buChar char="•"/>
            </a:pPr>
            <a:r>
              <a:rPr lang="es-ES" dirty="0"/>
              <a:t>Atractivo diseño del impreso</a:t>
            </a:r>
            <a:endParaRPr lang="es-ES" sz="1801" dirty="0"/>
          </a:p>
          <a:p>
            <a:pPr marL="0" indent="0" algn="just">
              <a:lnSpc>
                <a:spcPct val="120000"/>
              </a:lnSpc>
              <a:spcBef>
                <a:spcPts val="300"/>
              </a:spcBef>
              <a:spcAft>
                <a:spcPts val="300"/>
              </a:spcAft>
              <a:buNone/>
            </a:pPr>
            <a:r>
              <a:rPr lang="es-ES" dirty="0"/>
              <a:t>Se pueden realizar sondeos sobre aspectos como ubicación, apariencia interna, personal administrativo y profesional, mobiliario y confort, servicio al cliente, variedad de tratamientos, etc. Un cuestionario conciso y bien planteado no solo nos informa del grado de satisfacción del cliente, sino que también nos permite llevar un control estadístico de datos.</a:t>
            </a:r>
            <a:endParaRPr lang="es-ES" sz="1801" dirty="0"/>
          </a:p>
          <a:p>
            <a:pPr marL="0" indent="0" algn="just">
              <a:lnSpc>
                <a:spcPct val="120000"/>
              </a:lnSpc>
              <a:spcBef>
                <a:spcPts val="300"/>
              </a:spcBef>
              <a:spcAft>
                <a:spcPts val="300"/>
              </a:spcAft>
              <a:buNone/>
            </a:pPr>
            <a:r>
              <a:rPr lang="es-ES" dirty="0"/>
              <a:t> </a:t>
            </a:r>
            <a:endParaRPr lang="es-ES" sz="1801" dirty="0"/>
          </a:p>
          <a:p>
            <a:pPr marL="0" indent="0" algn="just">
              <a:lnSpc>
                <a:spcPct val="120000"/>
              </a:lnSpc>
              <a:spcBef>
                <a:spcPts val="300"/>
              </a:spcBef>
              <a:spcAft>
                <a:spcPts val="300"/>
              </a:spcAft>
              <a:buNone/>
            </a:pPr>
            <a:r>
              <a:rPr lang="es-ES" dirty="0"/>
              <a:t>Tan inadecuado es no realizar encuestas como abusar de ellas. Se deberá planificar una política de regulación para no fomentar el hastío de la técnica. Para ello es frecuente premiar al usuario del muestreo con alguna bonificación o regalo.</a:t>
            </a:r>
            <a:endParaRPr lang="es-ES" sz="1801" dirty="0"/>
          </a:p>
          <a:p>
            <a:pPr marL="0" indent="0" algn="just">
              <a:lnSpc>
                <a:spcPct val="120000"/>
              </a:lnSpc>
              <a:spcBef>
                <a:spcPts val="300"/>
              </a:spcBef>
              <a:spcAft>
                <a:spcPts val="300"/>
              </a:spcAft>
              <a:buNone/>
            </a:pPr>
            <a:r>
              <a:rPr lang="es-ES" dirty="0"/>
              <a:t>La valoración de los muestreos debe ser profesional y deberán estudiarse siguiendo parámetros estadísticos de fiabilidad.</a:t>
            </a:r>
            <a:endParaRPr lang="es-ES" sz="1801" dirty="0"/>
          </a:p>
          <a:p>
            <a:pPr marL="0" indent="0" algn="just">
              <a:lnSpc>
                <a:spcPct val="120000"/>
              </a:lnSpc>
              <a:spcBef>
                <a:spcPts val="300"/>
              </a:spcBef>
              <a:spcAft>
                <a:spcPts val="300"/>
              </a:spcAft>
              <a:buNone/>
            </a:pPr>
            <a:r>
              <a:rPr lang="es-ES" dirty="0"/>
              <a:t>Es conveniente disponer de buzón de sugerencias donde la clientela pueda manifestar sus opiniones libremente. </a:t>
            </a:r>
            <a:endParaRPr lang="es-ES" sz="1801" dirty="0"/>
          </a:p>
          <a:p>
            <a:pPr marL="0" indent="0">
              <a:buNone/>
            </a:pPr>
            <a:endParaRPr lang="es-ES" dirty="0"/>
          </a:p>
          <a:p>
            <a:pPr marL="0" indent="0">
              <a:buNone/>
            </a:pPr>
            <a:endParaRPr lang="es-ES" dirty="0"/>
          </a:p>
        </p:txBody>
      </p:sp>
      <p:sp>
        <p:nvSpPr>
          <p:cNvPr id="7" name="Marcador de número de diapositiva 5"/>
          <p:cNvSpPr>
            <a:spLocks noGrp="1"/>
          </p:cNvSpPr>
          <p:nvPr>
            <p:ph type="sldNum" sz="quarter" idx="12"/>
          </p:nvPr>
        </p:nvSpPr>
        <p:spPr>
          <a:xfrm>
            <a:off x="-106599" y="6453386"/>
            <a:ext cx="570831" cy="404614"/>
          </a:xfrm>
        </p:spPr>
        <p:txBody>
          <a:bodyPr/>
          <a:lstStyle/>
          <a:p>
            <a:r>
              <a:rPr lang="en-US" sz="2000" b="1" i="1" dirty="0"/>
              <a:t>17</a:t>
            </a:r>
          </a:p>
        </p:txBody>
      </p:sp>
    </p:spTree>
    <p:extLst>
      <p:ext uri="{BB962C8B-B14F-4D97-AF65-F5344CB8AC3E}">
        <p14:creationId xmlns:p14="http://schemas.microsoft.com/office/powerpoint/2010/main" val="315752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D7C6145-74DC-46F3-A13F-BA265DB6D8A6}"/>
              </a:ext>
            </a:extLst>
          </p:cNvPr>
          <p:cNvSpPr>
            <a:spLocks noGrp="1"/>
          </p:cNvSpPr>
          <p:nvPr>
            <p:ph type="title"/>
          </p:nvPr>
        </p:nvSpPr>
        <p:spPr>
          <a:xfrm>
            <a:off x="1371603" y="330957"/>
            <a:ext cx="9601200" cy="304800"/>
          </a:xfrm>
        </p:spPr>
        <p:txBody>
          <a:bodyPr>
            <a:noAutofit/>
          </a:bodyPr>
          <a:lstStyle/>
          <a:p>
            <a:pPr algn="ctr"/>
            <a:r>
              <a:rPr lang="es-ES" sz="2400" b="1" u="sng" dirty="0"/>
              <a:t>MEDIDAS PARA  OPTIMIZAR EL SERVICIO Y LOS RESULTADOS OBTENIDOS</a:t>
            </a:r>
            <a:endParaRPr lang="es-ES" sz="2400" dirty="0"/>
          </a:p>
        </p:txBody>
      </p:sp>
      <p:sp>
        <p:nvSpPr>
          <p:cNvPr id="6" name="Marcador de contenido 5">
            <a:extLst>
              <a:ext uri="{FF2B5EF4-FFF2-40B4-BE49-F238E27FC236}">
                <a16:creationId xmlns="" xmlns:a16="http://schemas.microsoft.com/office/drawing/2014/main" id="{3F9833EE-7B50-4D34-A917-4172B19C823A}"/>
              </a:ext>
            </a:extLst>
          </p:cNvPr>
          <p:cNvSpPr>
            <a:spLocks noGrp="1"/>
          </p:cNvSpPr>
          <p:nvPr>
            <p:ph idx="1"/>
          </p:nvPr>
        </p:nvSpPr>
        <p:spPr>
          <a:xfrm>
            <a:off x="1023580" y="863223"/>
            <a:ext cx="10781732" cy="5663820"/>
          </a:xfrm>
        </p:spPr>
        <p:txBody>
          <a:bodyPr>
            <a:normAutofit fontScale="77500" lnSpcReduction="20000"/>
          </a:bodyPr>
          <a:lstStyle/>
          <a:p>
            <a:pPr marL="0" indent="0" algn="just">
              <a:lnSpc>
                <a:spcPct val="110000"/>
              </a:lnSpc>
              <a:spcBef>
                <a:spcPts val="300"/>
              </a:spcBef>
              <a:spcAft>
                <a:spcPts val="300"/>
              </a:spcAft>
              <a:buNone/>
            </a:pPr>
            <a:r>
              <a:rPr lang="es-ES" b="1" dirty="0"/>
              <a:t>3.-TÉCNICAS DE COMUNICACIÓN:</a:t>
            </a:r>
            <a:endParaRPr lang="es-ES" sz="1801" dirty="0"/>
          </a:p>
          <a:p>
            <a:pPr marL="0" indent="0" algn="just">
              <a:lnSpc>
                <a:spcPct val="110000"/>
              </a:lnSpc>
              <a:spcBef>
                <a:spcPts val="300"/>
              </a:spcBef>
              <a:spcAft>
                <a:spcPts val="300"/>
              </a:spcAft>
              <a:buNone/>
            </a:pPr>
            <a:r>
              <a:rPr lang="es-ES" dirty="0"/>
              <a:t>Todas las técnicas que permitan un intercambio de información fluida entre el personal de la empresa y la clientela, son también maneras de detectar el grado de satisfacción. Así, el asesoramiento, ya sea personal o telefónico, después de los tratamientos, sesiones de seguimiento, el contacto telefónico para ofrecer nuevos tratamientos u ofertas que pueden interesar a las clientas más asiduas, información sobre cambios de horarios o precio, etc., todo ello contribuye a establecer canales de comunicación entre profesional y usuario que facilite la evaluación de la calidad del servicio.</a:t>
            </a:r>
          </a:p>
          <a:p>
            <a:pPr marL="0" indent="0" algn="just">
              <a:lnSpc>
                <a:spcPct val="110000"/>
              </a:lnSpc>
              <a:spcBef>
                <a:spcPts val="300"/>
              </a:spcBef>
              <a:spcAft>
                <a:spcPts val="300"/>
              </a:spcAft>
              <a:buNone/>
            </a:pPr>
            <a:endParaRPr lang="es-ES" sz="1801" dirty="0"/>
          </a:p>
          <a:p>
            <a:pPr marL="180000" indent="-180000" algn="just">
              <a:lnSpc>
                <a:spcPct val="110000"/>
              </a:lnSpc>
              <a:spcBef>
                <a:spcPts val="300"/>
              </a:spcBef>
              <a:spcAft>
                <a:spcPts val="300"/>
              </a:spcAft>
              <a:buFont typeface="Arial" panose="020B0604020202020204" pitchFamily="34" charset="0"/>
              <a:buChar char="•"/>
            </a:pPr>
            <a:r>
              <a:rPr lang="es-ES" b="1" dirty="0"/>
              <a:t>Puntos clave de la comunicación</a:t>
            </a:r>
            <a:r>
              <a:rPr lang="es-ES" dirty="0"/>
              <a:t>:</a:t>
            </a:r>
            <a:endParaRPr lang="es-ES" sz="1801" dirty="0"/>
          </a:p>
          <a:p>
            <a:pPr marL="360001" lvl="1" indent="-180000" algn="just">
              <a:lnSpc>
                <a:spcPct val="120000"/>
              </a:lnSpc>
              <a:spcBef>
                <a:spcPts val="300"/>
              </a:spcBef>
              <a:spcAft>
                <a:spcPts val="300"/>
              </a:spcAft>
            </a:pPr>
            <a:r>
              <a:rPr lang="es-ES" dirty="0"/>
              <a:t>Los mensajes no verbales, gestos, miradas, etc. tienen mucha importancia en la comunicación.</a:t>
            </a:r>
            <a:endParaRPr lang="es-ES" sz="1801" dirty="0"/>
          </a:p>
          <a:p>
            <a:pPr marL="360001" lvl="1" indent="-180000" algn="just">
              <a:lnSpc>
                <a:spcPct val="120000"/>
              </a:lnSpc>
              <a:spcBef>
                <a:spcPts val="300"/>
              </a:spcBef>
              <a:spcAft>
                <a:spcPts val="300"/>
              </a:spcAft>
            </a:pPr>
            <a:r>
              <a:rPr lang="es-ES" dirty="0"/>
              <a:t>En ocasiones la cliente llega con deseos de hablar, y saber escuchar es una virtud, pero en otras su deseo es estar en silencio. Hay que saber respetar ese silencio sin importunar con preguntas o comentarios, aunque estos sean hechos con el mejor deseo de agradar.</a:t>
            </a:r>
            <a:endParaRPr lang="es-ES" sz="1801" dirty="0"/>
          </a:p>
          <a:p>
            <a:pPr marL="360001" lvl="1" indent="-180000" algn="just">
              <a:lnSpc>
                <a:spcPct val="120000"/>
              </a:lnSpc>
              <a:spcBef>
                <a:spcPts val="300"/>
              </a:spcBef>
              <a:spcAft>
                <a:spcPts val="300"/>
              </a:spcAft>
            </a:pPr>
            <a:r>
              <a:rPr lang="es-ES" dirty="0"/>
              <a:t>Forzar una conversación o hacer preguntas que no corresponda al estricto ámbito de trabajo puede ocasionar situaciones molestas o comprometidas, además de dar una imagen poco Profesional.</a:t>
            </a:r>
            <a:endParaRPr lang="es-ES" sz="1801" dirty="0"/>
          </a:p>
          <a:p>
            <a:pPr marL="360001" lvl="1" indent="-180000" algn="just">
              <a:lnSpc>
                <a:spcPct val="120000"/>
              </a:lnSpc>
              <a:spcBef>
                <a:spcPts val="300"/>
              </a:spcBef>
              <a:spcAft>
                <a:spcPts val="300"/>
              </a:spcAft>
            </a:pPr>
            <a:r>
              <a:rPr lang="es-ES" dirty="0"/>
              <a:t>Si se observa un cambio de actitud en una clienta/e habitual se debe averiguar si el motivo esté relacionado con nuestro trabajo.</a:t>
            </a:r>
            <a:endParaRPr lang="es-ES" sz="1801" dirty="0"/>
          </a:p>
          <a:p>
            <a:pPr marL="360001" lvl="1" indent="-180000" algn="just">
              <a:lnSpc>
                <a:spcPct val="120000"/>
              </a:lnSpc>
              <a:spcBef>
                <a:spcPts val="300"/>
              </a:spcBef>
              <a:spcAft>
                <a:spcPts val="300"/>
              </a:spcAft>
            </a:pPr>
            <a:r>
              <a:rPr lang="es-ES" dirty="0"/>
              <a:t>Si la cliente cuenta sus problemas no hay que interrumpir o hablar de los propios, es muy importante escucharla con todo respeto y no emitir opinión sobre lo que nos comente.</a:t>
            </a:r>
            <a:endParaRPr lang="es-ES" sz="1801" dirty="0"/>
          </a:p>
          <a:p>
            <a:pPr marL="360001" lvl="1" indent="-180000" algn="just">
              <a:lnSpc>
                <a:spcPct val="120000"/>
              </a:lnSpc>
              <a:spcBef>
                <a:spcPts val="300"/>
              </a:spcBef>
              <a:spcAft>
                <a:spcPts val="300"/>
              </a:spcAft>
            </a:pPr>
            <a:r>
              <a:rPr lang="es-ES" dirty="0"/>
              <a:t>Es importante mantener una actitud activa en la conversación, esto se demuestra por ejemplo preguntando en algún momento de la explicación sobre ciertos detalles referidos por nuestro interlocutor.</a:t>
            </a:r>
            <a:endParaRPr lang="es-ES" sz="1801" dirty="0"/>
          </a:p>
          <a:p>
            <a:pPr marL="0" indent="0" algn="just">
              <a:lnSpc>
                <a:spcPct val="110000"/>
              </a:lnSpc>
              <a:spcBef>
                <a:spcPts val="300"/>
              </a:spcBef>
              <a:spcAft>
                <a:spcPts val="300"/>
              </a:spcAft>
              <a:buNone/>
            </a:pPr>
            <a:endParaRPr lang="es-ES" dirty="0"/>
          </a:p>
          <a:p>
            <a:pPr marL="0" indent="0">
              <a:buNone/>
            </a:pPr>
            <a:endParaRPr lang="es-ES" dirty="0"/>
          </a:p>
        </p:txBody>
      </p:sp>
      <p:sp>
        <p:nvSpPr>
          <p:cNvPr id="7" name="Marcador de número de diapositiva 5"/>
          <p:cNvSpPr>
            <a:spLocks noGrp="1"/>
          </p:cNvSpPr>
          <p:nvPr>
            <p:ph type="sldNum" sz="quarter" idx="12"/>
          </p:nvPr>
        </p:nvSpPr>
        <p:spPr>
          <a:xfrm>
            <a:off x="-106599" y="6453386"/>
            <a:ext cx="570831" cy="404614"/>
          </a:xfrm>
        </p:spPr>
        <p:txBody>
          <a:bodyPr/>
          <a:lstStyle/>
          <a:p>
            <a:r>
              <a:rPr lang="en-US" sz="2000" b="1" i="1" dirty="0"/>
              <a:t>18</a:t>
            </a:r>
          </a:p>
        </p:txBody>
      </p:sp>
    </p:spTree>
    <p:extLst>
      <p:ext uri="{BB962C8B-B14F-4D97-AF65-F5344CB8AC3E}">
        <p14:creationId xmlns:p14="http://schemas.microsoft.com/office/powerpoint/2010/main" val="2747591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D7C6145-74DC-46F3-A13F-BA265DB6D8A6}"/>
              </a:ext>
            </a:extLst>
          </p:cNvPr>
          <p:cNvSpPr>
            <a:spLocks noGrp="1"/>
          </p:cNvSpPr>
          <p:nvPr>
            <p:ph type="title"/>
          </p:nvPr>
        </p:nvSpPr>
        <p:spPr>
          <a:xfrm>
            <a:off x="1371603" y="330958"/>
            <a:ext cx="10121705" cy="400564"/>
          </a:xfrm>
        </p:spPr>
        <p:txBody>
          <a:bodyPr>
            <a:noAutofit/>
          </a:bodyPr>
          <a:lstStyle/>
          <a:p>
            <a:pPr algn="ctr"/>
            <a:r>
              <a:rPr lang="es-ES" sz="2400" b="1" u="sng" dirty="0"/>
              <a:t>MEDIDAS PARA  OPTIMIZAR EL SERVICIO Y LOS RESULTADOS OBTENIDOS</a:t>
            </a:r>
            <a:endParaRPr lang="es-ES" sz="2400" dirty="0"/>
          </a:p>
        </p:txBody>
      </p:sp>
      <p:sp>
        <p:nvSpPr>
          <p:cNvPr id="6" name="Marcador de contenido 5">
            <a:extLst>
              <a:ext uri="{FF2B5EF4-FFF2-40B4-BE49-F238E27FC236}">
                <a16:creationId xmlns="" xmlns:a16="http://schemas.microsoft.com/office/drawing/2014/main" id="{3F9833EE-7B50-4D34-A917-4172B19C823A}"/>
              </a:ext>
            </a:extLst>
          </p:cNvPr>
          <p:cNvSpPr>
            <a:spLocks noGrp="1"/>
          </p:cNvSpPr>
          <p:nvPr>
            <p:ph idx="1"/>
          </p:nvPr>
        </p:nvSpPr>
        <p:spPr>
          <a:xfrm>
            <a:off x="1023580" y="858256"/>
            <a:ext cx="10781732" cy="712347"/>
          </a:xfrm>
        </p:spPr>
        <p:txBody>
          <a:bodyPr>
            <a:normAutofit fontScale="85000" lnSpcReduction="20000"/>
          </a:bodyPr>
          <a:lstStyle/>
          <a:p>
            <a:pPr marL="0" indent="0" algn="just">
              <a:lnSpc>
                <a:spcPct val="120000"/>
              </a:lnSpc>
              <a:spcBef>
                <a:spcPts val="300"/>
              </a:spcBef>
              <a:spcAft>
                <a:spcPts val="300"/>
              </a:spcAft>
              <a:buNone/>
            </a:pPr>
            <a:r>
              <a:rPr lang="es-ES" sz="1900" b="1" dirty="0"/>
              <a:t>4.- CONTROLES ESTADÍSTICOS:</a:t>
            </a:r>
            <a:endParaRPr lang="es-ES" sz="1900" dirty="0"/>
          </a:p>
          <a:p>
            <a:pPr marL="0" indent="0" algn="just">
              <a:lnSpc>
                <a:spcPct val="120000"/>
              </a:lnSpc>
              <a:spcBef>
                <a:spcPts val="300"/>
              </a:spcBef>
              <a:spcAft>
                <a:spcPts val="300"/>
              </a:spcAft>
              <a:buNone/>
            </a:pPr>
            <a:r>
              <a:rPr lang="es-ES" sz="1900" dirty="0"/>
              <a:t>El estudio estadístico de los datos recogidos por el centro para su evaluación, puede aportar información sobre:</a:t>
            </a:r>
          </a:p>
          <a:p>
            <a:pPr marL="0" indent="0" algn="just">
              <a:lnSpc>
                <a:spcPct val="110000"/>
              </a:lnSpc>
              <a:spcBef>
                <a:spcPts val="300"/>
              </a:spcBef>
              <a:spcAft>
                <a:spcPts val="300"/>
              </a:spcAft>
              <a:buNone/>
            </a:pPr>
            <a:endParaRPr lang="es-ES" b="1" dirty="0"/>
          </a:p>
          <a:p>
            <a:pPr marL="0" indent="0" algn="just">
              <a:lnSpc>
                <a:spcPct val="110000"/>
              </a:lnSpc>
              <a:spcBef>
                <a:spcPts val="300"/>
              </a:spcBef>
              <a:spcAft>
                <a:spcPts val="300"/>
              </a:spcAft>
              <a:buNone/>
            </a:pPr>
            <a:endParaRPr lang="es-ES" dirty="0"/>
          </a:p>
          <a:p>
            <a:pPr marL="0" indent="0">
              <a:buNone/>
            </a:pPr>
            <a:endParaRPr lang="es-ES" dirty="0"/>
          </a:p>
        </p:txBody>
      </p:sp>
      <p:graphicFrame>
        <p:nvGraphicFramePr>
          <p:cNvPr id="4" name="Diagrama 3">
            <a:extLst>
              <a:ext uri="{FF2B5EF4-FFF2-40B4-BE49-F238E27FC236}">
                <a16:creationId xmlns="" xmlns:a16="http://schemas.microsoft.com/office/drawing/2014/main" id="{5022358E-0BEA-427F-A28C-D5F98A41021F}"/>
              </a:ext>
            </a:extLst>
          </p:cNvPr>
          <p:cNvGraphicFramePr/>
          <p:nvPr>
            <p:extLst>
              <p:ext uri="{D42A27DB-BD31-4B8C-83A1-F6EECF244321}">
                <p14:modId xmlns:p14="http://schemas.microsoft.com/office/powerpoint/2010/main" val="323801249"/>
              </p:ext>
            </p:extLst>
          </p:nvPr>
        </p:nvGraphicFramePr>
        <p:xfrm>
          <a:off x="1023580" y="1570602"/>
          <a:ext cx="10781732" cy="3545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contenido 5">
            <a:extLst>
              <a:ext uri="{FF2B5EF4-FFF2-40B4-BE49-F238E27FC236}">
                <a16:creationId xmlns="" xmlns:a16="http://schemas.microsoft.com/office/drawing/2014/main" id="{5DB12626-3FE9-4AA7-BB22-3249D658287A}"/>
              </a:ext>
            </a:extLst>
          </p:cNvPr>
          <p:cNvSpPr txBox="1">
            <a:spLocks/>
          </p:cNvSpPr>
          <p:nvPr/>
        </p:nvSpPr>
        <p:spPr>
          <a:xfrm>
            <a:off x="1023580" y="5406191"/>
            <a:ext cx="10781732" cy="1120853"/>
          </a:xfrm>
          <a:prstGeom prst="rect">
            <a:avLst/>
          </a:prstGeom>
        </p:spPr>
        <p:txBody>
          <a:bodyPr vert="horz" lIns="91440" tIns="45721" rIns="91440" bIns="45721" rtlCol="0">
            <a:normAutofit fontScale="77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lnSpc>
                <a:spcPct val="120000"/>
              </a:lnSpc>
              <a:spcBef>
                <a:spcPts val="300"/>
              </a:spcBef>
              <a:spcAft>
                <a:spcPts val="300"/>
              </a:spcAft>
              <a:buNone/>
            </a:pPr>
            <a:r>
              <a:rPr lang="es-ES" sz="2100" dirty="0"/>
              <a:t>En general no se pueden tomar decisiones en lo comercial sin contar con los empleados y sin conocer a los clientes, son ellos quienes marcan el rumbo del negocio, quienes deciden si aceptan o no las propuestas comerciales brindadas. Aunque se desarrolle una comprensión intuitiva sobre las necesidades de la clientela, será mucho más útil si esta se articula, analiza, y cuantifica.</a:t>
            </a:r>
            <a:endParaRPr lang="es-ES" sz="2100" b="1" dirty="0"/>
          </a:p>
          <a:p>
            <a:pPr marL="0" indent="0" algn="just">
              <a:lnSpc>
                <a:spcPct val="110000"/>
              </a:lnSpc>
              <a:spcBef>
                <a:spcPts val="300"/>
              </a:spcBef>
              <a:spcAft>
                <a:spcPts val="300"/>
              </a:spcAft>
              <a:buNone/>
            </a:pPr>
            <a:endParaRPr lang="es-ES" dirty="0"/>
          </a:p>
          <a:p>
            <a:pPr marL="0" indent="0">
              <a:buNone/>
            </a:pPr>
            <a:endParaRPr lang="es-ES" dirty="0"/>
          </a:p>
        </p:txBody>
      </p:sp>
      <p:sp>
        <p:nvSpPr>
          <p:cNvPr id="9" name="Marcador de número de diapositiva 5"/>
          <p:cNvSpPr>
            <a:spLocks noGrp="1"/>
          </p:cNvSpPr>
          <p:nvPr>
            <p:ph type="sldNum" sz="quarter" idx="12"/>
          </p:nvPr>
        </p:nvSpPr>
        <p:spPr>
          <a:xfrm>
            <a:off x="-106599" y="6453386"/>
            <a:ext cx="570831" cy="404614"/>
          </a:xfrm>
        </p:spPr>
        <p:txBody>
          <a:bodyPr/>
          <a:lstStyle/>
          <a:p>
            <a:r>
              <a:rPr lang="en-US" sz="2000" b="1" i="1" dirty="0"/>
              <a:t>19</a:t>
            </a:r>
          </a:p>
        </p:txBody>
      </p:sp>
    </p:spTree>
    <p:extLst>
      <p:ext uri="{BB962C8B-B14F-4D97-AF65-F5344CB8AC3E}">
        <p14:creationId xmlns:p14="http://schemas.microsoft.com/office/powerpoint/2010/main" val="1584270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D7C6145-74DC-46F3-A13F-BA265DB6D8A6}"/>
              </a:ext>
            </a:extLst>
          </p:cNvPr>
          <p:cNvSpPr>
            <a:spLocks noGrp="1"/>
          </p:cNvSpPr>
          <p:nvPr>
            <p:ph type="title"/>
          </p:nvPr>
        </p:nvSpPr>
        <p:spPr>
          <a:xfrm>
            <a:off x="1371603" y="330957"/>
            <a:ext cx="9601200" cy="304800"/>
          </a:xfrm>
        </p:spPr>
        <p:txBody>
          <a:bodyPr>
            <a:noAutofit/>
          </a:bodyPr>
          <a:lstStyle/>
          <a:p>
            <a:pPr algn="ctr"/>
            <a:r>
              <a:rPr lang="es-ES" sz="2400" b="1" dirty="0"/>
              <a:t>8.- </a:t>
            </a:r>
            <a:r>
              <a:rPr lang="es-ES" sz="2400" b="1" u="sng" dirty="0"/>
              <a:t>DESVIACIONES DE LOS RESULTADOS Y SUS MEDIDAS CORRECTORAS</a:t>
            </a:r>
            <a:endParaRPr lang="es-ES" sz="2400" dirty="0"/>
          </a:p>
        </p:txBody>
      </p:sp>
      <p:sp>
        <p:nvSpPr>
          <p:cNvPr id="13" name="Rectángulo 12">
            <a:extLst>
              <a:ext uri="{FF2B5EF4-FFF2-40B4-BE49-F238E27FC236}">
                <a16:creationId xmlns="" xmlns:a16="http://schemas.microsoft.com/office/drawing/2014/main" id="{F1BAD8E5-1AF0-4091-84F5-4A6380A64104}"/>
              </a:ext>
            </a:extLst>
          </p:cNvPr>
          <p:cNvSpPr/>
          <p:nvPr/>
        </p:nvSpPr>
        <p:spPr>
          <a:xfrm>
            <a:off x="1010655" y="770023"/>
            <a:ext cx="10732169" cy="6132192"/>
          </a:xfrm>
          <a:prstGeom prst="rect">
            <a:avLst/>
          </a:prstGeom>
        </p:spPr>
        <p:txBody>
          <a:bodyPr wrap="square">
            <a:spAutoFit/>
          </a:bodyPr>
          <a:lstStyle/>
          <a:p>
            <a:pPr algn="just">
              <a:lnSpc>
                <a:spcPct val="107000"/>
              </a:lnSpc>
            </a:pPr>
            <a:r>
              <a:rPr lang="es-ES" sz="1700" dirty="0">
                <a:solidFill>
                  <a:srgbClr val="4E3B30"/>
                </a:solidFill>
                <a:ea typeface="Times New Roman" panose="02020603050405020304" pitchFamily="18" charset="0"/>
                <a:cs typeface="Calibri" panose="020F0502020204030204" pitchFamily="34" charset="0"/>
              </a:rPr>
              <a:t>Incluso con la mejor organización, en ocasiones, es inevitable que se produzcan fallos, que se traducen en desviaciones de los resultados deseados. Los errores pueden estar causados por fallo humano, técnico, de método de trabajo, de productos, equipo, etc.</a:t>
            </a:r>
          </a:p>
          <a:p>
            <a:pPr algn="just">
              <a:lnSpc>
                <a:spcPct val="107000"/>
              </a:lnSpc>
            </a:pPr>
            <a:endParaRPr lang="es-ES" sz="1700" dirty="0">
              <a:solidFill>
                <a:srgbClr val="4E3B30"/>
              </a:solidFill>
              <a:ea typeface="Times New Roman" panose="02020603050405020304" pitchFamily="18" charset="0"/>
              <a:cs typeface="Calibri" panose="020F0502020204030204" pitchFamily="34" charset="0"/>
            </a:endParaRPr>
          </a:p>
          <a:p>
            <a:pPr algn="just">
              <a:lnSpc>
                <a:spcPct val="107000"/>
              </a:lnSpc>
            </a:pPr>
            <a:r>
              <a:rPr lang="es-ES_tradnl" sz="1700" dirty="0">
                <a:solidFill>
                  <a:srgbClr val="4E3B30"/>
                </a:solidFill>
              </a:rPr>
              <a:t>Analizando las </a:t>
            </a:r>
            <a:r>
              <a:rPr lang="es-ES_tradnl" sz="1700" b="1" dirty="0">
                <a:solidFill>
                  <a:srgbClr val="4E3B30"/>
                </a:solidFill>
              </a:rPr>
              <a:t>desviaciones</a:t>
            </a:r>
            <a:r>
              <a:rPr lang="es-ES_tradnl" sz="1700" dirty="0">
                <a:solidFill>
                  <a:srgbClr val="4E3B30"/>
                </a:solidFill>
              </a:rPr>
              <a:t> en la prestación de los servicios pasamos a la identificación de </a:t>
            </a:r>
            <a:r>
              <a:rPr lang="es-ES_tradnl" sz="1700" b="1" dirty="0">
                <a:solidFill>
                  <a:srgbClr val="4E3B30"/>
                </a:solidFill>
              </a:rPr>
              <a:t>posibles errores o fallos</a:t>
            </a:r>
            <a:r>
              <a:rPr lang="es-ES_tradnl" sz="1700" dirty="0">
                <a:solidFill>
                  <a:srgbClr val="4E3B30"/>
                </a:solidFill>
              </a:rPr>
              <a:t> en su ejecución que pueden </a:t>
            </a:r>
            <a:r>
              <a:rPr lang="es-ES_tradnl" sz="1700" b="1" dirty="0">
                <a:solidFill>
                  <a:srgbClr val="4E3B30"/>
                </a:solidFill>
              </a:rPr>
              <a:t>repercutir de manera directa en la calidad del servicio</a:t>
            </a:r>
            <a:r>
              <a:rPr lang="es-ES_tradnl" sz="1700" dirty="0">
                <a:solidFill>
                  <a:srgbClr val="4E3B30"/>
                </a:solidFill>
              </a:rPr>
              <a:t>, y por tanto, en la confianza depositada por parte de nuestros usuarios</a:t>
            </a:r>
            <a:endParaRPr lang="es-ES" sz="1700" dirty="0">
              <a:solidFill>
                <a:srgbClr val="4E3B30"/>
              </a:solidFill>
              <a:ea typeface="Times New Roman" panose="02020603050405020304" pitchFamily="18" charset="0"/>
              <a:cs typeface="Times New Roman" panose="02020603050405020304" pitchFamily="18" charset="0"/>
            </a:endParaRPr>
          </a:p>
          <a:p>
            <a:pPr algn="just">
              <a:lnSpc>
                <a:spcPct val="107000"/>
              </a:lnSpc>
            </a:pPr>
            <a:r>
              <a:rPr lang="es-ES" sz="1700" dirty="0">
                <a:solidFill>
                  <a:srgbClr val="4E3B30"/>
                </a:solidFill>
                <a:ea typeface="Times New Roman" panose="02020603050405020304" pitchFamily="18" charset="0"/>
                <a:cs typeface="Calibri" panose="020F0502020204030204" pitchFamily="34" charset="0"/>
              </a:rPr>
              <a:t>Para identificar los riesgos, prevenir las anomalías y poder corregir los fallos es preciso haber realizado un estudio previo de las etapas por las que pasa el cliente para recibir un servicio.</a:t>
            </a:r>
          </a:p>
          <a:p>
            <a:pPr marL="0" lvl="1" algn="just">
              <a:spcBef>
                <a:spcPts val="300"/>
              </a:spcBef>
              <a:spcAft>
                <a:spcPts val="300"/>
              </a:spcAft>
            </a:pPr>
            <a:r>
              <a:rPr lang="es-ES_tradnl" sz="1700" dirty="0">
                <a:solidFill>
                  <a:srgbClr val="4E3B30"/>
                </a:solidFill>
              </a:rPr>
              <a:t>Se deben establecer </a:t>
            </a:r>
            <a:r>
              <a:rPr lang="es-ES_tradnl" sz="1700" b="1" dirty="0">
                <a:solidFill>
                  <a:srgbClr val="4E3B30"/>
                </a:solidFill>
              </a:rPr>
              <a:t>protocolos donde se reflejen los procesos en los que se divide el tratamiento y la forma de corregir las posibles desviaciones.</a:t>
            </a:r>
          </a:p>
          <a:p>
            <a:pPr marL="0" lvl="1" algn="just">
              <a:spcBef>
                <a:spcPts val="300"/>
              </a:spcBef>
              <a:spcAft>
                <a:spcPts val="300"/>
              </a:spcAft>
            </a:pPr>
            <a:r>
              <a:rPr lang="es-ES_tradnl" sz="1700" dirty="0">
                <a:solidFill>
                  <a:srgbClr val="4E3B30"/>
                </a:solidFill>
              </a:rPr>
              <a:t>Las correcciones de un servicio, en primer lugar, tienen que </a:t>
            </a:r>
            <a:r>
              <a:rPr lang="es-ES_tradnl" sz="1700" b="1" dirty="0">
                <a:solidFill>
                  <a:srgbClr val="4E3B30"/>
                </a:solidFill>
              </a:rPr>
              <a:t>ser corregidas con </a:t>
            </a:r>
            <a:r>
              <a:rPr lang="es-ES_tradnl" sz="1700" b="1" u="sng" dirty="0">
                <a:solidFill>
                  <a:srgbClr val="4E3B30"/>
                </a:solidFill>
              </a:rPr>
              <a:t>medidas preventivas</a:t>
            </a:r>
            <a:r>
              <a:rPr lang="es-ES_tradnl" sz="1700" dirty="0">
                <a:solidFill>
                  <a:srgbClr val="4E3B30"/>
                </a:solidFill>
              </a:rPr>
              <a:t>. Inevitablemente algunas veces no cumplen su propósito y se produce lo que se llama en calidad </a:t>
            </a:r>
            <a:r>
              <a:rPr lang="es-ES_tradnl" sz="1700" b="1" dirty="0">
                <a:solidFill>
                  <a:srgbClr val="4E3B30"/>
                </a:solidFill>
              </a:rPr>
              <a:t>“NO CONFORMIDAD”, </a:t>
            </a:r>
            <a:r>
              <a:rPr lang="es-ES_tradnl" sz="1700" dirty="0">
                <a:solidFill>
                  <a:srgbClr val="4E3B30"/>
                </a:solidFill>
              </a:rPr>
              <a:t>que puede ser tramitada por los usuarios en </a:t>
            </a:r>
            <a:r>
              <a:rPr lang="es-ES_tradnl" sz="1700" b="1" dirty="0">
                <a:solidFill>
                  <a:srgbClr val="4E3B30"/>
                </a:solidFill>
              </a:rPr>
              <a:t>forma de quejas o reclamaciones</a:t>
            </a:r>
            <a:endParaRPr lang="es-ES" sz="1700" dirty="0">
              <a:solidFill>
                <a:srgbClr val="4E3B30"/>
              </a:solidFill>
            </a:endParaRPr>
          </a:p>
          <a:p>
            <a:pPr algn="just">
              <a:lnSpc>
                <a:spcPct val="107000"/>
              </a:lnSpc>
            </a:pPr>
            <a:endParaRPr lang="es-ES" sz="1700" dirty="0">
              <a:solidFill>
                <a:srgbClr val="4E3B30"/>
              </a:solidFill>
              <a:ea typeface="Times New Roman" panose="02020603050405020304" pitchFamily="18" charset="0"/>
              <a:cs typeface="Calibri" panose="020F0502020204030204" pitchFamily="34" charset="0"/>
            </a:endParaRPr>
          </a:p>
          <a:p>
            <a:pPr algn="just">
              <a:lnSpc>
                <a:spcPct val="107000"/>
              </a:lnSpc>
            </a:pPr>
            <a:r>
              <a:rPr lang="es-ES" sz="1700" dirty="0">
                <a:solidFill>
                  <a:srgbClr val="4E3B30"/>
                </a:solidFill>
                <a:ea typeface="Times New Roman" panose="02020603050405020304" pitchFamily="18" charset="0"/>
                <a:cs typeface="Calibri" panose="020F0502020204030204" pitchFamily="34" charset="0"/>
              </a:rPr>
              <a:t>Una vez detectadas las desviaciones o errores, es necesario poner soluciones en función de la causa. En estos casos, lo primero que hay que hacer siempre es pedir disculpas y ofrecernos a subsanar los errores con la mejora de nuestros servicios.</a:t>
            </a:r>
            <a:endParaRPr lang="es-ES" sz="1700" dirty="0">
              <a:solidFill>
                <a:srgbClr val="4E3B30"/>
              </a:solidFill>
              <a:ea typeface="Times New Roman" panose="02020603050405020304" pitchFamily="18" charset="0"/>
              <a:cs typeface="Times New Roman" panose="02020603050405020304" pitchFamily="18" charset="0"/>
            </a:endParaRPr>
          </a:p>
          <a:p>
            <a:pPr algn="just">
              <a:lnSpc>
                <a:spcPct val="107000"/>
              </a:lnSpc>
            </a:pPr>
            <a:r>
              <a:rPr lang="es-ES" sz="1700" dirty="0">
                <a:solidFill>
                  <a:srgbClr val="4E3B30"/>
                </a:solidFill>
                <a:ea typeface="Times New Roman" panose="02020603050405020304" pitchFamily="18" charset="0"/>
                <a:cs typeface="Calibri" panose="020F0502020204030204" pitchFamily="34" charset="0"/>
              </a:rPr>
              <a:t>Como existe una gran variedad de </a:t>
            </a:r>
            <a:r>
              <a:rPr lang="es-ES" sz="1700" b="1" dirty="0">
                <a:solidFill>
                  <a:srgbClr val="4E3B30"/>
                </a:solidFill>
                <a:ea typeface="Times New Roman" panose="02020603050405020304" pitchFamily="18" charset="0"/>
                <a:cs typeface="Calibri" panose="020F0502020204030204" pitchFamily="34" charset="0"/>
              </a:rPr>
              <a:t>posibles fallos</a:t>
            </a:r>
            <a:r>
              <a:rPr lang="es-ES" sz="1700" dirty="0">
                <a:solidFill>
                  <a:srgbClr val="4E3B30"/>
                </a:solidFill>
                <a:ea typeface="Times New Roman" panose="02020603050405020304" pitchFamily="18" charset="0"/>
                <a:cs typeface="Calibri" panose="020F0502020204030204" pitchFamily="34" charset="0"/>
              </a:rPr>
              <a:t>, los analizaremos más adelante en función de las distintas técnicas</a:t>
            </a:r>
            <a:r>
              <a:rPr lang="es-ES" sz="2000" dirty="0">
                <a:solidFill>
                  <a:srgbClr val="4E3B30"/>
                </a:solidFill>
                <a:ea typeface="Times New Roman" panose="02020603050405020304" pitchFamily="18" charset="0"/>
                <a:cs typeface="Calibri" panose="020F0502020204030204" pitchFamily="34" charset="0"/>
              </a:rPr>
              <a:t>.</a:t>
            </a:r>
          </a:p>
          <a:p>
            <a:pPr algn="just">
              <a:lnSpc>
                <a:spcPct val="107000"/>
              </a:lnSpc>
            </a:pPr>
            <a:endParaRPr lang="es-ES" sz="2000" dirty="0">
              <a:ea typeface="Times New Roman" panose="02020603050405020304" pitchFamily="18" charset="0"/>
              <a:cs typeface="Times New Roman" panose="02020603050405020304" pitchFamily="18" charset="0"/>
            </a:endParaRPr>
          </a:p>
        </p:txBody>
      </p:sp>
      <p:sp>
        <p:nvSpPr>
          <p:cNvPr id="7" name="Marcador de número de diapositiva 5"/>
          <p:cNvSpPr>
            <a:spLocks noGrp="1"/>
          </p:cNvSpPr>
          <p:nvPr>
            <p:ph type="sldNum" sz="quarter" idx="12"/>
          </p:nvPr>
        </p:nvSpPr>
        <p:spPr>
          <a:xfrm>
            <a:off x="-106599" y="6453386"/>
            <a:ext cx="570831" cy="404614"/>
          </a:xfrm>
        </p:spPr>
        <p:txBody>
          <a:bodyPr/>
          <a:lstStyle/>
          <a:p>
            <a:r>
              <a:rPr lang="en-US" sz="2000" b="1" i="1" dirty="0"/>
              <a:t>20</a:t>
            </a:r>
          </a:p>
        </p:txBody>
      </p:sp>
    </p:spTree>
    <p:extLst>
      <p:ext uri="{BB962C8B-B14F-4D97-AF65-F5344CB8AC3E}">
        <p14:creationId xmlns:p14="http://schemas.microsoft.com/office/powerpoint/2010/main" val="1501098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1879" y="402663"/>
            <a:ext cx="10371940" cy="1068948"/>
          </a:xfrm>
        </p:spPr>
        <p:txBody>
          <a:bodyPr>
            <a:normAutofit/>
          </a:bodyPr>
          <a:lstStyle/>
          <a:p>
            <a:pPr algn="just">
              <a:lnSpc>
                <a:spcPct val="150000"/>
              </a:lnSpc>
            </a:pPr>
            <a:r>
              <a:rPr lang="es-ES_tradnl" sz="1600" dirty="0"/>
              <a:t>Para establecer anomalías en la prestación del </a:t>
            </a:r>
            <a:r>
              <a:rPr lang="es-ES_tradnl" sz="1600" dirty="0">
                <a:solidFill>
                  <a:srgbClr val="4E3B30"/>
                </a:solidFill>
              </a:rPr>
              <a:t>servicio es preciso establecer </a:t>
            </a:r>
            <a:r>
              <a:rPr lang="es-ES_tradnl" sz="1600" dirty="0"/>
              <a:t>las distintas etapas por las que pasa el usuario durante el proceso, </a:t>
            </a:r>
            <a:r>
              <a:rPr lang="es-ES_tradnl" sz="1600" b="1" dirty="0"/>
              <a:t>en cada etapa se pueden identificar las expectativas y traducirlas en normas de calidad</a:t>
            </a:r>
            <a:r>
              <a:rPr lang="es-ES_tradnl" sz="1600" dirty="0"/>
              <a:t>. </a:t>
            </a:r>
            <a:endParaRPr lang="es-ES" sz="1600" dirty="0"/>
          </a:p>
        </p:txBody>
      </p:sp>
      <p:sp>
        <p:nvSpPr>
          <p:cNvPr id="3" name="Marcador de contenido 2"/>
          <p:cNvSpPr>
            <a:spLocks noGrp="1"/>
          </p:cNvSpPr>
          <p:nvPr>
            <p:ph idx="1"/>
          </p:nvPr>
        </p:nvSpPr>
        <p:spPr/>
        <p:txBody>
          <a:bodyPr/>
          <a:lstStyle/>
          <a:p>
            <a:endParaRPr lang="es-ES" dirty="0"/>
          </a:p>
        </p:txBody>
      </p:sp>
      <p:graphicFrame>
        <p:nvGraphicFramePr>
          <p:cNvPr id="5" name="Marcador de contenido 3"/>
          <p:cNvGraphicFramePr>
            <a:graphicFrameLocks/>
          </p:cNvGraphicFramePr>
          <p:nvPr>
            <p:extLst>
              <p:ext uri="{D42A27DB-BD31-4B8C-83A1-F6EECF244321}">
                <p14:modId xmlns:p14="http://schemas.microsoft.com/office/powerpoint/2010/main" val="3778347479"/>
              </p:ext>
            </p:extLst>
          </p:nvPr>
        </p:nvGraphicFramePr>
        <p:xfrm>
          <a:off x="932027" y="1204540"/>
          <a:ext cx="10985679" cy="5456949"/>
        </p:xfrm>
        <a:graphic>
          <a:graphicData uri="http://schemas.openxmlformats.org/drawingml/2006/table">
            <a:tbl>
              <a:tblPr firstRow="1" bandRow="1">
                <a:tableStyleId>{3C2FFA5D-87B4-456A-9821-1D502468CF0F}</a:tableStyleId>
              </a:tblPr>
              <a:tblGrid>
                <a:gridCol w="1653988">
                  <a:extLst>
                    <a:ext uri="{9D8B030D-6E8A-4147-A177-3AD203B41FA5}">
                      <a16:colId xmlns="" xmlns:a16="http://schemas.microsoft.com/office/drawing/2014/main" val="20000"/>
                    </a:ext>
                  </a:extLst>
                </a:gridCol>
                <a:gridCol w="1733156">
                  <a:extLst>
                    <a:ext uri="{9D8B030D-6E8A-4147-A177-3AD203B41FA5}">
                      <a16:colId xmlns="" xmlns:a16="http://schemas.microsoft.com/office/drawing/2014/main" val="20001"/>
                    </a:ext>
                  </a:extLst>
                </a:gridCol>
                <a:gridCol w="2240924">
                  <a:extLst>
                    <a:ext uri="{9D8B030D-6E8A-4147-A177-3AD203B41FA5}">
                      <a16:colId xmlns="" xmlns:a16="http://schemas.microsoft.com/office/drawing/2014/main" val="20002"/>
                    </a:ext>
                  </a:extLst>
                </a:gridCol>
                <a:gridCol w="1906073">
                  <a:extLst>
                    <a:ext uri="{9D8B030D-6E8A-4147-A177-3AD203B41FA5}">
                      <a16:colId xmlns="" xmlns:a16="http://schemas.microsoft.com/office/drawing/2014/main" val="20003"/>
                    </a:ext>
                  </a:extLst>
                </a:gridCol>
                <a:gridCol w="1784670">
                  <a:extLst>
                    <a:ext uri="{9D8B030D-6E8A-4147-A177-3AD203B41FA5}">
                      <a16:colId xmlns="" xmlns:a16="http://schemas.microsoft.com/office/drawing/2014/main" val="20004"/>
                    </a:ext>
                  </a:extLst>
                </a:gridCol>
                <a:gridCol w="1666868">
                  <a:extLst>
                    <a:ext uri="{9D8B030D-6E8A-4147-A177-3AD203B41FA5}">
                      <a16:colId xmlns="" xmlns:a16="http://schemas.microsoft.com/office/drawing/2014/main" val="20005"/>
                    </a:ext>
                  </a:extLst>
                </a:gridCol>
              </a:tblGrid>
              <a:tr h="479881">
                <a:tc>
                  <a:txBody>
                    <a:bodyPr/>
                    <a:lstStyle/>
                    <a:p>
                      <a:pPr algn="ctr"/>
                      <a:endParaRPr lang="es-ES_tradnl" sz="1200" dirty="0"/>
                    </a:p>
                    <a:p>
                      <a:pPr algn="ctr"/>
                      <a:r>
                        <a:rPr lang="es-ES_tradnl" sz="1200" dirty="0"/>
                        <a:t>¿Que  puede fallar?</a:t>
                      </a:r>
                      <a:endParaRPr lang="es-ES" sz="1200" dirty="0"/>
                    </a:p>
                  </a:txBody>
                  <a:tcPr marT="45721" marB="45721"/>
                </a:tc>
                <a:tc>
                  <a:txBody>
                    <a:bodyPr/>
                    <a:lstStyle/>
                    <a:p>
                      <a:pPr algn="ctr"/>
                      <a:endParaRPr lang="es-ES_tradnl" sz="1200" dirty="0"/>
                    </a:p>
                    <a:p>
                      <a:pPr algn="ctr"/>
                      <a:r>
                        <a:rPr lang="es-ES_tradnl" sz="1200" dirty="0"/>
                        <a:t>Recepción</a:t>
                      </a:r>
                      <a:endParaRPr lang="es-ES" sz="1200" dirty="0"/>
                    </a:p>
                  </a:txBody>
                  <a:tcPr marT="45721" marB="45721"/>
                </a:tc>
                <a:tc>
                  <a:txBody>
                    <a:bodyPr/>
                    <a:lstStyle/>
                    <a:p>
                      <a:pPr algn="ctr"/>
                      <a:r>
                        <a:rPr lang="es-ES_tradnl" sz="1200" dirty="0" smtClean="0"/>
                        <a:t>Entrevista </a:t>
                      </a:r>
                      <a:endParaRPr lang="es-ES_tradnl" sz="1200" dirty="0"/>
                    </a:p>
                    <a:p>
                      <a:pPr algn="ctr"/>
                      <a:r>
                        <a:rPr lang="es-ES_tradnl" sz="1200" dirty="0"/>
                        <a:t>Estudio o Propuesta </a:t>
                      </a:r>
                      <a:endParaRPr lang="es-ES" sz="1200" dirty="0"/>
                    </a:p>
                  </a:txBody>
                  <a:tcPr marT="45721" marB="45721"/>
                </a:tc>
                <a:tc>
                  <a:txBody>
                    <a:bodyPr/>
                    <a:lstStyle/>
                    <a:p>
                      <a:pPr algn="ctr"/>
                      <a:endParaRPr lang="es-ES_tradnl" sz="1200" dirty="0"/>
                    </a:p>
                    <a:p>
                      <a:pPr algn="ctr"/>
                      <a:r>
                        <a:rPr lang="es-ES_tradnl" sz="1200" dirty="0"/>
                        <a:t>Preparación del </a:t>
                      </a:r>
                      <a:r>
                        <a:rPr lang="es-ES_tradnl" sz="1200" baseline="0" dirty="0" smtClean="0"/>
                        <a:t> Usuario</a:t>
                      </a:r>
                      <a:r>
                        <a:rPr lang="es-ES_tradnl" sz="1200" dirty="0" smtClean="0"/>
                        <a:t> </a:t>
                      </a:r>
                      <a:endParaRPr lang="es-ES" sz="1200" dirty="0"/>
                    </a:p>
                  </a:txBody>
                  <a:tcPr marT="45721" marB="45721"/>
                </a:tc>
                <a:tc>
                  <a:txBody>
                    <a:bodyPr/>
                    <a:lstStyle/>
                    <a:p>
                      <a:pPr algn="ctr"/>
                      <a:endParaRPr lang="es-ES_tradnl" sz="1200" dirty="0"/>
                    </a:p>
                    <a:p>
                      <a:pPr algn="ctr"/>
                      <a:r>
                        <a:rPr lang="es-ES_tradnl" sz="1200" dirty="0"/>
                        <a:t>Servicio</a:t>
                      </a:r>
                      <a:endParaRPr lang="es-ES" sz="1200" dirty="0"/>
                    </a:p>
                  </a:txBody>
                  <a:tcPr marT="45721" marB="45721"/>
                </a:tc>
                <a:tc>
                  <a:txBody>
                    <a:bodyPr/>
                    <a:lstStyle/>
                    <a:p>
                      <a:pPr algn="ctr"/>
                      <a:r>
                        <a:rPr lang="es-ES_tradnl" sz="1200" dirty="0" smtClean="0"/>
                        <a:t>Asesoramiento </a:t>
                      </a:r>
                      <a:r>
                        <a:rPr lang="es-ES_tradnl" sz="1200" dirty="0"/>
                        <a:t>Profesional</a:t>
                      </a:r>
                      <a:endParaRPr lang="es-ES" sz="1200" dirty="0"/>
                    </a:p>
                  </a:txBody>
                  <a:tcPr marT="45721" marB="45721"/>
                </a:tc>
                <a:extLst>
                  <a:ext uri="{0D108BD9-81ED-4DB2-BD59-A6C34878D82A}">
                    <a16:rowId xmlns="" xmlns:a16="http://schemas.microsoft.com/office/drawing/2014/main" val="10000"/>
                  </a:ext>
                </a:extLst>
              </a:tr>
              <a:tr h="1229364">
                <a:tc>
                  <a:txBody>
                    <a:bodyPr/>
                    <a:lstStyle/>
                    <a:p>
                      <a:pPr algn="ctr"/>
                      <a:r>
                        <a:rPr lang="es-ES_tradnl" sz="1200" b="1" dirty="0">
                          <a:solidFill>
                            <a:srgbClr val="4E3B30"/>
                          </a:solidFill>
                        </a:rPr>
                        <a:t>Medios Humanos </a:t>
                      </a:r>
                    </a:p>
                    <a:p>
                      <a:pPr algn="ctr"/>
                      <a:endParaRPr lang="es-ES" sz="1200" b="1"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a:solidFill>
                            <a:srgbClr val="4E3B30"/>
                          </a:solidFill>
                        </a:rPr>
                        <a:t>Empleo del </a:t>
                      </a:r>
                      <a:r>
                        <a:rPr lang="es-ES_tradnl" sz="1200" dirty="0" smtClean="0">
                          <a:solidFill>
                            <a:srgbClr val="4E3B30"/>
                          </a:solidFill>
                        </a:rPr>
                        <a:t>móvil.</a:t>
                      </a:r>
                      <a:endParaRPr lang="es-ES_tradnl" sz="1200" dirty="0">
                        <a:solidFill>
                          <a:srgbClr val="4E3B30"/>
                        </a:solidFill>
                      </a:endParaRPr>
                    </a:p>
                    <a:p>
                      <a:pPr marL="0" indent="-171450">
                        <a:buFont typeface="Arial" panose="020B0604020202020204" pitchFamily="34" charset="0"/>
                        <a:buChar char="•"/>
                      </a:pPr>
                      <a:r>
                        <a:rPr lang="es-ES_tradnl" sz="1200" dirty="0">
                          <a:solidFill>
                            <a:srgbClr val="4E3B30"/>
                          </a:solidFill>
                        </a:rPr>
                        <a:t>Comer o </a:t>
                      </a:r>
                      <a:r>
                        <a:rPr lang="es-ES_tradnl" sz="1200" dirty="0" smtClean="0">
                          <a:solidFill>
                            <a:srgbClr val="4E3B30"/>
                          </a:solidFill>
                        </a:rPr>
                        <a:t>beber.</a:t>
                      </a:r>
                    </a:p>
                    <a:p>
                      <a:pPr marL="0" indent="-171450">
                        <a:buFont typeface="Arial" panose="020B0604020202020204" pitchFamily="34" charset="0"/>
                        <a:buChar char="•"/>
                      </a:pPr>
                      <a:r>
                        <a:rPr lang="es-ES_tradnl" sz="1200" dirty="0" smtClean="0">
                          <a:solidFill>
                            <a:srgbClr val="4E3B30"/>
                          </a:solidFill>
                        </a:rPr>
                        <a:t>Ausencia</a:t>
                      </a:r>
                      <a:r>
                        <a:rPr lang="es-ES_tradnl" sz="1200" baseline="0" dirty="0" smtClean="0">
                          <a:solidFill>
                            <a:srgbClr val="4E3B30"/>
                          </a:solidFill>
                        </a:rPr>
                        <a:t> de personal.</a:t>
                      </a:r>
                    </a:p>
                    <a:p>
                      <a:pPr marL="0" indent="-171450">
                        <a:buFont typeface="Arial" panose="020B0604020202020204" pitchFamily="34" charset="0"/>
                        <a:buChar char="•"/>
                      </a:pPr>
                      <a:r>
                        <a:rPr lang="es-ES_tradnl" sz="1200" baseline="0" dirty="0" smtClean="0">
                          <a:solidFill>
                            <a:srgbClr val="4E3B30"/>
                          </a:solidFill>
                        </a:rPr>
                        <a:t>Trato incorrecto.</a:t>
                      </a:r>
                      <a:endParaRPr lang="es-ES" sz="1200"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smtClean="0">
                          <a:solidFill>
                            <a:srgbClr val="4E3B30"/>
                          </a:solidFill>
                        </a:rPr>
                        <a:t>No </a:t>
                      </a:r>
                      <a:r>
                        <a:rPr lang="es-ES_tradnl" sz="1200" dirty="0">
                          <a:solidFill>
                            <a:srgbClr val="4E3B30"/>
                          </a:solidFill>
                        </a:rPr>
                        <a:t>escuchar de manera activa al </a:t>
                      </a:r>
                      <a:r>
                        <a:rPr lang="es-ES_tradnl" sz="1200" dirty="0" smtClean="0">
                          <a:solidFill>
                            <a:srgbClr val="4E3B30"/>
                          </a:solidFill>
                        </a:rPr>
                        <a:t> usuario.</a:t>
                      </a:r>
                      <a:endParaRPr lang="es-ES_tradnl" sz="1200" dirty="0">
                        <a:solidFill>
                          <a:srgbClr val="4E3B30"/>
                        </a:solidFill>
                      </a:endParaRPr>
                    </a:p>
                    <a:p>
                      <a:pPr marL="0" indent="-171450">
                        <a:buFont typeface="Arial" panose="020B0604020202020204" pitchFamily="34" charset="0"/>
                        <a:buChar char="•"/>
                      </a:pPr>
                      <a:r>
                        <a:rPr lang="es-ES_tradnl" sz="1200" dirty="0" smtClean="0">
                          <a:solidFill>
                            <a:srgbClr val="4E3B30"/>
                          </a:solidFill>
                        </a:rPr>
                        <a:t>No tener lenguaje técnico.</a:t>
                      </a:r>
                    </a:p>
                    <a:p>
                      <a:pPr marL="0" indent="-171450">
                        <a:buFont typeface="Arial" panose="020B0604020202020204" pitchFamily="34" charset="0"/>
                        <a:buChar char="•"/>
                      </a:pPr>
                      <a:r>
                        <a:rPr lang="es-ES_tradnl" sz="1200" dirty="0" smtClean="0">
                          <a:solidFill>
                            <a:srgbClr val="4E3B30"/>
                          </a:solidFill>
                        </a:rPr>
                        <a:t>No </a:t>
                      </a:r>
                      <a:r>
                        <a:rPr lang="es-ES_tradnl" sz="1200" dirty="0">
                          <a:solidFill>
                            <a:srgbClr val="4E3B30"/>
                          </a:solidFill>
                        </a:rPr>
                        <a:t>realizar ficha </a:t>
                      </a:r>
                      <a:r>
                        <a:rPr lang="es-ES_tradnl" sz="1200" dirty="0" smtClean="0">
                          <a:solidFill>
                            <a:srgbClr val="4E3B30"/>
                          </a:solidFill>
                        </a:rPr>
                        <a:t>técnica.</a:t>
                      </a:r>
                      <a:endParaRPr lang="es-ES" sz="1200"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a:solidFill>
                            <a:srgbClr val="4E3B30"/>
                          </a:solidFill>
                        </a:rPr>
                        <a:t>No acomodar al </a:t>
                      </a:r>
                      <a:r>
                        <a:rPr lang="es-ES_tradnl" sz="1200" dirty="0" smtClean="0">
                          <a:solidFill>
                            <a:srgbClr val="4E3B30"/>
                          </a:solidFill>
                        </a:rPr>
                        <a:t>usuario</a:t>
                      </a:r>
                      <a:r>
                        <a:rPr lang="es-ES" sz="1200" baseline="0" dirty="0" smtClean="0">
                          <a:solidFill>
                            <a:srgbClr val="4E3B30"/>
                          </a:solidFill>
                        </a:rPr>
                        <a:t> correctamente. </a:t>
                      </a:r>
                      <a:endParaRPr lang="es-ES" sz="1200" baseline="0" dirty="0">
                        <a:solidFill>
                          <a:srgbClr val="4E3B30"/>
                        </a:solidFill>
                      </a:endParaRPr>
                    </a:p>
                    <a:p>
                      <a:pPr marL="0" indent="-171450">
                        <a:buFont typeface="Arial" panose="020B0604020202020204" pitchFamily="34" charset="0"/>
                        <a:buChar char="•"/>
                      </a:pPr>
                      <a:r>
                        <a:rPr lang="es-ES_tradnl" sz="1200" baseline="0" dirty="0" smtClean="0">
                          <a:solidFill>
                            <a:srgbClr val="4E3B30"/>
                          </a:solidFill>
                        </a:rPr>
                        <a:t>No ubicar los objetos personales en un lugar accesible para el usuario. .  </a:t>
                      </a:r>
                      <a:endParaRPr lang="es-ES_tradnl" sz="1200"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a:solidFill>
                            <a:srgbClr val="4E3B30"/>
                          </a:solidFill>
                        </a:rPr>
                        <a:t>No realizar</a:t>
                      </a:r>
                      <a:r>
                        <a:rPr lang="es-ES_tradnl" sz="1200" baseline="0" dirty="0">
                          <a:solidFill>
                            <a:srgbClr val="4E3B30"/>
                          </a:solidFill>
                        </a:rPr>
                        <a:t> el </a:t>
                      </a:r>
                      <a:r>
                        <a:rPr lang="es-ES_tradnl" sz="1200" baseline="0" dirty="0" smtClean="0">
                          <a:solidFill>
                            <a:srgbClr val="4E3B30"/>
                          </a:solidFill>
                        </a:rPr>
                        <a:t>protocolo técnico establecido por la empresa.   </a:t>
                      </a:r>
                      <a:endParaRPr lang="es-ES" sz="1200"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a:solidFill>
                            <a:srgbClr val="4E3B30"/>
                          </a:solidFill>
                        </a:rPr>
                        <a:t>No informar correctamente al</a:t>
                      </a:r>
                      <a:r>
                        <a:rPr lang="es-ES_tradnl" sz="1200" baseline="0" dirty="0">
                          <a:solidFill>
                            <a:srgbClr val="4E3B30"/>
                          </a:solidFill>
                        </a:rPr>
                        <a:t> usuario. </a:t>
                      </a:r>
                    </a:p>
                    <a:p>
                      <a:pPr marL="0" indent="-171450">
                        <a:buFont typeface="Arial" panose="020B0604020202020204" pitchFamily="34" charset="0"/>
                        <a:buChar char="•"/>
                      </a:pPr>
                      <a:r>
                        <a:rPr lang="es-ES_tradnl" sz="1200" dirty="0" smtClean="0">
                          <a:solidFill>
                            <a:srgbClr val="4E3B30"/>
                          </a:solidFill>
                        </a:rPr>
                        <a:t>No</a:t>
                      </a:r>
                      <a:r>
                        <a:rPr lang="es-ES_tradnl" sz="1200" baseline="0" dirty="0" smtClean="0">
                          <a:solidFill>
                            <a:srgbClr val="4E3B30"/>
                          </a:solidFill>
                        </a:rPr>
                        <a:t> p</a:t>
                      </a:r>
                      <a:r>
                        <a:rPr lang="es-ES_tradnl" sz="1200" dirty="0" smtClean="0">
                          <a:solidFill>
                            <a:srgbClr val="4E3B30"/>
                          </a:solidFill>
                        </a:rPr>
                        <a:t>reparar </a:t>
                      </a:r>
                      <a:r>
                        <a:rPr lang="es-ES_tradnl" sz="1200" dirty="0">
                          <a:solidFill>
                            <a:srgbClr val="4E3B30"/>
                          </a:solidFill>
                        </a:rPr>
                        <a:t>ficha de recomendaciones</a:t>
                      </a:r>
                      <a:r>
                        <a:rPr lang="es-ES_tradnl" sz="1200" baseline="0" dirty="0">
                          <a:solidFill>
                            <a:srgbClr val="4E3B30"/>
                          </a:solidFill>
                        </a:rPr>
                        <a:t> para </a:t>
                      </a:r>
                      <a:r>
                        <a:rPr lang="es-ES_tradnl" sz="1200" baseline="0" dirty="0" smtClean="0">
                          <a:solidFill>
                            <a:srgbClr val="4E3B30"/>
                          </a:solidFill>
                        </a:rPr>
                        <a:t>casa.</a:t>
                      </a:r>
                      <a:endParaRPr lang="es-ES" sz="1200" dirty="0">
                        <a:solidFill>
                          <a:srgbClr val="4E3B30"/>
                        </a:solidFill>
                      </a:endParaRPr>
                    </a:p>
                  </a:txBody>
                  <a:tcPr marT="45721" marB="45721"/>
                </a:tc>
                <a:extLst>
                  <a:ext uri="{0D108BD9-81ED-4DB2-BD59-A6C34878D82A}">
                    <a16:rowId xmlns="" xmlns:a16="http://schemas.microsoft.com/office/drawing/2014/main" val="10001"/>
                  </a:ext>
                </a:extLst>
              </a:tr>
              <a:tr h="852099">
                <a:tc>
                  <a:txBody>
                    <a:bodyPr/>
                    <a:lstStyle/>
                    <a:p>
                      <a:pPr algn="ctr"/>
                      <a:r>
                        <a:rPr lang="es-ES_tradnl" sz="1200" b="1" dirty="0">
                          <a:solidFill>
                            <a:srgbClr val="4E3B30"/>
                          </a:solidFill>
                        </a:rPr>
                        <a:t>Medios Técnicos</a:t>
                      </a:r>
                    </a:p>
                    <a:p>
                      <a:pPr algn="ctr"/>
                      <a:r>
                        <a:rPr lang="es-ES_tradnl" sz="1200" b="1" dirty="0">
                          <a:solidFill>
                            <a:srgbClr val="4E3B30"/>
                          </a:solidFill>
                        </a:rPr>
                        <a:t> </a:t>
                      </a:r>
                      <a:endParaRPr lang="es-ES" sz="1200" b="1"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smtClean="0">
                          <a:solidFill>
                            <a:srgbClr val="4E3B30"/>
                          </a:solidFill>
                        </a:rPr>
                        <a:t>Problemas</a:t>
                      </a:r>
                      <a:r>
                        <a:rPr lang="es-ES_tradnl" sz="1200" baseline="0" dirty="0" smtClean="0">
                          <a:solidFill>
                            <a:srgbClr val="4E3B30"/>
                          </a:solidFill>
                        </a:rPr>
                        <a:t> Informáticos/Telefónicos  varios. </a:t>
                      </a:r>
                      <a:endParaRPr lang="es-ES" sz="1200"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smtClean="0">
                          <a:solidFill>
                            <a:srgbClr val="4E3B30"/>
                          </a:solidFill>
                        </a:rPr>
                        <a:t>No</a:t>
                      </a:r>
                      <a:r>
                        <a:rPr lang="es-ES_tradnl" sz="1200" baseline="0" dirty="0" smtClean="0">
                          <a:solidFill>
                            <a:srgbClr val="4E3B30"/>
                          </a:solidFill>
                        </a:rPr>
                        <a:t> disponer de privacidad.</a:t>
                      </a:r>
                    </a:p>
                    <a:p>
                      <a:pPr marL="0" indent="-171450">
                        <a:buFont typeface="Arial" panose="020B0604020202020204" pitchFamily="34" charset="0"/>
                        <a:buChar char="•"/>
                      </a:pPr>
                      <a:r>
                        <a:rPr lang="es-ES_tradnl" sz="1200" dirty="0" smtClean="0">
                          <a:solidFill>
                            <a:srgbClr val="4E3B30"/>
                          </a:solidFill>
                        </a:rPr>
                        <a:t>No disponer de los medios técnicos para realizar los diagnósticos de los servicios.</a:t>
                      </a:r>
                      <a:endParaRPr lang="es-ES_tradnl" sz="1200"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smtClean="0">
                          <a:solidFill>
                            <a:srgbClr val="4E3B30"/>
                          </a:solidFill>
                        </a:rPr>
                        <a:t>No disponer de dispositivos que</a:t>
                      </a:r>
                      <a:r>
                        <a:rPr lang="es-ES_tradnl" sz="1200" baseline="0" dirty="0" smtClean="0">
                          <a:solidFill>
                            <a:srgbClr val="4E3B30"/>
                          </a:solidFill>
                        </a:rPr>
                        <a:t> faciliten el acceso/acomodación del usuario. </a:t>
                      </a:r>
                    </a:p>
                  </a:txBody>
                  <a:tcPr marT="45721" marB="45721"/>
                </a:tc>
                <a:tc>
                  <a:txBody>
                    <a:bodyPr/>
                    <a:lstStyle/>
                    <a:p>
                      <a:pPr marL="0" indent="-171450">
                        <a:buFont typeface="Arial" panose="020B0604020202020204" pitchFamily="34" charset="0"/>
                        <a:buChar char="•"/>
                      </a:pPr>
                      <a:r>
                        <a:rPr lang="es-ES_tradnl" sz="1200" dirty="0" smtClean="0">
                          <a:solidFill>
                            <a:srgbClr val="4E3B30"/>
                          </a:solidFill>
                        </a:rPr>
                        <a:t>No</a:t>
                      </a:r>
                      <a:r>
                        <a:rPr lang="es-ES_tradnl" sz="1200" baseline="0" dirty="0" smtClean="0">
                          <a:solidFill>
                            <a:srgbClr val="4E3B30"/>
                          </a:solidFill>
                        </a:rPr>
                        <a:t> disponer/averías de los medios técnicos adecuados.  </a:t>
                      </a:r>
                      <a:endParaRPr lang="es-ES" sz="1200"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a:solidFill>
                            <a:srgbClr val="4E3B30"/>
                          </a:solidFill>
                        </a:rPr>
                        <a:t>Fallo informático</a:t>
                      </a:r>
                    </a:p>
                    <a:p>
                      <a:pPr marL="0" indent="0">
                        <a:buFont typeface="Arial" panose="020B0604020202020204" pitchFamily="34" charset="0"/>
                        <a:buNone/>
                      </a:pPr>
                      <a:endParaRPr lang="es-ES_tradnl" sz="1200" dirty="0">
                        <a:solidFill>
                          <a:srgbClr val="4E3B30"/>
                        </a:solidFill>
                      </a:endParaRPr>
                    </a:p>
                  </a:txBody>
                  <a:tcPr marT="45721" marB="45721"/>
                </a:tc>
                <a:extLst>
                  <a:ext uri="{0D108BD9-81ED-4DB2-BD59-A6C34878D82A}">
                    <a16:rowId xmlns="" xmlns:a16="http://schemas.microsoft.com/office/drawing/2014/main" val="10002"/>
                  </a:ext>
                </a:extLst>
              </a:tr>
              <a:tr h="1039708">
                <a:tc>
                  <a:txBody>
                    <a:bodyPr/>
                    <a:lstStyle/>
                    <a:p>
                      <a:pPr algn="ctr"/>
                      <a:r>
                        <a:rPr lang="es-ES_tradnl" sz="1200" b="1" dirty="0">
                          <a:solidFill>
                            <a:srgbClr val="4E3B30"/>
                          </a:solidFill>
                        </a:rPr>
                        <a:t>Métodos </a:t>
                      </a:r>
                    </a:p>
                    <a:p>
                      <a:pPr algn="ctr"/>
                      <a:endParaRPr lang="es-ES" sz="1200" b="1"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smtClean="0">
                          <a:solidFill>
                            <a:srgbClr val="4E3B30"/>
                          </a:solidFill>
                        </a:rPr>
                        <a:t>No</a:t>
                      </a:r>
                      <a:r>
                        <a:rPr lang="es-ES_tradnl" sz="1200" baseline="0" dirty="0" smtClean="0">
                          <a:solidFill>
                            <a:srgbClr val="4E3B30"/>
                          </a:solidFill>
                        </a:rPr>
                        <a:t> seguir el protocolo de bienvenida de la empresa. </a:t>
                      </a:r>
                      <a:endParaRPr lang="es-ES" sz="1200"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smtClean="0">
                          <a:solidFill>
                            <a:srgbClr val="4E3B30"/>
                          </a:solidFill>
                        </a:rPr>
                        <a:t>No</a:t>
                      </a:r>
                      <a:r>
                        <a:rPr lang="es-ES_tradnl" sz="1200" baseline="0" dirty="0" smtClean="0">
                          <a:solidFill>
                            <a:srgbClr val="4E3B30"/>
                          </a:solidFill>
                        </a:rPr>
                        <a:t> observar el lenguaje no verbal del usuario. </a:t>
                      </a:r>
                    </a:p>
                    <a:p>
                      <a:pPr marL="0" indent="-171450">
                        <a:buFont typeface="Arial" panose="020B0604020202020204" pitchFamily="34" charset="0"/>
                        <a:buChar char="•"/>
                      </a:pPr>
                      <a:r>
                        <a:rPr lang="es-ES_tradnl" sz="1200" baseline="0" dirty="0" smtClean="0">
                          <a:solidFill>
                            <a:srgbClr val="4E3B30"/>
                          </a:solidFill>
                        </a:rPr>
                        <a:t>No prestar atención a datos importantes para el servicio.</a:t>
                      </a:r>
                      <a:endParaRPr lang="es-ES" sz="1200"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a:solidFill>
                            <a:srgbClr val="4E3B30"/>
                          </a:solidFill>
                        </a:rPr>
                        <a:t>No </a:t>
                      </a:r>
                      <a:r>
                        <a:rPr lang="es-ES_tradnl" sz="1200" dirty="0" smtClean="0">
                          <a:solidFill>
                            <a:srgbClr val="4E3B30"/>
                          </a:solidFill>
                        </a:rPr>
                        <a:t>cumplir</a:t>
                      </a:r>
                      <a:r>
                        <a:rPr lang="es-ES_tradnl" sz="1200" baseline="0" dirty="0" smtClean="0">
                          <a:solidFill>
                            <a:srgbClr val="4E3B30"/>
                          </a:solidFill>
                        </a:rPr>
                        <a:t> el protocolo de acomodación del usuario según la empresa. </a:t>
                      </a:r>
                      <a:endParaRPr lang="es-ES_tradnl" sz="1200"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smtClean="0">
                          <a:solidFill>
                            <a:srgbClr val="4E3B30"/>
                          </a:solidFill>
                        </a:rPr>
                        <a:t>No</a:t>
                      </a:r>
                      <a:r>
                        <a:rPr lang="es-ES_tradnl" sz="1200" baseline="0" dirty="0" smtClean="0">
                          <a:solidFill>
                            <a:srgbClr val="4E3B30"/>
                          </a:solidFill>
                        </a:rPr>
                        <a:t> tener en cuenta las medidas medioambientales y de seguridad para evitar accidentes. </a:t>
                      </a:r>
                    </a:p>
                  </a:txBody>
                  <a:tcPr marT="45721" marB="45721"/>
                </a:tc>
                <a:tc>
                  <a:txBody>
                    <a:bodyPr/>
                    <a:lstStyle/>
                    <a:p>
                      <a:pPr marL="0" indent="-171450">
                        <a:buFont typeface="Arial" panose="020B0604020202020204" pitchFamily="34" charset="0"/>
                        <a:buChar char="•"/>
                      </a:pPr>
                      <a:r>
                        <a:rPr lang="es-ES_tradnl" sz="1200" dirty="0" smtClean="0">
                          <a:solidFill>
                            <a:srgbClr val="4E3B30"/>
                          </a:solidFill>
                        </a:rPr>
                        <a:t>No</a:t>
                      </a:r>
                      <a:r>
                        <a:rPr lang="es-ES_tradnl" sz="1200" baseline="0" dirty="0" smtClean="0">
                          <a:solidFill>
                            <a:srgbClr val="4E3B30"/>
                          </a:solidFill>
                        </a:rPr>
                        <a:t> seguir el protocolo de despedida del usuario. </a:t>
                      </a:r>
                      <a:endParaRPr lang="es-ES" sz="1200" dirty="0">
                        <a:solidFill>
                          <a:srgbClr val="4E3B30"/>
                        </a:solidFill>
                      </a:endParaRPr>
                    </a:p>
                  </a:txBody>
                  <a:tcPr marT="45721" marB="45721"/>
                </a:tc>
                <a:extLst>
                  <a:ext uri="{0D108BD9-81ED-4DB2-BD59-A6C34878D82A}">
                    <a16:rowId xmlns="" xmlns:a16="http://schemas.microsoft.com/office/drawing/2014/main" val="10003"/>
                  </a:ext>
                </a:extLst>
              </a:tr>
              <a:tr h="832932">
                <a:tc>
                  <a:txBody>
                    <a:bodyPr/>
                    <a:lstStyle/>
                    <a:p>
                      <a:pPr algn="ctr"/>
                      <a:r>
                        <a:rPr lang="es-ES_tradnl" sz="1200" b="1" dirty="0">
                          <a:solidFill>
                            <a:srgbClr val="4E3B30"/>
                          </a:solidFill>
                        </a:rPr>
                        <a:t>Productos </a:t>
                      </a:r>
                      <a:r>
                        <a:rPr lang="es-ES_tradnl" sz="1200" b="1" dirty="0" smtClean="0">
                          <a:solidFill>
                            <a:srgbClr val="4E3B30"/>
                          </a:solidFill>
                        </a:rPr>
                        <a:t>/Materiales</a:t>
                      </a:r>
                      <a:endParaRPr lang="es-ES_tradnl" sz="1200" b="1" dirty="0">
                        <a:solidFill>
                          <a:srgbClr val="4E3B30"/>
                        </a:solidFill>
                      </a:endParaRPr>
                    </a:p>
                    <a:p>
                      <a:pPr algn="ctr"/>
                      <a:endParaRPr lang="es-ES" sz="1200" b="1" dirty="0">
                        <a:solidFill>
                          <a:srgbClr val="4E3B30"/>
                        </a:solidFill>
                      </a:endParaRPr>
                    </a:p>
                  </a:txBody>
                  <a:tcPr marT="45721" marB="45721"/>
                </a:tc>
                <a:tc>
                  <a:txBody>
                    <a:bodyPr/>
                    <a:lstStyle/>
                    <a:p>
                      <a:pPr marL="0"/>
                      <a:r>
                        <a:rPr lang="es-ES_tradnl" sz="1200" dirty="0" smtClean="0">
                          <a:solidFill>
                            <a:srgbClr val="4E3B30"/>
                          </a:solidFill>
                        </a:rPr>
                        <a:t> </a:t>
                      </a:r>
                      <a:endParaRPr lang="es-ES" sz="1200"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smtClean="0">
                          <a:solidFill>
                            <a:srgbClr val="4E3B30"/>
                          </a:solidFill>
                        </a:rPr>
                        <a:t>No tener productos necesarios para realizar</a:t>
                      </a:r>
                      <a:r>
                        <a:rPr lang="es-ES_tradnl" sz="1200" baseline="0" dirty="0" smtClean="0">
                          <a:solidFill>
                            <a:srgbClr val="4E3B30"/>
                          </a:solidFill>
                        </a:rPr>
                        <a:t> el diagnostico. </a:t>
                      </a:r>
                      <a:endParaRPr lang="es-ES" sz="1200"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smtClean="0">
                          <a:solidFill>
                            <a:srgbClr val="4E3B30"/>
                          </a:solidFill>
                        </a:rPr>
                        <a:t>No disponer de EPIS.</a:t>
                      </a:r>
                      <a:endParaRPr lang="es-ES" sz="1200" dirty="0">
                        <a:solidFill>
                          <a:srgbClr val="4E3B30"/>
                        </a:solidFill>
                      </a:endParaRPr>
                    </a:p>
                  </a:txBody>
                  <a:tcPr marT="45721" marB="45721"/>
                </a:tc>
                <a:tc>
                  <a:txBody>
                    <a:bodyPr/>
                    <a:lstStyle/>
                    <a:p>
                      <a:pPr marL="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dirty="0">
                          <a:solidFill>
                            <a:srgbClr val="4E3B30"/>
                          </a:solidFill>
                        </a:rPr>
                        <a:t>Productos</a:t>
                      </a:r>
                      <a:r>
                        <a:rPr lang="es-ES_tradnl" sz="1200" baseline="0" dirty="0">
                          <a:solidFill>
                            <a:srgbClr val="4E3B30"/>
                          </a:solidFill>
                        </a:rPr>
                        <a:t> en mal </a:t>
                      </a:r>
                      <a:r>
                        <a:rPr lang="es-ES_tradnl" sz="1200" baseline="0" dirty="0" smtClean="0">
                          <a:solidFill>
                            <a:srgbClr val="4E3B30"/>
                          </a:solidFill>
                        </a:rPr>
                        <a:t>estado.</a:t>
                      </a:r>
                    </a:p>
                    <a:p>
                      <a:pPr marL="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dirty="0" smtClean="0">
                          <a:solidFill>
                            <a:srgbClr val="4E3B30"/>
                          </a:solidFill>
                        </a:rPr>
                        <a:t>No tener stock. </a:t>
                      </a:r>
                    </a:p>
                    <a:p>
                      <a:pPr marL="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dirty="0" smtClean="0">
                          <a:solidFill>
                            <a:srgbClr val="4E3B30"/>
                          </a:solidFill>
                        </a:rPr>
                        <a:t>Elección inadecuada del</a:t>
                      </a:r>
                      <a:r>
                        <a:rPr lang="es-ES_tradnl" sz="1200" baseline="0" dirty="0" smtClean="0">
                          <a:solidFill>
                            <a:srgbClr val="4E3B30"/>
                          </a:solidFill>
                        </a:rPr>
                        <a:t> producto. </a:t>
                      </a:r>
                      <a:endParaRPr lang="es-ES_tradnl" sz="1200" dirty="0" smtClean="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smtClean="0">
                          <a:solidFill>
                            <a:srgbClr val="4E3B30"/>
                          </a:solidFill>
                        </a:rPr>
                        <a:t>No</a:t>
                      </a:r>
                      <a:r>
                        <a:rPr lang="es-ES_tradnl" sz="1200" baseline="0" dirty="0" smtClean="0">
                          <a:solidFill>
                            <a:srgbClr val="4E3B30"/>
                          </a:solidFill>
                        </a:rPr>
                        <a:t> disponer de muestras para el usuario.</a:t>
                      </a:r>
                      <a:endParaRPr lang="es-ES" sz="1200" dirty="0">
                        <a:solidFill>
                          <a:srgbClr val="4E3B30"/>
                        </a:solidFill>
                      </a:endParaRPr>
                    </a:p>
                  </a:txBody>
                  <a:tcPr marT="45721" marB="45721"/>
                </a:tc>
                <a:extLst>
                  <a:ext uri="{0D108BD9-81ED-4DB2-BD59-A6C34878D82A}">
                    <a16:rowId xmlns="" xmlns:a16="http://schemas.microsoft.com/office/drawing/2014/main" val="10004"/>
                  </a:ext>
                </a:extLst>
              </a:tr>
              <a:tr h="850055">
                <a:tc>
                  <a:txBody>
                    <a:bodyPr/>
                    <a:lstStyle/>
                    <a:p>
                      <a:pPr algn="ctr"/>
                      <a:r>
                        <a:rPr lang="es-ES_tradnl" sz="1200" b="1" dirty="0" smtClean="0">
                          <a:solidFill>
                            <a:srgbClr val="4E3B30"/>
                          </a:solidFill>
                        </a:rPr>
                        <a:t>Instalaciones/Equipos </a:t>
                      </a:r>
                      <a:endParaRPr lang="es-ES_tradnl" sz="1200" b="1" dirty="0">
                        <a:solidFill>
                          <a:srgbClr val="4E3B30"/>
                        </a:solidFill>
                      </a:endParaRPr>
                    </a:p>
                    <a:p>
                      <a:pPr algn="ctr"/>
                      <a:endParaRPr lang="es-ES" sz="1200" b="1" dirty="0">
                        <a:solidFill>
                          <a:srgbClr val="4E3B30"/>
                        </a:solidFill>
                      </a:endParaRPr>
                    </a:p>
                  </a:txBody>
                  <a:tcPr marT="45721" marB="45721"/>
                </a:tc>
                <a:tc>
                  <a:txBody>
                    <a:bodyPr/>
                    <a:lstStyle/>
                    <a:p>
                      <a:pPr marL="0"/>
                      <a:endParaRPr lang="es-ES" sz="1200" dirty="0">
                        <a:solidFill>
                          <a:srgbClr val="4E3B30"/>
                        </a:solidFill>
                      </a:endParaRPr>
                    </a:p>
                  </a:txBody>
                  <a:tcPr marT="45721" marB="45721"/>
                </a:tc>
                <a:tc>
                  <a:txBody>
                    <a:bodyPr/>
                    <a:lstStyle/>
                    <a:p>
                      <a:pPr marL="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dirty="0" smtClean="0">
                          <a:solidFill>
                            <a:srgbClr val="4E3B30"/>
                          </a:solidFill>
                        </a:rPr>
                        <a:t>No disponer</a:t>
                      </a:r>
                      <a:r>
                        <a:rPr lang="es-ES_tradnl" sz="1200" baseline="0" dirty="0" smtClean="0">
                          <a:solidFill>
                            <a:srgbClr val="4E3B30"/>
                          </a:solidFill>
                        </a:rPr>
                        <a:t> de la a</a:t>
                      </a:r>
                      <a:r>
                        <a:rPr lang="es-ES_tradnl" sz="1200" dirty="0" smtClean="0">
                          <a:solidFill>
                            <a:srgbClr val="4E3B30"/>
                          </a:solidFill>
                        </a:rPr>
                        <a:t>paratología adecuada</a:t>
                      </a:r>
                      <a:r>
                        <a:rPr lang="es-ES_tradnl" sz="1200" baseline="0" dirty="0" smtClean="0">
                          <a:solidFill>
                            <a:srgbClr val="4E3B30"/>
                          </a:solidFill>
                        </a:rPr>
                        <a:t> </a:t>
                      </a:r>
                      <a:r>
                        <a:rPr lang="es-ES_tradnl" sz="1200" dirty="0" smtClean="0">
                          <a:solidFill>
                            <a:srgbClr val="4E3B30"/>
                          </a:solidFill>
                        </a:rPr>
                        <a:t>de diagnostico.</a:t>
                      </a:r>
                      <a:endParaRPr lang="es-ES" sz="1200" dirty="0">
                        <a:solidFill>
                          <a:srgbClr val="4E3B30"/>
                        </a:solidFill>
                      </a:endParaRPr>
                    </a:p>
                    <a:p>
                      <a:pPr marL="0" indent="-171450">
                        <a:buFont typeface="Arial" panose="020B0604020202020204" pitchFamily="34" charset="0"/>
                        <a:buChar char="•"/>
                      </a:pPr>
                      <a:endParaRPr lang="es-ES" sz="1200"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smtClean="0">
                          <a:solidFill>
                            <a:srgbClr val="4E3B30"/>
                          </a:solidFill>
                        </a:rPr>
                        <a:t>No</a:t>
                      </a:r>
                      <a:r>
                        <a:rPr lang="es-ES_tradnl" sz="1200" baseline="0" dirty="0" smtClean="0">
                          <a:solidFill>
                            <a:srgbClr val="4E3B30"/>
                          </a:solidFill>
                        </a:rPr>
                        <a:t> disponer de instalaciones adecuadas en el proceso de preparación del usuario. </a:t>
                      </a:r>
                      <a:endParaRPr lang="es-ES" sz="1200" dirty="0">
                        <a:solidFill>
                          <a:srgbClr val="4E3B30"/>
                        </a:solidFill>
                      </a:endParaRPr>
                    </a:p>
                  </a:txBody>
                  <a:tcPr marT="45721" marB="45721"/>
                </a:tc>
                <a:tc>
                  <a:txBody>
                    <a:bodyPr/>
                    <a:lstStyle/>
                    <a:p>
                      <a:pPr marL="0" indent="-171450">
                        <a:buFont typeface="Arial" panose="020B0604020202020204" pitchFamily="34" charset="0"/>
                        <a:buChar char="•"/>
                      </a:pPr>
                      <a:r>
                        <a:rPr lang="es-ES_tradnl" sz="1200" dirty="0" smtClean="0">
                          <a:solidFill>
                            <a:srgbClr val="4E3B30"/>
                          </a:solidFill>
                        </a:rPr>
                        <a:t>No</a:t>
                      </a:r>
                      <a:r>
                        <a:rPr lang="es-ES_tradnl" sz="1200" baseline="0" dirty="0" smtClean="0">
                          <a:solidFill>
                            <a:srgbClr val="4E3B30"/>
                          </a:solidFill>
                        </a:rPr>
                        <a:t> disponer de e</a:t>
                      </a:r>
                      <a:r>
                        <a:rPr lang="es-ES_tradnl" sz="1200" dirty="0" smtClean="0">
                          <a:solidFill>
                            <a:srgbClr val="4E3B30"/>
                          </a:solidFill>
                        </a:rPr>
                        <a:t>quipos/instalaciones seguras o habilitadas para el servicio.</a:t>
                      </a:r>
                      <a:endParaRPr lang="es-ES" sz="1200" dirty="0">
                        <a:solidFill>
                          <a:srgbClr val="4E3B30"/>
                        </a:solidFill>
                      </a:endParaRPr>
                    </a:p>
                  </a:txBody>
                  <a:tcPr marT="45721" marB="45721"/>
                </a:tc>
                <a:tc>
                  <a:txBody>
                    <a:bodyPr/>
                    <a:lstStyle/>
                    <a:p>
                      <a:pPr marL="0"/>
                      <a:endParaRPr lang="es-ES" sz="1200" dirty="0">
                        <a:solidFill>
                          <a:srgbClr val="4E3B30"/>
                        </a:solidFill>
                      </a:endParaRPr>
                    </a:p>
                  </a:txBody>
                  <a:tcPr marT="45721" marB="45721"/>
                </a:tc>
                <a:extLst>
                  <a:ext uri="{0D108BD9-81ED-4DB2-BD59-A6C34878D82A}">
                    <a16:rowId xmlns="" xmlns:a16="http://schemas.microsoft.com/office/drawing/2014/main" val="10005"/>
                  </a:ext>
                </a:extLst>
              </a:tr>
            </a:tbl>
          </a:graphicData>
        </a:graphic>
      </p:graphicFrame>
      <p:sp>
        <p:nvSpPr>
          <p:cNvPr id="6" name="Marcador de número de diapositiva 5"/>
          <p:cNvSpPr>
            <a:spLocks noGrp="1"/>
          </p:cNvSpPr>
          <p:nvPr>
            <p:ph type="sldNum" sz="quarter" idx="12"/>
          </p:nvPr>
        </p:nvSpPr>
        <p:spPr>
          <a:xfrm>
            <a:off x="-64394" y="6453386"/>
            <a:ext cx="540912" cy="404614"/>
          </a:xfrm>
        </p:spPr>
        <p:txBody>
          <a:bodyPr/>
          <a:lstStyle/>
          <a:p>
            <a:r>
              <a:rPr lang="en-US" sz="2000" b="1" i="1" dirty="0"/>
              <a:t>21</a:t>
            </a:r>
          </a:p>
        </p:txBody>
      </p:sp>
      <p:sp>
        <p:nvSpPr>
          <p:cNvPr id="7" name="Título 1">
            <a:extLst>
              <a:ext uri="{FF2B5EF4-FFF2-40B4-BE49-F238E27FC236}">
                <a16:creationId xmlns="" xmlns:a16="http://schemas.microsoft.com/office/drawing/2014/main" id="{3D7C6145-74DC-46F3-A13F-BA265DB6D8A6}"/>
              </a:ext>
            </a:extLst>
          </p:cNvPr>
          <p:cNvSpPr txBox="1">
            <a:spLocks/>
          </p:cNvSpPr>
          <p:nvPr/>
        </p:nvSpPr>
        <p:spPr>
          <a:xfrm>
            <a:off x="1624267" y="97863"/>
            <a:ext cx="9601200" cy="304800"/>
          </a:xfrm>
          <a:prstGeom prst="rect">
            <a:avLst/>
          </a:prstGeom>
        </p:spPr>
        <p:txBody>
          <a:bodyPr vert="horz" lIns="91440" tIns="45721" rIns="91440" bIns="45721"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 sz="2400" b="1" u="sng" dirty="0"/>
              <a:t>DESVIACIONES DE LOS RESULTADOS Y SUS MEDIDAS CORRECTORAS</a:t>
            </a:r>
            <a:endParaRPr lang="es-ES" sz="2400" dirty="0"/>
          </a:p>
        </p:txBody>
      </p:sp>
    </p:spTree>
    <p:extLst>
      <p:ext uri="{BB962C8B-B14F-4D97-AF65-F5344CB8AC3E}">
        <p14:creationId xmlns:p14="http://schemas.microsoft.com/office/powerpoint/2010/main" val="2566655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1104900" y="685800"/>
            <a:ext cx="10115550" cy="1257300"/>
          </a:xfrm>
        </p:spPr>
        <p:txBody>
          <a:bodyPr>
            <a:normAutofit/>
          </a:bodyPr>
          <a:lstStyle/>
          <a:p>
            <a:r>
              <a:rPr lang="es-ES" sz="3600" b="1" u="sng" dirty="0" smtClean="0"/>
              <a:t>EJEMPLO DE DESVIACIÓN DE LOS RESULTADOS EN UN PROCESO DE ONDULACIÓN PERMANENTE. </a:t>
            </a:r>
            <a:endParaRPr lang="es-ES" sz="3600" dirty="0"/>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1682552409"/>
              </p:ext>
            </p:extLst>
          </p:nvPr>
        </p:nvGraphicFramePr>
        <p:xfrm>
          <a:off x="1162050" y="2286000"/>
          <a:ext cx="10058400" cy="3474720"/>
        </p:xfrm>
        <a:graphic>
          <a:graphicData uri="http://schemas.openxmlformats.org/drawingml/2006/table">
            <a:tbl>
              <a:tblPr firstRow="1" bandRow="1">
                <a:tableStyleId>{5C22544A-7EE6-4342-B048-85BDC9FD1C3A}</a:tableStyleId>
              </a:tblPr>
              <a:tblGrid>
                <a:gridCol w="10058400"/>
              </a:tblGrid>
              <a:tr h="403108">
                <a:tc>
                  <a:txBody>
                    <a:bodyPr/>
                    <a:lstStyle/>
                    <a:p>
                      <a:pPr algn="just"/>
                      <a:r>
                        <a:rPr lang="es-ES" sz="2400" dirty="0" smtClean="0"/>
                        <a:t>Qué puede fallar: </a:t>
                      </a:r>
                      <a:r>
                        <a:rPr lang="es-ES" sz="2400" b="1" i="0" u="none" strike="noStrike" kern="1200" dirty="0" smtClean="0">
                          <a:solidFill>
                            <a:schemeClr val="lt1"/>
                          </a:solidFill>
                          <a:effectLst/>
                          <a:latin typeface="+mn-lt"/>
                          <a:ea typeface="+mn-ea"/>
                          <a:cs typeface="+mn-cs"/>
                        </a:rPr>
                        <a:t>Factores Térmicos</a:t>
                      </a:r>
                      <a:endParaRPr lang="es-ES" sz="2400" dirty="0"/>
                    </a:p>
                  </a:txBody>
                  <a:tcPr/>
                </a:tc>
              </a:tr>
              <a:tr h="2187692">
                <a:tc>
                  <a:txBody>
                    <a:bodyPr/>
                    <a:lstStyle/>
                    <a:p>
                      <a:pPr algn="just" rtl="0"/>
                      <a:r>
                        <a:rPr lang="es-ES" sz="2400" b="0" i="0" u="none" strike="noStrike" kern="1200" dirty="0" smtClean="0">
                          <a:solidFill>
                            <a:schemeClr val="dk1"/>
                          </a:solidFill>
                          <a:effectLst/>
                          <a:latin typeface="+mn-lt"/>
                          <a:ea typeface="+mn-ea"/>
                          <a:cs typeface="+mn-cs"/>
                        </a:rPr>
                        <a:t>No se debe utilizar </a:t>
                      </a:r>
                      <a:r>
                        <a:rPr lang="es-ES" sz="2400" b="1" i="0" u="none" strike="noStrike" kern="1200" dirty="0" smtClean="0">
                          <a:solidFill>
                            <a:schemeClr val="dk1"/>
                          </a:solidFill>
                          <a:effectLst/>
                          <a:latin typeface="+mn-lt"/>
                          <a:ea typeface="+mn-ea"/>
                          <a:cs typeface="+mn-cs"/>
                        </a:rPr>
                        <a:t>agua </a:t>
                      </a:r>
                      <a:r>
                        <a:rPr lang="es-ES" sz="2400" b="0" i="0" u="none" strike="noStrike" kern="1200" dirty="0" smtClean="0">
                          <a:solidFill>
                            <a:schemeClr val="dk1"/>
                          </a:solidFill>
                          <a:effectLst/>
                          <a:latin typeface="+mn-lt"/>
                          <a:ea typeface="+mn-ea"/>
                          <a:cs typeface="+mn-cs"/>
                        </a:rPr>
                        <a:t>demasiado caliente en el lavado de cabeza previo al proceso de ondulación permanente para no irritar el cuero cabelludo.</a:t>
                      </a:r>
                      <a:endParaRPr lang="es-ES" sz="2400" b="0" dirty="0" smtClean="0">
                        <a:effectLst/>
                      </a:endParaRPr>
                    </a:p>
                    <a:p>
                      <a:pPr algn="just" rtl="0"/>
                      <a:r>
                        <a:rPr lang="es-ES" sz="2400" b="0" i="0" u="none" strike="noStrike" kern="1200" dirty="0" smtClean="0">
                          <a:solidFill>
                            <a:schemeClr val="dk1"/>
                          </a:solidFill>
                          <a:effectLst/>
                          <a:latin typeface="+mn-lt"/>
                          <a:ea typeface="+mn-ea"/>
                          <a:cs typeface="+mn-cs"/>
                        </a:rPr>
                        <a:t>•Al utilizar </a:t>
                      </a:r>
                      <a:r>
                        <a:rPr lang="es-ES" sz="2400" b="1" i="0" u="none" strike="noStrike" kern="1200" dirty="0" smtClean="0">
                          <a:solidFill>
                            <a:schemeClr val="dk1"/>
                          </a:solidFill>
                          <a:effectLst/>
                          <a:latin typeface="+mn-lt"/>
                          <a:ea typeface="+mn-ea"/>
                          <a:cs typeface="+mn-cs"/>
                        </a:rPr>
                        <a:t>aparatos de calor seco </a:t>
                      </a:r>
                      <a:r>
                        <a:rPr lang="es-ES" sz="2400" b="0" i="0" u="none" strike="noStrike" kern="1200" dirty="0" smtClean="0">
                          <a:solidFill>
                            <a:schemeClr val="dk1"/>
                          </a:solidFill>
                          <a:effectLst/>
                          <a:latin typeface="+mn-lt"/>
                          <a:ea typeface="+mn-ea"/>
                          <a:cs typeface="+mn-cs"/>
                        </a:rPr>
                        <a:t>(aparato programable de lámpara de cuarzo, aparato de rayos infrarrojos) para acelerar el proceso de reducción es conveniente proteger el montaje con film de plástico para evitar que se evapore el cosmético.</a:t>
                      </a:r>
                      <a:endParaRPr lang="es-ES" sz="2400" b="0" dirty="0" smtClean="0">
                        <a:effectLst/>
                      </a:endParaRPr>
                    </a:p>
                    <a:p>
                      <a:pPr algn="just"/>
                      <a:r>
                        <a:rPr lang="es-ES" sz="2400" dirty="0" smtClean="0"/>
                        <a:t/>
                      </a:r>
                      <a:br>
                        <a:rPr lang="es-ES" sz="2400" dirty="0" smtClean="0"/>
                      </a:br>
                      <a:endParaRPr lang="es-ES" sz="2400" dirty="0"/>
                    </a:p>
                  </a:txBody>
                  <a:tcPr/>
                </a:tc>
              </a:tr>
            </a:tbl>
          </a:graphicData>
        </a:graphic>
      </p:graphicFrame>
    </p:spTree>
    <p:extLst>
      <p:ext uri="{BB962C8B-B14F-4D97-AF65-F5344CB8AC3E}">
        <p14:creationId xmlns:p14="http://schemas.microsoft.com/office/powerpoint/2010/main" val="1225245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a:xfrm>
            <a:off x="-64394" y="6453386"/>
            <a:ext cx="540912" cy="404614"/>
          </a:xfrm>
        </p:spPr>
        <p:txBody>
          <a:bodyPr/>
          <a:lstStyle/>
          <a:p>
            <a:r>
              <a:rPr lang="en-US" sz="2000" b="1" i="1" dirty="0"/>
              <a:t>21</a:t>
            </a:r>
          </a:p>
        </p:txBody>
      </p:sp>
      <p:sp>
        <p:nvSpPr>
          <p:cNvPr id="7" name="Título 1">
            <a:extLst>
              <a:ext uri="{FF2B5EF4-FFF2-40B4-BE49-F238E27FC236}">
                <a16:creationId xmlns="" xmlns:a16="http://schemas.microsoft.com/office/drawing/2014/main" id="{3D7C6145-74DC-46F3-A13F-BA265DB6D8A6}"/>
              </a:ext>
            </a:extLst>
          </p:cNvPr>
          <p:cNvSpPr txBox="1">
            <a:spLocks/>
          </p:cNvSpPr>
          <p:nvPr/>
        </p:nvSpPr>
        <p:spPr>
          <a:xfrm>
            <a:off x="1624267" y="97863"/>
            <a:ext cx="9601200" cy="304800"/>
          </a:xfrm>
          <a:prstGeom prst="rect">
            <a:avLst/>
          </a:prstGeom>
        </p:spPr>
        <p:txBody>
          <a:bodyPr vert="horz" lIns="91440" tIns="45721" rIns="91440" bIns="45721"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endParaRPr lang="es-ES" sz="2400" dirty="0"/>
          </a:p>
        </p:txBody>
      </p:sp>
      <p:graphicFrame>
        <p:nvGraphicFramePr>
          <p:cNvPr id="3" name="2 Tabla"/>
          <p:cNvGraphicFramePr>
            <a:graphicFrameLocks noGrp="1"/>
          </p:cNvGraphicFramePr>
          <p:nvPr>
            <p:extLst>
              <p:ext uri="{D42A27DB-BD31-4B8C-83A1-F6EECF244321}">
                <p14:modId xmlns:p14="http://schemas.microsoft.com/office/powerpoint/2010/main" val="3700471889"/>
              </p:ext>
            </p:extLst>
          </p:nvPr>
        </p:nvGraphicFramePr>
        <p:xfrm>
          <a:off x="938467" y="250262"/>
          <a:ext cx="10972800" cy="6463442"/>
        </p:xfrm>
        <a:graphic>
          <a:graphicData uri="http://schemas.openxmlformats.org/drawingml/2006/table">
            <a:tbl>
              <a:tblPr firstRow="1" bandRow="1">
                <a:tableStyleId>{5C22544A-7EE6-4342-B048-85BDC9FD1C3A}</a:tableStyleId>
              </a:tblPr>
              <a:tblGrid>
                <a:gridCol w="10972800"/>
              </a:tblGrid>
              <a:tr h="454588">
                <a:tc>
                  <a:txBody>
                    <a:bodyPr/>
                    <a:lstStyle/>
                    <a:p>
                      <a:pPr marL="0" marR="0" indent="0" algn="l" defTabSz="914399" rtl="0" eaLnBrk="1" fontAlgn="auto" latinLnBrk="0" hangingPunct="1">
                        <a:lnSpc>
                          <a:spcPct val="100000"/>
                        </a:lnSpc>
                        <a:spcBef>
                          <a:spcPts val="0"/>
                        </a:spcBef>
                        <a:spcAft>
                          <a:spcPts val="0"/>
                        </a:spcAft>
                        <a:buClrTx/>
                        <a:buSzTx/>
                        <a:buFontTx/>
                        <a:buNone/>
                        <a:tabLst/>
                        <a:defRPr/>
                      </a:pPr>
                      <a:r>
                        <a:rPr lang="es-ES" sz="1800" dirty="0" smtClean="0"/>
                        <a:t>Qué puede fallar: medios técnicos</a:t>
                      </a:r>
                    </a:p>
                  </a:txBody>
                  <a:tcPr/>
                </a:tc>
              </a:tr>
              <a:tr h="6008854">
                <a:tc>
                  <a:txBody>
                    <a:bodyPr/>
                    <a:lstStyle/>
                    <a:p>
                      <a:pPr rtl="0"/>
                      <a:r>
                        <a:rPr lang="es-ES" sz="1801" b="0" i="0" u="none" strike="noStrike" kern="1200" dirty="0" smtClean="0">
                          <a:solidFill>
                            <a:schemeClr val="dk1"/>
                          </a:solidFill>
                          <a:effectLst/>
                          <a:latin typeface="+mn-lt"/>
                          <a:ea typeface="+mn-ea"/>
                          <a:cs typeface="+mn-cs"/>
                        </a:rPr>
                        <a:t>Un lavado muy riguroso, lo que podría provocar irritación del cuero cabelludo.</a:t>
                      </a:r>
                      <a:endParaRPr lang="es-ES" sz="900" b="0" dirty="0" smtClean="0">
                        <a:effectLst/>
                      </a:endParaRPr>
                    </a:p>
                    <a:p>
                      <a:pPr rtl="0"/>
                      <a:r>
                        <a:rPr lang="es-ES" sz="1801" b="0" i="0" u="none" strike="noStrike" kern="1200" dirty="0" smtClean="0">
                          <a:solidFill>
                            <a:schemeClr val="dk1"/>
                          </a:solidFill>
                          <a:effectLst/>
                          <a:latin typeface="+mn-lt"/>
                          <a:ea typeface="+mn-ea"/>
                          <a:cs typeface="+mn-cs"/>
                        </a:rPr>
                        <a:t>•En las particiones las líneas de separación entre cada zona deben estar bien definidas y al colocar las pinzas de sujeción no deben tensar ni retorcer excesivamente el cabello.</a:t>
                      </a:r>
                      <a:endParaRPr lang="es-ES" sz="900" b="0" dirty="0" smtClean="0">
                        <a:effectLst/>
                      </a:endParaRPr>
                    </a:p>
                    <a:p>
                      <a:pPr rtl="0"/>
                      <a:r>
                        <a:rPr lang="es-ES" sz="1801" b="0" i="0" u="none" strike="noStrike" kern="1200" dirty="0" smtClean="0">
                          <a:solidFill>
                            <a:schemeClr val="dk1"/>
                          </a:solidFill>
                          <a:effectLst/>
                          <a:latin typeface="+mn-lt"/>
                          <a:ea typeface="+mn-ea"/>
                          <a:cs typeface="+mn-cs"/>
                        </a:rPr>
                        <a:t>•Un corte demasiado desfilado, que dejaría el cabello poco </a:t>
                      </a:r>
                      <a:r>
                        <a:rPr lang="es-ES" sz="1801" b="0" i="0" u="none" strike="noStrike" kern="1200" dirty="0" err="1" smtClean="0">
                          <a:solidFill>
                            <a:schemeClr val="dk1"/>
                          </a:solidFill>
                          <a:effectLst/>
                          <a:latin typeface="+mn-lt"/>
                          <a:ea typeface="+mn-ea"/>
                          <a:cs typeface="+mn-cs"/>
                        </a:rPr>
                        <a:t>permanentado</a:t>
                      </a:r>
                      <a:r>
                        <a:rPr lang="es-ES" sz="1801" b="0" i="0" u="none" strike="noStrike" kern="1200" dirty="0" smtClean="0">
                          <a:solidFill>
                            <a:schemeClr val="dk1"/>
                          </a:solidFill>
                          <a:effectLst/>
                          <a:latin typeface="+mn-lt"/>
                          <a:ea typeface="+mn-ea"/>
                          <a:cs typeface="+mn-cs"/>
                        </a:rPr>
                        <a:t> en las puntas.</a:t>
                      </a:r>
                      <a:endParaRPr lang="es-ES" sz="900" b="0" dirty="0" smtClean="0">
                        <a:effectLst/>
                      </a:endParaRPr>
                    </a:p>
                    <a:p>
                      <a:pPr rtl="0"/>
                      <a:r>
                        <a:rPr lang="es-ES" sz="1801" b="0" i="0" u="none" strike="noStrike" kern="1200" dirty="0" smtClean="0">
                          <a:solidFill>
                            <a:schemeClr val="dk1"/>
                          </a:solidFill>
                          <a:effectLst/>
                          <a:latin typeface="+mn-lt"/>
                          <a:ea typeface="+mn-ea"/>
                          <a:cs typeface="+mn-cs"/>
                        </a:rPr>
                        <a:t>•Al enrollar hay que tener cuidado de no enganchar cabellos de distintas particiones.</a:t>
                      </a:r>
                      <a:endParaRPr lang="es-ES" sz="900" b="0" dirty="0" smtClean="0">
                        <a:effectLst/>
                      </a:endParaRPr>
                    </a:p>
                    <a:p>
                      <a:pPr rtl="0"/>
                      <a:r>
                        <a:rPr lang="es-ES" sz="1801" b="0" i="0" u="none" strike="noStrike" kern="1200" dirty="0" smtClean="0">
                          <a:solidFill>
                            <a:schemeClr val="dk1"/>
                          </a:solidFill>
                          <a:effectLst/>
                          <a:latin typeface="+mn-lt"/>
                          <a:ea typeface="+mn-ea"/>
                          <a:cs typeface="+mn-cs"/>
                        </a:rPr>
                        <a:t>•Al enrollar las mechas muy tensas, corremos el riesgo de romper el cabello, pero si se dejan los elásticos flojos, los bigudíes se caerán.</a:t>
                      </a:r>
                      <a:endParaRPr lang="es-ES" sz="900" b="0" dirty="0" smtClean="0">
                        <a:effectLst/>
                      </a:endParaRPr>
                    </a:p>
                    <a:p>
                      <a:pPr rtl="0"/>
                      <a:r>
                        <a:rPr lang="es-ES" sz="1801" b="0" i="0" u="none" strike="noStrike" kern="1200" dirty="0" smtClean="0">
                          <a:solidFill>
                            <a:schemeClr val="dk1"/>
                          </a:solidFill>
                          <a:effectLst/>
                          <a:latin typeface="+mn-lt"/>
                          <a:ea typeface="+mn-ea"/>
                          <a:cs typeface="+mn-cs"/>
                        </a:rPr>
                        <a:t>•Si se utilizan bigudíes demasiado gruesos el rizado es escaso, y si por el contrario son demasiado finos el rizo queda muy marcado.</a:t>
                      </a:r>
                      <a:endParaRPr lang="es-ES" sz="900" b="0" dirty="0" smtClean="0">
                        <a:effectLst/>
                      </a:endParaRPr>
                    </a:p>
                    <a:p>
                      <a:pPr rtl="0"/>
                      <a:r>
                        <a:rPr lang="es-ES" sz="1801" b="0" i="0" u="none" strike="noStrike" kern="1200" dirty="0" smtClean="0">
                          <a:solidFill>
                            <a:schemeClr val="dk1"/>
                          </a:solidFill>
                          <a:effectLst/>
                          <a:latin typeface="+mn-lt"/>
                          <a:ea typeface="+mn-ea"/>
                          <a:cs typeface="+mn-cs"/>
                        </a:rPr>
                        <a:t>•Las mechas no deben ser ni muy anchas (raíz con poco rizo), ni muy estrechas (raíz rebelde).</a:t>
                      </a:r>
                      <a:endParaRPr lang="es-ES" sz="900" b="0" dirty="0" smtClean="0">
                        <a:effectLst/>
                      </a:endParaRPr>
                    </a:p>
                    <a:p>
                      <a:pPr rtl="0"/>
                      <a:r>
                        <a:rPr lang="es-ES" sz="1801" b="0" i="0" u="none" strike="noStrike" kern="1200" dirty="0" smtClean="0">
                          <a:solidFill>
                            <a:schemeClr val="dk1"/>
                          </a:solidFill>
                          <a:effectLst/>
                          <a:latin typeface="+mn-lt"/>
                          <a:ea typeface="+mn-ea"/>
                          <a:cs typeface="+mn-cs"/>
                        </a:rPr>
                        <a:t>•Las mechas se deben enrollar perfectamente, sin dejar las puntas fuera del papel de permanente, ya que quedarían las puntas encrespadas.</a:t>
                      </a:r>
                      <a:endParaRPr lang="es-ES" sz="900" b="0" dirty="0" smtClean="0">
                        <a:effectLst/>
                      </a:endParaRPr>
                    </a:p>
                    <a:p>
                      <a:r>
                        <a:rPr lang="es-ES" sz="1801" b="0" i="0" u="none" strike="noStrike" kern="1200" dirty="0" smtClean="0">
                          <a:solidFill>
                            <a:schemeClr val="dk1"/>
                          </a:solidFill>
                          <a:effectLst/>
                          <a:latin typeface="+mn-lt"/>
                          <a:ea typeface="+mn-ea"/>
                          <a:cs typeface="+mn-cs"/>
                        </a:rPr>
                        <a:t>•Si el enrollado es demasiado lento en un moldeado de forma directa, se corre el riesgo de que se pase el grado de rizo, ya que el líquido comenzaría a actuar por unas zonas antes que por otras. No se debe tardar más de 20 minutos.</a:t>
                      </a:r>
                    </a:p>
                    <a:p>
                      <a:pPr rtl="0"/>
                      <a:r>
                        <a:rPr lang="es-ES" sz="1801" b="0" i="0" u="none" strike="noStrike" kern="1200" dirty="0" smtClean="0">
                          <a:solidFill>
                            <a:schemeClr val="dk1"/>
                          </a:solidFill>
                          <a:effectLst/>
                          <a:latin typeface="+mn-lt"/>
                          <a:ea typeface="+mn-ea"/>
                          <a:cs typeface="+mn-cs"/>
                        </a:rPr>
                        <a:t>•Las mechas no se deben </a:t>
                      </a:r>
                      <a:r>
                        <a:rPr lang="es-ES" sz="1801" b="1" i="0" u="none" strike="noStrike" kern="1200" dirty="0" smtClean="0">
                          <a:solidFill>
                            <a:schemeClr val="dk1"/>
                          </a:solidFill>
                          <a:effectLst/>
                          <a:latin typeface="+mn-lt"/>
                          <a:ea typeface="+mn-ea"/>
                          <a:cs typeface="+mn-cs"/>
                        </a:rPr>
                        <a:t>estirar </a:t>
                      </a:r>
                      <a:r>
                        <a:rPr lang="es-ES" sz="1801" b="0" i="0" u="none" strike="noStrike" kern="1200" dirty="0" smtClean="0">
                          <a:solidFill>
                            <a:schemeClr val="dk1"/>
                          </a:solidFill>
                          <a:effectLst/>
                          <a:latin typeface="+mn-lt"/>
                          <a:ea typeface="+mn-ea"/>
                          <a:cs typeface="+mn-cs"/>
                        </a:rPr>
                        <a:t>durante el proceso, para no estropear la fijación del rizo.</a:t>
                      </a:r>
                      <a:endParaRPr lang="es-ES" b="0" dirty="0" smtClean="0">
                        <a:effectLst/>
                      </a:endParaRPr>
                    </a:p>
                    <a:p>
                      <a:pPr rtl="0"/>
                      <a:r>
                        <a:rPr lang="es-ES" sz="1801" b="0" i="0" u="none" strike="noStrike" kern="1200" dirty="0" smtClean="0">
                          <a:solidFill>
                            <a:schemeClr val="dk1"/>
                          </a:solidFill>
                          <a:effectLst/>
                          <a:latin typeface="+mn-lt"/>
                          <a:ea typeface="+mn-ea"/>
                          <a:cs typeface="+mn-cs"/>
                        </a:rPr>
                        <a:t>•Se debe realizar un buen </a:t>
                      </a:r>
                      <a:r>
                        <a:rPr lang="es-ES" sz="1801" b="1" i="0" u="none" strike="noStrike" kern="1200" dirty="0" smtClean="0">
                          <a:solidFill>
                            <a:schemeClr val="dk1"/>
                          </a:solidFill>
                          <a:effectLst/>
                          <a:latin typeface="+mn-lt"/>
                          <a:ea typeface="+mn-ea"/>
                          <a:cs typeface="+mn-cs"/>
                        </a:rPr>
                        <a:t>diagnóstico </a:t>
                      </a:r>
                      <a:r>
                        <a:rPr lang="es-ES" sz="1801" b="0" i="0" u="none" strike="noStrike" kern="1200" dirty="0" smtClean="0">
                          <a:solidFill>
                            <a:schemeClr val="dk1"/>
                          </a:solidFill>
                          <a:effectLst/>
                          <a:latin typeface="+mn-lt"/>
                          <a:ea typeface="+mn-ea"/>
                          <a:cs typeface="+mn-cs"/>
                        </a:rPr>
                        <a:t>antes para elegir correctamente la fuerza del líquido ondulador que se va a utilizar, ya que un líquido de permanente demasiado suave no rompería bien los enlaces </a:t>
                      </a:r>
                      <a:r>
                        <a:rPr lang="es-ES" sz="1801" b="0" i="0" u="none" strike="noStrike" kern="1200" dirty="0" err="1" smtClean="0">
                          <a:solidFill>
                            <a:schemeClr val="dk1"/>
                          </a:solidFill>
                          <a:effectLst/>
                          <a:latin typeface="+mn-lt"/>
                          <a:ea typeface="+mn-ea"/>
                          <a:cs typeface="+mn-cs"/>
                        </a:rPr>
                        <a:t>cistínicos</a:t>
                      </a:r>
                      <a:r>
                        <a:rPr lang="es-ES" sz="1801" b="0" i="0" u="none" strike="noStrike" kern="1200" dirty="0" smtClean="0">
                          <a:solidFill>
                            <a:schemeClr val="dk1"/>
                          </a:solidFill>
                          <a:effectLst/>
                          <a:latin typeface="+mn-lt"/>
                          <a:ea typeface="+mn-ea"/>
                          <a:cs typeface="+mn-cs"/>
                        </a:rPr>
                        <a:t> y uno demasiado fuerte dañaría la estructura interna del cabello.</a:t>
                      </a:r>
                      <a:endParaRPr lang="es-ES" b="0" dirty="0" smtClean="0">
                        <a:effectLst/>
                      </a:endParaRPr>
                    </a:p>
                    <a:p>
                      <a:r>
                        <a:rPr lang="es-ES" sz="1801" b="0" i="0" u="none" strike="noStrike" kern="1200" dirty="0" smtClean="0">
                          <a:solidFill>
                            <a:schemeClr val="dk1"/>
                          </a:solidFill>
                          <a:effectLst/>
                          <a:latin typeface="+mn-lt"/>
                          <a:ea typeface="+mn-ea"/>
                          <a:cs typeface="+mn-cs"/>
                        </a:rPr>
                        <a:t>•En los </a:t>
                      </a:r>
                      <a:r>
                        <a:rPr lang="es-ES" sz="1801" b="1" i="0" u="none" strike="noStrike" kern="1200" dirty="0" smtClean="0">
                          <a:solidFill>
                            <a:schemeClr val="dk1"/>
                          </a:solidFill>
                          <a:effectLst/>
                          <a:latin typeface="+mn-lt"/>
                          <a:ea typeface="+mn-ea"/>
                          <a:cs typeface="+mn-cs"/>
                        </a:rPr>
                        <a:t>cabellos muy castigados </a:t>
                      </a:r>
                      <a:r>
                        <a:rPr lang="es-ES" sz="1801" b="0" i="0" u="none" strike="noStrike" kern="1200" dirty="0" smtClean="0">
                          <a:solidFill>
                            <a:schemeClr val="dk1"/>
                          </a:solidFill>
                          <a:effectLst/>
                          <a:latin typeface="+mn-lt"/>
                          <a:ea typeface="+mn-ea"/>
                          <a:cs typeface="+mn-cs"/>
                        </a:rPr>
                        <a:t>la observación debe ser muy rigurosa porque suele necesitar menos tiempo y la velocidad de subida del rizo es muy rápida.</a:t>
                      </a:r>
                      <a:endParaRPr lang="es-ES" dirty="0" smtClean="0">
                        <a:effectLst/>
                      </a:endParaRPr>
                    </a:p>
                  </a:txBody>
                  <a:tcPr/>
                </a:tc>
              </a:tr>
            </a:tbl>
          </a:graphicData>
        </a:graphic>
      </p:graphicFrame>
    </p:spTree>
    <p:extLst>
      <p:ext uri="{BB962C8B-B14F-4D97-AF65-F5344CB8AC3E}">
        <p14:creationId xmlns:p14="http://schemas.microsoft.com/office/powerpoint/2010/main" val="3943816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893540364"/>
              </p:ext>
            </p:extLst>
          </p:nvPr>
        </p:nvGraphicFramePr>
        <p:xfrm>
          <a:off x="914400" y="228600"/>
          <a:ext cx="11125200" cy="6383550"/>
        </p:xfrm>
        <a:graphic>
          <a:graphicData uri="http://schemas.openxmlformats.org/drawingml/2006/table">
            <a:tbl>
              <a:tblPr firstRow="1" bandRow="1">
                <a:tableStyleId>{5C22544A-7EE6-4342-B048-85BDC9FD1C3A}</a:tableStyleId>
              </a:tblPr>
              <a:tblGrid>
                <a:gridCol w="11125200"/>
              </a:tblGrid>
              <a:tr h="364087">
                <a:tc>
                  <a:txBody>
                    <a:bodyPr/>
                    <a:lstStyle/>
                    <a:p>
                      <a:r>
                        <a:rPr lang="es-ES" sz="1800" dirty="0" smtClean="0"/>
                        <a:t>Qué puede fallar: </a:t>
                      </a:r>
                      <a:r>
                        <a:rPr lang="es-ES" sz="1801" b="1" i="0" u="none" strike="noStrike" kern="1200" dirty="0" smtClean="0">
                          <a:solidFill>
                            <a:schemeClr val="lt1"/>
                          </a:solidFill>
                          <a:effectLst/>
                          <a:latin typeface="+mn-lt"/>
                          <a:ea typeface="+mn-ea"/>
                          <a:cs typeface="+mn-cs"/>
                        </a:rPr>
                        <a:t>Factores Químicos</a:t>
                      </a:r>
                      <a:endParaRPr lang="es-ES" dirty="0"/>
                    </a:p>
                  </a:txBody>
                  <a:tcPr/>
                </a:tc>
              </a:tr>
              <a:tr h="6017663">
                <a:tc>
                  <a:txBody>
                    <a:bodyPr/>
                    <a:lstStyle/>
                    <a:p>
                      <a:pPr rtl="0"/>
                      <a:r>
                        <a:rPr lang="es-ES" sz="1801" b="0" i="0" u="none" strike="noStrike" kern="1200" dirty="0" smtClean="0">
                          <a:solidFill>
                            <a:schemeClr val="dk1"/>
                          </a:solidFill>
                          <a:effectLst/>
                          <a:latin typeface="+mn-lt"/>
                          <a:ea typeface="+mn-ea"/>
                          <a:cs typeface="+mn-cs"/>
                        </a:rPr>
                        <a:t>En el </a:t>
                      </a:r>
                      <a:r>
                        <a:rPr lang="es-ES" sz="1801" b="1" i="0" u="none" strike="noStrike" kern="1200" dirty="0" smtClean="0">
                          <a:solidFill>
                            <a:schemeClr val="dk1"/>
                          </a:solidFill>
                          <a:effectLst/>
                          <a:latin typeface="+mn-lt"/>
                          <a:ea typeface="+mn-ea"/>
                          <a:cs typeface="+mn-cs"/>
                        </a:rPr>
                        <a:t>lavado </a:t>
                      </a:r>
                      <a:r>
                        <a:rPr lang="es-ES" sz="1801" b="0" i="0" u="none" strike="noStrike" kern="1200" dirty="0" smtClean="0">
                          <a:solidFill>
                            <a:schemeClr val="dk1"/>
                          </a:solidFill>
                          <a:effectLst/>
                          <a:latin typeface="+mn-lt"/>
                          <a:ea typeface="+mn-ea"/>
                          <a:cs typeface="+mn-cs"/>
                        </a:rPr>
                        <a:t>de cabeza previo al proceso de ondulación permanente hay que utilizar un champú neutro y no aplicar acondicionadores para que no interfieran en la acción del cosmético ondulador. Tampoco hay que lavar el cabello una vez terminado en unos 3 o 4 días.</a:t>
                      </a:r>
                      <a:endParaRPr lang="es-ES" b="0" dirty="0" smtClean="0">
                        <a:effectLst/>
                      </a:endParaRPr>
                    </a:p>
                    <a:p>
                      <a:pPr rtl="0"/>
                      <a:r>
                        <a:rPr lang="es-ES" sz="1801" b="0" i="0" u="none" strike="noStrike" kern="1200" dirty="0" smtClean="0">
                          <a:solidFill>
                            <a:schemeClr val="dk1"/>
                          </a:solidFill>
                          <a:effectLst/>
                          <a:latin typeface="+mn-lt"/>
                          <a:ea typeface="+mn-ea"/>
                          <a:cs typeface="+mn-cs"/>
                        </a:rPr>
                        <a:t>•La </a:t>
                      </a:r>
                      <a:r>
                        <a:rPr lang="es-ES" sz="1801" b="1" i="0" u="none" strike="noStrike" kern="1200" dirty="0" smtClean="0">
                          <a:solidFill>
                            <a:schemeClr val="dk1"/>
                          </a:solidFill>
                          <a:effectLst/>
                          <a:latin typeface="+mn-lt"/>
                          <a:ea typeface="+mn-ea"/>
                          <a:cs typeface="+mn-cs"/>
                        </a:rPr>
                        <a:t>concentración </a:t>
                      </a:r>
                      <a:r>
                        <a:rPr lang="es-ES" sz="1801" b="0" i="0" u="none" strike="noStrike" kern="1200" dirty="0" smtClean="0">
                          <a:solidFill>
                            <a:schemeClr val="dk1"/>
                          </a:solidFill>
                          <a:effectLst/>
                          <a:latin typeface="+mn-lt"/>
                          <a:ea typeface="+mn-ea"/>
                          <a:cs typeface="+mn-cs"/>
                        </a:rPr>
                        <a:t>del cosmético reductor se debe elegir en función de las características y estado del cabello: poco poroso, teñido, con mechas, canoso…etc.</a:t>
                      </a:r>
                      <a:endParaRPr lang="es-ES" b="0" dirty="0" smtClean="0">
                        <a:effectLst/>
                      </a:endParaRPr>
                    </a:p>
                    <a:p>
                      <a:pPr rtl="0"/>
                      <a:r>
                        <a:rPr lang="es-ES" sz="1801" b="0" i="0" u="none" strike="noStrike" kern="1200" dirty="0" smtClean="0">
                          <a:solidFill>
                            <a:schemeClr val="dk1"/>
                          </a:solidFill>
                          <a:effectLst/>
                          <a:latin typeface="+mn-lt"/>
                          <a:ea typeface="+mn-ea"/>
                          <a:cs typeface="+mn-cs"/>
                        </a:rPr>
                        <a:t>•Si el cabello está previamente coloreado con </a:t>
                      </a:r>
                      <a:r>
                        <a:rPr lang="es-ES" sz="1801" b="1" i="0" u="none" strike="noStrike" kern="1200" dirty="0" smtClean="0">
                          <a:solidFill>
                            <a:schemeClr val="dk1"/>
                          </a:solidFill>
                          <a:effectLst/>
                          <a:latin typeface="+mn-lt"/>
                          <a:ea typeface="+mn-ea"/>
                          <a:cs typeface="+mn-cs"/>
                        </a:rPr>
                        <a:t>coloraciones metálicas </a:t>
                      </a:r>
                      <a:r>
                        <a:rPr lang="es-ES" sz="1801" b="0" i="0" u="none" strike="noStrike" kern="1200" dirty="0" smtClean="0">
                          <a:solidFill>
                            <a:schemeClr val="dk1"/>
                          </a:solidFill>
                          <a:effectLst/>
                          <a:latin typeface="+mn-lt"/>
                          <a:ea typeface="+mn-ea"/>
                          <a:cs typeface="+mn-cs"/>
                        </a:rPr>
                        <a:t>no se debe realizar el cambio de forma permanente debido a la reacción del líquido moldeador con los metales.</a:t>
                      </a:r>
                      <a:endParaRPr lang="es-ES" b="0" dirty="0" smtClean="0">
                        <a:effectLst/>
                      </a:endParaRPr>
                    </a:p>
                    <a:p>
                      <a:pPr rtl="0"/>
                      <a:r>
                        <a:rPr lang="es-ES" sz="1801" b="0" i="0" u="none" strike="noStrike" kern="1200" dirty="0" smtClean="0">
                          <a:solidFill>
                            <a:schemeClr val="dk1"/>
                          </a:solidFill>
                          <a:effectLst/>
                          <a:latin typeface="+mn-lt"/>
                          <a:ea typeface="+mn-ea"/>
                          <a:cs typeface="+mn-cs"/>
                        </a:rPr>
                        <a:t>•El </a:t>
                      </a:r>
                      <a:r>
                        <a:rPr lang="es-ES" sz="1801" b="1" i="0" u="none" strike="noStrike" kern="1200" dirty="0" smtClean="0">
                          <a:solidFill>
                            <a:schemeClr val="dk1"/>
                          </a:solidFill>
                          <a:effectLst/>
                          <a:latin typeface="+mn-lt"/>
                          <a:ea typeface="+mn-ea"/>
                          <a:cs typeface="+mn-cs"/>
                        </a:rPr>
                        <a:t>tiempo de exposición </a:t>
                      </a:r>
                      <a:r>
                        <a:rPr lang="es-ES" sz="1801" b="0" i="0" u="none" strike="noStrike" kern="1200" dirty="0" smtClean="0">
                          <a:solidFill>
                            <a:schemeClr val="dk1"/>
                          </a:solidFill>
                          <a:effectLst/>
                          <a:latin typeface="+mn-lt"/>
                          <a:ea typeface="+mn-ea"/>
                          <a:cs typeface="+mn-cs"/>
                        </a:rPr>
                        <a:t>debe ser el expresado por el fabricante en el envase. Un tiempo excesivo daña el cabello y el rizo queda bajo, y un tiempo menor de lo necesario no rompería los puentes </a:t>
                      </a:r>
                      <a:r>
                        <a:rPr lang="es-ES" sz="1801" b="0" i="0" u="none" strike="noStrike" kern="1200" dirty="0" err="1" smtClean="0">
                          <a:solidFill>
                            <a:schemeClr val="dk1"/>
                          </a:solidFill>
                          <a:effectLst/>
                          <a:latin typeface="+mn-lt"/>
                          <a:ea typeface="+mn-ea"/>
                          <a:cs typeface="+mn-cs"/>
                        </a:rPr>
                        <a:t>disulfuros</a:t>
                      </a:r>
                      <a:r>
                        <a:rPr lang="es-ES" sz="1801" b="0" i="0" u="none" strike="noStrike" kern="1200" dirty="0" smtClean="0">
                          <a:solidFill>
                            <a:schemeClr val="dk1"/>
                          </a:solidFill>
                          <a:effectLst/>
                          <a:latin typeface="+mn-lt"/>
                          <a:ea typeface="+mn-ea"/>
                          <a:cs typeface="+mn-cs"/>
                        </a:rPr>
                        <a:t>.</a:t>
                      </a:r>
                      <a:endParaRPr lang="es-ES" b="0" dirty="0" smtClean="0">
                        <a:effectLst/>
                      </a:endParaRPr>
                    </a:p>
                    <a:p>
                      <a:pPr rtl="0"/>
                      <a:r>
                        <a:rPr lang="es-ES" sz="1801" b="0" i="0" u="none" strike="noStrike" kern="1200" dirty="0" smtClean="0">
                          <a:solidFill>
                            <a:schemeClr val="dk1"/>
                          </a:solidFill>
                          <a:effectLst/>
                          <a:latin typeface="+mn-lt"/>
                          <a:ea typeface="+mn-ea"/>
                          <a:cs typeface="+mn-cs"/>
                        </a:rPr>
                        <a:t>•Si el producto tiene las </a:t>
                      </a:r>
                      <a:r>
                        <a:rPr lang="es-ES" sz="1801" b="1" i="0" u="none" strike="noStrike" kern="1200" dirty="0" smtClean="0">
                          <a:solidFill>
                            <a:schemeClr val="dk1"/>
                          </a:solidFill>
                          <a:effectLst/>
                          <a:latin typeface="+mn-lt"/>
                          <a:ea typeface="+mn-ea"/>
                          <a:cs typeface="+mn-cs"/>
                        </a:rPr>
                        <a:t>etiquetas deterioradas </a:t>
                      </a:r>
                      <a:r>
                        <a:rPr lang="es-ES" sz="1801" b="0" i="0" u="none" strike="noStrike" kern="1200" dirty="0" smtClean="0">
                          <a:solidFill>
                            <a:schemeClr val="dk1"/>
                          </a:solidFill>
                          <a:effectLst/>
                          <a:latin typeface="+mn-lt"/>
                          <a:ea typeface="+mn-ea"/>
                          <a:cs typeface="+mn-cs"/>
                        </a:rPr>
                        <a:t>y no se puede identificar no se debe usar, ya que se podría utilizar una fuerza superior o inferior a la requerida por el cabello.</a:t>
                      </a:r>
                      <a:endParaRPr lang="es-ES" b="0" dirty="0" smtClean="0">
                        <a:effectLst/>
                      </a:endParaRPr>
                    </a:p>
                    <a:p>
                      <a:pPr rtl="0"/>
                      <a:r>
                        <a:rPr lang="es-ES" sz="1801" b="0" i="0" u="none" strike="noStrike" kern="1200" dirty="0" smtClean="0">
                          <a:solidFill>
                            <a:schemeClr val="dk1"/>
                          </a:solidFill>
                          <a:effectLst/>
                          <a:latin typeface="+mn-lt"/>
                          <a:ea typeface="+mn-ea"/>
                          <a:cs typeface="+mn-cs"/>
                        </a:rPr>
                        <a:t>•Se debe </a:t>
                      </a:r>
                      <a:r>
                        <a:rPr lang="es-ES" sz="1801" b="1" i="0" u="none" strike="noStrike" kern="1200" dirty="0" smtClean="0">
                          <a:solidFill>
                            <a:schemeClr val="dk1"/>
                          </a:solidFill>
                          <a:effectLst/>
                          <a:latin typeface="+mn-lt"/>
                          <a:ea typeface="+mn-ea"/>
                          <a:cs typeface="+mn-cs"/>
                        </a:rPr>
                        <a:t>aclarar abundantemente </a:t>
                      </a:r>
                      <a:r>
                        <a:rPr lang="es-ES" sz="1801" b="0" i="0" u="none" strike="noStrike" kern="1200" dirty="0" smtClean="0">
                          <a:solidFill>
                            <a:schemeClr val="dk1"/>
                          </a:solidFill>
                          <a:effectLst/>
                          <a:latin typeface="+mn-lt"/>
                          <a:ea typeface="+mn-ea"/>
                          <a:cs typeface="+mn-cs"/>
                        </a:rPr>
                        <a:t>el cosmético reductor con agua, después eliminar el exceso de agua y aplicar el cosmético neutralizador, evitando que los dos productos entren en contacto y que el producto neutralizante quede reducido por el agua.</a:t>
                      </a:r>
                      <a:endParaRPr lang="es-ES" b="0" dirty="0" smtClean="0">
                        <a:effectLst/>
                      </a:endParaRPr>
                    </a:p>
                    <a:p>
                      <a:pPr rtl="0"/>
                      <a:r>
                        <a:rPr lang="es-ES" sz="1801" b="0" i="0" u="none" strike="noStrike" kern="1200" dirty="0" smtClean="0">
                          <a:solidFill>
                            <a:schemeClr val="dk1"/>
                          </a:solidFill>
                          <a:effectLst/>
                          <a:latin typeface="+mn-lt"/>
                          <a:ea typeface="+mn-ea"/>
                          <a:cs typeface="+mn-cs"/>
                        </a:rPr>
                        <a:t>•No se debe aplicar excesivamente un </a:t>
                      </a:r>
                      <a:r>
                        <a:rPr lang="es-ES" sz="1801" b="1" i="0" u="none" strike="noStrike" kern="1200" dirty="0" smtClean="0">
                          <a:solidFill>
                            <a:schemeClr val="dk1"/>
                          </a:solidFill>
                          <a:effectLst/>
                          <a:latin typeface="+mn-lt"/>
                          <a:ea typeface="+mn-ea"/>
                          <a:cs typeface="+mn-cs"/>
                        </a:rPr>
                        <a:t>producto </a:t>
                      </a:r>
                      <a:r>
                        <a:rPr lang="es-ES" sz="1801" b="1" i="0" u="none" strike="noStrike" kern="1200" dirty="0" err="1" smtClean="0">
                          <a:solidFill>
                            <a:schemeClr val="dk1"/>
                          </a:solidFill>
                          <a:effectLst/>
                          <a:latin typeface="+mn-lt"/>
                          <a:ea typeface="+mn-ea"/>
                          <a:cs typeface="+mn-cs"/>
                        </a:rPr>
                        <a:t>reestructurante</a:t>
                      </a:r>
                      <a:r>
                        <a:rPr lang="es-ES" sz="1801" b="0" i="0" u="none" strike="noStrike" kern="1200" dirty="0" smtClean="0">
                          <a:solidFill>
                            <a:schemeClr val="dk1"/>
                          </a:solidFill>
                          <a:effectLst/>
                          <a:latin typeface="+mn-lt"/>
                          <a:ea typeface="+mn-ea"/>
                          <a:cs typeface="+mn-cs"/>
                        </a:rPr>
                        <a:t>, ya que podría impedir que los puentes </a:t>
                      </a:r>
                      <a:r>
                        <a:rPr lang="es-ES" sz="1801" b="0" i="0" u="none" strike="noStrike" kern="1200" dirty="0" err="1" smtClean="0">
                          <a:solidFill>
                            <a:schemeClr val="dk1"/>
                          </a:solidFill>
                          <a:effectLst/>
                          <a:latin typeface="+mn-lt"/>
                          <a:ea typeface="+mn-ea"/>
                          <a:cs typeface="+mn-cs"/>
                        </a:rPr>
                        <a:t>cistínicos</a:t>
                      </a:r>
                      <a:r>
                        <a:rPr lang="es-ES" sz="1801" b="0" i="0" u="none" strike="noStrike" kern="1200" dirty="0" smtClean="0">
                          <a:solidFill>
                            <a:schemeClr val="dk1"/>
                          </a:solidFill>
                          <a:effectLst/>
                          <a:latin typeface="+mn-lt"/>
                          <a:ea typeface="+mn-ea"/>
                          <a:cs typeface="+mn-cs"/>
                        </a:rPr>
                        <a:t> se rompan.</a:t>
                      </a:r>
                      <a:endParaRPr lang="es-ES" b="0" dirty="0" smtClean="0">
                        <a:effectLst/>
                      </a:endParaRPr>
                    </a:p>
                    <a:p>
                      <a:pPr rtl="0"/>
                      <a:r>
                        <a:rPr lang="es-ES" sz="1801" b="0" i="0" u="none" strike="noStrike" kern="1200" dirty="0" smtClean="0">
                          <a:solidFill>
                            <a:schemeClr val="dk1"/>
                          </a:solidFill>
                          <a:effectLst/>
                          <a:latin typeface="+mn-lt"/>
                          <a:ea typeface="+mn-ea"/>
                          <a:cs typeface="+mn-cs"/>
                        </a:rPr>
                        <a:t>•</a:t>
                      </a:r>
                      <a:r>
                        <a:rPr lang="es-ES" sz="1801" b="1" i="0" u="none" strike="noStrike" kern="1200" dirty="0" smtClean="0">
                          <a:solidFill>
                            <a:schemeClr val="dk1"/>
                          </a:solidFill>
                          <a:effectLst/>
                          <a:latin typeface="+mn-lt"/>
                          <a:ea typeface="+mn-ea"/>
                          <a:cs typeface="+mn-cs"/>
                        </a:rPr>
                        <a:t>Nunca se debe utilizar un producto </a:t>
                      </a:r>
                      <a:r>
                        <a:rPr lang="es-ES" sz="1801" b="0" i="0" u="none" strike="noStrike" kern="1200" dirty="0" smtClean="0">
                          <a:solidFill>
                            <a:schemeClr val="dk1"/>
                          </a:solidFill>
                          <a:effectLst/>
                          <a:latin typeface="+mn-lt"/>
                          <a:ea typeface="+mn-ea"/>
                          <a:cs typeface="+mn-cs"/>
                        </a:rPr>
                        <a:t>ondulador o neutralizante si los frascos estaban mal cerrados, el color del líquido ha cambiado, el cosmético huele mal, la solución está separada en fases, el cosmético está caducado, el producto se ha expuesto a un calor excesivo o si lleva más tiempo abierto de lo que aconseja el fabricante en sus instrucciones de uso.</a:t>
                      </a:r>
                      <a:endParaRPr lang="es-ES" b="0" dirty="0" smtClean="0">
                        <a:effectLst/>
                      </a:endParaRPr>
                    </a:p>
                    <a:p>
                      <a:r>
                        <a:rPr lang="es-ES" sz="1801" b="0" i="0" u="none" strike="noStrike" kern="1200" dirty="0" smtClean="0">
                          <a:solidFill>
                            <a:schemeClr val="dk1"/>
                          </a:solidFill>
                          <a:effectLst/>
                          <a:latin typeface="+mn-lt"/>
                          <a:ea typeface="+mn-ea"/>
                          <a:cs typeface="+mn-cs"/>
                        </a:rPr>
                        <a:t>•Se debe </a:t>
                      </a:r>
                      <a:r>
                        <a:rPr lang="es-ES" sz="1801" b="1" i="0" u="none" strike="noStrike" kern="1200" dirty="0" smtClean="0">
                          <a:solidFill>
                            <a:schemeClr val="dk1"/>
                          </a:solidFill>
                          <a:effectLst/>
                          <a:latin typeface="+mn-lt"/>
                          <a:ea typeface="+mn-ea"/>
                          <a:cs typeface="+mn-cs"/>
                        </a:rPr>
                        <a:t>preparar el producto </a:t>
                      </a:r>
                      <a:r>
                        <a:rPr lang="es-ES" sz="1801" b="0" i="0" u="none" strike="noStrike" kern="1200" dirty="0" smtClean="0">
                          <a:solidFill>
                            <a:schemeClr val="dk1"/>
                          </a:solidFill>
                          <a:effectLst/>
                          <a:latin typeface="+mn-lt"/>
                          <a:ea typeface="+mn-ea"/>
                          <a:cs typeface="+mn-cs"/>
                        </a:rPr>
                        <a:t>minutos antes de su aplicación para que no pierda fuerza y en pequeña cantidad.</a:t>
                      </a:r>
                      <a:endParaRPr lang="es-ES" dirty="0"/>
                    </a:p>
                  </a:txBody>
                  <a:tcPr/>
                </a:tc>
              </a:tr>
            </a:tbl>
          </a:graphicData>
        </a:graphic>
      </p:graphicFrame>
    </p:spTree>
    <p:extLst>
      <p:ext uri="{BB962C8B-B14F-4D97-AF65-F5344CB8AC3E}">
        <p14:creationId xmlns:p14="http://schemas.microsoft.com/office/powerpoint/2010/main" val="2932452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3" y="1059287"/>
            <a:ext cx="9601200" cy="1485900"/>
          </a:xfrm>
        </p:spPr>
        <p:txBody>
          <a:bodyPr/>
          <a:lstStyle/>
          <a:p>
            <a:pPr algn="ctr"/>
            <a:r>
              <a:rPr lang="es-ES_tradnl" cap="small" dirty="0" smtClean="0"/>
              <a:t>Tablas de Corrección de Desviaciones </a:t>
            </a:r>
            <a:endParaRPr lang="es-ES" cap="small" dirty="0"/>
          </a:p>
        </p:txBody>
      </p:sp>
      <p:sp>
        <p:nvSpPr>
          <p:cNvPr id="3" name="Marcador de contenido 2"/>
          <p:cNvSpPr>
            <a:spLocks noGrp="1"/>
          </p:cNvSpPr>
          <p:nvPr>
            <p:ph idx="1"/>
          </p:nvPr>
        </p:nvSpPr>
        <p:spPr>
          <a:xfrm>
            <a:off x="1159101" y="2002666"/>
            <a:ext cx="10547797" cy="4855335"/>
          </a:xfrm>
        </p:spPr>
        <p:txBody>
          <a:bodyPr>
            <a:normAutofit fontScale="70000" lnSpcReduction="20000"/>
          </a:bodyPr>
          <a:lstStyle/>
          <a:p>
            <a:pPr marL="0" indent="0" algn="just">
              <a:lnSpc>
                <a:spcPct val="150000"/>
              </a:lnSpc>
              <a:buNone/>
            </a:pPr>
            <a:r>
              <a:rPr lang="es-ES_tradnl" dirty="0"/>
              <a:t>E</a:t>
            </a:r>
            <a:r>
              <a:rPr lang="es-ES_tradnl" dirty="0" smtClean="0"/>
              <a:t>l tratamiento de las desviaciones lo hemos planteado mediante tablas preventivas, para facilitar en un golpe de vista los contenidos y la forma de actuación. Estas tablas orientaran al alumnado en el habito del control de calidad, indicándoles claramente cuales son los momentos específicos donde deben poner especial atención y cual será su forma de actuación. Cumpliendo las indicaciones que se plantean en ellas reduciremos notablemente las posibles desviaciones que pueden presentarse durante un servicio.   </a:t>
            </a:r>
          </a:p>
          <a:p>
            <a:pPr marL="0" lvl="1" indent="0" algn="just">
              <a:lnSpc>
                <a:spcPct val="150000"/>
              </a:lnSpc>
              <a:spcBef>
                <a:spcPts val="1001"/>
              </a:spcBef>
              <a:buNone/>
            </a:pPr>
            <a:r>
              <a:rPr lang="es-ES_tradnl" i="0" dirty="0"/>
              <a:t>Hemos elaborado una serie de tablas que ejemplifican el tratamiento a seguir en cuanto a corrección de desviaciones se refiere, son aplicables a los diferentes módulos y niveles que se imparten en las enseñanzas de peluquería y estética, cada profesor las puede adaptar a las particularidades de su módulo y grupo de alumnos, al igual que son adaptables a las diferentes empresas del sector. </a:t>
            </a:r>
          </a:p>
          <a:p>
            <a:pPr marL="0" indent="0" algn="just">
              <a:lnSpc>
                <a:spcPct val="150000"/>
              </a:lnSpc>
              <a:buNone/>
            </a:pPr>
            <a:endParaRPr lang="es-ES_tradnl" dirty="0" smtClean="0"/>
          </a:p>
          <a:p>
            <a:pPr lvl="1" algn="just">
              <a:lnSpc>
                <a:spcPct val="150000"/>
              </a:lnSpc>
            </a:pPr>
            <a:r>
              <a:rPr lang="es-ES_tradnl" dirty="0" smtClean="0"/>
              <a:t>Recepción del Usuario.</a:t>
            </a:r>
          </a:p>
          <a:p>
            <a:pPr lvl="1" algn="just">
              <a:lnSpc>
                <a:spcPct val="150000"/>
              </a:lnSpc>
            </a:pPr>
            <a:r>
              <a:rPr lang="es-ES_tradnl" dirty="0" smtClean="0"/>
              <a:t>Módulos de Peluquería: </a:t>
            </a:r>
          </a:p>
          <a:p>
            <a:pPr lvl="1" algn="just">
              <a:lnSpc>
                <a:spcPct val="150000"/>
              </a:lnSpc>
            </a:pPr>
            <a:r>
              <a:rPr lang="es-ES_tradnl" dirty="0" smtClean="0"/>
              <a:t>Módulos de Estética: Depilación – Masaje - Micropigmentación</a:t>
            </a:r>
          </a:p>
          <a:p>
            <a:pPr lvl="1" algn="just">
              <a:lnSpc>
                <a:spcPct val="150000"/>
              </a:lnSpc>
            </a:pPr>
            <a:r>
              <a:rPr lang="es-ES_tradnl" dirty="0" smtClean="0"/>
              <a:t>Despedida del Usuario.</a:t>
            </a:r>
            <a:endParaRPr lang="es-ES" dirty="0" smtClean="0"/>
          </a:p>
        </p:txBody>
      </p:sp>
      <p:sp>
        <p:nvSpPr>
          <p:cNvPr id="5" name="Marcador de número de diapositiva 5"/>
          <p:cNvSpPr>
            <a:spLocks noGrp="1"/>
          </p:cNvSpPr>
          <p:nvPr>
            <p:ph type="sldNum" sz="quarter" idx="12"/>
          </p:nvPr>
        </p:nvSpPr>
        <p:spPr>
          <a:xfrm>
            <a:off x="-64394" y="6453386"/>
            <a:ext cx="540912" cy="404614"/>
          </a:xfrm>
        </p:spPr>
        <p:txBody>
          <a:bodyPr/>
          <a:lstStyle/>
          <a:p>
            <a:r>
              <a:rPr lang="en-US" sz="2000" b="1" i="1" dirty="0"/>
              <a:t>22</a:t>
            </a:r>
          </a:p>
        </p:txBody>
      </p:sp>
      <p:sp>
        <p:nvSpPr>
          <p:cNvPr id="6" name="Título 1">
            <a:extLst>
              <a:ext uri="{FF2B5EF4-FFF2-40B4-BE49-F238E27FC236}">
                <a16:creationId xmlns="" xmlns:a16="http://schemas.microsoft.com/office/drawing/2014/main" id="{3D7C6145-74DC-46F3-A13F-BA265DB6D8A6}"/>
              </a:ext>
            </a:extLst>
          </p:cNvPr>
          <p:cNvSpPr txBox="1">
            <a:spLocks/>
          </p:cNvSpPr>
          <p:nvPr/>
        </p:nvSpPr>
        <p:spPr>
          <a:xfrm>
            <a:off x="1371603" y="330957"/>
            <a:ext cx="9601200" cy="304800"/>
          </a:xfrm>
          <a:prstGeom prst="rect">
            <a:avLst/>
          </a:prstGeom>
        </p:spPr>
        <p:txBody>
          <a:bodyPr vert="horz" lIns="91440" tIns="45721" rIns="91440" bIns="45721"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 sz="2400" b="1" u="sng" dirty="0"/>
              <a:t>DESVIACIONES DE LOS RESULTADOS Y SUS MEDIDAS CORRECTORAS</a:t>
            </a:r>
            <a:endParaRPr lang="es-ES" sz="2400" dirty="0"/>
          </a:p>
        </p:txBody>
      </p:sp>
    </p:spTree>
    <p:extLst>
      <p:ext uri="{BB962C8B-B14F-4D97-AF65-F5344CB8AC3E}">
        <p14:creationId xmlns:p14="http://schemas.microsoft.com/office/powerpoint/2010/main" val="215214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6EF84B1-123A-42C6-B109-09EF1C063233}"/>
              </a:ext>
            </a:extLst>
          </p:cNvPr>
          <p:cNvSpPr>
            <a:spLocks noGrp="1"/>
          </p:cNvSpPr>
          <p:nvPr>
            <p:ph type="title"/>
          </p:nvPr>
        </p:nvSpPr>
        <p:spPr>
          <a:xfrm>
            <a:off x="1371603" y="685801"/>
            <a:ext cx="9601200" cy="5210036"/>
          </a:xfrm>
        </p:spPr>
        <p:txBody>
          <a:bodyPr>
            <a:normAutofit/>
          </a:bodyPr>
          <a:lstStyle/>
          <a:p>
            <a:pPr algn="ctr"/>
            <a:r>
              <a:rPr lang="es-ES" sz="3600" dirty="0"/>
              <a:t/>
            </a:r>
            <a:br>
              <a:rPr lang="es-ES" sz="3600" dirty="0"/>
            </a:br>
            <a:r>
              <a:rPr lang="es-ES" sz="9600" dirty="0"/>
              <a:t>TEMA: CALIDAD</a:t>
            </a:r>
            <a:br>
              <a:rPr lang="es-ES" sz="9600" dirty="0"/>
            </a:br>
            <a:endParaRPr lang="es-ES" sz="9600" dirty="0"/>
          </a:p>
        </p:txBody>
      </p:sp>
      <p:pic>
        <p:nvPicPr>
          <p:cNvPr id="4" name="Imagen 3" descr="Resultado de imagen de CONTROL DE CALIDAD">
            <a:extLst>
              <a:ext uri="{FF2B5EF4-FFF2-40B4-BE49-F238E27FC236}">
                <a16:creationId xmlns="" xmlns:a16="http://schemas.microsoft.com/office/drawing/2014/main" id="{ED5C0295-762D-4AB1-8AFB-A3150E80DBFA}"/>
              </a:ext>
            </a:extLst>
          </p:cNvPr>
          <p:cNvPicPr/>
          <p:nvPr/>
        </p:nvPicPr>
        <p:blipFill>
          <a:blip r:embed="rId2">
            <a:extLst>
              <a:ext uri="{BEBA8EAE-BF5A-486C-A8C5-ECC9F3942E4B}">
                <a14:imgProps xmlns:a14="http://schemas.microsoft.com/office/drawing/2010/main">
                  <a14:imgLayer r:embed="rId3">
                    <a14:imgEffect>
                      <a14:backgroundRemoval t="3810" b="95556" l="5333" r="95500">
                        <a14:foregroundMark x1="73333" y1="12222" x2="78500" y2="8571"/>
                        <a14:foregroundMark x1="89667" y1="3810" x2="89667" y2="3810"/>
                        <a14:foregroundMark x1="94833" y1="5714" x2="95500" y2="8413"/>
                        <a14:foregroundMark x1="9000" y1="69524" x2="7833" y2="74762"/>
                        <a14:foregroundMark x1="7333" y1="69048" x2="7333" y2="69048"/>
                        <a14:foregroundMark x1="8000" y1="79365" x2="8000" y2="79365"/>
                        <a14:foregroundMark x1="11500" y1="83810" x2="11500" y2="83810"/>
                        <a14:foregroundMark x1="17833" y1="86984" x2="17833" y2="86984"/>
                        <a14:foregroundMark x1="23333" y1="89365" x2="23333" y2="89365"/>
                        <a14:foregroundMark x1="81500" y1="87778" x2="81500" y2="87778"/>
                        <a14:foregroundMark x1="67500" y1="92540" x2="67500" y2="92540"/>
                        <a14:foregroundMark x1="48500" y1="95714" x2="51667" y2="93968"/>
                        <a14:foregroundMark x1="7000" y1="79365" x2="7000" y2="79365"/>
                        <a14:foregroundMark x1="6333" y1="76190" x2="6333" y2="76190"/>
                        <a14:foregroundMark x1="5667" y1="72540" x2="5667" y2="72540"/>
                        <a14:foregroundMark x1="5333" y1="75714" x2="5333" y2="75714"/>
                        <a14:backgroundMark x1="51000" y1="95397" x2="56333" y2="95556"/>
                      </a14:backgroundRemoval>
                    </a14:imgEffect>
                  </a14:imgLayer>
                </a14:imgProps>
              </a:ext>
              <a:ext uri="{28A0092B-C50C-407E-A947-70E740481C1C}">
                <a14:useLocalDpi xmlns:a14="http://schemas.microsoft.com/office/drawing/2010/main" val="0"/>
              </a:ext>
            </a:extLst>
          </a:blip>
          <a:srcRect/>
          <a:stretch>
            <a:fillRect/>
          </a:stretch>
        </p:blipFill>
        <p:spPr bwMode="auto">
          <a:xfrm>
            <a:off x="4491675" y="2526525"/>
            <a:ext cx="3208654" cy="3369310"/>
          </a:xfrm>
          <a:prstGeom prst="rect">
            <a:avLst/>
          </a:prstGeom>
          <a:noFill/>
          <a:ln>
            <a:noFill/>
          </a:ln>
        </p:spPr>
      </p:pic>
    </p:spTree>
    <p:extLst>
      <p:ext uri="{BB962C8B-B14F-4D97-AF65-F5344CB8AC3E}">
        <p14:creationId xmlns:p14="http://schemas.microsoft.com/office/powerpoint/2010/main" val="713868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2354" y="-85404"/>
            <a:ext cx="9989127" cy="609600"/>
          </a:xfrm>
        </p:spPr>
        <p:txBody>
          <a:bodyPr>
            <a:normAutofit fontScale="90000"/>
          </a:bodyPr>
          <a:lstStyle/>
          <a:p>
            <a:pPr>
              <a:lnSpc>
                <a:spcPct val="150000"/>
              </a:lnSpc>
            </a:pPr>
            <a:r>
              <a:rPr lang="es-ES_tradnl" sz="2400" b="1" dirty="0"/>
              <a:t>Protocolo de Prevención de Desviaciones en la Recepción del Usuario </a:t>
            </a:r>
            <a:endParaRPr lang="es-ES" sz="2400" b="1" u="sng"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19937995"/>
              </p:ext>
            </p:extLst>
          </p:nvPr>
        </p:nvGraphicFramePr>
        <p:xfrm>
          <a:off x="906103" y="524196"/>
          <a:ext cx="10950820" cy="6203141"/>
        </p:xfrm>
        <a:graphic>
          <a:graphicData uri="http://schemas.openxmlformats.org/drawingml/2006/table">
            <a:tbl>
              <a:tblPr firstRow="1" bandRow="1">
                <a:tableStyleId>{3C2FFA5D-87B4-456A-9821-1D502468CF0F}</a:tableStyleId>
              </a:tblPr>
              <a:tblGrid>
                <a:gridCol w="4190720">
                  <a:extLst>
                    <a:ext uri="{9D8B030D-6E8A-4147-A177-3AD203B41FA5}">
                      <a16:colId xmlns="" xmlns:a16="http://schemas.microsoft.com/office/drawing/2014/main" val="20000"/>
                    </a:ext>
                  </a:extLst>
                </a:gridCol>
                <a:gridCol w="6760100">
                  <a:extLst>
                    <a:ext uri="{9D8B030D-6E8A-4147-A177-3AD203B41FA5}">
                      <a16:colId xmlns="" xmlns:a16="http://schemas.microsoft.com/office/drawing/2014/main" val="20001"/>
                    </a:ext>
                  </a:extLst>
                </a:gridCol>
              </a:tblGrid>
              <a:tr h="237804">
                <a:tc>
                  <a:txBody>
                    <a:bodyPr/>
                    <a:lstStyle/>
                    <a:p>
                      <a:pPr algn="ctr"/>
                      <a:r>
                        <a:rPr lang="es-ES_tradnl" sz="2000" dirty="0"/>
                        <a:t>¿Que  puede fallar?</a:t>
                      </a:r>
                      <a:endParaRPr lang="es-ES" sz="2000" dirty="0"/>
                    </a:p>
                  </a:txBody>
                  <a:tcPr marT="45721" marB="45721"/>
                </a:tc>
                <a:tc>
                  <a:txBody>
                    <a:bodyPr/>
                    <a:lstStyle/>
                    <a:p>
                      <a:pPr algn="ctr"/>
                      <a:r>
                        <a:rPr lang="es-ES_tradnl" sz="2000" dirty="0"/>
                        <a:t>Medidas Preventivas</a:t>
                      </a:r>
                      <a:endParaRPr lang="es-ES" sz="2000" u="sng" dirty="0"/>
                    </a:p>
                  </a:txBody>
                  <a:tcPr marT="45721" marB="45721"/>
                </a:tc>
                <a:extLst>
                  <a:ext uri="{0D108BD9-81ED-4DB2-BD59-A6C34878D82A}">
                    <a16:rowId xmlns="" xmlns:a16="http://schemas.microsoft.com/office/drawing/2014/main" val="10000"/>
                  </a:ext>
                </a:extLst>
              </a:tr>
              <a:tr h="281095">
                <a:tc>
                  <a:txBody>
                    <a:bodyPr/>
                    <a:lstStyle/>
                    <a:p>
                      <a:pPr rtl="0" fontAlgn="t">
                        <a:spcBef>
                          <a:spcPts val="0"/>
                        </a:spcBef>
                        <a:spcAft>
                          <a:spcPts val="0"/>
                        </a:spcAft>
                      </a:pPr>
                      <a:r>
                        <a:rPr lang="es-ES" sz="1100" b="0" i="0" u="none" strike="noStrike" dirty="0">
                          <a:solidFill>
                            <a:srgbClr val="4E3B30"/>
                          </a:solidFill>
                          <a:effectLst/>
                          <a:latin typeface="+mj-lt"/>
                        </a:rPr>
                        <a:t>El </a:t>
                      </a:r>
                      <a:r>
                        <a:rPr lang="es-ES" sz="1100" b="0" i="0" u="none" strike="noStrike" dirty="0" smtClean="0">
                          <a:solidFill>
                            <a:srgbClr val="4E3B30"/>
                          </a:solidFill>
                          <a:effectLst/>
                          <a:latin typeface="+mj-lt"/>
                        </a:rPr>
                        <a:t>centro </a:t>
                      </a:r>
                      <a:r>
                        <a:rPr lang="es-ES" sz="1100" b="0" i="0" u="none" strike="noStrike" dirty="0">
                          <a:solidFill>
                            <a:srgbClr val="4E3B30"/>
                          </a:solidFill>
                          <a:effectLst/>
                          <a:latin typeface="+mj-lt"/>
                        </a:rPr>
                        <a:t>no está bien identificado.</a:t>
                      </a:r>
                      <a:endParaRPr lang="es-ES" sz="1100" dirty="0">
                        <a:solidFill>
                          <a:srgbClr val="4E3B30"/>
                        </a:solidFill>
                        <a:effectLst/>
                        <a:latin typeface="+mj-lt"/>
                      </a:endParaRPr>
                    </a:p>
                  </a:txBody>
                  <a:tcPr marL="68580" marR="68580" marT="45721" marB="45721"/>
                </a:tc>
                <a:tc>
                  <a:txBody>
                    <a:bodyPr/>
                    <a:lstStyle/>
                    <a:p>
                      <a:pPr marL="171450" indent="-171450" rtl="0" fontAlgn="t">
                        <a:spcBef>
                          <a:spcPts val="0"/>
                        </a:spcBef>
                        <a:spcAft>
                          <a:spcPts val="0"/>
                        </a:spcAft>
                        <a:buFont typeface="Arial" panose="020B0604020202020204" pitchFamily="34" charset="0"/>
                        <a:buChar char="•"/>
                      </a:pPr>
                      <a:r>
                        <a:rPr lang="es-ES" sz="1100" b="0" i="0" u="none" strike="noStrike" dirty="0">
                          <a:solidFill>
                            <a:srgbClr val="4E3B30"/>
                          </a:solidFill>
                          <a:effectLst/>
                          <a:latin typeface="+mj-lt"/>
                        </a:rPr>
                        <a:t>Rótulo con </a:t>
                      </a:r>
                      <a:r>
                        <a:rPr lang="es-ES" sz="1100" b="0" i="0" u="none" strike="noStrike" dirty="0" smtClean="0">
                          <a:solidFill>
                            <a:srgbClr val="4E3B30"/>
                          </a:solidFill>
                          <a:effectLst/>
                          <a:latin typeface="+mj-lt"/>
                        </a:rPr>
                        <a:t>los</a:t>
                      </a:r>
                      <a:r>
                        <a:rPr lang="es-ES" sz="1100" b="0" i="0" u="none" strike="noStrike" baseline="0" dirty="0" smtClean="0">
                          <a:solidFill>
                            <a:srgbClr val="4E3B30"/>
                          </a:solidFill>
                          <a:effectLst/>
                          <a:latin typeface="+mj-lt"/>
                        </a:rPr>
                        <a:t> nombres del centro</a:t>
                      </a:r>
                      <a:r>
                        <a:rPr lang="es-ES" sz="1100" b="0" i="0" u="none" strike="noStrike" dirty="0" smtClean="0">
                          <a:solidFill>
                            <a:srgbClr val="4E3B30"/>
                          </a:solidFill>
                          <a:effectLst/>
                          <a:latin typeface="+mj-lt"/>
                        </a:rPr>
                        <a:t> </a:t>
                      </a:r>
                      <a:r>
                        <a:rPr lang="es-ES" sz="1100" b="0" i="0" u="none" strike="noStrike" dirty="0">
                          <a:solidFill>
                            <a:srgbClr val="4E3B30"/>
                          </a:solidFill>
                          <a:effectLst/>
                          <a:latin typeface="+mj-lt"/>
                        </a:rPr>
                        <a:t>en perfecto estado de conservación.</a:t>
                      </a:r>
                      <a:endParaRPr lang="es-ES" sz="1100" dirty="0">
                        <a:solidFill>
                          <a:srgbClr val="4E3B30"/>
                        </a:solidFill>
                        <a:effectLst/>
                        <a:latin typeface="+mj-lt"/>
                      </a:endParaRPr>
                    </a:p>
                  </a:txBody>
                  <a:tcPr marL="68580" marR="68580" marT="45721" marB="45721"/>
                </a:tc>
                <a:extLst>
                  <a:ext uri="{0D108BD9-81ED-4DB2-BD59-A6C34878D82A}">
                    <a16:rowId xmlns="" xmlns:a16="http://schemas.microsoft.com/office/drawing/2014/main" val="10001"/>
                  </a:ext>
                </a:extLst>
              </a:tr>
              <a:tr h="470748">
                <a:tc>
                  <a:txBody>
                    <a:bodyPr/>
                    <a:lstStyle/>
                    <a:p>
                      <a:pPr rtl="0" fontAlgn="t">
                        <a:spcBef>
                          <a:spcPts val="0"/>
                        </a:spcBef>
                        <a:spcAft>
                          <a:spcPts val="0"/>
                        </a:spcAft>
                      </a:pPr>
                      <a:r>
                        <a:rPr lang="es-ES" sz="1100" b="0" i="0" u="none" strike="noStrike" dirty="0">
                          <a:solidFill>
                            <a:srgbClr val="4E3B30"/>
                          </a:solidFill>
                          <a:effectLst/>
                          <a:latin typeface="+mj-lt"/>
                        </a:rPr>
                        <a:t>El </a:t>
                      </a:r>
                      <a:r>
                        <a:rPr lang="es-ES" sz="1100" b="0" i="0" u="none" strike="noStrike" dirty="0" smtClean="0">
                          <a:solidFill>
                            <a:srgbClr val="4E3B30"/>
                          </a:solidFill>
                          <a:effectLst/>
                          <a:latin typeface="+mj-lt"/>
                        </a:rPr>
                        <a:t>centro </a:t>
                      </a:r>
                      <a:r>
                        <a:rPr lang="es-ES" sz="1100" b="0" i="0" u="none" strike="noStrike" dirty="0">
                          <a:solidFill>
                            <a:srgbClr val="4E3B30"/>
                          </a:solidFill>
                          <a:effectLst/>
                          <a:latin typeface="+mj-lt"/>
                        </a:rPr>
                        <a:t>no tiene bien comunicado los horarios.</a:t>
                      </a:r>
                      <a:endParaRPr lang="es-ES" sz="1100" dirty="0">
                        <a:solidFill>
                          <a:srgbClr val="4E3B30"/>
                        </a:solidFill>
                        <a:effectLst/>
                        <a:latin typeface="+mj-lt"/>
                      </a:endParaRPr>
                    </a:p>
                  </a:txBody>
                  <a:tcPr marL="68580" marR="68580" marT="45721" marB="45721"/>
                </a:tc>
                <a:tc>
                  <a:txBody>
                    <a:bodyPr/>
                    <a:lstStyle/>
                    <a:p>
                      <a:pPr marL="171450" indent="-171450" rtl="0" fontAlgn="t">
                        <a:spcBef>
                          <a:spcPts val="0"/>
                        </a:spcBef>
                        <a:spcAft>
                          <a:spcPts val="0"/>
                        </a:spcAft>
                        <a:buFont typeface="Arial" panose="020B0604020202020204" pitchFamily="34" charset="0"/>
                        <a:buChar char="•"/>
                      </a:pPr>
                      <a:r>
                        <a:rPr lang="es-ES" sz="1100" b="0" i="0" u="none" strike="noStrike" dirty="0">
                          <a:solidFill>
                            <a:srgbClr val="4E3B30"/>
                          </a:solidFill>
                          <a:effectLst/>
                          <a:latin typeface="+mj-lt"/>
                        </a:rPr>
                        <a:t>Diseñar un cartel con los servicios y los precios de fácil comprensión, y </a:t>
                      </a:r>
                      <a:r>
                        <a:rPr lang="es-ES" sz="1100" b="0" i="0" u="none" strike="noStrike" dirty="0" smtClean="0">
                          <a:solidFill>
                            <a:srgbClr val="4E3B30"/>
                          </a:solidFill>
                          <a:effectLst/>
                          <a:latin typeface="+mj-lt"/>
                        </a:rPr>
                        <a:t>colocarlo </a:t>
                      </a:r>
                      <a:r>
                        <a:rPr lang="es-ES" sz="1100" b="0" i="0" u="none" strike="noStrike" dirty="0">
                          <a:solidFill>
                            <a:srgbClr val="4E3B30"/>
                          </a:solidFill>
                          <a:effectLst/>
                          <a:latin typeface="+mj-lt"/>
                        </a:rPr>
                        <a:t>en un lugar visible, como en el escaparate, y en el interior del </a:t>
                      </a:r>
                      <a:r>
                        <a:rPr lang="es-ES" sz="1100" b="0" i="0" u="none" strike="noStrike" dirty="0" smtClean="0">
                          <a:solidFill>
                            <a:srgbClr val="4E3B30"/>
                          </a:solidFill>
                          <a:effectLst/>
                          <a:latin typeface="+mj-lt"/>
                        </a:rPr>
                        <a:t>centro.</a:t>
                      </a:r>
                      <a:endParaRPr lang="es-ES" sz="1100" dirty="0">
                        <a:solidFill>
                          <a:srgbClr val="4E3B30"/>
                        </a:solidFill>
                        <a:effectLst/>
                        <a:latin typeface="+mj-lt"/>
                      </a:endParaRPr>
                    </a:p>
                  </a:txBody>
                  <a:tcPr marL="68580" marR="68580" marT="45721" marB="45721"/>
                </a:tc>
              </a:tr>
              <a:tr h="195287">
                <a:tc>
                  <a:txBody>
                    <a:bodyPr/>
                    <a:lstStyle/>
                    <a:p>
                      <a:pPr marL="0" marR="0" indent="0" algn="l" defTabSz="914399" rtl="0" eaLnBrk="1" fontAlgn="t" latinLnBrk="0" hangingPunct="1">
                        <a:lnSpc>
                          <a:spcPct val="100000"/>
                        </a:lnSpc>
                        <a:spcBef>
                          <a:spcPts val="0"/>
                        </a:spcBef>
                        <a:spcAft>
                          <a:spcPts val="0"/>
                        </a:spcAft>
                        <a:buClrTx/>
                        <a:buSzTx/>
                        <a:buFontTx/>
                        <a:buNone/>
                        <a:tabLst/>
                        <a:defRPr/>
                      </a:pPr>
                      <a:r>
                        <a:rPr lang="es-ES" sz="1100" b="0" i="0" u="none" strike="noStrike" dirty="0" smtClean="0">
                          <a:solidFill>
                            <a:srgbClr val="4E3B30"/>
                          </a:solidFill>
                          <a:effectLst/>
                          <a:latin typeface="+mj-lt"/>
                        </a:rPr>
                        <a:t> La entrada no cumpla la normativa vigente sobre accesibilidad</a:t>
                      </a:r>
                      <a:r>
                        <a:rPr lang="es-ES" sz="1100" b="0" i="0" u="none" strike="noStrike" baseline="0" dirty="0" smtClean="0">
                          <a:solidFill>
                            <a:srgbClr val="4E3B30"/>
                          </a:solidFill>
                          <a:effectLst/>
                          <a:latin typeface="+mj-lt"/>
                        </a:rPr>
                        <a:t> </a:t>
                      </a:r>
                      <a:r>
                        <a:rPr lang="es-ES" sz="1100" b="0" i="0" u="none" strike="noStrike" dirty="0" smtClean="0">
                          <a:solidFill>
                            <a:srgbClr val="4E3B30"/>
                          </a:solidFill>
                          <a:effectLst/>
                          <a:latin typeface="+mj-lt"/>
                        </a:rPr>
                        <a:t>. </a:t>
                      </a:r>
                      <a:endParaRPr lang="es-ES" sz="1100" dirty="0" smtClean="0">
                        <a:solidFill>
                          <a:srgbClr val="4E3B30"/>
                        </a:solidFill>
                        <a:effectLst/>
                        <a:latin typeface="+mj-lt"/>
                      </a:endParaRPr>
                    </a:p>
                  </a:txBody>
                  <a:tcPr marL="68580" marR="68580" marT="45721" marB="45721"/>
                </a:tc>
                <a:tc>
                  <a:txBody>
                    <a:bodyPr/>
                    <a:lstStyle/>
                    <a:p>
                      <a:pPr marL="171450" indent="-171450" rtl="0" fontAlgn="t">
                        <a:spcBef>
                          <a:spcPts val="0"/>
                        </a:spcBef>
                        <a:spcAft>
                          <a:spcPts val="0"/>
                        </a:spcAft>
                        <a:buFont typeface="Arial" panose="020B0604020202020204" pitchFamily="34" charset="0"/>
                        <a:buChar char="•"/>
                      </a:pPr>
                      <a:r>
                        <a:rPr lang="es-ES" sz="1100" b="0" i="0" u="none" strike="noStrike" dirty="0" smtClean="0">
                          <a:solidFill>
                            <a:srgbClr val="4E3B30"/>
                          </a:solidFill>
                          <a:effectLst/>
                          <a:latin typeface="+mj-lt"/>
                        </a:rPr>
                        <a:t>Cumplir rigurosamente la legislación</a:t>
                      </a:r>
                      <a:r>
                        <a:rPr lang="es-ES" sz="1100" b="0" i="0" u="none" strike="noStrike" baseline="0" dirty="0" smtClean="0">
                          <a:solidFill>
                            <a:srgbClr val="4E3B30"/>
                          </a:solidFill>
                          <a:effectLst/>
                          <a:latin typeface="+mj-lt"/>
                        </a:rPr>
                        <a:t> vigente.</a:t>
                      </a:r>
                      <a:r>
                        <a:rPr lang="es-ES_tradnl" sz="1100" dirty="0" smtClean="0">
                          <a:solidFill>
                            <a:srgbClr val="4E3B30"/>
                          </a:solidFill>
                          <a:effectLst/>
                          <a:latin typeface="+mj-lt"/>
                        </a:rPr>
                        <a:t> </a:t>
                      </a:r>
                      <a:endParaRPr lang="es-ES" sz="1100" dirty="0">
                        <a:solidFill>
                          <a:srgbClr val="4E3B30"/>
                        </a:solidFill>
                        <a:effectLst/>
                        <a:latin typeface="+mj-lt"/>
                      </a:endParaRPr>
                    </a:p>
                  </a:txBody>
                  <a:tcPr marL="68580" marR="68580" marT="45721" marB="45721"/>
                </a:tc>
              </a:tr>
              <a:tr h="253929">
                <a:tc>
                  <a:txBody>
                    <a:bodyPr/>
                    <a:lstStyle/>
                    <a:p>
                      <a:pPr marL="0" marR="0" indent="0" algn="l" defTabSz="914399" rtl="0" eaLnBrk="1" fontAlgn="t" latinLnBrk="0" hangingPunct="1">
                        <a:lnSpc>
                          <a:spcPct val="100000"/>
                        </a:lnSpc>
                        <a:spcBef>
                          <a:spcPts val="0"/>
                        </a:spcBef>
                        <a:spcAft>
                          <a:spcPts val="0"/>
                        </a:spcAft>
                        <a:buClrTx/>
                        <a:buSzTx/>
                        <a:buFontTx/>
                        <a:buNone/>
                        <a:tabLst/>
                        <a:defRPr/>
                      </a:pPr>
                      <a:r>
                        <a:rPr lang="es-ES" sz="1100" b="0" i="0" u="none" strike="noStrike" dirty="0" smtClean="0">
                          <a:solidFill>
                            <a:srgbClr val="4E3B30"/>
                          </a:solidFill>
                          <a:effectLst/>
                          <a:latin typeface="+mj-lt"/>
                        </a:rPr>
                        <a:t>Quién le realiza el interrogatorio no es el mismo profesional.</a:t>
                      </a:r>
                      <a:endParaRPr lang="es-ES" sz="1100" dirty="0" smtClean="0">
                        <a:solidFill>
                          <a:srgbClr val="4E3B30"/>
                        </a:solidFill>
                        <a:effectLst/>
                        <a:latin typeface="+mj-lt"/>
                      </a:endParaRPr>
                    </a:p>
                  </a:txBody>
                  <a:tcPr marL="68580" marR="68580" marT="45721" marB="45721"/>
                </a:tc>
                <a:tc>
                  <a:txBody>
                    <a:bodyPr/>
                    <a:lstStyle/>
                    <a:p>
                      <a:pPr marL="171450" indent="-171450" rtl="0" fontAlgn="t">
                        <a:spcBef>
                          <a:spcPts val="0"/>
                        </a:spcBef>
                        <a:spcAft>
                          <a:spcPts val="0"/>
                        </a:spcAft>
                        <a:buFont typeface="Arial" panose="020B0604020202020204" pitchFamily="34" charset="0"/>
                        <a:buChar char="•"/>
                      </a:pPr>
                      <a:r>
                        <a:rPr lang="es-ES_tradnl" sz="1100" dirty="0" smtClean="0">
                          <a:solidFill>
                            <a:srgbClr val="4E3B30"/>
                          </a:solidFill>
                          <a:effectLst/>
                          <a:latin typeface="+mj-lt"/>
                        </a:rPr>
                        <a:t>Saludar de nuevo al cliente presentándose el profesional que le va a realizar la entrevista</a:t>
                      </a:r>
                      <a:r>
                        <a:rPr lang="es-ES_tradnl" sz="1100" baseline="0" dirty="0" smtClean="0">
                          <a:solidFill>
                            <a:srgbClr val="4E3B30"/>
                          </a:solidFill>
                          <a:effectLst/>
                          <a:latin typeface="+mj-lt"/>
                        </a:rPr>
                        <a:t>. </a:t>
                      </a:r>
                      <a:endParaRPr lang="es-ES" sz="1100" dirty="0">
                        <a:solidFill>
                          <a:srgbClr val="4E3B30"/>
                        </a:solidFill>
                        <a:effectLst/>
                        <a:latin typeface="+mj-lt"/>
                      </a:endParaRPr>
                    </a:p>
                  </a:txBody>
                  <a:tcPr marL="68580" marR="68580" marT="45721" marB="45721"/>
                </a:tc>
              </a:tr>
              <a:tr h="264803">
                <a:tc>
                  <a:txBody>
                    <a:bodyPr/>
                    <a:lstStyle/>
                    <a:p>
                      <a:pPr rtl="0" fontAlgn="t">
                        <a:spcBef>
                          <a:spcPts val="0"/>
                        </a:spcBef>
                        <a:spcAft>
                          <a:spcPts val="0"/>
                        </a:spcAft>
                      </a:pPr>
                      <a:r>
                        <a:rPr lang="es-ES_tradnl" sz="1100" dirty="0" smtClean="0">
                          <a:solidFill>
                            <a:srgbClr val="4E3B30"/>
                          </a:solidFill>
                          <a:effectLst/>
                          <a:latin typeface="+mj-lt"/>
                        </a:rPr>
                        <a:t>El profesional</a:t>
                      </a:r>
                      <a:r>
                        <a:rPr lang="es-ES_tradnl" sz="1100" baseline="0" dirty="0" smtClean="0">
                          <a:solidFill>
                            <a:srgbClr val="4E3B30"/>
                          </a:solidFill>
                          <a:effectLst/>
                          <a:latin typeface="+mj-lt"/>
                        </a:rPr>
                        <a:t> no sabe el servicio que se va a realizar el usuario.</a:t>
                      </a:r>
                      <a:endParaRPr lang="es-ES" sz="1100" dirty="0">
                        <a:solidFill>
                          <a:srgbClr val="4E3B30"/>
                        </a:solidFill>
                        <a:effectLst/>
                        <a:latin typeface="+mj-lt"/>
                      </a:endParaRPr>
                    </a:p>
                  </a:txBody>
                  <a:tcPr marL="68580" marR="68580" marT="45721" marB="45721"/>
                </a:tc>
                <a:tc>
                  <a:txBody>
                    <a:bodyPr/>
                    <a:lstStyle/>
                    <a:p>
                      <a:pPr marL="0" indent="0" rtl="0" fontAlgn="t">
                        <a:spcBef>
                          <a:spcPts val="0"/>
                        </a:spcBef>
                        <a:spcAft>
                          <a:spcPts val="0"/>
                        </a:spcAft>
                        <a:buFont typeface="Arial" panose="020B0604020202020204" pitchFamily="34" charset="0"/>
                        <a:buNone/>
                      </a:pPr>
                      <a:r>
                        <a:rPr lang="es-ES_tradnl" sz="1100" dirty="0" smtClean="0">
                          <a:solidFill>
                            <a:srgbClr val="4E3B30"/>
                          </a:solidFill>
                          <a:effectLst/>
                          <a:latin typeface="+mj-lt"/>
                        </a:rPr>
                        <a:t>Confirmar el servicio antes de</a:t>
                      </a:r>
                      <a:r>
                        <a:rPr lang="es-ES_tradnl" sz="1100" baseline="0" dirty="0" smtClean="0">
                          <a:solidFill>
                            <a:srgbClr val="4E3B30"/>
                          </a:solidFill>
                          <a:effectLst/>
                          <a:latin typeface="+mj-lt"/>
                        </a:rPr>
                        <a:t> realizar la entrevista.</a:t>
                      </a:r>
                      <a:endParaRPr lang="es-ES" sz="1100" dirty="0">
                        <a:solidFill>
                          <a:srgbClr val="4E3B30"/>
                        </a:solidFill>
                        <a:effectLst/>
                        <a:latin typeface="+mj-lt"/>
                      </a:endParaRPr>
                    </a:p>
                  </a:txBody>
                  <a:tcPr marL="68580" marR="68580" marT="45721" marB="45721"/>
                </a:tc>
              </a:tr>
              <a:tr h="264803">
                <a:tc>
                  <a:txBody>
                    <a:bodyPr/>
                    <a:lstStyle/>
                    <a:p>
                      <a:pPr rtl="0" fontAlgn="t">
                        <a:spcBef>
                          <a:spcPts val="0"/>
                        </a:spcBef>
                        <a:spcAft>
                          <a:spcPts val="0"/>
                        </a:spcAft>
                      </a:pPr>
                      <a:r>
                        <a:rPr lang="es-ES_tradnl" sz="1100" dirty="0" smtClean="0">
                          <a:solidFill>
                            <a:srgbClr val="4E3B30"/>
                          </a:solidFill>
                          <a:effectLst/>
                          <a:latin typeface="+mj-lt"/>
                        </a:rPr>
                        <a:t>El profesional no sabe que tratamientos se ha realizado</a:t>
                      </a:r>
                      <a:r>
                        <a:rPr lang="es-ES_tradnl" sz="1100" baseline="0" dirty="0" smtClean="0">
                          <a:solidFill>
                            <a:srgbClr val="4E3B30"/>
                          </a:solidFill>
                          <a:effectLst/>
                          <a:latin typeface="+mj-lt"/>
                        </a:rPr>
                        <a:t> anteriormente el usuario. </a:t>
                      </a:r>
                      <a:endParaRPr lang="es-ES" sz="1100" dirty="0">
                        <a:solidFill>
                          <a:srgbClr val="4E3B30"/>
                        </a:solidFill>
                        <a:effectLst/>
                        <a:latin typeface="+mj-lt"/>
                      </a:endParaRPr>
                    </a:p>
                  </a:txBody>
                  <a:tcPr marL="68580" marR="68580" marT="45721" marB="45721"/>
                </a:tc>
                <a:tc>
                  <a:txBody>
                    <a:bodyPr/>
                    <a:lstStyle/>
                    <a:p>
                      <a:pPr marL="171450" indent="-171450" rtl="0" fontAlgn="t">
                        <a:spcBef>
                          <a:spcPts val="0"/>
                        </a:spcBef>
                        <a:spcAft>
                          <a:spcPts val="0"/>
                        </a:spcAft>
                        <a:buFont typeface="Arial" panose="020B0604020202020204" pitchFamily="34" charset="0"/>
                        <a:buChar char="•"/>
                      </a:pPr>
                      <a:r>
                        <a:rPr lang="es-ES_tradnl" sz="1100" dirty="0" smtClean="0">
                          <a:solidFill>
                            <a:srgbClr val="4E3B30"/>
                          </a:solidFill>
                          <a:effectLst/>
                          <a:latin typeface="+mj-lt"/>
                        </a:rPr>
                        <a:t>Preguntar sobre los tratamientos</a:t>
                      </a:r>
                      <a:r>
                        <a:rPr lang="es-ES_tradnl" sz="1100" baseline="0" dirty="0" smtClean="0">
                          <a:solidFill>
                            <a:srgbClr val="4E3B30"/>
                          </a:solidFill>
                          <a:effectLst/>
                          <a:latin typeface="+mj-lt"/>
                        </a:rPr>
                        <a:t> previos, o mirar en la ficha para obtener información.</a:t>
                      </a:r>
                      <a:endParaRPr lang="es-ES" sz="1100" dirty="0">
                        <a:solidFill>
                          <a:srgbClr val="4E3B30"/>
                        </a:solidFill>
                        <a:effectLst/>
                        <a:latin typeface="+mj-lt"/>
                      </a:endParaRPr>
                    </a:p>
                  </a:txBody>
                  <a:tcPr marL="68580" marR="68580" marT="45721" marB="45721"/>
                </a:tc>
              </a:tr>
              <a:tr h="264803">
                <a:tc>
                  <a:txBody>
                    <a:bodyPr/>
                    <a:lstStyle/>
                    <a:p>
                      <a:pPr rtl="0" fontAlgn="t">
                        <a:spcBef>
                          <a:spcPts val="0"/>
                        </a:spcBef>
                        <a:spcAft>
                          <a:spcPts val="0"/>
                        </a:spcAft>
                      </a:pPr>
                      <a:r>
                        <a:rPr lang="es-ES_tradnl" sz="1100" dirty="0" smtClean="0">
                          <a:solidFill>
                            <a:srgbClr val="4E3B30"/>
                          </a:solidFill>
                          <a:effectLst/>
                          <a:latin typeface="+mj-lt"/>
                        </a:rPr>
                        <a:t>El usuario se siente molesto por las preguntas de carácter personal realizadas por el profesional.</a:t>
                      </a:r>
                      <a:endParaRPr lang="es-ES" sz="1100" dirty="0">
                        <a:solidFill>
                          <a:srgbClr val="4E3B30"/>
                        </a:solidFill>
                        <a:effectLst/>
                        <a:latin typeface="+mj-lt"/>
                      </a:endParaRPr>
                    </a:p>
                  </a:txBody>
                  <a:tcPr marL="68580" marR="68580" marT="45721" marB="45721"/>
                </a:tc>
                <a:tc>
                  <a:txBody>
                    <a:bodyPr/>
                    <a:lstStyle/>
                    <a:p>
                      <a:pPr marL="171450" indent="-171450" rtl="0" fontAlgn="t">
                        <a:spcBef>
                          <a:spcPts val="0"/>
                        </a:spcBef>
                        <a:spcAft>
                          <a:spcPts val="0"/>
                        </a:spcAft>
                        <a:buFont typeface="Arial" panose="020B0604020202020204" pitchFamily="34" charset="0"/>
                        <a:buChar char="•"/>
                      </a:pPr>
                      <a:r>
                        <a:rPr lang="es-ES_tradnl" sz="1100" dirty="0" smtClean="0">
                          <a:solidFill>
                            <a:srgbClr val="4E3B30"/>
                          </a:solidFill>
                          <a:effectLst/>
                          <a:latin typeface="+mj-lt"/>
                        </a:rPr>
                        <a:t>Explicar</a:t>
                      </a:r>
                      <a:r>
                        <a:rPr lang="es-ES_tradnl" sz="1100" baseline="0" dirty="0" smtClean="0">
                          <a:solidFill>
                            <a:srgbClr val="4E3B30"/>
                          </a:solidFill>
                          <a:effectLst/>
                          <a:latin typeface="+mj-lt"/>
                        </a:rPr>
                        <a:t> porqué y para qué se realizan ese tipo de preguntas. </a:t>
                      </a:r>
                      <a:endParaRPr lang="es-ES" sz="1100" dirty="0">
                        <a:solidFill>
                          <a:srgbClr val="4E3B30"/>
                        </a:solidFill>
                        <a:effectLst/>
                        <a:latin typeface="+mj-lt"/>
                      </a:endParaRPr>
                    </a:p>
                  </a:txBody>
                  <a:tcPr marL="68580" marR="68580" marT="45721" marB="45721"/>
                </a:tc>
              </a:tr>
              <a:tr h="470748">
                <a:tc>
                  <a:txBody>
                    <a:bodyPr/>
                    <a:lstStyle/>
                    <a:p>
                      <a:pPr rtl="0" fontAlgn="t">
                        <a:spcBef>
                          <a:spcPts val="0"/>
                        </a:spcBef>
                        <a:spcAft>
                          <a:spcPts val="0"/>
                        </a:spcAft>
                      </a:pPr>
                      <a:r>
                        <a:rPr lang="es-ES" sz="1100" b="0" i="0" u="none" strike="noStrike" dirty="0">
                          <a:solidFill>
                            <a:srgbClr val="4E3B30"/>
                          </a:solidFill>
                          <a:effectLst/>
                          <a:latin typeface="+mj-lt"/>
                        </a:rPr>
                        <a:t>Los escaparates están sucios.</a:t>
                      </a:r>
                      <a:endParaRPr lang="es-ES" sz="1100" dirty="0">
                        <a:solidFill>
                          <a:srgbClr val="4E3B30"/>
                        </a:solidFill>
                        <a:effectLst/>
                        <a:latin typeface="+mj-lt"/>
                      </a:endParaRPr>
                    </a:p>
                  </a:txBody>
                  <a:tcPr marL="68580" marR="68580" marT="45721" marB="45721"/>
                </a:tc>
                <a:tc>
                  <a:txBody>
                    <a:bodyPr/>
                    <a:lstStyle/>
                    <a:p>
                      <a:pPr marL="171450" indent="-171450" rtl="0" fontAlgn="t">
                        <a:spcBef>
                          <a:spcPts val="0"/>
                        </a:spcBef>
                        <a:spcAft>
                          <a:spcPts val="0"/>
                        </a:spcAft>
                        <a:buFont typeface="Arial" panose="020B0604020202020204" pitchFamily="34" charset="0"/>
                        <a:buChar char="•"/>
                      </a:pPr>
                      <a:r>
                        <a:rPr lang="es-ES" sz="1100" b="0" i="0" u="none" strike="noStrike" dirty="0">
                          <a:solidFill>
                            <a:srgbClr val="4E3B30"/>
                          </a:solidFill>
                          <a:effectLst/>
                          <a:latin typeface="+mj-lt"/>
                        </a:rPr>
                        <a:t>Limpiar los escaparates una vez en semana o más si se observan que están sucios. </a:t>
                      </a:r>
                      <a:endParaRPr lang="es-ES" sz="1100" b="0" i="0" u="none" strike="noStrike" dirty="0" smtClean="0">
                        <a:solidFill>
                          <a:srgbClr val="4E3B30"/>
                        </a:solidFill>
                        <a:effectLst/>
                        <a:latin typeface="+mj-lt"/>
                      </a:endParaRPr>
                    </a:p>
                    <a:p>
                      <a:pPr marL="171450" indent="-171450" rtl="0" fontAlgn="t">
                        <a:spcBef>
                          <a:spcPts val="0"/>
                        </a:spcBef>
                        <a:spcAft>
                          <a:spcPts val="0"/>
                        </a:spcAft>
                        <a:buFont typeface="Arial" panose="020B0604020202020204" pitchFamily="34" charset="0"/>
                        <a:buChar char="•"/>
                      </a:pPr>
                      <a:r>
                        <a:rPr lang="es-ES" sz="1100" b="0" i="0" u="none" strike="noStrike" dirty="0" smtClean="0">
                          <a:solidFill>
                            <a:srgbClr val="4E3B30"/>
                          </a:solidFill>
                          <a:effectLst/>
                          <a:latin typeface="+mj-lt"/>
                        </a:rPr>
                        <a:t>Diseñar </a:t>
                      </a:r>
                      <a:r>
                        <a:rPr lang="es-ES" sz="1100" b="0" i="0" u="none" strike="noStrike" dirty="0">
                          <a:solidFill>
                            <a:srgbClr val="4E3B30"/>
                          </a:solidFill>
                          <a:effectLst/>
                          <a:latin typeface="+mj-lt"/>
                        </a:rPr>
                        <a:t>un buen escaparate.</a:t>
                      </a:r>
                      <a:endParaRPr lang="es-ES" sz="1100" dirty="0">
                        <a:solidFill>
                          <a:srgbClr val="4E3B30"/>
                        </a:solidFill>
                        <a:effectLst/>
                        <a:latin typeface="+mj-lt"/>
                      </a:endParaRPr>
                    </a:p>
                  </a:txBody>
                  <a:tcPr marL="68580" marR="68580" marT="45721" marB="45721"/>
                </a:tc>
              </a:tr>
              <a:tr h="281095">
                <a:tc>
                  <a:txBody>
                    <a:bodyPr/>
                    <a:lstStyle/>
                    <a:p>
                      <a:pPr rtl="0" fontAlgn="t">
                        <a:spcBef>
                          <a:spcPts val="0"/>
                        </a:spcBef>
                        <a:spcAft>
                          <a:spcPts val="0"/>
                        </a:spcAft>
                      </a:pPr>
                      <a:r>
                        <a:rPr lang="es-ES" sz="1100" b="0" i="0" u="none" strike="noStrike" dirty="0">
                          <a:solidFill>
                            <a:srgbClr val="4E3B30"/>
                          </a:solidFill>
                          <a:effectLst/>
                          <a:latin typeface="+mj-lt"/>
                        </a:rPr>
                        <a:t>Nadie le da la bienvenida.</a:t>
                      </a:r>
                      <a:endParaRPr lang="es-ES" sz="1100" dirty="0">
                        <a:solidFill>
                          <a:srgbClr val="4E3B30"/>
                        </a:solidFill>
                        <a:effectLst/>
                        <a:latin typeface="+mj-lt"/>
                      </a:endParaRPr>
                    </a:p>
                  </a:txBody>
                  <a:tcPr marL="68580" marR="68580" marT="45721" marB="45721"/>
                </a:tc>
                <a:tc>
                  <a:txBody>
                    <a:bodyPr/>
                    <a:lstStyle/>
                    <a:p>
                      <a:pPr marL="171450" indent="-171450" rtl="0" fontAlgn="t">
                        <a:spcBef>
                          <a:spcPts val="0"/>
                        </a:spcBef>
                        <a:spcAft>
                          <a:spcPts val="0"/>
                        </a:spcAft>
                        <a:buFont typeface="Arial" panose="020B0604020202020204" pitchFamily="34" charset="0"/>
                        <a:buChar char="•"/>
                      </a:pPr>
                      <a:r>
                        <a:rPr lang="es-ES" sz="1100" b="0" i="0" u="none" strike="noStrike" dirty="0" smtClean="0">
                          <a:solidFill>
                            <a:srgbClr val="4E3B30"/>
                          </a:solidFill>
                          <a:effectLst/>
                          <a:latin typeface="+mj-lt"/>
                        </a:rPr>
                        <a:t>Cumplir el protocolo de bienvenida</a:t>
                      </a:r>
                      <a:r>
                        <a:rPr lang="es-ES" sz="1100" b="0" i="0" u="none" strike="noStrike" baseline="0" dirty="0" smtClean="0">
                          <a:solidFill>
                            <a:srgbClr val="4E3B30"/>
                          </a:solidFill>
                          <a:effectLst/>
                          <a:latin typeface="+mj-lt"/>
                        </a:rPr>
                        <a:t> de la empresa. </a:t>
                      </a:r>
                    </a:p>
                  </a:txBody>
                  <a:tcPr marL="68580" marR="68580" marT="45721" marB="45721"/>
                </a:tc>
              </a:tr>
              <a:tr h="227901">
                <a:tc>
                  <a:txBody>
                    <a:bodyPr/>
                    <a:lstStyle/>
                    <a:p>
                      <a:pPr rtl="0" fontAlgn="t">
                        <a:spcBef>
                          <a:spcPts val="0"/>
                        </a:spcBef>
                        <a:spcAft>
                          <a:spcPts val="0"/>
                        </a:spcAft>
                      </a:pPr>
                      <a:r>
                        <a:rPr lang="es-ES" sz="1100" b="0" i="0" u="none" strike="noStrike" dirty="0">
                          <a:solidFill>
                            <a:srgbClr val="4E3B30"/>
                          </a:solidFill>
                          <a:effectLst/>
                          <a:latin typeface="+mj-lt"/>
                        </a:rPr>
                        <a:t>Le confunden con otro cliente.</a:t>
                      </a:r>
                      <a:endParaRPr lang="es-ES" sz="1100" dirty="0">
                        <a:solidFill>
                          <a:srgbClr val="4E3B30"/>
                        </a:solidFill>
                        <a:effectLst/>
                        <a:latin typeface="+mj-lt"/>
                      </a:endParaRPr>
                    </a:p>
                  </a:txBody>
                  <a:tcPr marL="68580" marR="68580" marT="45721" marB="45721"/>
                </a:tc>
                <a:tc>
                  <a:txBody>
                    <a:bodyPr/>
                    <a:lstStyle/>
                    <a:p>
                      <a:pPr marL="171450" indent="-171450" rtl="0" fontAlgn="t">
                        <a:spcBef>
                          <a:spcPts val="0"/>
                        </a:spcBef>
                        <a:spcAft>
                          <a:spcPts val="0"/>
                        </a:spcAft>
                        <a:buFont typeface="Arial" panose="020B0604020202020204" pitchFamily="34" charset="0"/>
                        <a:buChar char="•"/>
                      </a:pPr>
                      <a:r>
                        <a:rPr lang="es-ES" sz="1100" b="0" i="0" u="none" strike="noStrike" dirty="0">
                          <a:solidFill>
                            <a:srgbClr val="4E3B30"/>
                          </a:solidFill>
                          <a:effectLst/>
                          <a:latin typeface="+mj-lt"/>
                        </a:rPr>
                        <a:t>Disponer de una agenda de citas, actualizarla constantemente y </a:t>
                      </a:r>
                      <a:r>
                        <a:rPr lang="es-ES" sz="1100" b="0" i="0" u="none" strike="noStrike" dirty="0" smtClean="0">
                          <a:solidFill>
                            <a:srgbClr val="4E3B30"/>
                          </a:solidFill>
                          <a:effectLst/>
                          <a:latin typeface="+mj-lt"/>
                        </a:rPr>
                        <a:t>consultarla. </a:t>
                      </a:r>
                      <a:endParaRPr lang="es-ES" sz="1100" dirty="0">
                        <a:solidFill>
                          <a:srgbClr val="4E3B30"/>
                        </a:solidFill>
                        <a:effectLst/>
                        <a:latin typeface="+mj-lt"/>
                      </a:endParaRPr>
                    </a:p>
                    <a:p>
                      <a:pPr marL="171450" indent="-171450" rtl="0" fontAlgn="t">
                        <a:spcBef>
                          <a:spcPts val="0"/>
                        </a:spcBef>
                        <a:spcAft>
                          <a:spcPts val="0"/>
                        </a:spcAft>
                        <a:buFont typeface="Arial" panose="020B0604020202020204" pitchFamily="34" charset="0"/>
                        <a:buChar char="•"/>
                      </a:pPr>
                      <a:r>
                        <a:rPr lang="es-ES" sz="1100" b="0" i="0" u="none" strike="noStrike" dirty="0">
                          <a:solidFill>
                            <a:srgbClr val="4E3B30"/>
                          </a:solidFill>
                          <a:effectLst/>
                          <a:latin typeface="+mj-lt"/>
                        </a:rPr>
                        <a:t>Prever la llegada de los clientes y estar pendiente de la puerta.</a:t>
                      </a:r>
                      <a:endParaRPr lang="es-ES" sz="1100" dirty="0">
                        <a:solidFill>
                          <a:srgbClr val="4E3B30"/>
                        </a:solidFill>
                        <a:effectLst/>
                        <a:latin typeface="+mj-lt"/>
                      </a:endParaRPr>
                    </a:p>
                  </a:txBody>
                  <a:tcPr marL="68580" marR="68580" marT="45721" marB="45721"/>
                </a:tc>
                <a:extLst>
                  <a:ext uri="{0D108BD9-81ED-4DB2-BD59-A6C34878D82A}">
                    <a16:rowId xmlns="" xmlns:a16="http://schemas.microsoft.com/office/drawing/2014/main" val="10002"/>
                  </a:ext>
                </a:extLst>
              </a:tr>
              <a:tr h="470748">
                <a:tc>
                  <a:txBody>
                    <a:bodyPr/>
                    <a:lstStyle/>
                    <a:p>
                      <a:pPr rtl="0" fontAlgn="t">
                        <a:spcBef>
                          <a:spcPts val="0"/>
                        </a:spcBef>
                        <a:spcAft>
                          <a:spcPts val="0"/>
                        </a:spcAft>
                      </a:pPr>
                      <a:r>
                        <a:rPr lang="es-ES" sz="1100" b="0" i="0" u="none" strike="noStrike" dirty="0">
                          <a:solidFill>
                            <a:srgbClr val="4E3B30"/>
                          </a:solidFill>
                          <a:effectLst/>
                          <a:latin typeface="+mj-lt"/>
                        </a:rPr>
                        <a:t>Le esperaban a otra hora.</a:t>
                      </a:r>
                      <a:endParaRPr lang="es-ES" sz="1100" dirty="0">
                        <a:solidFill>
                          <a:srgbClr val="4E3B30"/>
                        </a:solidFill>
                        <a:effectLst/>
                        <a:latin typeface="+mj-lt"/>
                      </a:endParaRPr>
                    </a:p>
                  </a:txBody>
                  <a:tcPr marL="68580" marR="68580" marT="45721" marB="45721"/>
                </a:tc>
                <a:tc>
                  <a:txBody>
                    <a:bodyPr/>
                    <a:lstStyle/>
                    <a:p>
                      <a:pPr marL="171450" indent="-171450" rtl="0" fontAlgn="t">
                        <a:spcBef>
                          <a:spcPts val="0"/>
                        </a:spcBef>
                        <a:spcAft>
                          <a:spcPts val="0"/>
                        </a:spcAft>
                        <a:buFont typeface="Arial" panose="020B0604020202020204" pitchFamily="34" charset="0"/>
                        <a:buChar char="•"/>
                      </a:pPr>
                      <a:r>
                        <a:rPr lang="es-ES" sz="1100" b="0" i="0" u="none" strike="noStrike" dirty="0">
                          <a:solidFill>
                            <a:srgbClr val="4E3B30"/>
                          </a:solidFill>
                          <a:effectLst/>
                          <a:latin typeface="+mj-lt"/>
                        </a:rPr>
                        <a:t>Revisar al inicio de la jornada la agenda de citas para saber las citas concertadas para ese día y cada hora para saber el cliente próximo y el servicio</a:t>
                      </a:r>
                      <a:r>
                        <a:rPr lang="es-ES" sz="1100" b="0" i="0" u="none" strike="noStrike" dirty="0" smtClean="0">
                          <a:solidFill>
                            <a:srgbClr val="4E3B30"/>
                          </a:solidFill>
                          <a:effectLst/>
                          <a:latin typeface="+mj-lt"/>
                        </a:rPr>
                        <a:t>.</a:t>
                      </a:r>
                    </a:p>
                  </a:txBody>
                  <a:tcPr marL="68580" marR="68580" marT="45721" marB="45721"/>
                </a:tc>
                <a:extLst>
                  <a:ext uri="{0D108BD9-81ED-4DB2-BD59-A6C34878D82A}">
                    <a16:rowId xmlns="" xmlns:a16="http://schemas.microsoft.com/office/drawing/2014/main" val="10003"/>
                  </a:ext>
                </a:extLst>
              </a:tr>
              <a:tr h="309672">
                <a:tc>
                  <a:txBody>
                    <a:bodyPr/>
                    <a:lstStyle/>
                    <a:p>
                      <a:pPr rtl="0" fontAlgn="t">
                        <a:spcBef>
                          <a:spcPts val="0"/>
                        </a:spcBef>
                        <a:spcAft>
                          <a:spcPts val="0"/>
                        </a:spcAft>
                      </a:pPr>
                      <a:r>
                        <a:rPr lang="es-ES" sz="1100" b="0" i="0" u="none" strike="noStrike" dirty="0">
                          <a:solidFill>
                            <a:srgbClr val="4E3B30"/>
                          </a:solidFill>
                          <a:effectLst/>
                          <a:latin typeface="+mj-lt"/>
                        </a:rPr>
                        <a:t>Nadie le informa de dónde puede esperar.</a:t>
                      </a:r>
                      <a:endParaRPr lang="es-ES" sz="1100" dirty="0">
                        <a:solidFill>
                          <a:srgbClr val="4E3B30"/>
                        </a:solidFill>
                        <a:effectLst/>
                        <a:latin typeface="+mj-lt"/>
                      </a:endParaRPr>
                    </a:p>
                  </a:txBody>
                  <a:tcPr marL="68580" marR="68580" marT="45721" marB="45721"/>
                </a:tc>
                <a:tc>
                  <a:txBody>
                    <a:bodyPr/>
                    <a:lstStyle/>
                    <a:p>
                      <a:pPr marL="171450" indent="-171450" rtl="0" fontAlgn="t">
                        <a:spcBef>
                          <a:spcPts val="0"/>
                        </a:spcBef>
                        <a:spcAft>
                          <a:spcPts val="0"/>
                        </a:spcAft>
                        <a:buFont typeface="Arial" panose="020B0604020202020204" pitchFamily="34" charset="0"/>
                        <a:buChar char="•"/>
                      </a:pPr>
                      <a:r>
                        <a:rPr lang="es-ES" sz="1100" b="0" i="0" u="none" strike="noStrike" dirty="0" smtClean="0">
                          <a:solidFill>
                            <a:srgbClr val="4E3B30"/>
                          </a:solidFill>
                          <a:effectLst/>
                          <a:latin typeface="+mj-lt"/>
                        </a:rPr>
                        <a:t>Informar/señalizar claramente</a:t>
                      </a:r>
                      <a:r>
                        <a:rPr lang="es-ES" sz="1100" b="0" i="0" u="none" strike="noStrike" baseline="0" dirty="0" smtClean="0">
                          <a:solidFill>
                            <a:srgbClr val="4E3B30"/>
                          </a:solidFill>
                          <a:effectLst/>
                          <a:latin typeface="+mj-lt"/>
                        </a:rPr>
                        <a:t> la ubicación de la sala de espera.</a:t>
                      </a:r>
                      <a:endParaRPr lang="es-ES" sz="1100" dirty="0">
                        <a:solidFill>
                          <a:srgbClr val="4E3B30"/>
                        </a:solidFill>
                        <a:effectLst/>
                        <a:latin typeface="+mj-lt"/>
                      </a:endParaRPr>
                    </a:p>
                  </a:txBody>
                  <a:tcPr marL="68580" marR="68580" marT="45721" marB="45721"/>
                </a:tc>
              </a:tr>
              <a:tr h="470748">
                <a:tc>
                  <a:txBody>
                    <a:bodyPr/>
                    <a:lstStyle/>
                    <a:p>
                      <a:pPr rtl="0" fontAlgn="t">
                        <a:spcBef>
                          <a:spcPts val="0"/>
                        </a:spcBef>
                        <a:spcAft>
                          <a:spcPts val="0"/>
                        </a:spcAft>
                      </a:pPr>
                      <a:r>
                        <a:rPr lang="pt-BR" sz="1100" b="0" i="0" u="none" strike="noStrike" dirty="0" smtClean="0">
                          <a:solidFill>
                            <a:srgbClr val="4E3B30"/>
                          </a:solidFill>
                          <a:effectLst/>
                          <a:latin typeface="+mj-lt"/>
                        </a:rPr>
                        <a:t>Acondicionamento</a:t>
                      </a:r>
                      <a:r>
                        <a:rPr lang="pt-BR" sz="1100" b="0" i="0" u="none" strike="noStrike" baseline="0" dirty="0" smtClean="0">
                          <a:solidFill>
                            <a:srgbClr val="4E3B30"/>
                          </a:solidFill>
                          <a:effectLst/>
                          <a:latin typeface="+mj-lt"/>
                        </a:rPr>
                        <a:t> de </a:t>
                      </a:r>
                      <a:r>
                        <a:rPr lang="pt-BR" sz="1100" b="0" i="0" u="none" strike="noStrike" baseline="0" dirty="0" err="1" smtClean="0">
                          <a:solidFill>
                            <a:srgbClr val="4E3B30"/>
                          </a:solidFill>
                          <a:effectLst/>
                          <a:latin typeface="+mj-lt"/>
                        </a:rPr>
                        <a:t>la</a:t>
                      </a:r>
                      <a:r>
                        <a:rPr lang="pt-BR" sz="1100" b="0" i="0" u="none" strike="noStrike" baseline="0" dirty="0" smtClean="0">
                          <a:solidFill>
                            <a:srgbClr val="4E3B30"/>
                          </a:solidFill>
                          <a:effectLst/>
                          <a:latin typeface="+mj-lt"/>
                        </a:rPr>
                        <a:t> sala de espera</a:t>
                      </a:r>
                      <a:r>
                        <a:rPr lang="pt-BR" sz="1100" b="0" i="0" u="none" strike="noStrike" dirty="0" smtClean="0">
                          <a:solidFill>
                            <a:srgbClr val="4E3B30"/>
                          </a:solidFill>
                          <a:effectLst/>
                          <a:latin typeface="+mj-lt"/>
                        </a:rPr>
                        <a:t>.</a:t>
                      </a:r>
                      <a:endParaRPr lang="pt-BR" sz="1100" dirty="0">
                        <a:solidFill>
                          <a:srgbClr val="4E3B30"/>
                        </a:solidFill>
                        <a:effectLst/>
                        <a:latin typeface="+mj-lt"/>
                      </a:endParaRPr>
                    </a:p>
                  </a:txBody>
                  <a:tcPr marL="68580" marR="68580" marT="45721" marB="45721"/>
                </a:tc>
                <a:tc>
                  <a:txBody>
                    <a:bodyPr/>
                    <a:lstStyle/>
                    <a:p>
                      <a:pPr marL="171450" indent="-171450" rtl="0" fontAlgn="t">
                        <a:spcBef>
                          <a:spcPts val="0"/>
                        </a:spcBef>
                        <a:spcAft>
                          <a:spcPts val="0"/>
                        </a:spcAft>
                        <a:buFont typeface="Arial" panose="020B0604020202020204" pitchFamily="34" charset="0"/>
                        <a:buChar char="•"/>
                      </a:pPr>
                      <a:r>
                        <a:rPr lang="es-ES" sz="1100" b="0" i="0" u="none" strike="noStrike" dirty="0">
                          <a:solidFill>
                            <a:srgbClr val="4E3B30"/>
                          </a:solidFill>
                          <a:effectLst/>
                          <a:latin typeface="+mj-lt"/>
                        </a:rPr>
                        <a:t>Disponer de una buena </a:t>
                      </a:r>
                      <a:r>
                        <a:rPr lang="es-ES" sz="1100" b="0" i="0" u="none" strike="noStrike" dirty="0" smtClean="0">
                          <a:solidFill>
                            <a:srgbClr val="4E3B30"/>
                          </a:solidFill>
                          <a:effectLst/>
                          <a:latin typeface="+mj-lt"/>
                        </a:rPr>
                        <a:t>iluminación,</a:t>
                      </a:r>
                      <a:r>
                        <a:rPr lang="es-ES" sz="1100" b="0" i="0" u="none" strike="noStrike" baseline="0" dirty="0" smtClean="0">
                          <a:solidFill>
                            <a:srgbClr val="4E3B30"/>
                          </a:solidFill>
                          <a:effectLst/>
                          <a:latin typeface="+mj-lt"/>
                        </a:rPr>
                        <a:t> ventilación, mobiliario, percheros, paragüeros, revistas, trípticos e información de servicios…</a:t>
                      </a:r>
                      <a:endParaRPr lang="es-ES" sz="1100" dirty="0">
                        <a:solidFill>
                          <a:srgbClr val="4E3B30"/>
                        </a:solidFill>
                        <a:effectLst/>
                        <a:latin typeface="+mj-lt"/>
                      </a:endParaRPr>
                    </a:p>
                  </a:txBody>
                  <a:tcPr marL="68580" marR="68580" marT="45721" marB="45721"/>
                </a:tc>
              </a:tr>
              <a:tr h="251147">
                <a:tc>
                  <a:txBody>
                    <a:bodyPr/>
                    <a:lstStyle/>
                    <a:p>
                      <a:pPr rtl="0" fontAlgn="t">
                        <a:spcBef>
                          <a:spcPts val="0"/>
                        </a:spcBef>
                        <a:spcAft>
                          <a:spcPts val="0"/>
                        </a:spcAft>
                      </a:pPr>
                      <a:r>
                        <a:rPr lang="es-ES" sz="1100" b="0" i="0" u="none" strike="noStrike" dirty="0">
                          <a:solidFill>
                            <a:srgbClr val="4E3B30"/>
                          </a:solidFill>
                          <a:effectLst/>
                          <a:latin typeface="+mj-lt"/>
                        </a:rPr>
                        <a:t>El teléfono suena constantemente.</a:t>
                      </a:r>
                      <a:endParaRPr lang="es-ES" sz="1100" dirty="0">
                        <a:solidFill>
                          <a:srgbClr val="4E3B30"/>
                        </a:solidFill>
                        <a:effectLst/>
                        <a:latin typeface="+mj-lt"/>
                      </a:endParaRPr>
                    </a:p>
                  </a:txBody>
                  <a:tcPr marL="68580" marR="68580" marT="45721" marB="45721"/>
                </a:tc>
                <a:tc>
                  <a:txBody>
                    <a:bodyPr/>
                    <a:lstStyle/>
                    <a:p>
                      <a:pPr marL="171450" indent="-171450" rtl="0" fontAlgn="t">
                        <a:spcBef>
                          <a:spcPts val="0"/>
                        </a:spcBef>
                        <a:spcAft>
                          <a:spcPts val="0"/>
                        </a:spcAft>
                        <a:buFont typeface="Arial" panose="020B0604020202020204" pitchFamily="34" charset="0"/>
                        <a:buChar char="•"/>
                      </a:pPr>
                      <a:r>
                        <a:rPr lang="es-ES" sz="1100" b="0" i="0" u="none" strike="noStrike" dirty="0">
                          <a:solidFill>
                            <a:srgbClr val="4E3B30"/>
                          </a:solidFill>
                          <a:effectLst/>
                          <a:latin typeface="+mj-lt"/>
                        </a:rPr>
                        <a:t>No dejar que suene más de tres </a:t>
                      </a:r>
                      <a:r>
                        <a:rPr lang="es-ES" sz="1100" b="0" i="0" u="none" strike="noStrike" dirty="0" smtClean="0">
                          <a:solidFill>
                            <a:srgbClr val="4E3B30"/>
                          </a:solidFill>
                          <a:effectLst/>
                          <a:latin typeface="+mj-lt"/>
                        </a:rPr>
                        <a:t>veces.</a:t>
                      </a:r>
                      <a:endParaRPr lang="es-ES" sz="1100" dirty="0">
                        <a:solidFill>
                          <a:srgbClr val="4E3B30"/>
                        </a:solidFill>
                        <a:effectLst/>
                        <a:latin typeface="+mj-lt"/>
                      </a:endParaRPr>
                    </a:p>
                  </a:txBody>
                  <a:tcPr marL="68580" marR="68580" marT="45721" marB="45721"/>
                </a:tc>
              </a:tr>
              <a:tr h="470748">
                <a:tc>
                  <a:txBody>
                    <a:bodyPr/>
                    <a:lstStyle/>
                    <a:p>
                      <a:pPr rtl="0" fontAlgn="t">
                        <a:spcBef>
                          <a:spcPts val="0"/>
                        </a:spcBef>
                        <a:spcAft>
                          <a:spcPts val="0"/>
                        </a:spcAft>
                      </a:pPr>
                      <a:r>
                        <a:rPr lang="es-ES" sz="1100" b="0" i="0" u="none" strike="noStrike" dirty="0">
                          <a:solidFill>
                            <a:srgbClr val="4E3B30"/>
                          </a:solidFill>
                          <a:effectLst/>
                          <a:latin typeface="+mj-lt"/>
                        </a:rPr>
                        <a:t>El </a:t>
                      </a:r>
                      <a:r>
                        <a:rPr lang="es-ES" sz="1100" b="0" i="0" u="none" strike="noStrike" dirty="0" smtClean="0">
                          <a:solidFill>
                            <a:srgbClr val="4E3B30"/>
                          </a:solidFill>
                          <a:effectLst/>
                          <a:latin typeface="+mj-lt"/>
                        </a:rPr>
                        <a:t>usuario </a:t>
                      </a:r>
                      <a:r>
                        <a:rPr lang="es-ES" sz="1100" b="0" i="0" u="none" strike="noStrike" dirty="0">
                          <a:solidFill>
                            <a:srgbClr val="4E3B30"/>
                          </a:solidFill>
                          <a:effectLst/>
                          <a:latin typeface="+mj-lt"/>
                        </a:rPr>
                        <a:t>que llama no sabe si ha llamado a nuestro </a:t>
                      </a:r>
                      <a:r>
                        <a:rPr lang="es-ES" sz="1100" b="0" i="0" u="none" strike="noStrike" dirty="0" smtClean="0">
                          <a:solidFill>
                            <a:srgbClr val="4E3B30"/>
                          </a:solidFill>
                          <a:effectLst/>
                          <a:latin typeface="+mj-lt"/>
                        </a:rPr>
                        <a:t>centro </a:t>
                      </a:r>
                      <a:r>
                        <a:rPr lang="es-ES" sz="1100" b="0" i="0" u="none" strike="noStrike" dirty="0">
                          <a:solidFill>
                            <a:srgbClr val="4E3B30"/>
                          </a:solidFill>
                          <a:effectLst/>
                          <a:latin typeface="+mj-lt"/>
                        </a:rPr>
                        <a:t>o no.</a:t>
                      </a:r>
                      <a:endParaRPr lang="es-ES" sz="1100" dirty="0">
                        <a:solidFill>
                          <a:srgbClr val="4E3B30"/>
                        </a:solidFill>
                        <a:effectLst/>
                        <a:latin typeface="+mj-lt"/>
                      </a:endParaRPr>
                    </a:p>
                  </a:txBody>
                  <a:tcPr marL="68580" marR="68580" marT="45721" marB="45721"/>
                </a:tc>
                <a:tc>
                  <a:txBody>
                    <a:bodyPr/>
                    <a:lstStyle/>
                    <a:p>
                      <a:pPr marL="171450" indent="-171450" rtl="0" fontAlgn="t">
                        <a:spcBef>
                          <a:spcPts val="0"/>
                        </a:spcBef>
                        <a:spcAft>
                          <a:spcPts val="0"/>
                        </a:spcAft>
                        <a:buFont typeface="Arial" panose="020B0604020202020204" pitchFamily="34" charset="0"/>
                        <a:buChar char="•"/>
                      </a:pPr>
                      <a:r>
                        <a:rPr lang="es-ES" sz="1100" b="0" i="0" u="none" strike="noStrike" dirty="0">
                          <a:solidFill>
                            <a:srgbClr val="4E3B30"/>
                          </a:solidFill>
                          <a:effectLst/>
                          <a:latin typeface="+mj-lt"/>
                        </a:rPr>
                        <a:t>Al descolgar el teléfono, decir primero el nombre del </a:t>
                      </a:r>
                      <a:r>
                        <a:rPr lang="es-ES" sz="1100" b="0" i="0" u="none" strike="noStrike" dirty="0" smtClean="0">
                          <a:solidFill>
                            <a:srgbClr val="4E3B30"/>
                          </a:solidFill>
                          <a:effectLst/>
                          <a:latin typeface="+mj-lt"/>
                        </a:rPr>
                        <a:t>centro, </a:t>
                      </a:r>
                      <a:r>
                        <a:rPr lang="es-ES" sz="1100" b="0" i="0" u="none" strike="noStrike" dirty="0">
                          <a:solidFill>
                            <a:srgbClr val="4E3B30"/>
                          </a:solidFill>
                          <a:effectLst/>
                          <a:latin typeface="+mj-lt"/>
                        </a:rPr>
                        <a:t>después lo saludaremos y a continuación nos presentaremos</a:t>
                      </a:r>
                      <a:r>
                        <a:rPr lang="es-ES" sz="1100" b="0" i="0" u="none" strike="noStrike" dirty="0" smtClean="0">
                          <a:solidFill>
                            <a:srgbClr val="4E3B30"/>
                          </a:solidFill>
                          <a:effectLst/>
                          <a:latin typeface="+mj-lt"/>
                        </a:rPr>
                        <a:t>.</a:t>
                      </a:r>
                      <a:endParaRPr lang="es-ES" sz="1100" dirty="0">
                        <a:solidFill>
                          <a:srgbClr val="4E3B30"/>
                        </a:solidFill>
                        <a:effectLst/>
                        <a:latin typeface="+mj-lt"/>
                      </a:endParaRPr>
                    </a:p>
                  </a:txBody>
                  <a:tcPr marL="68580" marR="68580" marT="45721" marB="45721"/>
                </a:tc>
              </a:tr>
              <a:tr h="203909">
                <a:tc>
                  <a:txBody>
                    <a:bodyPr/>
                    <a:lstStyle/>
                    <a:p>
                      <a:pPr rtl="0" fontAlgn="t">
                        <a:spcBef>
                          <a:spcPts val="0"/>
                        </a:spcBef>
                        <a:spcAft>
                          <a:spcPts val="0"/>
                        </a:spcAft>
                      </a:pPr>
                      <a:r>
                        <a:rPr lang="es-ES" sz="1100" b="0" i="0" u="none" strike="noStrike" dirty="0">
                          <a:solidFill>
                            <a:srgbClr val="4E3B30"/>
                          </a:solidFill>
                          <a:effectLst/>
                          <a:latin typeface="+mj-lt"/>
                        </a:rPr>
                        <a:t>El recepcionista no sabe si ha acordado bien la cita con el cliente.</a:t>
                      </a:r>
                      <a:endParaRPr lang="es-ES" sz="1100" dirty="0">
                        <a:solidFill>
                          <a:srgbClr val="4E3B30"/>
                        </a:solidFill>
                        <a:effectLst/>
                        <a:latin typeface="+mj-lt"/>
                      </a:endParaRPr>
                    </a:p>
                  </a:txBody>
                  <a:tcPr marL="68580" marR="68580" marT="45721" marB="45721"/>
                </a:tc>
                <a:tc>
                  <a:txBody>
                    <a:bodyPr/>
                    <a:lstStyle/>
                    <a:p>
                      <a:pPr marL="171450" indent="-171450" rtl="0" fontAlgn="t">
                        <a:spcBef>
                          <a:spcPts val="0"/>
                        </a:spcBef>
                        <a:spcAft>
                          <a:spcPts val="0"/>
                        </a:spcAft>
                        <a:buFont typeface="Arial" panose="020B0604020202020204" pitchFamily="34" charset="0"/>
                        <a:buChar char="•"/>
                      </a:pPr>
                      <a:r>
                        <a:rPr lang="es-ES" sz="1100" b="0" i="0" u="none" strike="noStrike" dirty="0">
                          <a:solidFill>
                            <a:srgbClr val="4E3B30"/>
                          </a:solidFill>
                          <a:effectLst/>
                          <a:latin typeface="+mj-lt"/>
                        </a:rPr>
                        <a:t>Antes de terminar de hablar con el </a:t>
                      </a:r>
                      <a:r>
                        <a:rPr lang="es-ES" sz="1100" b="0" i="0" u="none" strike="noStrike" dirty="0" smtClean="0">
                          <a:solidFill>
                            <a:srgbClr val="4E3B30"/>
                          </a:solidFill>
                          <a:effectLst/>
                          <a:latin typeface="+mj-lt"/>
                        </a:rPr>
                        <a:t>usuario, </a:t>
                      </a:r>
                      <a:r>
                        <a:rPr lang="es-ES" sz="1100" b="0" i="0" u="none" strike="noStrike" dirty="0">
                          <a:solidFill>
                            <a:srgbClr val="4E3B30"/>
                          </a:solidFill>
                          <a:effectLst/>
                          <a:latin typeface="+mj-lt"/>
                        </a:rPr>
                        <a:t>volver a repetir el día y la hora de su visita.</a:t>
                      </a:r>
                      <a:endParaRPr lang="es-ES" sz="1100" dirty="0">
                        <a:solidFill>
                          <a:srgbClr val="4E3B30"/>
                        </a:solidFill>
                        <a:effectLst/>
                        <a:latin typeface="+mj-lt"/>
                      </a:endParaRPr>
                    </a:p>
                  </a:txBody>
                  <a:tcPr marL="68580" marR="68580" marT="45721" marB="45721"/>
                </a:tc>
              </a:tr>
            </a:tbl>
          </a:graphicData>
        </a:graphic>
      </p:graphicFrame>
      <p:sp>
        <p:nvSpPr>
          <p:cNvPr id="5" name="Marcador de número de diapositiva 5"/>
          <p:cNvSpPr>
            <a:spLocks noGrp="1"/>
          </p:cNvSpPr>
          <p:nvPr>
            <p:ph type="sldNum" sz="quarter" idx="12"/>
          </p:nvPr>
        </p:nvSpPr>
        <p:spPr>
          <a:xfrm>
            <a:off x="-64394" y="6453386"/>
            <a:ext cx="540912" cy="404614"/>
          </a:xfrm>
        </p:spPr>
        <p:txBody>
          <a:bodyPr/>
          <a:lstStyle/>
          <a:p>
            <a:r>
              <a:rPr lang="en-US" sz="2000" b="1" i="1" dirty="0"/>
              <a:t>27</a:t>
            </a:r>
          </a:p>
        </p:txBody>
      </p:sp>
    </p:spTree>
    <p:extLst>
      <p:ext uri="{BB962C8B-B14F-4D97-AF65-F5344CB8AC3E}">
        <p14:creationId xmlns:p14="http://schemas.microsoft.com/office/powerpoint/2010/main" val="731571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6965" y="0"/>
            <a:ext cx="9989127" cy="609600"/>
          </a:xfrm>
        </p:spPr>
        <p:txBody>
          <a:bodyPr>
            <a:normAutofit fontScale="90000"/>
          </a:bodyPr>
          <a:lstStyle/>
          <a:p>
            <a:pPr>
              <a:lnSpc>
                <a:spcPct val="150000"/>
              </a:lnSpc>
            </a:pPr>
            <a:r>
              <a:rPr lang="es-ES_tradnl" sz="2400" b="1" dirty="0"/>
              <a:t>Protocolo de Prevención de Desviaciones en el Módulo de Ondulación Permanente </a:t>
            </a:r>
            <a:endParaRPr lang="es-ES" sz="2400" b="1" u="sng" dirty="0"/>
          </a:p>
        </p:txBody>
      </p:sp>
      <p:graphicFrame>
        <p:nvGraphicFramePr>
          <p:cNvPr id="4" name="Marcador de contenido 3"/>
          <p:cNvGraphicFramePr>
            <a:graphicFrameLocks noGrp="1"/>
          </p:cNvGraphicFramePr>
          <p:nvPr>
            <p:ph idx="1"/>
            <p:extLst/>
          </p:nvPr>
        </p:nvGraphicFramePr>
        <p:xfrm>
          <a:off x="1058981" y="629216"/>
          <a:ext cx="10592696" cy="5898810"/>
        </p:xfrm>
        <a:graphic>
          <a:graphicData uri="http://schemas.openxmlformats.org/drawingml/2006/table">
            <a:tbl>
              <a:tblPr firstRow="1" bandRow="1">
                <a:tableStyleId>{3C2FFA5D-87B4-456A-9821-1D502468CF0F}</a:tableStyleId>
              </a:tblPr>
              <a:tblGrid>
                <a:gridCol w="4219604">
                  <a:extLst>
                    <a:ext uri="{9D8B030D-6E8A-4147-A177-3AD203B41FA5}">
                      <a16:colId xmlns="" xmlns:a16="http://schemas.microsoft.com/office/drawing/2014/main" val="20000"/>
                    </a:ext>
                  </a:extLst>
                </a:gridCol>
                <a:gridCol w="6373092"/>
              </a:tblGrid>
              <a:tr h="389468">
                <a:tc>
                  <a:txBody>
                    <a:bodyPr/>
                    <a:lstStyle/>
                    <a:p>
                      <a:pPr algn="ctr"/>
                      <a:r>
                        <a:rPr lang="es-ES_tradnl" sz="2000" dirty="0"/>
                        <a:t>¿Que  puede fallar?</a:t>
                      </a:r>
                      <a:endParaRPr lang="es-ES" sz="2000" dirty="0"/>
                    </a:p>
                  </a:txBody>
                  <a:tcPr marT="45721" marB="45721"/>
                </a:tc>
                <a:tc>
                  <a:txBody>
                    <a:bodyPr/>
                    <a:lstStyle/>
                    <a:p>
                      <a:pPr algn="ctr"/>
                      <a:r>
                        <a:rPr lang="es-ES_tradnl" sz="2000" dirty="0"/>
                        <a:t>Medidas Preventivas</a:t>
                      </a:r>
                      <a:endParaRPr lang="es-ES" sz="2000" u="sng" dirty="0"/>
                    </a:p>
                  </a:txBody>
                  <a:tcPr marT="45721" marB="45721"/>
                </a:tc>
                <a:extLst>
                  <a:ext uri="{0D108BD9-81ED-4DB2-BD59-A6C34878D82A}">
                    <a16:rowId xmlns="" xmlns:a16="http://schemas.microsoft.com/office/drawing/2014/main" val="10000"/>
                  </a:ext>
                </a:extLst>
              </a:tr>
              <a:tr h="588795">
                <a:tc>
                  <a:txBody>
                    <a:bodyPr/>
                    <a:lstStyle/>
                    <a:p>
                      <a:pPr rtl="0" fontAlgn="t">
                        <a:spcBef>
                          <a:spcPts val="1200"/>
                        </a:spcBef>
                        <a:spcAft>
                          <a:spcPts val="0"/>
                        </a:spcAft>
                      </a:pPr>
                      <a:r>
                        <a:rPr lang="es-ES" sz="1200" b="0" i="0" u="none" strike="noStrike" dirty="0">
                          <a:solidFill>
                            <a:srgbClr val="4E3B30"/>
                          </a:solidFill>
                          <a:effectLst/>
                          <a:latin typeface="Arial"/>
                        </a:rPr>
                        <a:t>Puntas dobladas o partidas por no haberlas peinado, o mala colocación del papel protector</a:t>
                      </a:r>
                      <a:endParaRPr lang="es-ES" sz="1200" dirty="0">
                        <a:solidFill>
                          <a:srgbClr val="4E3B30"/>
                        </a:solidFill>
                        <a:effectLst/>
                      </a:endParaRPr>
                    </a:p>
                  </a:txBody>
                  <a:tcPr marL="63500" marR="63500" marT="63500" marB="63500"/>
                </a:tc>
                <a:tc>
                  <a:txBody>
                    <a:bodyPr/>
                    <a:lstStyle/>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Asegurarse que las puntas quedan bien peinadas y no asoman a través de los papeles protectores.</a:t>
                      </a:r>
                      <a:endParaRPr lang="es-ES" sz="1200" dirty="0">
                        <a:solidFill>
                          <a:srgbClr val="4E3B30"/>
                        </a:solidFill>
                        <a:effectLst/>
                      </a:endParaRPr>
                    </a:p>
                  </a:txBody>
                  <a:tcPr marL="63500" marR="63500" marT="63500" marB="63500"/>
                </a:tc>
                <a:extLst>
                  <a:ext uri="{0D108BD9-81ED-4DB2-BD59-A6C34878D82A}">
                    <a16:rowId xmlns="" xmlns:a16="http://schemas.microsoft.com/office/drawing/2014/main" val="10001"/>
                  </a:ext>
                </a:extLst>
              </a:tr>
              <a:tr h="695961">
                <a:tc>
                  <a:txBody>
                    <a:bodyPr/>
                    <a:lstStyle/>
                    <a:p>
                      <a:pPr rtl="0" fontAlgn="t">
                        <a:spcBef>
                          <a:spcPts val="1200"/>
                        </a:spcBef>
                        <a:spcAft>
                          <a:spcPts val="0"/>
                        </a:spcAft>
                      </a:pPr>
                      <a:r>
                        <a:rPr lang="es-ES" sz="1200" b="0" i="0" u="none" strike="noStrike" dirty="0">
                          <a:solidFill>
                            <a:srgbClr val="4E3B30"/>
                          </a:solidFill>
                          <a:effectLst/>
                          <a:latin typeface="Arial"/>
                        </a:rPr>
                        <a:t>Volumen inadecuado por no haber elegido el molde correcto o haberlo enrollado en una proyección insuficiente</a:t>
                      </a:r>
                      <a:endParaRPr lang="es-ES" sz="1200" dirty="0">
                        <a:solidFill>
                          <a:srgbClr val="4E3B30"/>
                        </a:solidFill>
                        <a:effectLst/>
                      </a:endParaRPr>
                    </a:p>
                  </a:txBody>
                  <a:tcPr marL="63500" marR="63500" marT="63500" marB="63500"/>
                </a:tc>
                <a:tc>
                  <a:txBody>
                    <a:bodyPr/>
                    <a:lstStyle/>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Prestar atención al diámetro del molde y al control de la base en función del volumen pretendido.</a:t>
                      </a:r>
                      <a:endParaRPr lang="es-ES" sz="1200" dirty="0">
                        <a:solidFill>
                          <a:srgbClr val="4E3B30"/>
                        </a:solidFill>
                        <a:effectLst/>
                      </a:endParaRPr>
                    </a:p>
                  </a:txBody>
                  <a:tcPr marL="63500" marR="63500" marT="63500" marB="63500"/>
                </a:tc>
                <a:extLst>
                  <a:ext uri="{0D108BD9-81ED-4DB2-BD59-A6C34878D82A}">
                    <a16:rowId xmlns="" xmlns:a16="http://schemas.microsoft.com/office/drawing/2014/main" val="10002"/>
                  </a:ext>
                </a:extLst>
              </a:tr>
              <a:tr h="316654">
                <a:tc>
                  <a:txBody>
                    <a:bodyPr/>
                    <a:lstStyle/>
                    <a:p>
                      <a:pPr rtl="0" fontAlgn="t">
                        <a:spcBef>
                          <a:spcPts val="1200"/>
                        </a:spcBef>
                        <a:spcAft>
                          <a:spcPts val="0"/>
                        </a:spcAft>
                      </a:pPr>
                      <a:r>
                        <a:rPr lang="es-ES" sz="1200" b="0" i="0" u="none" strike="noStrike">
                          <a:solidFill>
                            <a:srgbClr val="4E3B30"/>
                          </a:solidFill>
                          <a:effectLst/>
                          <a:latin typeface="Arial"/>
                        </a:rPr>
                        <a:t>Marcas de goma en el cabello</a:t>
                      </a:r>
                      <a:endParaRPr lang="es-ES" sz="1200">
                        <a:solidFill>
                          <a:srgbClr val="4E3B30"/>
                        </a:solidFill>
                        <a:effectLst/>
                      </a:endParaRPr>
                    </a:p>
                  </a:txBody>
                  <a:tcPr marL="63500" marR="63500" marT="63500" marB="63500"/>
                </a:tc>
                <a:tc>
                  <a:txBody>
                    <a:bodyPr/>
                    <a:lstStyle/>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Utilizar palitos protectores y colocarlos correctamente.</a:t>
                      </a:r>
                      <a:endParaRPr lang="es-ES" sz="1200" dirty="0">
                        <a:solidFill>
                          <a:srgbClr val="4E3B30"/>
                        </a:solidFill>
                        <a:effectLst/>
                      </a:endParaRPr>
                    </a:p>
                  </a:txBody>
                  <a:tcPr marL="63500" marR="63500" marT="63500" marB="63500"/>
                </a:tc>
                <a:extLst>
                  <a:ext uri="{0D108BD9-81ED-4DB2-BD59-A6C34878D82A}">
                    <a16:rowId xmlns="" xmlns:a16="http://schemas.microsoft.com/office/drawing/2014/main" val="10003"/>
                  </a:ext>
                </a:extLst>
              </a:tr>
              <a:tr h="574549">
                <a:tc>
                  <a:txBody>
                    <a:bodyPr/>
                    <a:lstStyle/>
                    <a:p>
                      <a:pPr rtl="0" fontAlgn="t">
                        <a:spcBef>
                          <a:spcPts val="1200"/>
                        </a:spcBef>
                        <a:spcAft>
                          <a:spcPts val="0"/>
                        </a:spcAft>
                      </a:pPr>
                      <a:r>
                        <a:rPr lang="es-ES" sz="1200" b="0" i="0" u="none" strike="noStrike">
                          <a:solidFill>
                            <a:srgbClr val="4E3B30"/>
                          </a:solidFill>
                          <a:effectLst/>
                          <a:latin typeface="Arial"/>
                        </a:rPr>
                        <a:t>Tiempo excesivo del contacto del producto en el cabello</a:t>
                      </a:r>
                      <a:endParaRPr lang="es-ES" sz="1200">
                        <a:solidFill>
                          <a:srgbClr val="4E3B30"/>
                        </a:solidFill>
                        <a:effectLst/>
                      </a:endParaRPr>
                    </a:p>
                  </a:txBody>
                  <a:tcPr marL="63500" marR="63500" marT="63500" marB="63500"/>
                </a:tc>
                <a:tc>
                  <a:txBody>
                    <a:bodyPr/>
                    <a:lstStyle/>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Organizar y planificar el trabajo.</a:t>
                      </a:r>
                      <a:endParaRPr lang="es-ES" sz="1200" dirty="0">
                        <a:solidFill>
                          <a:srgbClr val="4E3B30"/>
                        </a:solidFill>
                        <a:effectLst/>
                      </a:endParaRPr>
                    </a:p>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Elegir  técnica indirecta en lugar de directa.</a:t>
                      </a:r>
                      <a:endParaRPr lang="es-ES" sz="1200" dirty="0">
                        <a:solidFill>
                          <a:srgbClr val="4E3B30"/>
                        </a:solidFill>
                        <a:effectLst/>
                      </a:endParaRPr>
                    </a:p>
                  </a:txBody>
                  <a:tcPr marL="63500" marR="63500" marT="63500" marB="63500"/>
                </a:tc>
                <a:extLst>
                  <a:ext uri="{0D108BD9-81ED-4DB2-BD59-A6C34878D82A}">
                    <a16:rowId xmlns="" xmlns:a16="http://schemas.microsoft.com/office/drawing/2014/main" val="10004"/>
                  </a:ext>
                </a:extLst>
              </a:tr>
              <a:tr h="1028597">
                <a:tc>
                  <a:txBody>
                    <a:bodyPr/>
                    <a:lstStyle/>
                    <a:p>
                      <a:pPr rtl="0" fontAlgn="t">
                        <a:spcBef>
                          <a:spcPts val="1200"/>
                        </a:spcBef>
                        <a:spcAft>
                          <a:spcPts val="0"/>
                        </a:spcAft>
                      </a:pPr>
                      <a:r>
                        <a:rPr lang="es-ES" sz="1200" b="0" i="0" u="none" strike="noStrike" dirty="0">
                          <a:solidFill>
                            <a:srgbClr val="4E3B30"/>
                          </a:solidFill>
                          <a:effectLst/>
                          <a:latin typeface="Arial"/>
                        </a:rPr>
                        <a:t> </a:t>
                      </a:r>
                      <a:endParaRPr lang="es-ES" sz="1200" dirty="0">
                        <a:solidFill>
                          <a:srgbClr val="4E3B30"/>
                        </a:solidFill>
                        <a:effectLst/>
                      </a:endParaRPr>
                    </a:p>
                    <a:p>
                      <a:pPr rtl="0" fontAlgn="t">
                        <a:spcBef>
                          <a:spcPts val="1200"/>
                        </a:spcBef>
                        <a:spcAft>
                          <a:spcPts val="0"/>
                        </a:spcAft>
                      </a:pPr>
                      <a:r>
                        <a:rPr lang="es-ES" sz="1200" b="0" i="0" u="none" strike="noStrike" dirty="0">
                          <a:solidFill>
                            <a:srgbClr val="4E3B30"/>
                          </a:solidFill>
                          <a:effectLst/>
                          <a:latin typeface="Arial"/>
                        </a:rPr>
                        <a:t> </a:t>
                      </a:r>
                      <a:r>
                        <a:rPr lang="es-ES" sz="1200" b="0" i="0" u="none" strike="noStrike" dirty="0" smtClean="0">
                          <a:solidFill>
                            <a:srgbClr val="4E3B30"/>
                          </a:solidFill>
                          <a:effectLst/>
                          <a:latin typeface="Arial"/>
                        </a:rPr>
                        <a:t>Desarrollo </a:t>
                      </a:r>
                      <a:r>
                        <a:rPr lang="es-ES" sz="1200" b="0" i="0" u="none" strike="noStrike" dirty="0">
                          <a:solidFill>
                            <a:srgbClr val="4E3B30"/>
                          </a:solidFill>
                          <a:effectLst/>
                          <a:latin typeface="Arial"/>
                        </a:rPr>
                        <a:t>insuficiente del rizo</a:t>
                      </a:r>
                      <a:endParaRPr lang="es-ES" sz="1200" dirty="0">
                        <a:solidFill>
                          <a:srgbClr val="4E3B30"/>
                        </a:solidFill>
                        <a:effectLst/>
                      </a:endParaRPr>
                    </a:p>
                  </a:txBody>
                  <a:tcPr marL="63500" marR="63500" marT="63500" marB="63500"/>
                </a:tc>
                <a:tc>
                  <a:txBody>
                    <a:bodyPr/>
                    <a:lstStyle/>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Asegurarse que la saturación de producto ha sido adecuada y se ha llegado a todo el cabello.</a:t>
                      </a:r>
                      <a:endParaRPr lang="es-ES" sz="1200" dirty="0">
                        <a:solidFill>
                          <a:srgbClr val="4E3B30"/>
                        </a:solidFill>
                        <a:effectLst/>
                      </a:endParaRPr>
                    </a:p>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Comprobar la concentración del reductor que se va a aplicar.</a:t>
                      </a:r>
                      <a:endParaRPr lang="es-ES" sz="1200" dirty="0">
                        <a:solidFill>
                          <a:srgbClr val="4E3B30"/>
                        </a:solidFill>
                        <a:effectLst/>
                      </a:endParaRPr>
                    </a:p>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Comprobar adecuadamente tiempos de reducción</a:t>
                      </a:r>
                      <a:r>
                        <a:rPr lang="es-ES" sz="1200" b="0" i="0" u="none" strike="noStrike" dirty="0" smtClean="0">
                          <a:solidFill>
                            <a:srgbClr val="4E3B30"/>
                          </a:solidFill>
                          <a:effectLst/>
                          <a:latin typeface="Arial"/>
                        </a:rPr>
                        <a:t>.</a:t>
                      </a:r>
                      <a:endParaRPr lang="es-ES" sz="1200" dirty="0">
                        <a:solidFill>
                          <a:srgbClr val="4E3B30"/>
                        </a:solidFill>
                        <a:effectLst/>
                      </a:endParaRPr>
                    </a:p>
                  </a:txBody>
                  <a:tcPr marL="63500" marR="63500" marT="63500" marB="63500"/>
                </a:tc>
                <a:extLst>
                  <a:ext uri="{0D108BD9-81ED-4DB2-BD59-A6C34878D82A}">
                    <a16:rowId xmlns="" xmlns:a16="http://schemas.microsoft.com/office/drawing/2014/main" val="10005"/>
                  </a:ext>
                </a:extLst>
              </a:tr>
              <a:tr h="337067">
                <a:tc>
                  <a:txBody>
                    <a:bodyPr/>
                    <a:lstStyle/>
                    <a:p>
                      <a:pPr rtl="0" fontAlgn="t">
                        <a:spcBef>
                          <a:spcPts val="1200"/>
                        </a:spcBef>
                        <a:spcAft>
                          <a:spcPts val="0"/>
                        </a:spcAft>
                      </a:pPr>
                      <a:r>
                        <a:rPr lang="es-ES" sz="1200" b="0" i="0" u="none" strike="noStrike">
                          <a:solidFill>
                            <a:srgbClr val="4E3B30"/>
                          </a:solidFill>
                          <a:effectLst/>
                          <a:latin typeface="Arial"/>
                        </a:rPr>
                        <a:t>Coloraciones capilares violáceas</a:t>
                      </a:r>
                      <a:endParaRPr lang="es-ES" sz="1200">
                        <a:solidFill>
                          <a:srgbClr val="4E3B30"/>
                        </a:solidFill>
                        <a:effectLst/>
                      </a:endParaRPr>
                    </a:p>
                  </a:txBody>
                  <a:tcPr marL="63500" marR="63500" marT="63500" marB="63500"/>
                </a:tc>
                <a:tc>
                  <a:txBody>
                    <a:bodyPr/>
                    <a:lstStyle/>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No usar herramientas o útiles mecánicos.</a:t>
                      </a:r>
                      <a:endParaRPr lang="es-ES" sz="1200" dirty="0">
                        <a:solidFill>
                          <a:srgbClr val="4E3B30"/>
                        </a:solidFill>
                        <a:effectLst/>
                      </a:endParaRPr>
                    </a:p>
                  </a:txBody>
                  <a:tcPr marL="63500" marR="63500" marT="63500" marB="63500"/>
                </a:tc>
                <a:extLst>
                  <a:ext uri="{0D108BD9-81ED-4DB2-BD59-A6C34878D82A}">
                    <a16:rowId xmlns="" xmlns:a16="http://schemas.microsoft.com/office/drawing/2014/main" val="10006"/>
                  </a:ext>
                </a:extLst>
              </a:tr>
              <a:tr h="316654">
                <a:tc>
                  <a:txBody>
                    <a:bodyPr/>
                    <a:lstStyle/>
                    <a:p>
                      <a:pPr rtl="0" fontAlgn="t">
                        <a:spcBef>
                          <a:spcPts val="1200"/>
                        </a:spcBef>
                        <a:spcAft>
                          <a:spcPts val="0"/>
                        </a:spcAft>
                      </a:pPr>
                      <a:r>
                        <a:rPr lang="es-ES" sz="1200" b="0" i="0" u="none" strike="noStrike">
                          <a:solidFill>
                            <a:srgbClr val="4E3B30"/>
                          </a:solidFill>
                          <a:effectLst/>
                          <a:latin typeface="Arial"/>
                        </a:rPr>
                        <a:t>Irritación del cuero cabelludo</a:t>
                      </a:r>
                      <a:endParaRPr lang="es-ES" sz="1200">
                        <a:solidFill>
                          <a:srgbClr val="4E3B30"/>
                        </a:solidFill>
                        <a:effectLst/>
                      </a:endParaRPr>
                    </a:p>
                  </a:txBody>
                  <a:tcPr marL="63500" marR="63500" marT="63500" marB="63500"/>
                </a:tc>
                <a:tc>
                  <a:txBody>
                    <a:bodyPr/>
                    <a:lstStyle/>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Precaución, no aplicar exceso de cosmético reductor en el cuero cabelludo.</a:t>
                      </a:r>
                      <a:endParaRPr lang="es-ES" sz="1200" dirty="0">
                        <a:solidFill>
                          <a:srgbClr val="4E3B30"/>
                        </a:solidFill>
                        <a:effectLst/>
                      </a:endParaRPr>
                    </a:p>
                  </a:txBody>
                  <a:tcPr marL="63500" marR="63500" marT="63500" marB="63500"/>
                </a:tc>
                <a:extLst>
                  <a:ext uri="{0D108BD9-81ED-4DB2-BD59-A6C34878D82A}">
                    <a16:rowId xmlns="" xmlns:a16="http://schemas.microsoft.com/office/drawing/2014/main" val="10007"/>
                  </a:ext>
                </a:extLst>
              </a:tr>
              <a:tr h="873694">
                <a:tc>
                  <a:txBody>
                    <a:bodyPr/>
                    <a:lstStyle/>
                    <a:p>
                      <a:pPr rtl="0" fontAlgn="t">
                        <a:spcBef>
                          <a:spcPts val="1200"/>
                        </a:spcBef>
                        <a:spcAft>
                          <a:spcPts val="0"/>
                        </a:spcAft>
                      </a:pPr>
                      <a:r>
                        <a:rPr lang="es-ES" sz="1200">
                          <a:solidFill>
                            <a:srgbClr val="4E3B30"/>
                          </a:solidFill>
                          <a:effectLst/>
                        </a:rPr>
                        <a:t/>
                      </a:r>
                      <a:br>
                        <a:rPr lang="es-ES" sz="1200">
                          <a:solidFill>
                            <a:srgbClr val="4E3B30"/>
                          </a:solidFill>
                          <a:effectLst/>
                        </a:rPr>
                      </a:br>
                      <a:r>
                        <a:rPr lang="es-ES" sz="1200" b="0" i="0" u="none" strike="noStrike">
                          <a:solidFill>
                            <a:srgbClr val="4E3B30"/>
                          </a:solidFill>
                          <a:effectLst/>
                          <a:latin typeface="Arial"/>
                        </a:rPr>
                        <a:t>Duración excesiva del servicio</a:t>
                      </a:r>
                      <a:endParaRPr lang="es-ES" sz="1200">
                        <a:solidFill>
                          <a:srgbClr val="4E3B30"/>
                        </a:solidFill>
                        <a:effectLst/>
                      </a:endParaRPr>
                    </a:p>
                  </a:txBody>
                  <a:tcPr marL="63500" marR="63500" marT="63500" marB="63500"/>
                </a:tc>
                <a:tc>
                  <a:txBody>
                    <a:bodyPr/>
                    <a:lstStyle/>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Organizar y planificar el trabajo.</a:t>
                      </a:r>
                      <a:endParaRPr lang="es-ES" sz="1200" dirty="0">
                        <a:solidFill>
                          <a:srgbClr val="4E3B30"/>
                        </a:solidFill>
                        <a:effectLst/>
                      </a:endParaRPr>
                    </a:p>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Preparar materiales y equipos con antelación.</a:t>
                      </a:r>
                      <a:endParaRPr lang="es-ES" sz="1200" dirty="0">
                        <a:solidFill>
                          <a:srgbClr val="4E3B30"/>
                        </a:solidFill>
                        <a:effectLst/>
                      </a:endParaRPr>
                    </a:p>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Realizar la técnica de forma ordenada y secuenciada.</a:t>
                      </a:r>
                      <a:endParaRPr lang="es-ES" sz="1200" dirty="0">
                        <a:solidFill>
                          <a:srgbClr val="4E3B30"/>
                        </a:solidFill>
                        <a:effectLst/>
                      </a:endParaRPr>
                    </a:p>
                  </a:txBody>
                  <a:tcPr marL="63500" marR="63500" marT="63500" marB="63500"/>
                </a:tc>
                <a:extLst>
                  <a:ext uri="{0D108BD9-81ED-4DB2-BD59-A6C34878D82A}">
                    <a16:rowId xmlns="" xmlns:a16="http://schemas.microsoft.com/office/drawing/2014/main" val="10008"/>
                  </a:ext>
                </a:extLst>
              </a:tr>
              <a:tr h="770597">
                <a:tc>
                  <a:txBody>
                    <a:bodyPr/>
                    <a:lstStyle/>
                    <a:p>
                      <a:pPr rtl="0" fontAlgn="t">
                        <a:spcBef>
                          <a:spcPts val="1200"/>
                        </a:spcBef>
                        <a:spcAft>
                          <a:spcPts val="0"/>
                        </a:spcAft>
                      </a:pPr>
                      <a:r>
                        <a:rPr lang="es-ES" sz="1200" b="0" i="0" u="none" strike="noStrike" dirty="0">
                          <a:solidFill>
                            <a:srgbClr val="4E3B30"/>
                          </a:solidFill>
                          <a:effectLst/>
                          <a:latin typeface="Arial"/>
                        </a:rPr>
                        <a:t>Ante las quejas de un cliente</a:t>
                      </a:r>
                      <a:endParaRPr lang="es-ES" sz="1200" dirty="0">
                        <a:solidFill>
                          <a:srgbClr val="4E3B30"/>
                        </a:solidFill>
                        <a:effectLst/>
                      </a:endParaRPr>
                    </a:p>
                  </a:txBody>
                  <a:tcPr marL="63500" marR="63500" marT="63500" marB="63500"/>
                </a:tc>
                <a:tc>
                  <a:txBody>
                    <a:bodyPr/>
                    <a:lstStyle/>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Calmar al cliente.</a:t>
                      </a:r>
                      <a:endParaRPr lang="es-ES" sz="1200" dirty="0">
                        <a:solidFill>
                          <a:srgbClr val="4E3B30"/>
                        </a:solidFill>
                        <a:effectLst/>
                      </a:endParaRPr>
                    </a:p>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Pedir disculpas.</a:t>
                      </a:r>
                      <a:endParaRPr lang="es-ES" sz="1200" dirty="0">
                        <a:solidFill>
                          <a:srgbClr val="4E3B30"/>
                        </a:solidFill>
                        <a:effectLst/>
                      </a:endParaRPr>
                    </a:p>
                    <a:p>
                      <a:pPr marL="171450" lvl="0" indent="-171450" rtl="0" fontAlgn="t">
                        <a:spcBef>
                          <a:spcPts val="0"/>
                        </a:spcBef>
                        <a:spcAft>
                          <a:spcPts val="0"/>
                        </a:spcAft>
                        <a:buFont typeface="Arial" panose="020B0604020202020204" pitchFamily="34" charset="0"/>
                        <a:buChar char="•"/>
                      </a:pPr>
                      <a:r>
                        <a:rPr lang="es-ES" sz="1200" b="0" i="0" u="none" strike="noStrike" dirty="0">
                          <a:solidFill>
                            <a:srgbClr val="4E3B30"/>
                          </a:solidFill>
                          <a:effectLst/>
                          <a:latin typeface="Arial"/>
                        </a:rPr>
                        <a:t>Intentar solucionar el problema.</a:t>
                      </a:r>
                      <a:endParaRPr lang="es-ES" sz="1200" dirty="0">
                        <a:solidFill>
                          <a:srgbClr val="4E3B30"/>
                        </a:solidFill>
                        <a:effectLst/>
                      </a:endParaRPr>
                    </a:p>
                  </a:txBody>
                  <a:tcPr marL="63500" marR="63500" marT="63500" marB="63500"/>
                </a:tc>
                <a:extLst>
                  <a:ext uri="{0D108BD9-81ED-4DB2-BD59-A6C34878D82A}">
                    <a16:rowId xmlns="" xmlns:a16="http://schemas.microsoft.com/office/drawing/2014/main" val="10009"/>
                  </a:ext>
                </a:extLst>
              </a:tr>
            </a:tbl>
          </a:graphicData>
        </a:graphic>
      </p:graphicFrame>
      <p:sp>
        <p:nvSpPr>
          <p:cNvPr id="5" name="Marcador de número de diapositiva 5"/>
          <p:cNvSpPr>
            <a:spLocks noGrp="1"/>
          </p:cNvSpPr>
          <p:nvPr>
            <p:ph type="sldNum" sz="quarter" idx="12"/>
          </p:nvPr>
        </p:nvSpPr>
        <p:spPr>
          <a:xfrm>
            <a:off x="-64394" y="6453386"/>
            <a:ext cx="540912" cy="404614"/>
          </a:xfrm>
        </p:spPr>
        <p:txBody>
          <a:bodyPr/>
          <a:lstStyle/>
          <a:p>
            <a:r>
              <a:rPr lang="en-US" sz="2000" b="1" i="1" dirty="0"/>
              <a:t>26</a:t>
            </a:r>
          </a:p>
        </p:txBody>
      </p:sp>
    </p:spTree>
    <p:extLst>
      <p:ext uri="{BB962C8B-B14F-4D97-AF65-F5344CB8AC3E}">
        <p14:creationId xmlns:p14="http://schemas.microsoft.com/office/powerpoint/2010/main" val="454049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3678" y="230128"/>
            <a:ext cx="9989127" cy="732633"/>
          </a:xfrm>
        </p:spPr>
        <p:txBody>
          <a:bodyPr>
            <a:normAutofit fontScale="90000"/>
          </a:bodyPr>
          <a:lstStyle/>
          <a:p>
            <a:pPr>
              <a:lnSpc>
                <a:spcPct val="150000"/>
              </a:lnSpc>
            </a:pPr>
            <a:r>
              <a:rPr lang="es-ES_tradnl" sz="2400" b="1" dirty="0"/>
              <a:t>Protocolo de Prevención de Desviaciones en el Módulo </a:t>
            </a:r>
            <a:r>
              <a:rPr lang="es-ES_tradnl" sz="2400" b="1" u="sng" dirty="0"/>
              <a:t>Depilación y Decoloración</a:t>
            </a:r>
            <a:endParaRPr lang="es-ES" sz="2400" b="1" u="sng"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73771592"/>
              </p:ext>
            </p:extLst>
          </p:nvPr>
        </p:nvGraphicFramePr>
        <p:xfrm>
          <a:off x="1019189" y="870615"/>
          <a:ext cx="10663705" cy="5628728"/>
        </p:xfrm>
        <a:graphic>
          <a:graphicData uri="http://schemas.openxmlformats.org/drawingml/2006/table">
            <a:tbl>
              <a:tblPr firstRow="1" bandRow="1">
                <a:tableStyleId>{3C2FFA5D-87B4-456A-9821-1D502468CF0F}</a:tableStyleId>
              </a:tblPr>
              <a:tblGrid>
                <a:gridCol w="4080846">
                  <a:extLst>
                    <a:ext uri="{9D8B030D-6E8A-4147-A177-3AD203B41FA5}">
                      <a16:colId xmlns="" xmlns:a16="http://schemas.microsoft.com/office/drawing/2014/main" val="20000"/>
                    </a:ext>
                  </a:extLst>
                </a:gridCol>
                <a:gridCol w="6582859">
                  <a:extLst>
                    <a:ext uri="{9D8B030D-6E8A-4147-A177-3AD203B41FA5}">
                      <a16:colId xmlns="" xmlns:a16="http://schemas.microsoft.com/office/drawing/2014/main" val="20001"/>
                    </a:ext>
                  </a:extLst>
                </a:gridCol>
              </a:tblGrid>
              <a:tr h="389468">
                <a:tc>
                  <a:txBody>
                    <a:bodyPr/>
                    <a:lstStyle/>
                    <a:p>
                      <a:pPr algn="ctr"/>
                      <a:r>
                        <a:rPr lang="es-ES_tradnl" sz="2000" dirty="0"/>
                        <a:t>¿Que  puede fallar?</a:t>
                      </a:r>
                      <a:endParaRPr lang="es-ES" sz="2000" dirty="0"/>
                    </a:p>
                  </a:txBody>
                  <a:tcPr marT="45721" marB="45721"/>
                </a:tc>
                <a:tc>
                  <a:txBody>
                    <a:bodyPr/>
                    <a:lstStyle/>
                    <a:p>
                      <a:pPr algn="ctr"/>
                      <a:r>
                        <a:rPr lang="es-ES_tradnl" sz="2000" dirty="0"/>
                        <a:t>Medidas Preventivas</a:t>
                      </a:r>
                      <a:endParaRPr lang="es-ES" sz="2000" u="sng" dirty="0"/>
                    </a:p>
                  </a:txBody>
                  <a:tcPr marT="45721" marB="45721"/>
                </a:tc>
                <a:extLst>
                  <a:ext uri="{0D108BD9-81ED-4DB2-BD59-A6C34878D82A}">
                    <a16:rowId xmlns="" xmlns:a16="http://schemas.microsoft.com/office/drawing/2014/main" val="10000"/>
                  </a:ext>
                </a:extLst>
              </a:tr>
              <a:tr h="470748">
                <a:tc>
                  <a:txBody>
                    <a:bodyPr/>
                    <a:lstStyle/>
                    <a:p>
                      <a:pPr algn="l"/>
                      <a:r>
                        <a:rPr lang="es-ES_tradnl" sz="1400" dirty="0">
                          <a:solidFill>
                            <a:srgbClr val="4E3B30"/>
                          </a:solidFill>
                        </a:rPr>
                        <a:t>Restos de cera</a:t>
                      </a:r>
                      <a:r>
                        <a:rPr lang="es-ES_tradnl" sz="1400" baseline="0" dirty="0">
                          <a:solidFill>
                            <a:srgbClr val="4E3B30"/>
                          </a:solidFill>
                        </a:rPr>
                        <a:t> adheridos a la piel o al pelo</a:t>
                      </a:r>
                      <a:endParaRPr lang="es-ES" sz="1400" b="1" dirty="0">
                        <a:solidFill>
                          <a:srgbClr val="4E3B30"/>
                        </a:solidFill>
                      </a:endParaRPr>
                    </a:p>
                  </a:txBody>
                  <a:tcPr marT="45721" marB="45721"/>
                </a:tc>
                <a:tc>
                  <a:txBody>
                    <a:bodyPr/>
                    <a:lstStyle/>
                    <a:p>
                      <a:pPr marL="285750" indent="-285750">
                        <a:buFont typeface="Arial" panose="020B0604020202020204" pitchFamily="34" charset="0"/>
                        <a:buChar char="•"/>
                      </a:pPr>
                      <a:r>
                        <a:rPr lang="es-ES_tradnl" sz="1200" dirty="0">
                          <a:solidFill>
                            <a:srgbClr val="4E3B30"/>
                          </a:solidFill>
                        </a:rPr>
                        <a:t>Comprobar una segunda vez que no quede cera. </a:t>
                      </a:r>
                    </a:p>
                    <a:p>
                      <a:pPr marL="285750" indent="-285750">
                        <a:buFont typeface="Arial" panose="020B0604020202020204" pitchFamily="34" charset="0"/>
                        <a:buChar char="•"/>
                      </a:pPr>
                      <a:r>
                        <a:rPr lang="es-ES_tradnl" sz="1200" dirty="0">
                          <a:solidFill>
                            <a:srgbClr val="4E3B30"/>
                          </a:solidFill>
                        </a:rPr>
                        <a:t>Limpiar con productos especiales.</a:t>
                      </a:r>
                      <a:endParaRPr lang="es-ES" sz="1200" dirty="0">
                        <a:solidFill>
                          <a:srgbClr val="4E3B30"/>
                        </a:solidFill>
                      </a:endParaRPr>
                    </a:p>
                  </a:txBody>
                  <a:tcPr marT="45721" marB="45721"/>
                </a:tc>
                <a:extLst>
                  <a:ext uri="{0D108BD9-81ED-4DB2-BD59-A6C34878D82A}">
                    <a16:rowId xmlns="" xmlns:a16="http://schemas.microsoft.com/office/drawing/2014/main" val="10001"/>
                  </a:ext>
                </a:extLst>
              </a:tr>
              <a:tr h="660404">
                <a:tc>
                  <a:txBody>
                    <a:bodyPr/>
                    <a:lstStyle/>
                    <a:p>
                      <a:pPr algn="l"/>
                      <a:r>
                        <a:rPr lang="es-ES_tradnl" sz="1400" dirty="0">
                          <a:solidFill>
                            <a:srgbClr val="4E3B30"/>
                          </a:solidFill>
                        </a:rPr>
                        <a:t>Zonas pequeñas</a:t>
                      </a:r>
                      <a:r>
                        <a:rPr lang="es-ES_tradnl" sz="1400" baseline="0" dirty="0">
                          <a:solidFill>
                            <a:srgbClr val="4E3B30"/>
                          </a:solidFill>
                        </a:rPr>
                        <a:t> sin depilar</a:t>
                      </a:r>
                      <a:endParaRPr lang="es-ES" sz="1400" b="1" dirty="0">
                        <a:solidFill>
                          <a:srgbClr val="4E3B30"/>
                        </a:solidFill>
                      </a:endParaRPr>
                    </a:p>
                  </a:txBody>
                  <a:tcPr marT="45721" marB="45721"/>
                </a:tc>
                <a:tc>
                  <a:txBody>
                    <a:bodyPr/>
                    <a:lstStyle/>
                    <a:p>
                      <a:pPr marL="285750" indent="-285750">
                        <a:buFont typeface="Arial" panose="020B0604020202020204" pitchFamily="34" charset="0"/>
                        <a:buChar char="•"/>
                      </a:pPr>
                      <a:r>
                        <a:rPr lang="es-ES_tradnl" sz="1200" dirty="0">
                          <a:solidFill>
                            <a:srgbClr val="4E3B30"/>
                          </a:solidFill>
                        </a:rPr>
                        <a:t>Asegurarse de cambiar la posición del cliente para llegar</a:t>
                      </a:r>
                      <a:r>
                        <a:rPr lang="es-ES_tradnl" sz="1200" baseline="0" dirty="0">
                          <a:solidFill>
                            <a:srgbClr val="4E3B30"/>
                          </a:solidFill>
                        </a:rPr>
                        <a:t> a todas las zonas.</a:t>
                      </a:r>
                    </a:p>
                    <a:p>
                      <a:pPr marL="285750" indent="-285750">
                        <a:buFont typeface="Arial" panose="020B0604020202020204" pitchFamily="34" charset="0"/>
                        <a:buChar char="•"/>
                      </a:pPr>
                      <a:r>
                        <a:rPr lang="es-ES_tradnl" sz="1200" baseline="0" dirty="0">
                          <a:solidFill>
                            <a:srgbClr val="4E3B30"/>
                          </a:solidFill>
                        </a:rPr>
                        <a:t>Repasar de nuevo la zona. </a:t>
                      </a:r>
                    </a:p>
                    <a:p>
                      <a:pPr marL="285750" indent="-285750">
                        <a:buFont typeface="Arial" panose="020B0604020202020204" pitchFamily="34" charset="0"/>
                        <a:buChar char="•"/>
                      </a:pPr>
                      <a:r>
                        <a:rPr lang="es-ES_tradnl" sz="1200" baseline="0" dirty="0">
                          <a:solidFill>
                            <a:srgbClr val="4E3B30"/>
                          </a:solidFill>
                        </a:rPr>
                        <a:t>Eliminar con pizas los vellos residuales.</a:t>
                      </a:r>
                      <a:endParaRPr lang="es-ES" sz="1200" dirty="0">
                        <a:solidFill>
                          <a:srgbClr val="4E3B30"/>
                        </a:solidFill>
                      </a:endParaRPr>
                    </a:p>
                  </a:txBody>
                  <a:tcPr marT="45721" marB="45721"/>
                </a:tc>
                <a:extLst>
                  <a:ext uri="{0D108BD9-81ED-4DB2-BD59-A6C34878D82A}">
                    <a16:rowId xmlns="" xmlns:a16="http://schemas.microsoft.com/office/drawing/2014/main" val="10002"/>
                  </a:ext>
                </a:extLst>
              </a:tr>
              <a:tr h="320043">
                <a:tc>
                  <a:txBody>
                    <a:bodyPr/>
                    <a:lstStyle/>
                    <a:p>
                      <a:pPr algn="l"/>
                      <a:r>
                        <a:rPr lang="es-ES_tradnl" sz="1400" dirty="0">
                          <a:solidFill>
                            <a:srgbClr val="4E3B30"/>
                          </a:solidFill>
                        </a:rPr>
                        <a:t>Rotura</a:t>
                      </a:r>
                      <a:r>
                        <a:rPr lang="es-ES_tradnl" sz="1400" baseline="0" dirty="0">
                          <a:solidFill>
                            <a:srgbClr val="4E3B30"/>
                          </a:solidFill>
                        </a:rPr>
                        <a:t> o presencia de pelos cortados</a:t>
                      </a:r>
                      <a:endParaRPr lang="es-ES_tradnl" sz="1400" b="1" baseline="0"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Aplicar la cera en la dirección y grosor correcto para evitar</a:t>
                      </a:r>
                      <a:r>
                        <a:rPr lang="es-ES_tradnl" sz="1200" baseline="0" dirty="0">
                          <a:solidFill>
                            <a:srgbClr val="4E3B30"/>
                          </a:solidFill>
                        </a:rPr>
                        <a:t> romper el tallo del pelo. </a:t>
                      </a:r>
                      <a:endParaRPr lang="es-ES" sz="1200" dirty="0">
                        <a:solidFill>
                          <a:srgbClr val="4E3B30"/>
                        </a:solidFill>
                      </a:endParaRPr>
                    </a:p>
                  </a:txBody>
                  <a:tcPr marT="45721" marB="45721"/>
                </a:tc>
                <a:extLst>
                  <a:ext uri="{0D108BD9-81ED-4DB2-BD59-A6C34878D82A}">
                    <a16:rowId xmlns="" xmlns:a16="http://schemas.microsoft.com/office/drawing/2014/main" val="10003"/>
                  </a:ext>
                </a:extLst>
              </a:tr>
              <a:tr h="470748">
                <a:tc>
                  <a:txBody>
                    <a:bodyPr/>
                    <a:lstStyle/>
                    <a:p>
                      <a:pPr algn="l"/>
                      <a:r>
                        <a:rPr lang="es-ES_tradnl" sz="1400" dirty="0">
                          <a:solidFill>
                            <a:srgbClr val="4E3B30"/>
                          </a:solidFill>
                        </a:rPr>
                        <a:t>Zonas doloridas </a:t>
                      </a:r>
                      <a:endParaRPr lang="es-ES_tradnl"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Al retirar la cera; sujetar y tensar bien</a:t>
                      </a:r>
                      <a:r>
                        <a:rPr lang="es-ES_tradnl" sz="1200" baseline="0" dirty="0">
                          <a:solidFill>
                            <a:srgbClr val="4E3B30"/>
                          </a:solidFill>
                        </a:rPr>
                        <a:t> la piel, el tirón efectuarlo rápido y enérgico.</a:t>
                      </a:r>
                    </a:p>
                    <a:p>
                      <a:pPr marL="171450" indent="-171450">
                        <a:buFont typeface="Arial" panose="020B0604020202020204" pitchFamily="34" charset="0"/>
                        <a:buChar char="•"/>
                      </a:pPr>
                      <a:r>
                        <a:rPr lang="es-ES_tradnl" sz="1200" baseline="0" dirty="0">
                          <a:solidFill>
                            <a:srgbClr val="4E3B30"/>
                          </a:solidFill>
                        </a:rPr>
                        <a:t>Aplicar cosméticos refrescantes y calmantes con maniobras de masaje relajante.</a:t>
                      </a:r>
                      <a:endParaRPr lang="es-ES" sz="1200" dirty="0">
                        <a:solidFill>
                          <a:srgbClr val="4E3B30"/>
                        </a:solidFill>
                      </a:endParaRPr>
                    </a:p>
                  </a:txBody>
                  <a:tcPr marT="45721" marB="45721"/>
                </a:tc>
                <a:extLst>
                  <a:ext uri="{0D108BD9-81ED-4DB2-BD59-A6C34878D82A}">
                    <a16:rowId xmlns="" xmlns:a16="http://schemas.microsoft.com/office/drawing/2014/main" val="10004"/>
                  </a:ext>
                </a:extLst>
              </a:tr>
              <a:tr h="320043">
                <a:tc>
                  <a:txBody>
                    <a:bodyPr/>
                    <a:lstStyle/>
                    <a:p>
                      <a:pPr algn="l"/>
                      <a:r>
                        <a:rPr lang="es-ES_tradnl" sz="1400" dirty="0">
                          <a:solidFill>
                            <a:srgbClr val="4E3B30"/>
                          </a:solidFill>
                        </a:rPr>
                        <a:t>Descamación</a:t>
                      </a:r>
                      <a:endParaRPr lang="es-ES"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Aplicar productos hidratantes.</a:t>
                      </a:r>
                      <a:endParaRPr lang="es-ES" sz="1200" dirty="0">
                        <a:solidFill>
                          <a:srgbClr val="4E3B30"/>
                        </a:solidFill>
                      </a:endParaRPr>
                    </a:p>
                  </a:txBody>
                  <a:tcPr marT="45721" marB="45721"/>
                </a:tc>
                <a:extLst>
                  <a:ext uri="{0D108BD9-81ED-4DB2-BD59-A6C34878D82A}">
                    <a16:rowId xmlns="" xmlns:a16="http://schemas.microsoft.com/office/drawing/2014/main" val="10005"/>
                  </a:ext>
                </a:extLst>
              </a:tr>
              <a:tr h="470748">
                <a:tc>
                  <a:txBody>
                    <a:bodyPr/>
                    <a:lstStyle/>
                    <a:p>
                      <a:pPr algn="l"/>
                      <a:r>
                        <a:rPr lang="es-ES_tradnl" sz="1400" dirty="0" err="1">
                          <a:solidFill>
                            <a:srgbClr val="4E3B30"/>
                          </a:solidFill>
                        </a:rPr>
                        <a:t>Foliculítis</a:t>
                      </a:r>
                      <a:endParaRPr lang="es-ES"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Optimizar</a:t>
                      </a:r>
                      <a:r>
                        <a:rPr lang="es-ES_tradnl" sz="1200" baseline="0" dirty="0">
                          <a:solidFill>
                            <a:srgbClr val="4E3B30"/>
                          </a:solidFill>
                        </a:rPr>
                        <a:t> la condiciones de higiene.</a:t>
                      </a:r>
                    </a:p>
                    <a:p>
                      <a:pPr marL="171450" indent="-171450">
                        <a:buFont typeface="Arial" panose="020B0604020202020204" pitchFamily="34" charset="0"/>
                        <a:buChar char="•"/>
                      </a:pPr>
                      <a:r>
                        <a:rPr lang="es-ES_tradnl" sz="1200" dirty="0">
                          <a:solidFill>
                            <a:srgbClr val="4E3B30"/>
                          </a:solidFill>
                        </a:rPr>
                        <a:t>Debemos observar y preguntar por las posibles causas</a:t>
                      </a:r>
                      <a:r>
                        <a:rPr lang="es-ES_tradnl" sz="1200" baseline="0" dirty="0">
                          <a:solidFill>
                            <a:srgbClr val="4E3B30"/>
                          </a:solidFill>
                        </a:rPr>
                        <a:t>.</a:t>
                      </a:r>
                    </a:p>
                  </a:txBody>
                  <a:tcPr marT="45721" marB="45721"/>
                </a:tc>
                <a:extLst>
                  <a:ext uri="{0D108BD9-81ED-4DB2-BD59-A6C34878D82A}">
                    <a16:rowId xmlns="" xmlns:a16="http://schemas.microsoft.com/office/drawing/2014/main" val="10006"/>
                  </a:ext>
                </a:extLst>
              </a:tr>
              <a:tr h="320043">
                <a:tc>
                  <a:txBody>
                    <a:bodyPr/>
                    <a:lstStyle/>
                    <a:p>
                      <a:pPr algn="l"/>
                      <a:r>
                        <a:rPr lang="es-ES_tradnl" sz="1400" dirty="0">
                          <a:solidFill>
                            <a:srgbClr val="4E3B30"/>
                          </a:solidFill>
                        </a:rPr>
                        <a:t>Aparición de manchas</a:t>
                      </a:r>
                      <a:r>
                        <a:rPr lang="es-ES_tradnl" sz="1400" baseline="0" dirty="0">
                          <a:solidFill>
                            <a:srgbClr val="4E3B30"/>
                          </a:solidFill>
                        </a:rPr>
                        <a:t> a medio/largo plazo</a:t>
                      </a:r>
                      <a:endParaRPr lang="es-ES"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Recomendación</a:t>
                      </a:r>
                      <a:r>
                        <a:rPr lang="es-ES_tradnl" sz="1200" baseline="0" dirty="0">
                          <a:solidFill>
                            <a:srgbClr val="4E3B30"/>
                          </a:solidFill>
                        </a:rPr>
                        <a:t>; evitar la exposición solar y el </a:t>
                      </a:r>
                      <a:r>
                        <a:rPr lang="es-ES_tradnl" sz="1200" dirty="0">
                          <a:solidFill>
                            <a:srgbClr val="4E3B30"/>
                          </a:solidFill>
                        </a:rPr>
                        <a:t>uso de protector solar.</a:t>
                      </a:r>
                      <a:endParaRPr lang="es-ES" sz="1200" dirty="0">
                        <a:solidFill>
                          <a:srgbClr val="4E3B30"/>
                        </a:solidFill>
                      </a:endParaRPr>
                    </a:p>
                  </a:txBody>
                  <a:tcPr marT="45721" marB="45721"/>
                </a:tc>
                <a:extLst>
                  <a:ext uri="{0D108BD9-81ED-4DB2-BD59-A6C34878D82A}">
                    <a16:rowId xmlns="" xmlns:a16="http://schemas.microsoft.com/office/drawing/2014/main" val="10007"/>
                  </a:ext>
                </a:extLst>
              </a:tr>
              <a:tr h="408153">
                <a:tc>
                  <a:txBody>
                    <a:bodyPr/>
                    <a:lstStyle/>
                    <a:p>
                      <a:pPr algn="l"/>
                      <a:r>
                        <a:rPr lang="es-ES_tradnl" sz="1400" dirty="0">
                          <a:solidFill>
                            <a:srgbClr val="4E3B30"/>
                          </a:solidFill>
                        </a:rPr>
                        <a:t>Vello</a:t>
                      </a:r>
                      <a:r>
                        <a:rPr lang="es-ES_tradnl" sz="1400" baseline="0" dirty="0">
                          <a:solidFill>
                            <a:srgbClr val="4E3B30"/>
                          </a:solidFill>
                        </a:rPr>
                        <a:t> con coloración amarillenta</a:t>
                      </a:r>
                      <a:endParaRPr lang="es-ES"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Controlar la concentración del preparado y el tiempo de exposición. </a:t>
                      </a:r>
                      <a:endParaRPr lang="es-ES" sz="1200" dirty="0">
                        <a:solidFill>
                          <a:srgbClr val="4E3B30"/>
                        </a:solidFill>
                      </a:endParaRPr>
                    </a:p>
                  </a:txBody>
                  <a:tcPr marT="45721" marB="45721"/>
                </a:tc>
                <a:extLst>
                  <a:ext uri="{0D108BD9-81ED-4DB2-BD59-A6C34878D82A}">
                    <a16:rowId xmlns="" xmlns:a16="http://schemas.microsoft.com/office/drawing/2014/main" val="10008"/>
                  </a:ext>
                </a:extLst>
              </a:tr>
              <a:tr h="660404">
                <a:tc>
                  <a:txBody>
                    <a:bodyPr/>
                    <a:lstStyle/>
                    <a:p>
                      <a:pPr algn="l"/>
                      <a:r>
                        <a:rPr lang="es-ES_tradnl" sz="1400" dirty="0">
                          <a:solidFill>
                            <a:srgbClr val="4E3B30"/>
                          </a:solidFill>
                        </a:rPr>
                        <a:t>Enrojecimiento</a:t>
                      </a:r>
                      <a:r>
                        <a:rPr lang="es-ES_tradnl" sz="1400" baseline="0" dirty="0">
                          <a:solidFill>
                            <a:srgbClr val="4E3B30"/>
                          </a:solidFill>
                        </a:rPr>
                        <a:t> o irritación</a:t>
                      </a:r>
                      <a:endParaRPr lang="es-ES"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Realizar previamente un test de sensibilidad. </a:t>
                      </a:r>
                    </a:p>
                    <a:p>
                      <a:pPr marL="171450" indent="-171450">
                        <a:buFont typeface="Arial" panose="020B0604020202020204" pitchFamily="34" charset="0"/>
                        <a:buChar char="•"/>
                      </a:pPr>
                      <a:r>
                        <a:rPr lang="es-ES_tradnl" sz="1200" dirty="0">
                          <a:solidFill>
                            <a:srgbClr val="4E3B30"/>
                          </a:solidFill>
                        </a:rPr>
                        <a:t>Controlar la concentración del decolorante. </a:t>
                      </a:r>
                    </a:p>
                    <a:p>
                      <a:pPr marL="171450" indent="-171450">
                        <a:buFont typeface="Arial" panose="020B0604020202020204" pitchFamily="34" charset="0"/>
                        <a:buChar char="•"/>
                      </a:pPr>
                      <a:r>
                        <a:rPr lang="es-ES_tradnl" sz="1200" dirty="0">
                          <a:solidFill>
                            <a:srgbClr val="4E3B30"/>
                          </a:solidFill>
                        </a:rPr>
                        <a:t>Tener especial cuidado con el tiempo de exposición.</a:t>
                      </a:r>
                      <a:endParaRPr lang="es-ES" sz="1200" dirty="0">
                        <a:solidFill>
                          <a:srgbClr val="4E3B30"/>
                        </a:solidFill>
                      </a:endParaRPr>
                    </a:p>
                  </a:txBody>
                  <a:tcPr marT="45721" marB="45721"/>
                </a:tc>
                <a:extLst>
                  <a:ext uri="{0D108BD9-81ED-4DB2-BD59-A6C34878D82A}">
                    <a16:rowId xmlns="" xmlns:a16="http://schemas.microsoft.com/office/drawing/2014/main" val="10009"/>
                  </a:ext>
                </a:extLst>
              </a:tr>
              <a:tr h="660404">
                <a:tc>
                  <a:txBody>
                    <a:bodyPr/>
                    <a:lstStyle/>
                    <a:p>
                      <a:pPr algn="l"/>
                      <a:r>
                        <a:rPr lang="es-ES_tradnl" sz="1400" dirty="0">
                          <a:solidFill>
                            <a:srgbClr val="4E3B30"/>
                          </a:solidFill>
                        </a:rPr>
                        <a:t>Duración excesiva del servicio</a:t>
                      </a:r>
                      <a:endParaRPr lang="es-ES"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Organizar y planificar</a:t>
                      </a:r>
                      <a:r>
                        <a:rPr lang="es-ES_tradnl" sz="1200" baseline="0" dirty="0">
                          <a:solidFill>
                            <a:srgbClr val="4E3B30"/>
                          </a:solidFill>
                        </a:rPr>
                        <a:t> el trabajo.</a:t>
                      </a:r>
                    </a:p>
                    <a:p>
                      <a:pPr marL="171450" indent="-171450">
                        <a:buFont typeface="Arial" panose="020B0604020202020204" pitchFamily="34" charset="0"/>
                        <a:buChar char="•"/>
                      </a:pPr>
                      <a:r>
                        <a:rPr lang="es-ES_tradnl" sz="1200" baseline="0" dirty="0">
                          <a:solidFill>
                            <a:srgbClr val="4E3B30"/>
                          </a:solidFill>
                        </a:rPr>
                        <a:t>Preparar material y equipos con antelación.</a:t>
                      </a:r>
                    </a:p>
                    <a:p>
                      <a:pPr marL="171450" indent="-171450">
                        <a:buFont typeface="Arial" panose="020B0604020202020204" pitchFamily="34" charset="0"/>
                        <a:buChar char="•"/>
                      </a:pPr>
                      <a:r>
                        <a:rPr lang="es-ES_tradnl" sz="1200" baseline="0" dirty="0">
                          <a:solidFill>
                            <a:srgbClr val="4E3B30"/>
                          </a:solidFill>
                        </a:rPr>
                        <a:t>Mantener el orden y secuenciar el procedimiento. </a:t>
                      </a:r>
                      <a:endParaRPr lang="es-ES" sz="1200" dirty="0">
                        <a:solidFill>
                          <a:srgbClr val="4E3B30"/>
                        </a:solidFill>
                      </a:endParaRPr>
                    </a:p>
                  </a:txBody>
                  <a:tcPr marT="45721" marB="45721"/>
                </a:tc>
                <a:extLst>
                  <a:ext uri="{0D108BD9-81ED-4DB2-BD59-A6C34878D82A}">
                    <a16:rowId xmlns="" xmlns:a16="http://schemas.microsoft.com/office/drawing/2014/main" val="10010"/>
                  </a:ext>
                </a:extLst>
              </a:tr>
              <a:tr h="470748">
                <a:tc>
                  <a:txBody>
                    <a:bodyPr/>
                    <a:lstStyle/>
                    <a:p>
                      <a:pPr algn="l"/>
                      <a:r>
                        <a:rPr lang="es-ES_tradnl" sz="1400" dirty="0">
                          <a:solidFill>
                            <a:srgbClr val="4E3B30"/>
                          </a:solidFill>
                        </a:rPr>
                        <a:t>El</a:t>
                      </a:r>
                      <a:r>
                        <a:rPr lang="es-ES_tradnl" sz="1400" baseline="0" dirty="0">
                          <a:solidFill>
                            <a:srgbClr val="4E3B30"/>
                          </a:solidFill>
                        </a:rPr>
                        <a:t> cliente manifiesta sus quejas sobre el servicio</a:t>
                      </a:r>
                      <a:endParaRPr lang="es-ES"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Pedir disculpas </a:t>
                      </a:r>
                    </a:p>
                    <a:p>
                      <a:pPr marL="171450" indent="-171450">
                        <a:buFont typeface="Arial" panose="020B0604020202020204" pitchFamily="34" charset="0"/>
                        <a:buChar char="•"/>
                      </a:pPr>
                      <a:r>
                        <a:rPr lang="es-ES_tradnl" sz="1200" dirty="0">
                          <a:solidFill>
                            <a:srgbClr val="4E3B30"/>
                          </a:solidFill>
                        </a:rPr>
                        <a:t>Atender su reclamación con amabilidad.</a:t>
                      </a:r>
                      <a:endParaRPr lang="es-ES" sz="1200" dirty="0">
                        <a:solidFill>
                          <a:srgbClr val="4E3B30"/>
                        </a:solidFill>
                      </a:endParaRPr>
                    </a:p>
                  </a:txBody>
                  <a:tcPr marT="45721" marB="45721"/>
                </a:tc>
                <a:extLst>
                  <a:ext uri="{0D108BD9-81ED-4DB2-BD59-A6C34878D82A}">
                    <a16:rowId xmlns="" xmlns:a16="http://schemas.microsoft.com/office/drawing/2014/main" val="10011"/>
                  </a:ext>
                </a:extLst>
              </a:tr>
            </a:tbl>
          </a:graphicData>
        </a:graphic>
      </p:graphicFrame>
      <p:sp>
        <p:nvSpPr>
          <p:cNvPr id="5" name="Marcador de número de diapositiva 5"/>
          <p:cNvSpPr>
            <a:spLocks noGrp="1"/>
          </p:cNvSpPr>
          <p:nvPr>
            <p:ph type="sldNum" sz="quarter" idx="12"/>
          </p:nvPr>
        </p:nvSpPr>
        <p:spPr>
          <a:xfrm>
            <a:off x="-64394" y="6453386"/>
            <a:ext cx="540912" cy="404614"/>
          </a:xfrm>
        </p:spPr>
        <p:txBody>
          <a:bodyPr/>
          <a:lstStyle/>
          <a:p>
            <a:r>
              <a:rPr lang="en-US" sz="2000" b="1" i="1" dirty="0"/>
              <a:t>23</a:t>
            </a:r>
          </a:p>
        </p:txBody>
      </p:sp>
    </p:spTree>
    <p:extLst>
      <p:ext uri="{BB962C8B-B14F-4D97-AF65-F5344CB8AC3E}">
        <p14:creationId xmlns:p14="http://schemas.microsoft.com/office/powerpoint/2010/main" val="2370353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4041" y="746977"/>
            <a:ext cx="9989127" cy="732633"/>
          </a:xfrm>
        </p:spPr>
        <p:txBody>
          <a:bodyPr>
            <a:normAutofit/>
          </a:bodyPr>
          <a:lstStyle/>
          <a:p>
            <a:pPr algn="ctr">
              <a:lnSpc>
                <a:spcPct val="150000"/>
              </a:lnSpc>
            </a:pPr>
            <a:r>
              <a:rPr lang="es-ES_tradnl" sz="2800" b="1" dirty="0"/>
              <a:t>Protocolo de Prevención de Desviaciones en el Módulo </a:t>
            </a:r>
            <a:r>
              <a:rPr lang="es-ES_tradnl" sz="2800" b="1" u="sng" dirty="0"/>
              <a:t>Masaje</a:t>
            </a:r>
            <a:endParaRPr lang="es-ES" sz="2800" b="1" u="sng"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14738393"/>
              </p:ext>
            </p:extLst>
          </p:nvPr>
        </p:nvGraphicFramePr>
        <p:xfrm>
          <a:off x="1083584" y="1643347"/>
          <a:ext cx="10663705" cy="4288106"/>
        </p:xfrm>
        <a:graphic>
          <a:graphicData uri="http://schemas.openxmlformats.org/drawingml/2006/table">
            <a:tbl>
              <a:tblPr firstRow="1" bandRow="1">
                <a:tableStyleId>{3C2FFA5D-87B4-456A-9821-1D502468CF0F}</a:tableStyleId>
              </a:tblPr>
              <a:tblGrid>
                <a:gridCol w="4080846">
                  <a:extLst>
                    <a:ext uri="{9D8B030D-6E8A-4147-A177-3AD203B41FA5}">
                      <a16:colId xmlns="" xmlns:a16="http://schemas.microsoft.com/office/drawing/2014/main" val="20000"/>
                    </a:ext>
                  </a:extLst>
                </a:gridCol>
                <a:gridCol w="6582859">
                  <a:extLst>
                    <a:ext uri="{9D8B030D-6E8A-4147-A177-3AD203B41FA5}">
                      <a16:colId xmlns="" xmlns:a16="http://schemas.microsoft.com/office/drawing/2014/main" val="20001"/>
                    </a:ext>
                  </a:extLst>
                </a:gridCol>
              </a:tblGrid>
              <a:tr h="257642">
                <a:tc>
                  <a:txBody>
                    <a:bodyPr/>
                    <a:lstStyle/>
                    <a:p>
                      <a:pPr algn="ctr"/>
                      <a:r>
                        <a:rPr lang="es-ES_tradnl" sz="2000" dirty="0"/>
                        <a:t>¿Que  puede </a:t>
                      </a:r>
                      <a:r>
                        <a:rPr lang="es-ES_tradnl" sz="2000" dirty="0" smtClean="0"/>
                        <a:t>fallar?</a:t>
                      </a:r>
                    </a:p>
                  </a:txBody>
                  <a:tcPr marT="45721" marB="45721"/>
                </a:tc>
                <a:tc>
                  <a:txBody>
                    <a:bodyPr/>
                    <a:lstStyle/>
                    <a:p>
                      <a:pPr algn="ctr"/>
                      <a:r>
                        <a:rPr lang="es-ES_tradnl" sz="2000" dirty="0"/>
                        <a:t>Medidas Preventivas</a:t>
                      </a:r>
                      <a:endParaRPr lang="es-ES" sz="2000" u="sng" dirty="0"/>
                    </a:p>
                  </a:txBody>
                  <a:tcPr marT="45721" marB="45721"/>
                </a:tc>
                <a:extLst>
                  <a:ext uri="{0D108BD9-81ED-4DB2-BD59-A6C34878D82A}">
                    <a16:rowId xmlns="" xmlns:a16="http://schemas.microsoft.com/office/drawing/2014/main" val="10000"/>
                  </a:ext>
                </a:extLst>
              </a:tr>
              <a:tr h="406972">
                <a:tc>
                  <a:txBody>
                    <a:bodyPr/>
                    <a:lstStyle/>
                    <a:p>
                      <a:pPr algn="l"/>
                      <a:r>
                        <a:rPr lang="es-ES_tradnl" sz="1400" dirty="0">
                          <a:solidFill>
                            <a:srgbClr val="4E3B30"/>
                          </a:solidFill>
                        </a:rPr>
                        <a:t>Eritema producido por exposición IT</a:t>
                      </a:r>
                      <a:endParaRPr lang="es-ES" sz="1400" b="1" dirty="0">
                        <a:solidFill>
                          <a:srgbClr val="4E3B30"/>
                        </a:solidFill>
                      </a:endParaRPr>
                    </a:p>
                  </a:txBody>
                  <a:tcPr marT="45721" marB="45721"/>
                </a:tc>
                <a:tc>
                  <a:txBody>
                    <a:bodyPr/>
                    <a:lstStyle/>
                    <a:p>
                      <a:pPr marL="285750" indent="-285750">
                        <a:buFont typeface="Arial" panose="020B0604020202020204" pitchFamily="34" charset="0"/>
                        <a:buChar char="•"/>
                      </a:pPr>
                      <a:r>
                        <a:rPr lang="es-ES_tradnl" sz="1200" dirty="0">
                          <a:solidFill>
                            <a:srgbClr val="4E3B30"/>
                          </a:solidFill>
                        </a:rPr>
                        <a:t>Controlar el tiempo de exposición y la distancia de la</a:t>
                      </a:r>
                      <a:r>
                        <a:rPr lang="es-ES_tradnl" sz="1200" baseline="0" dirty="0">
                          <a:solidFill>
                            <a:srgbClr val="4E3B30"/>
                          </a:solidFill>
                        </a:rPr>
                        <a:t> lámpara a la piel.</a:t>
                      </a:r>
                      <a:endParaRPr lang="es-ES" sz="1200" dirty="0">
                        <a:solidFill>
                          <a:srgbClr val="4E3B30"/>
                        </a:solidFill>
                      </a:endParaRPr>
                    </a:p>
                  </a:txBody>
                  <a:tcPr marT="45721" marB="45721"/>
                </a:tc>
                <a:extLst>
                  <a:ext uri="{0D108BD9-81ED-4DB2-BD59-A6C34878D82A}">
                    <a16:rowId xmlns="" xmlns:a16="http://schemas.microsoft.com/office/drawing/2014/main" val="10001"/>
                  </a:ext>
                </a:extLst>
              </a:tr>
              <a:tr h="470748">
                <a:tc>
                  <a:txBody>
                    <a:bodyPr/>
                    <a:lstStyle/>
                    <a:p>
                      <a:pPr algn="l"/>
                      <a:r>
                        <a:rPr lang="es-ES_tradnl" sz="1400" dirty="0">
                          <a:solidFill>
                            <a:srgbClr val="4E3B30"/>
                          </a:solidFill>
                        </a:rPr>
                        <a:t>Dolor causado por alguna manipulación</a:t>
                      </a:r>
                      <a:endParaRPr lang="es-ES" sz="1400" b="1" dirty="0">
                        <a:solidFill>
                          <a:srgbClr val="4E3B30"/>
                        </a:solidFill>
                      </a:endParaRPr>
                    </a:p>
                  </a:txBody>
                  <a:tcPr marT="45721" marB="45721"/>
                </a:tc>
                <a:tc>
                  <a:txBody>
                    <a:bodyPr/>
                    <a:lstStyle/>
                    <a:p>
                      <a:pPr marL="285750" indent="-285750">
                        <a:buFont typeface="Arial" panose="020B0604020202020204" pitchFamily="34" charset="0"/>
                        <a:buChar char="•"/>
                      </a:pPr>
                      <a:r>
                        <a:rPr lang="es-ES_tradnl" sz="1200" dirty="0">
                          <a:solidFill>
                            <a:srgbClr val="4E3B30"/>
                          </a:solidFill>
                        </a:rPr>
                        <a:t>Se evitará realizando antes una observación del cliente y una ficha técnica para conocer su</a:t>
                      </a:r>
                      <a:r>
                        <a:rPr lang="es-ES_tradnl" sz="1200" baseline="0" dirty="0">
                          <a:solidFill>
                            <a:srgbClr val="4E3B30"/>
                          </a:solidFill>
                        </a:rPr>
                        <a:t> situación y realizar el protocolo a razón de las características y morfología del cliente. </a:t>
                      </a:r>
                      <a:endParaRPr lang="es-ES" sz="1200" dirty="0">
                        <a:solidFill>
                          <a:srgbClr val="4E3B30"/>
                        </a:solidFill>
                      </a:endParaRPr>
                    </a:p>
                  </a:txBody>
                  <a:tcPr marT="45721" marB="45721"/>
                </a:tc>
                <a:extLst>
                  <a:ext uri="{0D108BD9-81ED-4DB2-BD59-A6C34878D82A}">
                    <a16:rowId xmlns="" xmlns:a16="http://schemas.microsoft.com/office/drawing/2014/main" val="10002"/>
                  </a:ext>
                </a:extLst>
              </a:tr>
              <a:tr h="470748">
                <a:tc>
                  <a:txBody>
                    <a:bodyPr/>
                    <a:lstStyle/>
                    <a:p>
                      <a:pPr algn="l"/>
                      <a:r>
                        <a:rPr lang="es-ES_tradnl" sz="1400" baseline="0" dirty="0" smtClean="0">
                          <a:solidFill>
                            <a:srgbClr val="4E3B30"/>
                          </a:solidFill>
                        </a:rPr>
                        <a:t>Usuario </a:t>
                      </a:r>
                      <a:r>
                        <a:rPr lang="es-ES_tradnl" sz="1400" baseline="0" dirty="0">
                          <a:solidFill>
                            <a:srgbClr val="4E3B30"/>
                          </a:solidFill>
                        </a:rPr>
                        <a:t>con alteraciones cutáneas/patologías </a:t>
                      </a:r>
                      <a:endParaRPr lang="es-ES_tradnl" sz="1400" b="1" baseline="0"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Realizar</a:t>
                      </a:r>
                      <a:r>
                        <a:rPr lang="es-ES_tradnl" sz="1200" baseline="0" dirty="0">
                          <a:solidFill>
                            <a:srgbClr val="4E3B30"/>
                          </a:solidFill>
                        </a:rPr>
                        <a:t> una buena ficha técnica y exploración/análisis, en el caso que no se pueda realizar el servicio se derivara al profesional pertinente. </a:t>
                      </a:r>
                      <a:endParaRPr lang="es-ES" sz="1200" dirty="0">
                        <a:solidFill>
                          <a:srgbClr val="4E3B30"/>
                        </a:solidFill>
                      </a:endParaRPr>
                    </a:p>
                  </a:txBody>
                  <a:tcPr marT="45721" marB="45721"/>
                </a:tc>
                <a:extLst>
                  <a:ext uri="{0D108BD9-81ED-4DB2-BD59-A6C34878D82A}">
                    <a16:rowId xmlns="" xmlns:a16="http://schemas.microsoft.com/office/drawing/2014/main" val="10003"/>
                  </a:ext>
                </a:extLst>
              </a:tr>
              <a:tr h="470748">
                <a:tc>
                  <a:txBody>
                    <a:bodyPr/>
                    <a:lstStyle/>
                    <a:p>
                      <a:pPr algn="l"/>
                      <a:r>
                        <a:rPr lang="es-ES_tradnl" sz="1400" dirty="0">
                          <a:solidFill>
                            <a:srgbClr val="4E3B30"/>
                          </a:solidFill>
                        </a:rPr>
                        <a:t>Alergia cosmético/aceite esencial</a:t>
                      </a:r>
                      <a:endParaRPr lang="es-ES_tradnl"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Reflejar</a:t>
                      </a:r>
                      <a:r>
                        <a:rPr lang="es-ES_tradnl" sz="1200" baseline="0" dirty="0">
                          <a:solidFill>
                            <a:srgbClr val="4E3B30"/>
                          </a:solidFill>
                        </a:rPr>
                        <a:t> las alergias en la ficha técnica y realizar una prueba de sensibilidad siempre que sea posible.</a:t>
                      </a:r>
                      <a:endParaRPr lang="es-ES" sz="1200" dirty="0">
                        <a:solidFill>
                          <a:srgbClr val="4E3B30"/>
                        </a:solidFill>
                      </a:endParaRPr>
                    </a:p>
                  </a:txBody>
                  <a:tcPr marT="45721" marB="45721"/>
                </a:tc>
                <a:extLst>
                  <a:ext uri="{0D108BD9-81ED-4DB2-BD59-A6C34878D82A}">
                    <a16:rowId xmlns="" xmlns:a16="http://schemas.microsoft.com/office/drawing/2014/main" val="10004"/>
                  </a:ext>
                </a:extLst>
              </a:tr>
              <a:tr h="470748">
                <a:tc>
                  <a:txBody>
                    <a:bodyPr/>
                    <a:lstStyle/>
                    <a:p>
                      <a:pPr algn="l"/>
                      <a:r>
                        <a:rPr lang="es-ES_tradnl" sz="1400" dirty="0">
                          <a:solidFill>
                            <a:srgbClr val="4E3B30"/>
                          </a:solidFill>
                        </a:rPr>
                        <a:t>El </a:t>
                      </a:r>
                      <a:r>
                        <a:rPr lang="es-ES_tradnl" sz="1400" dirty="0" smtClean="0">
                          <a:solidFill>
                            <a:srgbClr val="4E3B30"/>
                          </a:solidFill>
                        </a:rPr>
                        <a:t>Usuario </a:t>
                      </a:r>
                      <a:r>
                        <a:rPr lang="es-ES_tradnl" sz="1400" dirty="0">
                          <a:solidFill>
                            <a:srgbClr val="4E3B30"/>
                          </a:solidFill>
                        </a:rPr>
                        <a:t>le molesta el masaje</a:t>
                      </a:r>
                      <a:endParaRPr lang="es-ES"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Preguntar</a:t>
                      </a:r>
                      <a:r>
                        <a:rPr lang="es-ES_tradnl" sz="1200" baseline="0" dirty="0">
                          <a:solidFill>
                            <a:srgbClr val="4E3B30"/>
                          </a:solidFill>
                        </a:rPr>
                        <a:t> gustos y/o preferencias.</a:t>
                      </a:r>
                    </a:p>
                    <a:p>
                      <a:pPr marL="171450" indent="-171450">
                        <a:buFont typeface="Arial" panose="020B0604020202020204" pitchFamily="34" charset="0"/>
                        <a:buChar char="•"/>
                      </a:pPr>
                      <a:r>
                        <a:rPr lang="es-ES_tradnl" sz="1200" dirty="0">
                          <a:solidFill>
                            <a:srgbClr val="4E3B30"/>
                          </a:solidFill>
                        </a:rPr>
                        <a:t>Asegurarse</a:t>
                      </a:r>
                      <a:r>
                        <a:rPr lang="es-ES_tradnl" sz="1200" baseline="0" dirty="0">
                          <a:solidFill>
                            <a:srgbClr val="4E3B30"/>
                          </a:solidFill>
                        </a:rPr>
                        <a:t> de que la presión es la adecuada, preguntándole al cliente que como va.</a:t>
                      </a:r>
                      <a:endParaRPr lang="es-ES" sz="1200" dirty="0">
                        <a:solidFill>
                          <a:srgbClr val="4E3B30"/>
                        </a:solidFill>
                      </a:endParaRPr>
                    </a:p>
                  </a:txBody>
                  <a:tcPr marT="45721" marB="45721"/>
                </a:tc>
                <a:extLst>
                  <a:ext uri="{0D108BD9-81ED-4DB2-BD59-A6C34878D82A}">
                    <a16:rowId xmlns="" xmlns:a16="http://schemas.microsoft.com/office/drawing/2014/main" val="10005"/>
                  </a:ext>
                </a:extLst>
              </a:tr>
              <a:tr h="470748">
                <a:tc>
                  <a:txBody>
                    <a:bodyPr/>
                    <a:lstStyle/>
                    <a:p>
                      <a:pPr algn="l"/>
                      <a:r>
                        <a:rPr lang="es-ES_tradnl" sz="1400" dirty="0">
                          <a:solidFill>
                            <a:srgbClr val="4E3B30"/>
                          </a:solidFill>
                        </a:rPr>
                        <a:t>Lencería sucia </a:t>
                      </a:r>
                      <a:endParaRPr lang="es-ES"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baseline="0" dirty="0">
                          <a:solidFill>
                            <a:srgbClr val="4E3B30"/>
                          </a:solidFill>
                        </a:rPr>
                        <a:t>Asegurarse que el objeto que se entrega esta en condiciones.</a:t>
                      </a:r>
                    </a:p>
                    <a:p>
                      <a:pPr marL="171450" indent="-171450">
                        <a:buFont typeface="Arial" panose="020B0604020202020204" pitchFamily="34" charset="0"/>
                        <a:buChar char="•"/>
                      </a:pPr>
                      <a:r>
                        <a:rPr lang="es-ES_tradnl" sz="1200" baseline="0" dirty="0">
                          <a:solidFill>
                            <a:srgbClr val="4E3B30"/>
                          </a:solidFill>
                        </a:rPr>
                        <a:t>Mantener la ropa sucia alejada de la limpia.</a:t>
                      </a:r>
                    </a:p>
                  </a:txBody>
                  <a:tcPr marT="45721" marB="45721"/>
                </a:tc>
                <a:extLst>
                  <a:ext uri="{0D108BD9-81ED-4DB2-BD59-A6C34878D82A}">
                    <a16:rowId xmlns="" xmlns:a16="http://schemas.microsoft.com/office/drawing/2014/main" val="10006"/>
                  </a:ext>
                </a:extLst>
              </a:tr>
              <a:tr h="660404">
                <a:tc>
                  <a:txBody>
                    <a:bodyPr/>
                    <a:lstStyle/>
                    <a:p>
                      <a:pPr algn="l"/>
                      <a:r>
                        <a:rPr lang="es-ES_tradnl" sz="1400" dirty="0">
                          <a:solidFill>
                            <a:srgbClr val="4E3B30"/>
                          </a:solidFill>
                        </a:rPr>
                        <a:t>Duración excesiva del servicio</a:t>
                      </a:r>
                      <a:endParaRPr lang="es-ES"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Organizar y planificar</a:t>
                      </a:r>
                      <a:r>
                        <a:rPr lang="es-ES_tradnl" sz="1200" baseline="0" dirty="0">
                          <a:solidFill>
                            <a:srgbClr val="4E3B30"/>
                          </a:solidFill>
                        </a:rPr>
                        <a:t> el trabajo.</a:t>
                      </a:r>
                    </a:p>
                    <a:p>
                      <a:pPr marL="171450" indent="-171450">
                        <a:buFont typeface="Arial" panose="020B0604020202020204" pitchFamily="34" charset="0"/>
                        <a:buChar char="•"/>
                      </a:pPr>
                      <a:r>
                        <a:rPr lang="es-ES_tradnl" sz="1200" baseline="0" dirty="0">
                          <a:solidFill>
                            <a:srgbClr val="4E3B30"/>
                          </a:solidFill>
                        </a:rPr>
                        <a:t>Preparar material y equipos con antelación.</a:t>
                      </a:r>
                    </a:p>
                    <a:p>
                      <a:pPr marL="171450" indent="-171450">
                        <a:buFont typeface="Arial" panose="020B0604020202020204" pitchFamily="34" charset="0"/>
                        <a:buChar char="•"/>
                      </a:pPr>
                      <a:r>
                        <a:rPr lang="es-ES_tradnl" sz="1200" baseline="0" dirty="0">
                          <a:solidFill>
                            <a:srgbClr val="4E3B30"/>
                          </a:solidFill>
                        </a:rPr>
                        <a:t>Mantener el orden y secuenciar el procedimiento. </a:t>
                      </a:r>
                      <a:endParaRPr lang="es-ES" sz="1200" dirty="0">
                        <a:solidFill>
                          <a:srgbClr val="4E3B30"/>
                        </a:solidFill>
                      </a:endParaRPr>
                    </a:p>
                  </a:txBody>
                  <a:tcPr marT="45721" marB="45721"/>
                </a:tc>
                <a:extLst>
                  <a:ext uri="{0D108BD9-81ED-4DB2-BD59-A6C34878D82A}">
                    <a16:rowId xmlns="" xmlns:a16="http://schemas.microsoft.com/office/drawing/2014/main" val="10007"/>
                  </a:ext>
                </a:extLst>
              </a:tr>
              <a:tr h="470748">
                <a:tc>
                  <a:txBody>
                    <a:bodyPr/>
                    <a:lstStyle/>
                    <a:p>
                      <a:pPr algn="l"/>
                      <a:r>
                        <a:rPr lang="es-ES_tradnl" sz="1400" dirty="0">
                          <a:solidFill>
                            <a:srgbClr val="4E3B30"/>
                          </a:solidFill>
                        </a:rPr>
                        <a:t>El</a:t>
                      </a:r>
                      <a:r>
                        <a:rPr lang="es-ES_tradnl" sz="1400" baseline="0" dirty="0">
                          <a:solidFill>
                            <a:srgbClr val="4E3B30"/>
                          </a:solidFill>
                        </a:rPr>
                        <a:t> </a:t>
                      </a:r>
                      <a:r>
                        <a:rPr lang="es-ES_tradnl" sz="1400" baseline="0" dirty="0" smtClean="0">
                          <a:solidFill>
                            <a:srgbClr val="4E3B30"/>
                          </a:solidFill>
                        </a:rPr>
                        <a:t>usuario </a:t>
                      </a:r>
                      <a:r>
                        <a:rPr lang="es-ES_tradnl" sz="1400" baseline="0" dirty="0">
                          <a:solidFill>
                            <a:srgbClr val="4E3B30"/>
                          </a:solidFill>
                        </a:rPr>
                        <a:t>manifiesta sus quejas sobre el servicio</a:t>
                      </a:r>
                      <a:endParaRPr lang="es-ES"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Pedir disculpas </a:t>
                      </a:r>
                    </a:p>
                    <a:p>
                      <a:pPr marL="171450" indent="-171450">
                        <a:buFont typeface="Arial" panose="020B0604020202020204" pitchFamily="34" charset="0"/>
                        <a:buChar char="•"/>
                      </a:pPr>
                      <a:r>
                        <a:rPr lang="es-ES_tradnl" sz="1200" dirty="0">
                          <a:solidFill>
                            <a:srgbClr val="4E3B30"/>
                          </a:solidFill>
                        </a:rPr>
                        <a:t>Atender su reclamación con amabilidad.</a:t>
                      </a:r>
                      <a:endParaRPr lang="es-ES" sz="1200" dirty="0">
                        <a:solidFill>
                          <a:srgbClr val="4E3B30"/>
                        </a:solidFill>
                      </a:endParaRPr>
                    </a:p>
                  </a:txBody>
                  <a:tcPr marT="45721" marB="45721"/>
                </a:tc>
                <a:extLst>
                  <a:ext uri="{0D108BD9-81ED-4DB2-BD59-A6C34878D82A}">
                    <a16:rowId xmlns="" xmlns:a16="http://schemas.microsoft.com/office/drawing/2014/main" val="10008"/>
                  </a:ext>
                </a:extLst>
              </a:tr>
            </a:tbl>
          </a:graphicData>
        </a:graphic>
      </p:graphicFrame>
      <p:sp>
        <p:nvSpPr>
          <p:cNvPr id="5" name="Marcador de número de diapositiva 5"/>
          <p:cNvSpPr>
            <a:spLocks noGrp="1"/>
          </p:cNvSpPr>
          <p:nvPr>
            <p:ph type="sldNum" sz="quarter" idx="12"/>
          </p:nvPr>
        </p:nvSpPr>
        <p:spPr>
          <a:xfrm>
            <a:off x="-64394" y="6453386"/>
            <a:ext cx="540912" cy="404614"/>
          </a:xfrm>
        </p:spPr>
        <p:txBody>
          <a:bodyPr/>
          <a:lstStyle/>
          <a:p>
            <a:r>
              <a:rPr lang="en-US" sz="2000" b="1" i="1" dirty="0"/>
              <a:t>24</a:t>
            </a:r>
          </a:p>
        </p:txBody>
      </p:sp>
    </p:spTree>
    <p:extLst>
      <p:ext uri="{BB962C8B-B14F-4D97-AF65-F5344CB8AC3E}">
        <p14:creationId xmlns:p14="http://schemas.microsoft.com/office/powerpoint/2010/main" val="1227032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8434" y="708342"/>
            <a:ext cx="9989127" cy="732633"/>
          </a:xfrm>
        </p:spPr>
        <p:txBody>
          <a:bodyPr>
            <a:normAutofit/>
          </a:bodyPr>
          <a:lstStyle/>
          <a:p>
            <a:pPr algn="ctr">
              <a:lnSpc>
                <a:spcPct val="150000"/>
              </a:lnSpc>
            </a:pPr>
            <a:r>
              <a:rPr lang="es-ES_tradnl" sz="2400" b="1" dirty="0"/>
              <a:t>Protocolo de Prevención de Desviaciones en el Módulo </a:t>
            </a:r>
            <a:r>
              <a:rPr lang="es-ES_tradnl" sz="2400" b="1" u="sng" dirty="0"/>
              <a:t>Micropigmentación</a:t>
            </a:r>
            <a:r>
              <a:rPr lang="es-ES_tradnl" sz="2400" b="1" dirty="0"/>
              <a:t> </a:t>
            </a:r>
            <a:endParaRPr lang="es-ES" sz="2400" b="1" u="sng"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65504355"/>
              </p:ext>
            </p:extLst>
          </p:nvPr>
        </p:nvGraphicFramePr>
        <p:xfrm>
          <a:off x="1085339" y="1524000"/>
          <a:ext cx="10663705" cy="4395186"/>
        </p:xfrm>
        <a:graphic>
          <a:graphicData uri="http://schemas.openxmlformats.org/drawingml/2006/table">
            <a:tbl>
              <a:tblPr firstRow="1" bandRow="1">
                <a:tableStyleId>{3C2FFA5D-87B4-456A-9821-1D502468CF0F}</a:tableStyleId>
              </a:tblPr>
              <a:tblGrid>
                <a:gridCol w="4080846">
                  <a:extLst>
                    <a:ext uri="{9D8B030D-6E8A-4147-A177-3AD203B41FA5}">
                      <a16:colId xmlns="" xmlns:a16="http://schemas.microsoft.com/office/drawing/2014/main" val="20000"/>
                    </a:ext>
                  </a:extLst>
                </a:gridCol>
                <a:gridCol w="6582859">
                  <a:extLst>
                    <a:ext uri="{9D8B030D-6E8A-4147-A177-3AD203B41FA5}">
                      <a16:colId xmlns="" xmlns:a16="http://schemas.microsoft.com/office/drawing/2014/main" val="20001"/>
                    </a:ext>
                  </a:extLst>
                </a:gridCol>
              </a:tblGrid>
              <a:tr h="361950">
                <a:tc>
                  <a:txBody>
                    <a:bodyPr/>
                    <a:lstStyle/>
                    <a:p>
                      <a:pPr algn="ctr"/>
                      <a:r>
                        <a:rPr lang="es-ES_tradnl" sz="2000" dirty="0"/>
                        <a:t>¿Que  puede fallar</a:t>
                      </a:r>
                      <a:r>
                        <a:rPr lang="es-ES_tradnl" sz="2000" dirty="0" smtClean="0"/>
                        <a:t>?</a:t>
                      </a:r>
                      <a:endParaRPr lang="es-ES_tradnl" sz="2000" dirty="0"/>
                    </a:p>
                  </a:txBody>
                  <a:tcPr marT="45721" marB="45721"/>
                </a:tc>
                <a:tc>
                  <a:txBody>
                    <a:bodyPr/>
                    <a:lstStyle/>
                    <a:p>
                      <a:pPr algn="ctr"/>
                      <a:r>
                        <a:rPr lang="es-ES_tradnl" sz="2000" dirty="0"/>
                        <a:t>Medidas Preventivas</a:t>
                      </a:r>
                      <a:endParaRPr lang="es-ES" sz="2000" u="sng" dirty="0"/>
                    </a:p>
                  </a:txBody>
                  <a:tcPr marT="45721" marB="45721"/>
                </a:tc>
                <a:extLst>
                  <a:ext uri="{0D108BD9-81ED-4DB2-BD59-A6C34878D82A}">
                    <a16:rowId xmlns="" xmlns:a16="http://schemas.microsoft.com/office/drawing/2014/main" val="10000"/>
                  </a:ext>
                </a:extLst>
              </a:tr>
              <a:tr h="470748">
                <a:tc>
                  <a:txBody>
                    <a:bodyPr/>
                    <a:lstStyle/>
                    <a:p>
                      <a:pPr algn="l"/>
                      <a:r>
                        <a:rPr lang="es-ES_tradnl" sz="1400" dirty="0">
                          <a:solidFill>
                            <a:srgbClr val="4E3B30"/>
                          </a:solidFill>
                        </a:rPr>
                        <a:t>Resultados no son</a:t>
                      </a:r>
                      <a:r>
                        <a:rPr lang="es-ES_tradnl" sz="1400" baseline="0" dirty="0">
                          <a:solidFill>
                            <a:srgbClr val="4E3B30"/>
                          </a:solidFill>
                        </a:rPr>
                        <a:t> los deseados </a:t>
                      </a:r>
                      <a:endParaRPr lang="es-ES" sz="1400" b="1" dirty="0">
                        <a:solidFill>
                          <a:srgbClr val="4E3B30"/>
                        </a:solidFill>
                      </a:endParaRPr>
                    </a:p>
                  </a:txBody>
                  <a:tcPr marT="45721" marB="45721"/>
                </a:tc>
                <a:tc>
                  <a:txBody>
                    <a:bodyPr/>
                    <a:lstStyle/>
                    <a:p>
                      <a:pPr marL="285750" indent="-285750">
                        <a:buFont typeface="Arial" panose="020B0604020202020204" pitchFamily="34" charset="0"/>
                        <a:buChar char="•"/>
                      </a:pPr>
                      <a:r>
                        <a:rPr lang="es-ES_tradnl" sz="1200" dirty="0">
                          <a:solidFill>
                            <a:srgbClr val="4E3B30"/>
                          </a:solidFill>
                        </a:rPr>
                        <a:t>Importante realizar un buen diseño previo</a:t>
                      </a:r>
                      <a:r>
                        <a:rPr lang="es-ES_tradnl" sz="1200" baseline="0" dirty="0">
                          <a:solidFill>
                            <a:srgbClr val="4E3B30"/>
                          </a:solidFill>
                        </a:rPr>
                        <a:t> e informar y mostrar al usuario como quedaría el tratamiento, para que no se haga falsas expectativas. </a:t>
                      </a:r>
                      <a:endParaRPr lang="es-ES" sz="1200" dirty="0">
                        <a:solidFill>
                          <a:srgbClr val="4E3B30"/>
                        </a:solidFill>
                      </a:endParaRPr>
                    </a:p>
                  </a:txBody>
                  <a:tcPr marT="45721" marB="45721"/>
                </a:tc>
                <a:extLst>
                  <a:ext uri="{0D108BD9-81ED-4DB2-BD59-A6C34878D82A}">
                    <a16:rowId xmlns="" xmlns:a16="http://schemas.microsoft.com/office/drawing/2014/main" val="10001"/>
                  </a:ext>
                </a:extLst>
              </a:tr>
              <a:tr h="356638">
                <a:tc>
                  <a:txBody>
                    <a:bodyPr/>
                    <a:lstStyle/>
                    <a:p>
                      <a:pPr algn="l"/>
                      <a:r>
                        <a:rPr lang="es-ES_tradnl" sz="1400" dirty="0">
                          <a:solidFill>
                            <a:srgbClr val="4E3B30"/>
                          </a:solidFill>
                        </a:rPr>
                        <a:t>Reacciones</a:t>
                      </a:r>
                      <a:r>
                        <a:rPr lang="es-ES_tradnl" sz="1400" baseline="0" dirty="0">
                          <a:solidFill>
                            <a:srgbClr val="4E3B30"/>
                          </a:solidFill>
                        </a:rPr>
                        <a:t> alérgicas </a:t>
                      </a:r>
                      <a:endParaRPr lang="es-ES" sz="1400" b="1" dirty="0">
                        <a:solidFill>
                          <a:srgbClr val="4E3B30"/>
                        </a:solidFill>
                      </a:endParaRPr>
                    </a:p>
                  </a:txBody>
                  <a:tcPr marT="45721" marB="45721"/>
                </a:tc>
                <a:tc>
                  <a:txBody>
                    <a:bodyPr/>
                    <a:lstStyle/>
                    <a:p>
                      <a:pPr marL="285750" indent="-285750">
                        <a:buFont typeface="Arial" panose="020B0604020202020204" pitchFamily="34" charset="0"/>
                        <a:buChar char="•"/>
                      </a:pPr>
                      <a:r>
                        <a:rPr lang="es-ES_tradnl" sz="1200" dirty="0">
                          <a:solidFill>
                            <a:srgbClr val="4E3B30"/>
                          </a:solidFill>
                        </a:rPr>
                        <a:t>Realizar la prueba</a:t>
                      </a:r>
                      <a:r>
                        <a:rPr lang="es-ES_tradnl" sz="1200" baseline="0" dirty="0">
                          <a:solidFill>
                            <a:srgbClr val="4E3B30"/>
                          </a:solidFill>
                        </a:rPr>
                        <a:t> de alergia con todos los pigmentos a utilizar. </a:t>
                      </a:r>
                      <a:endParaRPr lang="es-ES" sz="1200" dirty="0">
                        <a:solidFill>
                          <a:srgbClr val="4E3B30"/>
                        </a:solidFill>
                      </a:endParaRPr>
                    </a:p>
                  </a:txBody>
                  <a:tcPr marT="45721" marB="45721"/>
                </a:tc>
                <a:extLst>
                  <a:ext uri="{0D108BD9-81ED-4DB2-BD59-A6C34878D82A}">
                    <a16:rowId xmlns="" xmlns:a16="http://schemas.microsoft.com/office/drawing/2014/main" val="10002"/>
                  </a:ext>
                </a:extLst>
              </a:tr>
              <a:tr h="470748">
                <a:tc>
                  <a:txBody>
                    <a:bodyPr/>
                    <a:lstStyle/>
                    <a:p>
                      <a:pPr algn="l"/>
                      <a:r>
                        <a:rPr lang="es-ES_tradnl" sz="1400" baseline="0" dirty="0">
                          <a:solidFill>
                            <a:srgbClr val="4E3B30"/>
                          </a:solidFill>
                        </a:rPr>
                        <a:t>Posibles reacciones adversas</a:t>
                      </a:r>
                      <a:endParaRPr lang="es-ES_tradnl" sz="1400" b="1" baseline="0"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Especificar todo en el consentimiento informado y asegurarnos que</a:t>
                      </a:r>
                      <a:r>
                        <a:rPr lang="es-ES_tradnl" sz="1200" baseline="0" dirty="0">
                          <a:solidFill>
                            <a:srgbClr val="4E3B30"/>
                          </a:solidFill>
                        </a:rPr>
                        <a:t> el cliente entienda lo que le puede pasar. </a:t>
                      </a:r>
                      <a:endParaRPr lang="es-ES" sz="1200" dirty="0">
                        <a:solidFill>
                          <a:srgbClr val="4E3B30"/>
                        </a:solidFill>
                      </a:endParaRPr>
                    </a:p>
                  </a:txBody>
                  <a:tcPr marT="45721" marB="45721"/>
                </a:tc>
                <a:extLst>
                  <a:ext uri="{0D108BD9-81ED-4DB2-BD59-A6C34878D82A}">
                    <a16:rowId xmlns="" xmlns:a16="http://schemas.microsoft.com/office/drawing/2014/main" val="10003"/>
                  </a:ext>
                </a:extLst>
              </a:tr>
              <a:tr h="470748">
                <a:tc>
                  <a:txBody>
                    <a:bodyPr/>
                    <a:lstStyle/>
                    <a:p>
                      <a:pPr algn="l"/>
                      <a:r>
                        <a:rPr lang="es-ES_tradnl" sz="1400">
                          <a:solidFill>
                            <a:srgbClr val="4E3B30"/>
                          </a:solidFill>
                        </a:rPr>
                        <a:t>Dolor excesivo</a:t>
                      </a:r>
                      <a:endParaRPr lang="es-ES_tradnl"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Informar</a:t>
                      </a:r>
                      <a:r>
                        <a:rPr lang="es-ES_tradnl" sz="1200" baseline="0" dirty="0">
                          <a:solidFill>
                            <a:srgbClr val="4E3B30"/>
                          </a:solidFill>
                        </a:rPr>
                        <a:t> al usuario de forma clara que es una técnica incisiva que molesta en mayor o menor medida dependiendo del umbral del dolor de cada persona. </a:t>
                      </a:r>
                      <a:endParaRPr lang="es-ES" sz="1200" dirty="0">
                        <a:solidFill>
                          <a:srgbClr val="4E3B30"/>
                        </a:solidFill>
                      </a:endParaRPr>
                    </a:p>
                  </a:txBody>
                  <a:tcPr marT="45721" marB="45721"/>
                </a:tc>
                <a:extLst>
                  <a:ext uri="{0D108BD9-81ED-4DB2-BD59-A6C34878D82A}">
                    <a16:rowId xmlns="" xmlns:a16="http://schemas.microsoft.com/office/drawing/2014/main" val="10004"/>
                  </a:ext>
                </a:extLst>
              </a:tr>
              <a:tr h="660404">
                <a:tc>
                  <a:txBody>
                    <a:bodyPr/>
                    <a:lstStyle/>
                    <a:p>
                      <a:pPr algn="l"/>
                      <a:r>
                        <a:rPr lang="es-ES_tradnl" sz="1400" dirty="0">
                          <a:solidFill>
                            <a:srgbClr val="4E3B30"/>
                          </a:solidFill>
                        </a:rPr>
                        <a:t>Infecciones</a:t>
                      </a:r>
                      <a:r>
                        <a:rPr lang="es-ES_tradnl" sz="1400" baseline="0" dirty="0">
                          <a:solidFill>
                            <a:srgbClr val="4E3B30"/>
                          </a:solidFill>
                        </a:rPr>
                        <a:t> </a:t>
                      </a:r>
                      <a:endParaRPr lang="es-ES"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Cumplir</a:t>
                      </a:r>
                      <a:r>
                        <a:rPr lang="es-ES_tradnl" sz="1200" baseline="0" dirty="0">
                          <a:solidFill>
                            <a:srgbClr val="4E3B30"/>
                          </a:solidFill>
                        </a:rPr>
                        <a:t> todas las medidas de seguridad e higiene según la normativa de una forma muy escrupulosa, creando protocolos a seguir para la limpieza y desinfección de las instalaciones, utensilios. (empleo de utensilios de un solo uso). </a:t>
                      </a:r>
                      <a:endParaRPr lang="es-ES" sz="1200" dirty="0">
                        <a:solidFill>
                          <a:srgbClr val="4E3B30"/>
                        </a:solidFill>
                      </a:endParaRPr>
                    </a:p>
                  </a:txBody>
                  <a:tcPr marT="45721" marB="45721"/>
                </a:tc>
                <a:extLst>
                  <a:ext uri="{0D108BD9-81ED-4DB2-BD59-A6C34878D82A}">
                    <a16:rowId xmlns="" xmlns:a16="http://schemas.microsoft.com/office/drawing/2014/main" val="10005"/>
                  </a:ext>
                </a:extLst>
              </a:tr>
              <a:tr h="360612">
                <a:tc>
                  <a:txBody>
                    <a:bodyPr/>
                    <a:lstStyle/>
                    <a:p>
                      <a:pPr algn="l"/>
                      <a:r>
                        <a:rPr lang="es-ES_tradnl" sz="1400" dirty="0">
                          <a:solidFill>
                            <a:srgbClr val="4E3B30"/>
                          </a:solidFill>
                        </a:rPr>
                        <a:t>Variaciones</a:t>
                      </a:r>
                      <a:r>
                        <a:rPr lang="es-ES_tradnl" sz="1400" baseline="0" dirty="0">
                          <a:solidFill>
                            <a:srgbClr val="4E3B30"/>
                          </a:solidFill>
                        </a:rPr>
                        <a:t> en el color</a:t>
                      </a:r>
                      <a:endParaRPr lang="es-ES"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baseline="0" dirty="0">
                          <a:solidFill>
                            <a:srgbClr val="4E3B30"/>
                          </a:solidFill>
                        </a:rPr>
                        <a:t>Realizar y ajustar el color y explicar al usuario la evolución normal que sufre el color.</a:t>
                      </a:r>
                    </a:p>
                  </a:txBody>
                  <a:tcPr marT="45721" marB="45721"/>
                </a:tc>
                <a:extLst>
                  <a:ext uri="{0D108BD9-81ED-4DB2-BD59-A6C34878D82A}">
                    <a16:rowId xmlns="" xmlns:a16="http://schemas.microsoft.com/office/drawing/2014/main" val="10006"/>
                  </a:ext>
                </a:extLst>
              </a:tr>
              <a:tr h="660404">
                <a:tc>
                  <a:txBody>
                    <a:bodyPr/>
                    <a:lstStyle/>
                    <a:p>
                      <a:pPr algn="l"/>
                      <a:r>
                        <a:rPr lang="es-ES_tradnl" sz="1400" dirty="0">
                          <a:solidFill>
                            <a:srgbClr val="4E3B30"/>
                          </a:solidFill>
                        </a:rPr>
                        <a:t>Duración excesiva del servicio</a:t>
                      </a:r>
                      <a:endParaRPr lang="es-ES"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Organizar y planificar</a:t>
                      </a:r>
                      <a:r>
                        <a:rPr lang="es-ES_tradnl" sz="1200" baseline="0" dirty="0">
                          <a:solidFill>
                            <a:srgbClr val="4E3B30"/>
                          </a:solidFill>
                        </a:rPr>
                        <a:t> el trabajo.</a:t>
                      </a:r>
                    </a:p>
                    <a:p>
                      <a:pPr marL="171450" indent="-171450">
                        <a:buFont typeface="Arial" panose="020B0604020202020204" pitchFamily="34" charset="0"/>
                        <a:buChar char="•"/>
                      </a:pPr>
                      <a:r>
                        <a:rPr lang="es-ES_tradnl" sz="1200" baseline="0" dirty="0">
                          <a:solidFill>
                            <a:srgbClr val="4E3B30"/>
                          </a:solidFill>
                        </a:rPr>
                        <a:t>Preparar material y equipos con antelación.</a:t>
                      </a:r>
                    </a:p>
                    <a:p>
                      <a:pPr marL="171450" indent="-171450">
                        <a:buFont typeface="Arial" panose="020B0604020202020204" pitchFamily="34" charset="0"/>
                        <a:buChar char="•"/>
                      </a:pPr>
                      <a:r>
                        <a:rPr lang="es-ES_tradnl" sz="1200" baseline="0" dirty="0">
                          <a:solidFill>
                            <a:srgbClr val="4E3B30"/>
                          </a:solidFill>
                        </a:rPr>
                        <a:t>Mantener el orden y secuenciar el procedimiento. </a:t>
                      </a:r>
                      <a:endParaRPr lang="es-ES" sz="1200" dirty="0">
                        <a:solidFill>
                          <a:srgbClr val="4E3B30"/>
                        </a:solidFill>
                      </a:endParaRPr>
                    </a:p>
                  </a:txBody>
                  <a:tcPr marT="45721" marB="45721"/>
                </a:tc>
                <a:extLst>
                  <a:ext uri="{0D108BD9-81ED-4DB2-BD59-A6C34878D82A}">
                    <a16:rowId xmlns="" xmlns:a16="http://schemas.microsoft.com/office/drawing/2014/main" val="10007"/>
                  </a:ext>
                </a:extLst>
              </a:tr>
              <a:tr h="548642">
                <a:tc>
                  <a:txBody>
                    <a:bodyPr/>
                    <a:lstStyle/>
                    <a:p>
                      <a:pPr algn="l"/>
                      <a:r>
                        <a:rPr lang="es-ES_tradnl" sz="1400" dirty="0">
                          <a:solidFill>
                            <a:srgbClr val="4E3B30"/>
                          </a:solidFill>
                        </a:rPr>
                        <a:t>El</a:t>
                      </a:r>
                      <a:r>
                        <a:rPr lang="es-ES_tradnl" sz="1400" baseline="0" dirty="0">
                          <a:solidFill>
                            <a:srgbClr val="4E3B30"/>
                          </a:solidFill>
                        </a:rPr>
                        <a:t> usuario manifiesta sus quejas sobre el servicio</a:t>
                      </a:r>
                      <a:endParaRPr lang="es-ES" sz="1400" b="1" dirty="0">
                        <a:solidFill>
                          <a:srgbClr val="4E3B30"/>
                        </a:solidFill>
                      </a:endParaRPr>
                    </a:p>
                  </a:txBody>
                  <a:tcPr marT="45721" marB="45721"/>
                </a:tc>
                <a:tc>
                  <a:txBody>
                    <a:bodyPr/>
                    <a:lstStyle/>
                    <a:p>
                      <a:pPr marL="171450" indent="-171450">
                        <a:buFont typeface="Arial" panose="020B0604020202020204" pitchFamily="34" charset="0"/>
                        <a:buChar char="•"/>
                      </a:pPr>
                      <a:r>
                        <a:rPr lang="es-ES_tradnl" sz="1200" dirty="0">
                          <a:solidFill>
                            <a:srgbClr val="4E3B30"/>
                          </a:solidFill>
                        </a:rPr>
                        <a:t>Pedir disculpas </a:t>
                      </a:r>
                    </a:p>
                    <a:p>
                      <a:pPr marL="171450" indent="-171450">
                        <a:buFont typeface="Arial" panose="020B0604020202020204" pitchFamily="34" charset="0"/>
                        <a:buChar char="•"/>
                      </a:pPr>
                      <a:r>
                        <a:rPr lang="es-ES_tradnl" sz="1200" dirty="0">
                          <a:solidFill>
                            <a:srgbClr val="4E3B30"/>
                          </a:solidFill>
                        </a:rPr>
                        <a:t>Atender su reclamación con amabilidad.</a:t>
                      </a:r>
                      <a:endParaRPr lang="es-ES" sz="1200" dirty="0">
                        <a:solidFill>
                          <a:srgbClr val="4E3B30"/>
                        </a:solidFill>
                      </a:endParaRPr>
                    </a:p>
                  </a:txBody>
                  <a:tcPr marT="45721" marB="45721"/>
                </a:tc>
                <a:extLst>
                  <a:ext uri="{0D108BD9-81ED-4DB2-BD59-A6C34878D82A}">
                    <a16:rowId xmlns="" xmlns:a16="http://schemas.microsoft.com/office/drawing/2014/main" val="10008"/>
                  </a:ext>
                </a:extLst>
              </a:tr>
            </a:tbl>
          </a:graphicData>
        </a:graphic>
      </p:graphicFrame>
      <p:sp>
        <p:nvSpPr>
          <p:cNvPr id="5" name="Marcador de número de diapositiva 5"/>
          <p:cNvSpPr>
            <a:spLocks noGrp="1"/>
          </p:cNvSpPr>
          <p:nvPr>
            <p:ph type="sldNum" sz="quarter" idx="12"/>
          </p:nvPr>
        </p:nvSpPr>
        <p:spPr>
          <a:xfrm>
            <a:off x="-64394" y="6453386"/>
            <a:ext cx="540912" cy="404614"/>
          </a:xfrm>
        </p:spPr>
        <p:txBody>
          <a:bodyPr/>
          <a:lstStyle/>
          <a:p>
            <a:r>
              <a:rPr lang="en-US" sz="2000" b="1" i="1" dirty="0"/>
              <a:t>25</a:t>
            </a:r>
          </a:p>
        </p:txBody>
      </p:sp>
    </p:spTree>
    <p:extLst>
      <p:ext uri="{BB962C8B-B14F-4D97-AF65-F5344CB8AC3E}">
        <p14:creationId xmlns:p14="http://schemas.microsoft.com/office/powerpoint/2010/main" val="3227391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3785" y="534256"/>
            <a:ext cx="9989127" cy="732633"/>
          </a:xfrm>
        </p:spPr>
        <p:txBody>
          <a:bodyPr>
            <a:normAutofit/>
          </a:bodyPr>
          <a:lstStyle/>
          <a:p>
            <a:pPr>
              <a:lnSpc>
                <a:spcPct val="150000"/>
              </a:lnSpc>
            </a:pPr>
            <a:r>
              <a:rPr lang="es-ES_tradnl" sz="2400" b="1" dirty="0"/>
              <a:t>Protocolo de Prevención de Desviaciones en la </a:t>
            </a:r>
            <a:r>
              <a:rPr lang="es-ES_tradnl" sz="2400" b="1" dirty="0" smtClean="0"/>
              <a:t>Despedida </a:t>
            </a:r>
            <a:r>
              <a:rPr lang="es-ES_tradnl" sz="2400" b="1" dirty="0"/>
              <a:t>del </a:t>
            </a:r>
            <a:r>
              <a:rPr lang="es-ES_tradnl" sz="2400" b="1" dirty="0" smtClean="0"/>
              <a:t>Usuario</a:t>
            </a:r>
            <a:endParaRPr lang="es-ES" sz="2400" b="1" u="sng"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18544096"/>
              </p:ext>
            </p:extLst>
          </p:nvPr>
        </p:nvGraphicFramePr>
        <p:xfrm>
          <a:off x="998020" y="1232772"/>
          <a:ext cx="11033559" cy="3591629"/>
        </p:xfrm>
        <a:graphic>
          <a:graphicData uri="http://schemas.openxmlformats.org/drawingml/2006/table">
            <a:tbl>
              <a:tblPr firstRow="1" bandRow="1">
                <a:tableStyleId>{3C2FFA5D-87B4-456A-9821-1D502468CF0F}</a:tableStyleId>
              </a:tblPr>
              <a:tblGrid>
                <a:gridCol w="4444359">
                  <a:extLst>
                    <a:ext uri="{9D8B030D-6E8A-4147-A177-3AD203B41FA5}">
                      <a16:colId xmlns="" xmlns:a16="http://schemas.microsoft.com/office/drawing/2014/main" val="20000"/>
                    </a:ext>
                  </a:extLst>
                </a:gridCol>
                <a:gridCol w="6589200">
                  <a:extLst>
                    <a:ext uri="{9D8B030D-6E8A-4147-A177-3AD203B41FA5}">
                      <a16:colId xmlns="" xmlns:a16="http://schemas.microsoft.com/office/drawing/2014/main" val="20001"/>
                    </a:ext>
                  </a:extLst>
                </a:gridCol>
              </a:tblGrid>
              <a:tr h="389468">
                <a:tc>
                  <a:txBody>
                    <a:bodyPr/>
                    <a:lstStyle/>
                    <a:p>
                      <a:pPr algn="ctr"/>
                      <a:r>
                        <a:rPr lang="es-ES_tradnl" sz="2000" dirty="0"/>
                        <a:t>¿Que  puede fallar?</a:t>
                      </a:r>
                      <a:endParaRPr lang="es-ES" sz="2000" dirty="0"/>
                    </a:p>
                  </a:txBody>
                  <a:tcPr marT="45721" marB="45721"/>
                </a:tc>
                <a:tc>
                  <a:txBody>
                    <a:bodyPr/>
                    <a:lstStyle/>
                    <a:p>
                      <a:pPr algn="ctr"/>
                      <a:r>
                        <a:rPr lang="es-ES_tradnl" sz="2000" dirty="0"/>
                        <a:t>Medidas Preventivas</a:t>
                      </a:r>
                      <a:endParaRPr lang="es-ES" sz="2000" u="sng" dirty="0"/>
                    </a:p>
                  </a:txBody>
                  <a:tcPr marT="45721" marB="45721"/>
                </a:tc>
                <a:extLst>
                  <a:ext uri="{0D108BD9-81ED-4DB2-BD59-A6C34878D82A}">
                    <a16:rowId xmlns="" xmlns:a16="http://schemas.microsoft.com/office/drawing/2014/main" val="10000"/>
                  </a:ext>
                </a:extLst>
              </a:tr>
              <a:tr h="470748">
                <a:tc>
                  <a:txBody>
                    <a:bodyPr/>
                    <a:lstStyle/>
                    <a:p>
                      <a:pPr rtl="0" fontAlgn="t">
                        <a:spcBef>
                          <a:spcPts val="0"/>
                        </a:spcBef>
                        <a:spcAft>
                          <a:spcPts val="0"/>
                        </a:spcAft>
                      </a:pPr>
                      <a:r>
                        <a:rPr lang="es-ES" sz="1100" b="0" i="0" u="none" strike="noStrike" dirty="0">
                          <a:solidFill>
                            <a:srgbClr val="4E3B30"/>
                          </a:solidFill>
                          <a:effectLst/>
                          <a:latin typeface="+mj-lt"/>
                        </a:rPr>
                        <a:t>El </a:t>
                      </a:r>
                      <a:r>
                        <a:rPr lang="es-ES" sz="1100" b="0" i="0" u="none" strike="noStrike" dirty="0" smtClean="0">
                          <a:solidFill>
                            <a:srgbClr val="4E3B30"/>
                          </a:solidFill>
                          <a:effectLst/>
                          <a:latin typeface="+mj-lt"/>
                        </a:rPr>
                        <a:t>usuario</a:t>
                      </a:r>
                      <a:r>
                        <a:rPr lang="es-ES" sz="1100" b="0" i="0" u="none" strike="noStrike" baseline="0" dirty="0" smtClean="0">
                          <a:solidFill>
                            <a:srgbClr val="4E3B30"/>
                          </a:solidFill>
                          <a:effectLst/>
                          <a:latin typeface="+mj-lt"/>
                        </a:rPr>
                        <a:t> </a:t>
                      </a:r>
                      <a:r>
                        <a:rPr lang="es-ES" sz="1100" b="0" i="0" u="none" strike="noStrike" dirty="0" smtClean="0">
                          <a:solidFill>
                            <a:srgbClr val="4E3B30"/>
                          </a:solidFill>
                          <a:effectLst/>
                          <a:latin typeface="+mj-lt"/>
                        </a:rPr>
                        <a:t>se </a:t>
                      </a:r>
                      <a:r>
                        <a:rPr lang="es-ES" sz="1100" b="0" i="0" u="none" strike="noStrike" dirty="0">
                          <a:solidFill>
                            <a:srgbClr val="4E3B30"/>
                          </a:solidFill>
                          <a:effectLst/>
                          <a:latin typeface="+mj-lt"/>
                        </a:rPr>
                        <a:t>marcha perdiendo una oportunidad para que vuelva al salón.</a:t>
                      </a:r>
                      <a:endParaRPr lang="es-ES" sz="1100" dirty="0">
                        <a:solidFill>
                          <a:srgbClr val="4E3B30"/>
                        </a:solidFill>
                        <a:effectLst/>
                        <a:latin typeface="+mj-lt"/>
                      </a:endParaRPr>
                    </a:p>
                  </a:txBody>
                  <a:tcPr marL="68580" marR="68580" marT="45721" marB="45721"/>
                </a:tc>
                <a:tc>
                  <a:txBody>
                    <a:bodyPr/>
                    <a:lstStyle/>
                    <a:p>
                      <a:pPr marL="0" marR="0" indent="0" algn="l" defTabSz="914399" rtl="0" eaLnBrk="1" fontAlgn="t" latinLnBrk="0" hangingPunct="1">
                        <a:lnSpc>
                          <a:spcPct val="100000"/>
                        </a:lnSpc>
                        <a:spcBef>
                          <a:spcPts val="0"/>
                        </a:spcBef>
                        <a:spcAft>
                          <a:spcPts val="0"/>
                        </a:spcAft>
                        <a:buClrTx/>
                        <a:buSzTx/>
                        <a:buFontTx/>
                        <a:buNone/>
                        <a:tabLst/>
                        <a:defRPr/>
                      </a:pPr>
                      <a:r>
                        <a:rPr lang="es-ES" sz="1100" b="0" i="0" u="none" strike="noStrike" dirty="0">
                          <a:solidFill>
                            <a:srgbClr val="4E3B30"/>
                          </a:solidFill>
                          <a:effectLst/>
                          <a:latin typeface="+mj-lt"/>
                        </a:rPr>
                        <a:t>Ofrecerle concertar una cita para su próxima </a:t>
                      </a:r>
                      <a:r>
                        <a:rPr lang="es-ES" sz="1100" b="0" i="0" u="none" strike="noStrike" dirty="0" smtClean="0">
                          <a:solidFill>
                            <a:srgbClr val="4E3B30"/>
                          </a:solidFill>
                          <a:effectLst/>
                          <a:latin typeface="+mj-lt"/>
                        </a:rPr>
                        <a:t>visita. Después de realizar el cobro, se debe fidelizar al usuario</a:t>
                      </a:r>
                      <a:r>
                        <a:rPr lang="es-ES" sz="1100" b="0" i="0" u="none" strike="noStrike" baseline="0" dirty="0" smtClean="0">
                          <a:solidFill>
                            <a:srgbClr val="4E3B30"/>
                          </a:solidFill>
                          <a:effectLst/>
                          <a:latin typeface="+mj-lt"/>
                        </a:rPr>
                        <a:t> </a:t>
                      </a:r>
                      <a:r>
                        <a:rPr lang="es-ES" sz="1100" b="0" i="0" u="none" strike="noStrike" dirty="0" smtClean="0">
                          <a:solidFill>
                            <a:srgbClr val="4E3B30"/>
                          </a:solidFill>
                          <a:effectLst/>
                          <a:latin typeface="+mj-lt"/>
                        </a:rPr>
                        <a:t>con la entrega de folletos, descuentos para próximos servicios o la entrega de muestras</a:t>
                      </a:r>
                      <a:r>
                        <a:rPr lang="es-ES" sz="1100" b="0" i="0" u="none" strike="noStrike" baseline="0" dirty="0" smtClean="0">
                          <a:solidFill>
                            <a:srgbClr val="4E3B30"/>
                          </a:solidFill>
                          <a:effectLst/>
                          <a:latin typeface="+mj-lt"/>
                        </a:rPr>
                        <a:t> y tarjetas. </a:t>
                      </a:r>
                      <a:endParaRPr lang="es-ES" sz="1100" dirty="0" smtClean="0">
                        <a:solidFill>
                          <a:srgbClr val="4E3B30"/>
                        </a:solidFill>
                        <a:effectLst/>
                        <a:latin typeface="+mj-lt"/>
                      </a:endParaRPr>
                    </a:p>
                  </a:txBody>
                  <a:tcPr marL="68580" marR="68580" marT="45721" marB="45721"/>
                </a:tc>
                <a:extLst>
                  <a:ext uri="{0D108BD9-81ED-4DB2-BD59-A6C34878D82A}">
                    <a16:rowId xmlns="" xmlns:a16="http://schemas.microsoft.com/office/drawing/2014/main" val="10005"/>
                  </a:ext>
                </a:extLst>
              </a:tr>
              <a:tr h="470748">
                <a:tc>
                  <a:txBody>
                    <a:bodyPr/>
                    <a:lstStyle/>
                    <a:p>
                      <a:pPr rtl="0" fontAlgn="t">
                        <a:spcBef>
                          <a:spcPts val="0"/>
                        </a:spcBef>
                        <a:spcAft>
                          <a:spcPts val="0"/>
                        </a:spcAft>
                      </a:pPr>
                      <a:r>
                        <a:rPr lang="es-ES" sz="1100" b="0" i="0" u="none" strike="noStrike" dirty="0">
                          <a:solidFill>
                            <a:srgbClr val="4E3B30"/>
                          </a:solidFill>
                          <a:effectLst/>
                          <a:latin typeface="+mj-lt"/>
                        </a:rPr>
                        <a:t>Que no se preocupen por cómo ha quedado o su satisfacción del servicio.</a:t>
                      </a:r>
                      <a:endParaRPr lang="es-ES" sz="1100" dirty="0">
                        <a:solidFill>
                          <a:srgbClr val="4E3B30"/>
                        </a:solidFill>
                        <a:effectLst/>
                        <a:latin typeface="+mj-lt"/>
                      </a:endParaRPr>
                    </a:p>
                  </a:txBody>
                  <a:tcPr marL="68580" marR="68580" marT="45721" marB="45721"/>
                </a:tc>
                <a:tc>
                  <a:txBody>
                    <a:bodyPr/>
                    <a:lstStyle/>
                    <a:p>
                      <a:pPr rtl="0" fontAlgn="t">
                        <a:spcBef>
                          <a:spcPts val="0"/>
                        </a:spcBef>
                        <a:spcAft>
                          <a:spcPts val="0"/>
                        </a:spcAft>
                      </a:pPr>
                      <a:r>
                        <a:rPr lang="es-ES" sz="1100" b="0" i="0" u="none" strike="noStrike" dirty="0">
                          <a:solidFill>
                            <a:srgbClr val="4E3B30"/>
                          </a:solidFill>
                          <a:effectLst/>
                          <a:latin typeface="+mj-lt"/>
                        </a:rPr>
                        <a:t>Interesarse por </a:t>
                      </a:r>
                      <a:r>
                        <a:rPr lang="es-ES" sz="1100" b="0" i="0" u="none" strike="noStrike" dirty="0" smtClean="0">
                          <a:solidFill>
                            <a:srgbClr val="4E3B30"/>
                          </a:solidFill>
                          <a:effectLst/>
                          <a:latin typeface="+mj-lt"/>
                        </a:rPr>
                        <a:t>el </a:t>
                      </a:r>
                      <a:r>
                        <a:rPr lang="es-ES" sz="1100" b="0" i="0" u="none" strike="noStrike" dirty="0" err="1" smtClean="0">
                          <a:solidFill>
                            <a:srgbClr val="4E3B30"/>
                          </a:solidFill>
                          <a:effectLst/>
                          <a:latin typeface="+mj-lt"/>
                        </a:rPr>
                        <a:t>usuar</a:t>
                      </a:r>
                      <a:r>
                        <a:rPr lang="es-ES" sz="1100" b="0" i="0" u="none" strike="noStrike" dirty="0" smtClean="0">
                          <a:solidFill>
                            <a:srgbClr val="4E3B30"/>
                          </a:solidFill>
                          <a:effectLst/>
                          <a:latin typeface="+mj-lt"/>
                        </a:rPr>
                        <a:t> </a:t>
                      </a:r>
                      <a:r>
                        <a:rPr lang="es-ES" sz="1100" b="0" i="0" u="none" strike="noStrike" dirty="0">
                          <a:solidFill>
                            <a:srgbClr val="4E3B30"/>
                          </a:solidFill>
                          <a:effectLst/>
                          <a:latin typeface="+mj-lt"/>
                        </a:rPr>
                        <a:t>cliente, preguntándole si está contento con el resultado obtenido, resaltando. algún detalle que le favorezca especialmente, de esta manera se refuerza el servicio</a:t>
                      </a:r>
                      <a:endParaRPr lang="es-ES" sz="1100" dirty="0">
                        <a:solidFill>
                          <a:srgbClr val="4E3B30"/>
                        </a:solidFill>
                        <a:effectLst/>
                        <a:latin typeface="+mj-lt"/>
                      </a:endParaRPr>
                    </a:p>
                  </a:txBody>
                  <a:tcPr marL="68580" marR="68580" marT="45721" marB="45721"/>
                </a:tc>
                <a:extLst>
                  <a:ext uri="{0D108BD9-81ED-4DB2-BD59-A6C34878D82A}">
                    <a16:rowId xmlns="" xmlns:a16="http://schemas.microsoft.com/office/drawing/2014/main" val="10006"/>
                  </a:ext>
                </a:extLst>
              </a:tr>
              <a:tr h="470748">
                <a:tc>
                  <a:txBody>
                    <a:bodyPr/>
                    <a:lstStyle/>
                    <a:p>
                      <a:pPr rtl="0" fontAlgn="t">
                        <a:spcBef>
                          <a:spcPts val="0"/>
                        </a:spcBef>
                        <a:spcAft>
                          <a:spcPts val="0"/>
                        </a:spcAft>
                      </a:pPr>
                      <a:r>
                        <a:rPr lang="es-ES" sz="1100" b="0" i="0" u="none" strike="noStrike" dirty="0">
                          <a:solidFill>
                            <a:srgbClr val="4E3B30"/>
                          </a:solidFill>
                          <a:effectLst/>
                          <a:latin typeface="+mj-lt"/>
                        </a:rPr>
                        <a:t>El cliente se marcha sin ser despedido y sin que se le acompañe a la puerta.</a:t>
                      </a:r>
                      <a:endParaRPr lang="es-ES" sz="1100" dirty="0">
                        <a:solidFill>
                          <a:srgbClr val="4E3B30"/>
                        </a:solidFill>
                        <a:effectLst/>
                        <a:latin typeface="+mj-lt"/>
                      </a:endParaRPr>
                    </a:p>
                  </a:txBody>
                  <a:tcPr marL="68580" marR="68580" marT="45721" marB="45721"/>
                </a:tc>
                <a:tc>
                  <a:txBody>
                    <a:bodyPr/>
                    <a:lstStyle/>
                    <a:p>
                      <a:pPr rtl="0" fontAlgn="t">
                        <a:spcBef>
                          <a:spcPts val="0"/>
                        </a:spcBef>
                        <a:spcAft>
                          <a:spcPts val="0"/>
                        </a:spcAft>
                      </a:pPr>
                      <a:r>
                        <a:rPr lang="es-ES" sz="1100" b="0" i="0" u="none" strike="noStrike" dirty="0">
                          <a:solidFill>
                            <a:srgbClr val="4E3B30"/>
                          </a:solidFill>
                          <a:effectLst/>
                          <a:latin typeface="+mj-lt"/>
                        </a:rPr>
                        <a:t>Acompañar al cliente a la salida, agradeciéndole su visita, recordar su nombre al despedirlo.</a:t>
                      </a:r>
                      <a:endParaRPr lang="es-ES" sz="1100" dirty="0">
                        <a:solidFill>
                          <a:srgbClr val="4E3B30"/>
                        </a:solidFill>
                        <a:effectLst/>
                        <a:latin typeface="+mj-lt"/>
                      </a:endParaRPr>
                    </a:p>
                  </a:txBody>
                  <a:tcPr marL="68580" marR="68580" marT="45721" marB="45721"/>
                </a:tc>
                <a:extLst>
                  <a:ext uri="{0D108BD9-81ED-4DB2-BD59-A6C34878D82A}">
                    <a16:rowId xmlns="" xmlns:a16="http://schemas.microsoft.com/office/drawing/2014/main" val="10007"/>
                  </a:ext>
                </a:extLst>
              </a:tr>
              <a:tr h="408153">
                <a:tc>
                  <a:txBody>
                    <a:bodyPr/>
                    <a:lstStyle/>
                    <a:p>
                      <a:pPr rtl="0" fontAlgn="t">
                        <a:spcBef>
                          <a:spcPts val="0"/>
                        </a:spcBef>
                        <a:spcAft>
                          <a:spcPts val="0"/>
                        </a:spcAft>
                      </a:pPr>
                      <a:r>
                        <a:rPr lang="es-ES" sz="1100" b="0" i="0" u="none" strike="noStrike" dirty="0">
                          <a:solidFill>
                            <a:srgbClr val="4E3B30"/>
                          </a:solidFill>
                          <a:effectLst/>
                          <a:latin typeface="+mj-lt"/>
                        </a:rPr>
                        <a:t>El cliente olvida algún objeto.</a:t>
                      </a:r>
                      <a:endParaRPr lang="es-ES" sz="1100" dirty="0">
                        <a:solidFill>
                          <a:srgbClr val="4E3B30"/>
                        </a:solidFill>
                        <a:effectLst/>
                        <a:latin typeface="+mj-lt"/>
                      </a:endParaRPr>
                    </a:p>
                  </a:txBody>
                  <a:tcPr marL="68580" marR="68580" marT="45721" marB="45721"/>
                </a:tc>
                <a:tc>
                  <a:txBody>
                    <a:bodyPr/>
                    <a:lstStyle/>
                    <a:p>
                      <a:pPr rtl="0" fontAlgn="t">
                        <a:spcBef>
                          <a:spcPts val="0"/>
                        </a:spcBef>
                        <a:spcAft>
                          <a:spcPts val="0"/>
                        </a:spcAft>
                      </a:pPr>
                      <a:r>
                        <a:rPr lang="es-ES" sz="1100" b="0" i="0" u="none" strike="noStrike" dirty="0">
                          <a:solidFill>
                            <a:srgbClr val="4E3B30"/>
                          </a:solidFill>
                          <a:effectLst/>
                          <a:latin typeface="+mj-lt"/>
                        </a:rPr>
                        <a:t>Recordarle si lleva todas sus pertenencias.</a:t>
                      </a:r>
                      <a:endParaRPr lang="es-ES" sz="1100" dirty="0">
                        <a:solidFill>
                          <a:srgbClr val="4E3B30"/>
                        </a:solidFill>
                        <a:effectLst/>
                        <a:latin typeface="+mj-lt"/>
                      </a:endParaRPr>
                    </a:p>
                  </a:txBody>
                  <a:tcPr marL="68580" marR="68580" marT="45721" marB="45721"/>
                </a:tc>
                <a:extLst>
                  <a:ext uri="{0D108BD9-81ED-4DB2-BD59-A6C34878D82A}">
                    <a16:rowId xmlns="" xmlns:a16="http://schemas.microsoft.com/office/drawing/2014/main" val="10008"/>
                  </a:ext>
                </a:extLst>
              </a:tr>
              <a:tr h="687495">
                <a:tc>
                  <a:txBody>
                    <a:bodyPr/>
                    <a:lstStyle/>
                    <a:p>
                      <a:pPr rtl="0" fontAlgn="t">
                        <a:spcBef>
                          <a:spcPts val="0"/>
                        </a:spcBef>
                        <a:spcAft>
                          <a:spcPts val="0"/>
                        </a:spcAft>
                      </a:pPr>
                      <a:r>
                        <a:rPr lang="es-ES" sz="1100" b="0" i="0" u="none" strike="noStrike" dirty="0">
                          <a:solidFill>
                            <a:srgbClr val="4E3B30"/>
                          </a:solidFill>
                          <a:effectLst/>
                          <a:latin typeface="+mj-lt"/>
                        </a:rPr>
                        <a:t>La despedida se realiza de forma fría.</a:t>
                      </a:r>
                      <a:endParaRPr lang="es-ES" sz="1100" dirty="0">
                        <a:solidFill>
                          <a:srgbClr val="4E3B30"/>
                        </a:solidFill>
                        <a:effectLst/>
                        <a:latin typeface="+mj-lt"/>
                      </a:endParaRPr>
                    </a:p>
                  </a:txBody>
                  <a:tcPr marL="68580" marR="68580" marT="45721" marB="45721"/>
                </a:tc>
                <a:tc>
                  <a:txBody>
                    <a:bodyPr/>
                    <a:lstStyle/>
                    <a:p>
                      <a:pPr marL="0" marR="0" indent="0" algn="l" defTabSz="914399" rtl="0" eaLnBrk="1" fontAlgn="t" latinLnBrk="0" hangingPunct="1">
                        <a:lnSpc>
                          <a:spcPct val="100000"/>
                        </a:lnSpc>
                        <a:spcBef>
                          <a:spcPts val="0"/>
                        </a:spcBef>
                        <a:spcAft>
                          <a:spcPts val="0"/>
                        </a:spcAft>
                        <a:buClrTx/>
                        <a:buSzTx/>
                        <a:buFontTx/>
                        <a:buNone/>
                        <a:tabLst/>
                        <a:defRPr/>
                      </a:pPr>
                      <a:r>
                        <a:rPr lang="es-ES" sz="1100" dirty="0">
                          <a:solidFill>
                            <a:srgbClr val="4E3B30"/>
                          </a:solidFill>
                          <a:effectLst/>
                          <a:latin typeface="+mj-lt"/>
                        </a:rPr>
                        <a:t/>
                      </a:r>
                      <a:br>
                        <a:rPr lang="es-ES" sz="1100" dirty="0">
                          <a:solidFill>
                            <a:srgbClr val="4E3B30"/>
                          </a:solidFill>
                          <a:effectLst/>
                          <a:latin typeface="+mj-lt"/>
                        </a:rPr>
                      </a:br>
                      <a:r>
                        <a:rPr lang="es-ES" sz="1100" b="0" i="0" u="none" strike="noStrike" dirty="0" smtClean="0">
                          <a:solidFill>
                            <a:srgbClr val="4E3B30"/>
                          </a:solidFill>
                          <a:effectLst/>
                          <a:latin typeface="+mj-lt"/>
                        </a:rPr>
                        <a:t>Despedida debe ser igual  que la acogida, con educación, cortesía, dándole las gracias por su visita. </a:t>
                      </a:r>
                      <a:endParaRPr lang="es-ES" sz="1100" dirty="0" smtClean="0">
                        <a:solidFill>
                          <a:srgbClr val="4E3B30"/>
                        </a:solidFill>
                        <a:effectLst/>
                        <a:latin typeface="+mj-lt"/>
                      </a:endParaRPr>
                    </a:p>
                    <a:p>
                      <a:pPr fontAlgn="t"/>
                      <a:endParaRPr lang="es-ES" sz="1100" dirty="0">
                        <a:solidFill>
                          <a:srgbClr val="4E3B30"/>
                        </a:solidFill>
                        <a:effectLst/>
                        <a:latin typeface="+mj-lt"/>
                      </a:endParaRPr>
                    </a:p>
                  </a:txBody>
                  <a:tcPr marL="68580" marR="68580" marT="45721" marB="45721"/>
                </a:tc>
                <a:extLst>
                  <a:ext uri="{0D108BD9-81ED-4DB2-BD59-A6C34878D82A}">
                    <a16:rowId xmlns="" xmlns:a16="http://schemas.microsoft.com/office/drawing/2014/main" val="10009"/>
                  </a:ext>
                </a:extLst>
              </a:tr>
              <a:tr h="687495">
                <a:tc>
                  <a:txBody>
                    <a:bodyPr/>
                    <a:lstStyle/>
                    <a:p>
                      <a:pPr rtl="0" fontAlgn="t">
                        <a:spcBef>
                          <a:spcPts val="0"/>
                        </a:spcBef>
                        <a:spcAft>
                          <a:spcPts val="0"/>
                        </a:spcAft>
                      </a:pPr>
                      <a:r>
                        <a:rPr lang="es-ES_tradnl" sz="1100" dirty="0" smtClean="0">
                          <a:solidFill>
                            <a:srgbClr val="4E3B30"/>
                          </a:solidFill>
                          <a:effectLst/>
                          <a:latin typeface="+mj-lt"/>
                        </a:rPr>
                        <a:t>El usuario</a:t>
                      </a:r>
                      <a:r>
                        <a:rPr lang="es-ES_tradnl" sz="1100" baseline="0" dirty="0" smtClean="0">
                          <a:solidFill>
                            <a:srgbClr val="4E3B30"/>
                          </a:solidFill>
                          <a:effectLst/>
                          <a:latin typeface="+mj-lt"/>
                        </a:rPr>
                        <a:t> ha comprado productos pero no sabe como se aplica. </a:t>
                      </a:r>
                      <a:endParaRPr lang="es-ES" sz="1100" dirty="0">
                        <a:solidFill>
                          <a:srgbClr val="4E3B30"/>
                        </a:solidFill>
                        <a:effectLst/>
                        <a:latin typeface="+mj-lt"/>
                      </a:endParaRPr>
                    </a:p>
                  </a:txBody>
                  <a:tcPr marL="68580" marR="68580" marT="45721" marB="45721"/>
                </a:tc>
                <a:tc>
                  <a:txBody>
                    <a:bodyPr/>
                    <a:lstStyle/>
                    <a:p>
                      <a:pPr marL="0" marR="0" indent="0" algn="l" defTabSz="914399" rtl="0" eaLnBrk="1" fontAlgn="t" latinLnBrk="0" hangingPunct="1">
                        <a:lnSpc>
                          <a:spcPct val="100000"/>
                        </a:lnSpc>
                        <a:spcBef>
                          <a:spcPts val="0"/>
                        </a:spcBef>
                        <a:spcAft>
                          <a:spcPts val="0"/>
                        </a:spcAft>
                        <a:buClrTx/>
                        <a:buSzTx/>
                        <a:buFontTx/>
                        <a:buNone/>
                        <a:tabLst/>
                        <a:defRPr/>
                      </a:pPr>
                      <a:r>
                        <a:rPr lang="es-ES" sz="1100" b="0" i="0" u="none" strike="noStrike" dirty="0" smtClean="0">
                          <a:solidFill>
                            <a:srgbClr val="4E3B30"/>
                          </a:solidFill>
                          <a:effectLst/>
                          <a:latin typeface="+mj-lt"/>
                        </a:rPr>
                        <a:t>Si adquiere productos, explicarle su forma de aplicación.</a:t>
                      </a:r>
                      <a:endParaRPr lang="es-ES" sz="1100" dirty="0" smtClean="0">
                        <a:solidFill>
                          <a:srgbClr val="4E3B30"/>
                        </a:solidFill>
                        <a:effectLst/>
                        <a:latin typeface="+mj-lt"/>
                      </a:endParaRPr>
                    </a:p>
                    <a:p>
                      <a:pPr fontAlgn="t"/>
                      <a:endParaRPr lang="es-ES" sz="1100" dirty="0">
                        <a:solidFill>
                          <a:srgbClr val="4E3B30"/>
                        </a:solidFill>
                        <a:effectLst/>
                        <a:latin typeface="+mj-lt"/>
                      </a:endParaRPr>
                    </a:p>
                  </a:txBody>
                  <a:tcPr marL="68580" marR="68580" marT="45721" marB="45721"/>
                </a:tc>
              </a:tr>
            </a:tbl>
          </a:graphicData>
        </a:graphic>
      </p:graphicFrame>
      <p:sp>
        <p:nvSpPr>
          <p:cNvPr id="5" name="Marcador de número de diapositiva 5"/>
          <p:cNvSpPr>
            <a:spLocks noGrp="1"/>
          </p:cNvSpPr>
          <p:nvPr>
            <p:ph type="sldNum" sz="quarter" idx="12"/>
          </p:nvPr>
        </p:nvSpPr>
        <p:spPr>
          <a:xfrm>
            <a:off x="-64394" y="6453386"/>
            <a:ext cx="540912" cy="404614"/>
          </a:xfrm>
        </p:spPr>
        <p:txBody>
          <a:bodyPr/>
          <a:lstStyle/>
          <a:p>
            <a:r>
              <a:rPr lang="en-US" sz="2000" b="1" i="1" dirty="0"/>
              <a:t>28</a:t>
            </a:r>
          </a:p>
        </p:txBody>
      </p:sp>
    </p:spTree>
    <p:extLst>
      <p:ext uri="{BB962C8B-B14F-4D97-AF65-F5344CB8AC3E}">
        <p14:creationId xmlns:p14="http://schemas.microsoft.com/office/powerpoint/2010/main" val="1959887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4804" y="142805"/>
            <a:ext cx="9989127" cy="732633"/>
          </a:xfrm>
        </p:spPr>
        <p:txBody>
          <a:bodyPr>
            <a:normAutofit/>
          </a:bodyPr>
          <a:lstStyle/>
          <a:p>
            <a:pPr>
              <a:lnSpc>
                <a:spcPct val="150000"/>
              </a:lnSpc>
            </a:pPr>
            <a:r>
              <a:rPr lang="es-ES_tradnl" sz="2400" b="1" dirty="0"/>
              <a:t>Protocolo de Prevención de Desviaciones en el </a:t>
            </a:r>
            <a:r>
              <a:rPr lang="es-ES_tradnl" sz="2400" b="1" dirty="0" smtClean="0"/>
              <a:t>Cobro</a:t>
            </a:r>
            <a:endParaRPr lang="es-ES" sz="2400" b="1" u="sng"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71335291"/>
              </p:ext>
            </p:extLst>
          </p:nvPr>
        </p:nvGraphicFramePr>
        <p:xfrm>
          <a:off x="1070704" y="819150"/>
          <a:ext cx="10663705" cy="5505450"/>
        </p:xfrm>
        <a:graphic>
          <a:graphicData uri="http://schemas.openxmlformats.org/drawingml/2006/table">
            <a:tbl>
              <a:tblPr firstRow="1" bandRow="1">
                <a:tableStyleId>{3C2FFA5D-87B4-456A-9821-1D502468CF0F}</a:tableStyleId>
              </a:tblPr>
              <a:tblGrid>
                <a:gridCol w="4080846">
                  <a:extLst>
                    <a:ext uri="{9D8B030D-6E8A-4147-A177-3AD203B41FA5}">
                      <a16:colId xmlns="" xmlns:a16="http://schemas.microsoft.com/office/drawing/2014/main" val="20000"/>
                    </a:ext>
                  </a:extLst>
                </a:gridCol>
                <a:gridCol w="6582859">
                  <a:extLst>
                    <a:ext uri="{9D8B030D-6E8A-4147-A177-3AD203B41FA5}">
                      <a16:colId xmlns="" xmlns:a16="http://schemas.microsoft.com/office/drawing/2014/main" val="20001"/>
                    </a:ext>
                  </a:extLst>
                </a:gridCol>
              </a:tblGrid>
              <a:tr h="434127">
                <a:tc>
                  <a:txBody>
                    <a:bodyPr/>
                    <a:lstStyle/>
                    <a:p>
                      <a:pPr algn="ctr"/>
                      <a:r>
                        <a:rPr lang="es-ES_tradnl" sz="2000" dirty="0"/>
                        <a:t>¿Que  puede fallar?</a:t>
                      </a:r>
                      <a:endParaRPr lang="es-ES" sz="2000" dirty="0"/>
                    </a:p>
                  </a:txBody>
                  <a:tcPr marT="45721" marB="45721"/>
                </a:tc>
                <a:tc>
                  <a:txBody>
                    <a:bodyPr/>
                    <a:lstStyle/>
                    <a:p>
                      <a:pPr algn="ctr"/>
                      <a:r>
                        <a:rPr lang="es-ES_tradnl" sz="2000" dirty="0"/>
                        <a:t>Medidas Preventivas</a:t>
                      </a:r>
                      <a:endParaRPr lang="es-ES" sz="2000" u="sng" dirty="0"/>
                    </a:p>
                  </a:txBody>
                  <a:tcPr marT="45721" marB="45721"/>
                </a:tc>
                <a:extLst>
                  <a:ext uri="{0D108BD9-81ED-4DB2-BD59-A6C34878D82A}">
                    <a16:rowId xmlns="" xmlns:a16="http://schemas.microsoft.com/office/drawing/2014/main" val="10000"/>
                  </a:ext>
                </a:extLst>
              </a:tr>
              <a:tr h="313159">
                <a:tc>
                  <a:txBody>
                    <a:bodyPr/>
                    <a:lstStyle/>
                    <a:p>
                      <a:pPr algn="ctr" rtl="0" fontAlgn="t">
                        <a:spcBef>
                          <a:spcPts val="0"/>
                        </a:spcBef>
                        <a:spcAft>
                          <a:spcPts val="0"/>
                        </a:spcAft>
                      </a:pPr>
                      <a:r>
                        <a:rPr lang="es-ES" sz="1200" b="1" i="0" u="none" strike="noStrike" dirty="0">
                          <a:solidFill>
                            <a:srgbClr val="4E3B30"/>
                          </a:solidFill>
                          <a:effectLst/>
                          <a:latin typeface="Times New Roman"/>
                        </a:rPr>
                        <a:t>¿Qué puede fallar?</a:t>
                      </a:r>
                      <a:endParaRPr lang="es-ES" sz="2000" dirty="0">
                        <a:solidFill>
                          <a:srgbClr val="4E3B30"/>
                        </a:solidFill>
                        <a:effectLst/>
                      </a:endParaRPr>
                    </a:p>
                  </a:txBody>
                  <a:tcPr marL="68580" marR="68580" marT="45721" marB="45721"/>
                </a:tc>
                <a:tc>
                  <a:txBody>
                    <a:bodyPr/>
                    <a:lstStyle/>
                    <a:p>
                      <a:pPr algn="ctr" rtl="0" fontAlgn="t">
                        <a:spcBef>
                          <a:spcPts val="0"/>
                        </a:spcBef>
                        <a:spcAft>
                          <a:spcPts val="0"/>
                        </a:spcAft>
                      </a:pPr>
                      <a:r>
                        <a:rPr lang="es-ES" sz="1200" b="1" i="0" u="none" strike="noStrike">
                          <a:solidFill>
                            <a:srgbClr val="4E3B30"/>
                          </a:solidFill>
                          <a:effectLst/>
                          <a:latin typeface="Times New Roman"/>
                        </a:rPr>
                        <a:t>Medidas Preventivas</a:t>
                      </a:r>
                      <a:endParaRPr lang="es-ES" sz="2000">
                        <a:solidFill>
                          <a:srgbClr val="4E3B30"/>
                        </a:solidFill>
                        <a:effectLst/>
                      </a:endParaRPr>
                    </a:p>
                  </a:txBody>
                  <a:tcPr marL="68580" marR="68580" marT="45721" marB="45721"/>
                </a:tc>
                <a:extLst>
                  <a:ext uri="{0D108BD9-81ED-4DB2-BD59-A6C34878D82A}">
                    <a16:rowId xmlns="" xmlns:a16="http://schemas.microsoft.com/office/drawing/2014/main" val="10001"/>
                  </a:ext>
                </a:extLst>
              </a:tr>
              <a:tr h="445883">
                <a:tc>
                  <a:txBody>
                    <a:bodyPr/>
                    <a:lstStyle/>
                    <a:p>
                      <a:pPr rtl="0" fontAlgn="t">
                        <a:spcBef>
                          <a:spcPts val="0"/>
                        </a:spcBef>
                        <a:spcAft>
                          <a:spcPts val="0"/>
                        </a:spcAft>
                      </a:pPr>
                      <a:r>
                        <a:rPr lang="es-ES" sz="1200" b="0" i="0" u="none" strike="noStrike" dirty="0">
                          <a:solidFill>
                            <a:srgbClr val="4E3B30"/>
                          </a:solidFill>
                          <a:effectLst/>
                          <a:latin typeface="Times New Roman"/>
                        </a:rPr>
                        <a:t>En la recepción no hay nadie que cobre</a:t>
                      </a:r>
                      <a:r>
                        <a:rPr lang="es-ES" sz="1200" b="0" i="0" u="none" strike="noStrike" dirty="0" smtClean="0">
                          <a:solidFill>
                            <a:srgbClr val="4E3B30"/>
                          </a:solidFill>
                          <a:effectLst/>
                          <a:latin typeface="Times New Roman"/>
                        </a:rPr>
                        <a:t>.</a:t>
                      </a:r>
                      <a:endParaRPr lang="es-ES" sz="2000" dirty="0">
                        <a:solidFill>
                          <a:srgbClr val="4E3B30"/>
                        </a:solidFill>
                        <a:effectLst/>
                      </a:endParaRPr>
                    </a:p>
                  </a:txBody>
                  <a:tcPr marL="68580" marR="68580" marT="45721" marB="45721"/>
                </a:tc>
                <a:tc>
                  <a:txBody>
                    <a:bodyPr/>
                    <a:lstStyle/>
                    <a:p>
                      <a:pPr rtl="0" fontAlgn="t">
                        <a:spcBef>
                          <a:spcPts val="0"/>
                        </a:spcBef>
                        <a:spcAft>
                          <a:spcPts val="0"/>
                        </a:spcAft>
                      </a:pPr>
                      <a:r>
                        <a:rPr lang="es-ES" sz="1200" b="0" i="0" u="none" strike="noStrike">
                          <a:solidFill>
                            <a:srgbClr val="4E3B30"/>
                          </a:solidFill>
                          <a:effectLst/>
                          <a:latin typeface="Times New Roman"/>
                        </a:rPr>
                        <a:t>La recepcionista no puede abandonar su puesto durante mucho tiempo. </a:t>
                      </a:r>
                      <a:endParaRPr lang="es-ES" sz="2000">
                        <a:solidFill>
                          <a:srgbClr val="4E3B30"/>
                        </a:solidFill>
                        <a:effectLst/>
                      </a:endParaRPr>
                    </a:p>
                  </a:txBody>
                  <a:tcPr marL="68580" marR="68580" marT="45721" marB="45721"/>
                </a:tc>
              </a:tr>
              <a:tr h="515757">
                <a:tc>
                  <a:txBody>
                    <a:bodyPr/>
                    <a:lstStyle/>
                    <a:p>
                      <a:pPr rtl="0" fontAlgn="t">
                        <a:spcBef>
                          <a:spcPts val="0"/>
                        </a:spcBef>
                        <a:spcAft>
                          <a:spcPts val="0"/>
                        </a:spcAft>
                      </a:pPr>
                      <a:r>
                        <a:rPr lang="es-ES" sz="1200" b="0" i="0" u="none" strike="noStrike" dirty="0">
                          <a:solidFill>
                            <a:srgbClr val="4E3B30"/>
                          </a:solidFill>
                          <a:effectLst/>
                          <a:latin typeface="Times New Roman"/>
                        </a:rPr>
                        <a:t>El recepcionista no sabe qué servicio o servicios se ha realizado el </a:t>
                      </a:r>
                      <a:r>
                        <a:rPr lang="es-ES" sz="1200" b="0" i="0" u="none" strike="noStrike" dirty="0" smtClean="0">
                          <a:solidFill>
                            <a:srgbClr val="4E3B30"/>
                          </a:solidFill>
                          <a:effectLst/>
                          <a:latin typeface="Times New Roman"/>
                        </a:rPr>
                        <a:t>usuario.</a:t>
                      </a:r>
                      <a:endParaRPr lang="es-ES" sz="2000" dirty="0">
                        <a:solidFill>
                          <a:srgbClr val="4E3B30"/>
                        </a:solidFill>
                        <a:effectLst/>
                      </a:endParaRPr>
                    </a:p>
                  </a:txBody>
                  <a:tcPr marL="68580" marR="68580" marT="45721" marB="45721"/>
                </a:tc>
                <a:tc>
                  <a:txBody>
                    <a:bodyPr/>
                    <a:lstStyle/>
                    <a:p>
                      <a:pPr rtl="0" fontAlgn="t">
                        <a:spcBef>
                          <a:spcPts val="0"/>
                        </a:spcBef>
                        <a:spcAft>
                          <a:spcPts val="0"/>
                        </a:spcAft>
                      </a:pPr>
                      <a:r>
                        <a:rPr lang="es-ES" sz="1200" b="0" i="0" u="none" strike="noStrike" dirty="0">
                          <a:solidFill>
                            <a:srgbClr val="4E3B30"/>
                          </a:solidFill>
                          <a:effectLst/>
                          <a:latin typeface="Times New Roman"/>
                        </a:rPr>
                        <a:t>Es necesario que el técnico le devuelva la ficha del </a:t>
                      </a:r>
                      <a:r>
                        <a:rPr lang="es-ES" sz="1200" b="0" i="0" u="none" strike="noStrike" dirty="0" smtClean="0">
                          <a:solidFill>
                            <a:srgbClr val="4E3B30"/>
                          </a:solidFill>
                          <a:effectLst/>
                          <a:latin typeface="Times New Roman"/>
                        </a:rPr>
                        <a:t>usuario </a:t>
                      </a:r>
                      <a:r>
                        <a:rPr lang="es-ES" sz="1200" b="0" i="0" u="none" strike="noStrike" dirty="0">
                          <a:solidFill>
                            <a:srgbClr val="4E3B30"/>
                          </a:solidFill>
                          <a:effectLst/>
                          <a:latin typeface="Times New Roman"/>
                        </a:rPr>
                        <a:t>para que sepa los servicios que se ha realizado y así poder cobrarle.</a:t>
                      </a:r>
                      <a:endParaRPr lang="es-ES" sz="2000" dirty="0">
                        <a:solidFill>
                          <a:srgbClr val="4E3B30"/>
                        </a:solidFill>
                        <a:effectLst/>
                      </a:endParaRPr>
                    </a:p>
                  </a:txBody>
                  <a:tcPr marL="68580" marR="68580" marT="45721" marB="45721"/>
                </a:tc>
              </a:tr>
              <a:tr h="445883">
                <a:tc>
                  <a:txBody>
                    <a:bodyPr/>
                    <a:lstStyle/>
                    <a:p>
                      <a:pPr rtl="0" fontAlgn="t">
                        <a:spcBef>
                          <a:spcPts val="0"/>
                        </a:spcBef>
                        <a:spcAft>
                          <a:spcPts val="0"/>
                        </a:spcAft>
                      </a:pPr>
                      <a:r>
                        <a:rPr lang="es-ES" sz="1200" b="0" i="0" u="none" strike="noStrike">
                          <a:solidFill>
                            <a:srgbClr val="4E3B30"/>
                          </a:solidFill>
                          <a:effectLst/>
                          <a:latin typeface="Times New Roman"/>
                        </a:rPr>
                        <a:t>El cliente no sabe el precio del servicio.</a:t>
                      </a:r>
                      <a:endParaRPr lang="es-ES" sz="2000">
                        <a:solidFill>
                          <a:srgbClr val="4E3B30"/>
                        </a:solidFill>
                        <a:effectLst/>
                      </a:endParaRPr>
                    </a:p>
                  </a:txBody>
                  <a:tcPr marL="68580" marR="68580" marT="45721" marB="45721"/>
                </a:tc>
                <a:tc>
                  <a:txBody>
                    <a:bodyPr/>
                    <a:lstStyle/>
                    <a:p>
                      <a:pPr rtl="0" fontAlgn="t">
                        <a:spcBef>
                          <a:spcPts val="0"/>
                        </a:spcBef>
                        <a:spcAft>
                          <a:spcPts val="0"/>
                        </a:spcAft>
                      </a:pPr>
                      <a:r>
                        <a:rPr lang="es-ES" sz="1200" b="0" i="0" u="none" strike="noStrike" dirty="0">
                          <a:solidFill>
                            <a:srgbClr val="4E3B30"/>
                          </a:solidFill>
                          <a:effectLst/>
                          <a:latin typeface="Times New Roman"/>
                        </a:rPr>
                        <a:t>El precio de los servicios debe estar visible a la vista del </a:t>
                      </a:r>
                      <a:r>
                        <a:rPr lang="es-ES" sz="1200" b="0" i="0" u="none" strike="noStrike" dirty="0" smtClean="0">
                          <a:solidFill>
                            <a:srgbClr val="4E3B30"/>
                          </a:solidFill>
                          <a:effectLst/>
                          <a:latin typeface="Times New Roman"/>
                        </a:rPr>
                        <a:t>usuario.</a:t>
                      </a:r>
                      <a:endParaRPr lang="es-ES" sz="2000" dirty="0">
                        <a:solidFill>
                          <a:srgbClr val="4E3B30"/>
                        </a:solidFill>
                        <a:effectLst/>
                      </a:endParaRPr>
                    </a:p>
                  </a:txBody>
                  <a:tcPr marL="68580" marR="68580" marT="45721" marB="45721"/>
                </a:tc>
              </a:tr>
              <a:tr h="393383">
                <a:tc>
                  <a:txBody>
                    <a:bodyPr/>
                    <a:lstStyle/>
                    <a:p>
                      <a:pPr rtl="0" fontAlgn="t">
                        <a:spcBef>
                          <a:spcPts val="0"/>
                        </a:spcBef>
                        <a:spcAft>
                          <a:spcPts val="0"/>
                        </a:spcAft>
                      </a:pPr>
                      <a:r>
                        <a:rPr lang="es-ES" sz="1200" b="0" i="0" u="none" strike="noStrike" dirty="0">
                          <a:solidFill>
                            <a:srgbClr val="4E3B30"/>
                          </a:solidFill>
                          <a:effectLst/>
                          <a:latin typeface="Times New Roman"/>
                        </a:rPr>
                        <a:t>El precio del servicio es distinto del esperado.</a:t>
                      </a:r>
                      <a:endParaRPr lang="es-ES" sz="2000" dirty="0">
                        <a:solidFill>
                          <a:srgbClr val="4E3B30"/>
                        </a:solidFill>
                        <a:effectLst/>
                      </a:endParaRPr>
                    </a:p>
                  </a:txBody>
                  <a:tcPr marL="68580" marR="68580" marT="45721" marB="45721"/>
                </a:tc>
                <a:tc>
                  <a:txBody>
                    <a:bodyPr/>
                    <a:lstStyle/>
                    <a:p>
                      <a:pPr rtl="0" fontAlgn="t">
                        <a:spcBef>
                          <a:spcPts val="0"/>
                        </a:spcBef>
                        <a:spcAft>
                          <a:spcPts val="0"/>
                        </a:spcAft>
                      </a:pPr>
                      <a:r>
                        <a:rPr lang="es-ES" sz="1200" b="0" i="0" u="none" strike="noStrike" dirty="0">
                          <a:solidFill>
                            <a:srgbClr val="4E3B30"/>
                          </a:solidFill>
                          <a:effectLst/>
                          <a:latin typeface="Times New Roman"/>
                        </a:rPr>
                        <a:t>Actualizar la lista de precios en caso de haber sido modificada y comunicar los cambios de tarifa</a:t>
                      </a:r>
                      <a:r>
                        <a:rPr lang="es-ES" sz="1200" b="0" i="0" u="none" strike="noStrike" dirty="0" smtClean="0">
                          <a:solidFill>
                            <a:srgbClr val="4E3B30"/>
                          </a:solidFill>
                          <a:effectLst/>
                          <a:latin typeface="Times New Roman"/>
                        </a:rPr>
                        <a:t>.</a:t>
                      </a:r>
                      <a:endParaRPr lang="es-ES" sz="2000" dirty="0">
                        <a:solidFill>
                          <a:srgbClr val="4E3B30"/>
                        </a:solidFill>
                        <a:effectLst/>
                      </a:endParaRPr>
                    </a:p>
                  </a:txBody>
                  <a:tcPr marL="68580" marR="68580" marT="45721" marB="45721"/>
                </a:tc>
              </a:tr>
              <a:tr h="515757">
                <a:tc>
                  <a:txBody>
                    <a:bodyPr/>
                    <a:lstStyle/>
                    <a:p>
                      <a:pPr rtl="0" fontAlgn="t">
                        <a:spcBef>
                          <a:spcPts val="0"/>
                        </a:spcBef>
                        <a:spcAft>
                          <a:spcPts val="0"/>
                        </a:spcAft>
                      </a:pPr>
                      <a:r>
                        <a:rPr lang="es-ES" sz="1200" b="0" i="0" u="none" strike="noStrike" dirty="0">
                          <a:solidFill>
                            <a:srgbClr val="4E3B30"/>
                          </a:solidFill>
                          <a:effectLst/>
                          <a:latin typeface="Times New Roman"/>
                        </a:rPr>
                        <a:t>El </a:t>
                      </a:r>
                      <a:r>
                        <a:rPr lang="es-ES" sz="1200" b="0" i="0" u="none" strike="noStrike" dirty="0" smtClean="0">
                          <a:solidFill>
                            <a:srgbClr val="4E3B30"/>
                          </a:solidFill>
                          <a:effectLst/>
                          <a:latin typeface="Times New Roman"/>
                        </a:rPr>
                        <a:t>usuario </a:t>
                      </a:r>
                      <a:r>
                        <a:rPr lang="es-ES" sz="1200" b="0" i="0" u="none" strike="noStrike" dirty="0">
                          <a:solidFill>
                            <a:srgbClr val="4E3B30"/>
                          </a:solidFill>
                          <a:effectLst/>
                          <a:latin typeface="Times New Roman"/>
                        </a:rPr>
                        <a:t>no sabe las distintas formas de pago que ofrece el salón.</a:t>
                      </a:r>
                      <a:endParaRPr lang="es-ES" sz="2000" dirty="0">
                        <a:solidFill>
                          <a:srgbClr val="4E3B30"/>
                        </a:solidFill>
                        <a:effectLst/>
                      </a:endParaRPr>
                    </a:p>
                  </a:txBody>
                  <a:tcPr marL="68580" marR="68580" marT="45721" marB="45721"/>
                </a:tc>
                <a:tc>
                  <a:txBody>
                    <a:bodyPr/>
                    <a:lstStyle/>
                    <a:p>
                      <a:pPr rtl="0" fontAlgn="t">
                        <a:spcBef>
                          <a:spcPts val="0"/>
                        </a:spcBef>
                        <a:spcAft>
                          <a:spcPts val="0"/>
                        </a:spcAft>
                      </a:pPr>
                      <a:r>
                        <a:rPr lang="es-ES" sz="1200" b="0" i="0" u="none" strike="noStrike" dirty="0">
                          <a:solidFill>
                            <a:srgbClr val="4E3B30"/>
                          </a:solidFill>
                          <a:effectLst/>
                          <a:latin typeface="Times New Roman"/>
                        </a:rPr>
                        <a:t>Informar de las distintas formas de pago que ofrece el salón, aunque también se dispongan de carteles que lo indiquen.</a:t>
                      </a:r>
                      <a:endParaRPr lang="es-ES" sz="2000" dirty="0">
                        <a:solidFill>
                          <a:srgbClr val="4E3B30"/>
                        </a:solidFill>
                        <a:effectLst/>
                      </a:endParaRPr>
                    </a:p>
                  </a:txBody>
                  <a:tcPr marL="68580" marR="68580" marT="45721" marB="45721"/>
                </a:tc>
              </a:tr>
              <a:tr h="300550">
                <a:tc>
                  <a:txBody>
                    <a:bodyPr/>
                    <a:lstStyle/>
                    <a:p>
                      <a:pPr rtl="0" fontAlgn="t">
                        <a:spcBef>
                          <a:spcPts val="0"/>
                        </a:spcBef>
                        <a:spcAft>
                          <a:spcPts val="0"/>
                        </a:spcAft>
                      </a:pPr>
                      <a:r>
                        <a:rPr lang="es-ES" sz="1200" b="0" i="0" u="none" strike="noStrike" dirty="0">
                          <a:solidFill>
                            <a:srgbClr val="4E3B30"/>
                          </a:solidFill>
                          <a:effectLst/>
                          <a:latin typeface="Times New Roman"/>
                        </a:rPr>
                        <a:t>No acepten tarjetas de crédito.</a:t>
                      </a:r>
                      <a:endParaRPr lang="es-ES" sz="2000" dirty="0">
                        <a:solidFill>
                          <a:srgbClr val="4E3B30"/>
                        </a:solidFill>
                        <a:effectLst/>
                      </a:endParaRPr>
                    </a:p>
                  </a:txBody>
                  <a:tcPr marL="68580" marR="68580" marT="45721" marB="45721"/>
                </a:tc>
                <a:tc>
                  <a:txBody>
                    <a:bodyPr/>
                    <a:lstStyle/>
                    <a:p>
                      <a:pPr rtl="0" fontAlgn="t">
                        <a:spcBef>
                          <a:spcPts val="0"/>
                        </a:spcBef>
                        <a:spcAft>
                          <a:spcPts val="0"/>
                        </a:spcAft>
                      </a:pPr>
                      <a:r>
                        <a:rPr lang="es-ES" sz="1200" b="0" i="0" u="none" strike="noStrike" dirty="0">
                          <a:solidFill>
                            <a:srgbClr val="4E3B30"/>
                          </a:solidFill>
                          <a:effectLst/>
                          <a:latin typeface="Times New Roman"/>
                        </a:rPr>
                        <a:t>Disponer de </a:t>
                      </a:r>
                      <a:r>
                        <a:rPr lang="es-ES" sz="1200" b="0" i="0" u="none" strike="noStrike" dirty="0" err="1">
                          <a:solidFill>
                            <a:srgbClr val="4E3B30"/>
                          </a:solidFill>
                          <a:effectLst/>
                          <a:latin typeface="Times New Roman"/>
                        </a:rPr>
                        <a:t>datófono</a:t>
                      </a:r>
                      <a:r>
                        <a:rPr lang="es-ES" sz="1200" b="0" i="0" u="none" strike="noStrike" dirty="0">
                          <a:solidFill>
                            <a:srgbClr val="4E3B30"/>
                          </a:solidFill>
                          <a:effectLst/>
                          <a:latin typeface="Times New Roman"/>
                        </a:rPr>
                        <a:t>.</a:t>
                      </a:r>
                      <a:endParaRPr lang="es-ES" sz="2000" dirty="0">
                        <a:solidFill>
                          <a:srgbClr val="4E3B30"/>
                        </a:solidFill>
                        <a:effectLst/>
                      </a:endParaRPr>
                    </a:p>
                  </a:txBody>
                  <a:tcPr marL="68580" marR="68580" marT="45721" marB="45721"/>
                </a:tc>
              </a:tr>
              <a:tr h="500916">
                <a:tc>
                  <a:txBody>
                    <a:bodyPr/>
                    <a:lstStyle/>
                    <a:p>
                      <a:pPr rtl="0" fontAlgn="t">
                        <a:spcBef>
                          <a:spcPts val="0"/>
                        </a:spcBef>
                        <a:spcAft>
                          <a:spcPts val="0"/>
                        </a:spcAft>
                      </a:pPr>
                      <a:r>
                        <a:rPr lang="es-ES" sz="1200" b="0" i="0" u="none" strike="noStrike" dirty="0">
                          <a:solidFill>
                            <a:srgbClr val="4E3B30"/>
                          </a:solidFill>
                          <a:effectLst/>
                          <a:latin typeface="Times New Roman"/>
                        </a:rPr>
                        <a:t>El </a:t>
                      </a:r>
                      <a:r>
                        <a:rPr lang="es-ES" sz="1200" b="0" i="0" u="none" strike="noStrike" dirty="0" smtClean="0">
                          <a:solidFill>
                            <a:srgbClr val="4E3B30"/>
                          </a:solidFill>
                          <a:effectLst/>
                          <a:latin typeface="Times New Roman"/>
                        </a:rPr>
                        <a:t>usuario </a:t>
                      </a:r>
                      <a:r>
                        <a:rPr lang="es-ES" sz="1200" b="0" i="0" u="none" strike="noStrike" dirty="0">
                          <a:solidFill>
                            <a:srgbClr val="4E3B30"/>
                          </a:solidFill>
                          <a:effectLst/>
                          <a:latin typeface="Times New Roman"/>
                        </a:rPr>
                        <a:t>no sabe el precio de cada servicio que se ha realizado.</a:t>
                      </a:r>
                      <a:endParaRPr lang="es-ES" sz="2000" dirty="0">
                        <a:solidFill>
                          <a:srgbClr val="4E3B30"/>
                        </a:solidFill>
                        <a:effectLst/>
                      </a:endParaRPr>
                    </a:p>
                  </a:txBody>
                  <a:tcPr marL="68580" marR="68580" marT="45721" marB="45721"/>
                </a:tc>
                <a:tc>
                  <a:txBody>
                    <a:bodyPr/>
                    <a:lstStyle/>
                    <a:p>
                      <a:pPr rtl="0" fontAlgn="t">
                        <a:spcBef>
                          <a:spcPts val="0"/>
                        </a:spcBef>
                        <a:spcAft>
                          <a:spcPts val="0"/>
                        </a:spcAft>
                      </a:pPr>
                      <a:r>
                        <a:rPr lang="es-ES" sz="1200" b="0" i="0" u="none" strike="noStrike" dirty="0">
                          <a:solidFill>
                            <a:srgbClr val="4E3B30"/>
                          </a:solidFill>
                          <a:effectLst/>
                          <a:latin typeface="Times New Roman"/>
                        </a:rPr>
                        <a:t>Facilitar siempre el ticket de caja.</a:t>
                      </a:r>
                      <a:endParaRPr lang="es-ES" sz="2000" dirty="0">
                        <a:solidFill>
                          <a:srgbClr val="4E3B30"/>
                        </a:solidFill>
                        <a:effectLst/>
                      </a:endParaRPr>
                    </a:p>
                  </a:txBody>
                  <a:tcPr marL="68580" marR="68580" marT="45721" marB="45721"/>
                </a:tc>
              </a:tr>
              <a:tr h="515757">
                <a:tc>
                  <a:txBody>
                    <a:bodyPr/>
                    <a:lstStyle/>
                    <a:p>
                      <a:pPr rtl="0" fontAlgn="t">
                        <a:spcBef>
                          <a:spcPts val="0"/>
                        </a:spcBef>
                        <a:spcAft>
                          <a:spcPts val="0"/>
                        </a:spcAft>
                      </a:pPr>
                      <a:r>
                        <a:rPr lang="es-ES" sz="1200" b="0" i="0" u="none" strike="noStrike">
                          <a:solidFill>
                            <a:srgbClr val="4E3B30"/>
                          </a:solidFill>
                          <a:effectLst/>
                          <a:latin typeface="Times New Roman"/>
                        </a:rPr>
                        <a:t>En el ticket no aparece detallado los servicios realizados.</a:t>
                      </a:r>
                      <a:endParaRPr lang="es-ES" sz="2000">
                        <a:solidFill>
                          <a:srgbClr val="4E3B30"/>
                        </a:solidFill>
                        <a:effectLst/>
                      </a:endParaRPr>
                    </a:p>
                  </a:txBody>
                  <a:tcPr marL="68580" marR="68580" marT="45721" marB="45721"/>
                </a:tc>
                <a:tc>
                  <a:txBody>
                    <a:bodyPr/>
                    <a:lstStyle/>
                    <a:p>
                      <a:pPr rtl="0" fontAlgn="t">
                        <a:spcBef>
                          <a:spcPts val="0"/>
                        </a:spcBef>
                        <a:spcAft>
                          <a:spcPts val="0"/>
                        </a:spcAft>
                      </a:pPr>
                      <a:r>
                        <a:rPr lang="es-ES" sz="1200" b="0" i="0" u="none" strike="noStrike" dirty="0">
                          <a:solidFill>
                            <a:srgbClr val="4E3B30"/>
                          </a:solidFill>
                          <a:effectLst/>
                          <a:latin typeface="Times New Roman"/>
                        </a:rPr>
                        <a:t>Asegurarse de que el ticket describa con detalle los servicios prestados, el recepcionista debe especificarle los servicios realizados, el importe de cada uno y el precio total a abonar.</a:t>
                      </a:r>
                      <a:endParaRPr lang="es-ES" sz="2000" dirty="0">
                        <a:solidFill>
                          <a:srgbClr val="4E3B30"/>
                        </a:solidFill>
                        <a:effectLst/>
                      </a:endParaRPr>
                    </a:p>
                  </a:txBody>
                  <a:tcPr marL="68580" marR="68580" marT="45721" marB="45721"/>
                </a:tc>
                <a:extLst>
                  <a:ext uri="{0D108BD9-81ED-4DB2-BD59-A6C34878D82A}">
                    <a16:rowId xmlns="" xmlns:a16="http://schemas.microsoft.com/office/drawing/2014/main" val="10002"/>
                  </a:ext>
                </a:extLst>
              </a:tr>
              <a:tr h="307971">
                <a:tc>
                  <a:txBody>
                    <a:bodyPr/>
                    <a:lstStyle/>
                    <a:p>
                      <a:pPr rtl="0" fontAlgn="t">
                        <a:spcBef>
                          <a:spcPts val="0"/>
                        </a:spcBef>
                        <a:spcAft>
                          <a:spcPts val="0"/>
                        </a:spcAft>
                      </a:pPr>
                      <a:r>
                        <a:rPr lang="es-ES" sz="1200" b="0" i="0" u="none" strike="noStrike" dirty="0">
                          <a:solidFill>
                            <a:srgbClr val="4E3B30"/>
                          </a:solidFill>
                          <a:effectLst/>
                          <a:latin typeface="Times New Roman"/>
                        </a:rPr>
                        <a:t>Que se comunique el importe sin confidencialidad.</a:t>
                      </a:r>
                      <a:endParaRPr lang="es-ES" sz="2000" dirty="0">
                        <a:solidFill>
                          <a:srgbClr val="4E3B30"/>
                        </a:solidFill>
                        <a:effectLst/>
                      </a:endParaRPr>
                    </a:p>
                  </a:txBody>
                  <a:tcPr marL="68580" marR="68580" marT="45721" marB="45721"/>
                </a:tc>
                <a:tc>
                  <a:txBody>
                    <a:bodyPr/>
                    <a:lstStyle/>
                    <a:p>
                      <a:pPr rtl="0" fontAlgn="t">
                        <a:spcBef>
                          <a:spcPts val="0"/>
                        </a:spcBef>
                        <a:spcAft>
                          <a:spcPts val="0"/>
                        </a:spcAft>
                      </a:pPr>
                      <a:r>
                        <a:rPr lang="es-ES" sz="1200" b="0" i="0" u="none" strike="noStrike" dirty="0">
                          <a:solidFill>
                            <a:srgbClr val="4E3B30"/>
                          </a:solidFill>
                          <a:effectLst/>
                          <a:latin typeface="Times New Roman"/>
                        </a:rPr>
                        <a:t>Asegurarse de que se le comunica el importe de forma confidencial.</a:t>
                      </a:r>
                      <a:endParaRPr lang="es-ES" sz="2000" dirty="0">
                        <a:solidFill>
                          <a:srgbClr val="4E3B30"/>
                        </a:solidFill>
                        <a:effectLst/>
                      </a:endParaRPr>
                    </a:p>
                  </a:txBody>
                  <a:tcPr marL="68580" marR="68580" marT="45721" marB="45721"/>
                </a:tc>
                <a:extLst>
                  <a:ext uri="{0D108BD9-81ED-4DB2-BD59-A6C34878D82A}">
                    <a16:rowId xmlns="" xmlns:a16="http://schemas.microsoft.com/office/drawing/2014/main" val="10003"/>
                  </a:ext>
                </a:extLst>
              </a:tr>
              <a:tr h="300550">
                <a:tc>
                  <a:txBody>
                    <a:bodyPr/>
                    <a:lstStyle/>
                    <a:p>
                      <a:pPr rtl="0" fontAlgn="t">
                        <a:spcBef>
                          <a:spcPts val="0"/>
                        </a:spcBef>
                        <a:spcAft>
                          <a:spcPts val="0"/>
                        </a:spcAft>
                      </a:pPr>
                      <a:r>
                        <a:rPr lang="es-ES" sz="1200" b="0" i="0" u="none" strike="noStrike" dirty="0">
                          <a:solidFill>
                            <a:srgbClr val="4E3B30"/>
                          </a:solidFill>
                          <a:effectLst/>
                          <a:latin typeface="Times New Roman"/>
                        </a:rPr>
                        <a:t>Que no se le informe de ofertas o promociones.</a:t>
                      </a:r>
                      <a:endParaRPr lang="es-ES" sz="2000" dirty="0">
                        <a:solidFill>
                          <a:srgbClr val="4E3B30"/>
                        </a:solidFill>
                        <a:effectLst/>
                      </a:endParaRPr>
                    </a:p>
                  </a:txBody>
                  <a:tcPr marL="68580" marR="68580" marT="45721" marB="45721"/>
                </a:tc>
                <a:tc>
                  <a:txBody>
                    <a:bodyPr/>
                    <a:lstStyle/>
                    <a:p>
                      <a:pPr rtl="0" fontAlgn="t">
                        <a:spcBef>
                          <a:spcPts val="0"/>
                        </a:spcBef>
                        <a:spcAft>
                          <a:spcPts val="0"/>
                        </a:spcAft>
                      </a:pPr>
                      <a:r>
                        <a:rPr lang="es-ES" sz="1200" b="0" i="0" u="none" strike="noStrike" dirty="0">
                          <a:solidFill>
                            <a:srgbClr val="4E3B30"/>
                          </a:solidFill>
                          <a:effectLst/>
                          <a:latin typeface="Times New Roman"/>
                        </a:rPr>
                        <a:t>Antes de efectuar el cobro, informarle al </a:t>
                      </a:r>
                      <a:r>
                        <a:rPr lang="es-ES" sz="1200" b="0" i="0" u="none" strike="noStrike" dirty="0" smtClean="0">
                          <a:solidFill>
                            <a:srgbClr val="4E3B30"/>
                          </a:solidFill>
                          <a:effectLst/>
                          <a:latin typeface="Times New Roman"/>
                        </a:rPr>
                        <a:t>usuario </a:t>
                      </a:r>
                      <a:r>
                        <a:rPr lang="es-ES" sz="1200" b="0" i="0" u="none" strike="noStrike" dirty="0">
                          <a:solidFill>
                            <a:srgbClr val="4E3B30"/>
                          </a:solidFill>
                          <a:effectLst/>
                          <a:latin typeface="Times New Roman"/>
                        </a:rPr>
                        <a:t>de las nuevas ofertas y promociones o de las vigentes. </a:t>
                      </a:r>
                      <a:endParaRPr lang="es-ES" sz="2000" dirty="0">
                        <a:solidFill>
                          <a:srgbClr val="4E3B30"/>
                        </a:solidFill>
                        <a:effectLst/>
                      </a:endParaRPr>
                    </a:p>
                  </a:txBody>
                  <a:tcPr marL="68580" marR="68580" marT="45721" marB="45721"/>
                </a:tc>
                <a:extLst>
                  <a:ext uri="{0D108BD9-81ED-4DB2-BD59-A6C34878D82A}">
                    <a16:rowId xmlns="" xmlns:a16="http://schemas.microsoft.com/office/drawing/2014/main" val="10004"/>
                  </a:ext>
                </a:extLst>
              </a:tr>
              <a:tr h="515757">
                <a:tc>
                  <a:txBody>
                    <a:bodyPr/>
                    <a:lstStyle/>
                    <a:p>
                      <a:pPr rtl="0" fontAlgn="t">
                        <a:spcBef>
                          <a:spcPts val="0"/>
                        </a:spcBef>
                        <a:spcAft>
                          <a:spcPts val="0"/>
                        </a:spcAft>
                      </a:pPr>
                      <a:r>
                        <a:rPr lang="es-ES" sz="1200" b="0" i="0" u="none" strike="noStrike">
                          <a:solidFill>
                            <a:srgbClr val="4E3B30"/>
                          </a:solidFill>
                          <a:effectLst/>
                          <a:latin typeface="Times New Roman"/>
                        </a:rPr>
                        <a:t>No se motivan las compras por impulso.</a:t>
                      </a:r>
                      <a:endParaRPr lang="es-ES" sz="2000">
                        <a:solidFill>
                          <a:srgbClr val="4E3B30"/>
                        </a:solidFill>
                        <a:effectLst/>
                      </a:endParaRPr>
                    </a:p>
                  </a:txBody>
                  <a:tcPr marL="68580" marR="68580" marT="45721" marB="45721"/>
                </a:tc>
                <a:tc>
                  <a:txBody>
                    <a:bodyPr/>
                    <a:lstStyle/>
                    <a:p>
                      <a:pPr rtl="0" fontAlgn="t">
                        <a:spcBef>
                          <a:spcPts val="0"/>
                        </a:spcBef>
                        <a:spcAft>
                          <a:spcPts val="0"/>
                        </a:spcAft>
                      </a:pPr>
                      <a:r>
                        <a:rPr lang="es-ES" sz="1200" b="0" i="0" u="none" strike="noStrike" dirty="0">
                          <a:solidFill>
                            <a:srgbClr val="4E3B30"/>
                          </a:solidFill>
                          <a:effectLst/>
                          <a:latin typeface="Times New Roman"/>
                        </a:rPr>
                        <a:t>Disponer de un mostrador atractivo con productos de pequeño tamaño, especificando claramente sus precios.</a:t>
                      </a:r>
                      <a:endParaRPr lang="es-ES" sz="2000" dirty="0">
                        <a:solidFill>
                          <a:srgbClr val="4E3B30"/>
                        </a:solidFill>
                        <a:effectLst/>
                      </a:endParaRPr>
                    </a:p>
                  </a:txBody>
                  <a:tcPr marL="68580" marR="68580" marT="45721" marB="45721"/>
                </a:tc>
                <a:extLst>
                  <a:ext uri="{0D108BD9-81ED-4DB2-BD59-A6C34878D82A}">
                    <a16:rowId xmlns="" xmlns:a16="http://schemas.microsoft.com/office/drawing/2014/main" val="10005"/>
                  </a:ext>
                </a:extLst>
              </a:tr>
            </a:tbl>
          </a:graphicData>
        </a:graphic>
      </p:graphicFrame>
      <p:sp>
        <p:nvSpPr>
          <p:cNvPr id="5" name="Marcador de número de diapositiva 5"/>
          <p:cNvSpPr>
            <a:spLocks noGrp="1"/>
          </p:cNvSpPr>
          <p:nvPr>
            <p:ph type="sldNum" sz="quarter" idx="12"/>
          </p:nvPr>
        </p:nvSpPr>
        <p:spPr>
          <a:xfrm>
            <a:off x="-64394" y="6453386"/>
            <a:ext cx="540912" cy="404614"/>
          </a:xfrm>
        </p:spPr>
        <p:txBody>
          <a:bodyPr/>
          <a:lstStyle/>
          <a:p>
            <a:r>
              <a:rPr lang="en-US" sz="2000" b="1" i="1" dirty="0"/>
              <a:t>30</a:t>
            </a:r>
          </a:p>
        </p:txBody>
      </p:sp>
    </p:spTree>
    <p:extLst>
      <p:ext uri="{BB962C8B-B14F-4D97-AF65-F5344CB8AC3E}">
        <p14:creationId xmlns:p14="http://schemas.microsoft.com/office/powerpoint/2010/main" val="1250132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7939" y="295476"/>
            <a:ext cx="10346987" cy="459799"/>
          </a:xfrm>
        </p:spPr>
        <p:txBody>
          <a:bodyPr>
            <a:noAutofit/>
          </a:bodyPr>
          <a:lstStyle/>
          <a:p>
            <a:pPr algn="ctr"/>
            <a:r>
              <a:rPr lang="es-ES_tradnl" sz="2400" b="1" dirty="0"/>
              <a:t>9.- </a:t>
            </a:r>
            <a:r>
              <a:rPr lang="es-ES_tradnl" sz="2400" b="1" u="sng" dirty="0"/>
              <a:t>RESOLUCIÓN DE </a:t>
            </a:r>
            <a:r>
              <a:rPr lang="es-ES_tradnl" sz="2400" b="1" u="sng" dirty="0">
                <a:solidFill>
                  <a:srgbClr val="4E3B30"/>
                </a:solidFill>
              </a:rPr>
              <a:t>QUEJAS Y RECLAMACIONES</a:t>
            </a:r>
            <a:endParaRPr lang="es-ES" sz="2400" b="1" u="sng" dirty="0">
              <a:solidFill>
                <a:srgbClr val="4E3B30"/>
              </a:solidFill>
            </a:endParaRPr>
          </a:p>
        </p:txBody>
      </p:sp>
      <p:sp>
        <p:nvSpPr>
          <p:cNvPr id="5" name="CuadroTexto 4"/>
          <p:cNvSpPr txBox="1"/>
          <p:nvPr/>
        </p:nvSpPr>
        <p:spPr>
          <a:xfrm>
            <a:off x="1184859" y="1122637"/>
            <a:ext cx="3008388" cy="369460"/>
          </a:xfrm>
          <a:prstGeom prst="rect">
            <a:avLst/>
          </a:prstGeom>
          <a:noFill/>
        </p:spPr>
        <p:txBody>
          <a:bodyPr wrap="none" rtlCol="0">
            <a:spAutoFit/>
          </a:bodyPr>
          <a:lstStyle/>
          <a:p>
            <a:r>
              <a:rPr lang="es-ES_tradnl" sz="1801" b="1" u="sng" dirty="0">
                <a:solidFill>
                  <a:srgbClr val="4E3B30"/>
                </a:solidFill>
              </a:rPr>
              <a:t>.El Cliente NO tiene la Razón.</a:t>
            </a:r>
            <a:endParaRPr lang="es-ES" sz="1801" b="1" u="sng" dirty="0">
              <a:solidFill>
                <a:srgbClr val="4E3B30"/>
              </a:solidFill>
            </a:endParaRPr>
          </a:p>
        </p:txBody>
      </p:sp>
      <p:sp>
        <p:nvSpPr>
          <p:cNvPr id="4" name="CuadroTexto 3"/>
          <p:cNvSpPr txBox="1"/>
          <p:nvPr/>
        </p:nvSpPr>
        <p:spPr>
          <a:xfrm>
            <a:off x="5442609" y="1077640"/>
            <a:ext cx="5320687" cy="369460"/>
          </a:xfrm>
          <a:prstGeom prst="rect">
            <a:avLst/>
          </a:prstGeom>
          <a:noFill/>
        </p:spPr>
        <p:txBody>
          <a:bodyPr wrap="none" rtlCol="0">
            <a:spAutoFit/>
          </a:bodyPr>
          <a:lstStyle/>
          <a:p>
            <a:r>
              <a:rPr lang="es-ES_tradnl" sz="1801" b="1" u="sng" dirty="0">
                <a:solidFill>
                  <a:srgbClr val="4E3B30"/>
                </a:solidFill>
              </a:rPr>
              <a:t>.			El Cliente SI tiene la Razón			.</a:t>
            </a:r>
            <a:endParaRPr lang="es-ES" sz="1801" b="1" u="sng" dirty="0">
              <a:solidFill>
                <a:srgbClr val="4E3B30"/>
              </a:solidFill>
            </a:endParaRPr>
          </a:p>
        </p:txBody>
      </p:sp>
      <p:sp>
        <p:nvSpPr>
          <p:cNvPr id="6" name="CuadroTexto 5"/>
          <p:cNvSpPr txBox="1"/>
          <p:nvPr/>
        </p:nvSpPr>
        <p:spPr>
          <a:xfrm>
            <a:off x="5282526" y="1947467"/>
            <a:ext cx="5903476" cy="369460"/>
          </a:xfrm>
          <a:prstGeom prst="rect">
            <a:avLst/>
          </a:prstGeom>
          <a:noFill/>
        </p:spPr>
        <p:txBody>
          <a:bodyPr wrap="none" rtlCol="0">
            <a:spAutoFit/>
          </a:bodyPr>
          <a:lstStyle/>
          <a:p>
            <a:r>
              <a:rPr lang="es-ES_tradnl" sz="1801" b="1" dirty="0">
                <a:solidFill>
                  <a:srgbClr val="4E3B30"/>
                </a:solidFill>
              </a:rPr>
              <a:t>Atención Prestada    –    El Servicio   –    El Resultado Final </a:t>
            </a:r>
            <a:endParaRPr lang="es-ES" sz="1801" b="1" dirty="0">
              <a:solidFill>
                <a:srgbClr val="4E3B30"/>
              </a:solidFill>
            </a:endParaRPr>
          </a:p>
        </p:txBody>
      </p:sp>
      <p:sp>
        <p:nvSpPr>
          <p:cNvPr id="7" name="CuadroTexto 6"/>
          <p:cNvSpPr txBox="1"/>
          <p:nvPr/>
        </p:nvSpPr>
        <p:spPr>
          <a:xfrm>
            <a:off x="1735233" y="1924451"/>
            <a:ext cx="1724831" cy="369460"/>
          </a:xfrm>
          <a:prstGeom prst="rect">
            <a:avLst/>
          </a:prstGeom>
          <a:noFill/>
        </p:spPr>
        <p:txBody>
          <a:bodyPr wrap="none" rtlCol="0">
            <a:spAutoFit/>
          </a:bodyPr>
          <a:lstStyle/>
          <a:p>
            <a:r>
              <a:rPr lang="es-ES_tradnl" sz="1801" b="1" dirty="0">
                <a:solidFill>
                  <a:srgbClr val="4E3B30"/>
                </a:solidFill>
              </a:rPr>
              <a:t>Pedir disculpas </a:t>
            </a:r>
            <a:endParaRPr lang="es-ES" sz="1801" b="1" dirty="0">
              <a:solidFill>
                <a:srgbClr val="4E3B30"/>
              </a:solidFill>
            </a:endParaRPr>
          </a:p>
        </p:txBody>
      </p:sp>
      <p:sp>
        <p:nvSpPr>
          <p:cNvPr id="8" name="CuadroTexto 7"/>
          <p:cNvSpPr txBox="1"/>
          <p:nvPr/>
        </p:nvSpPr>
        <p:spPr>
          <a:xfrm>
            <a:off x="1329492" y="4737597"/>
            <a:ext cx="373820" cy="369460"/>
          </a:xfrm>
          <a:prstGeom prst="rect">
            <a:avLst/>
          </a:prstGeom>
          <a:noFill/>
        </p:spPr>
        <p:txBody>
          <a:bodyPr wrap="none" rtlCol="0">
            <a:spAutoFit/>
          </a:bodyPr>
          <a:lstStyle/>
          <a:p>
            <a:r>
              <a:rPr lang="es-ES_tradnl" sz="1801" b="1" dirty="0">
                <a:solidFill>
                  <a:srgbClr val="4E3B30"/>
                </a:solidFill>
              </a:rPr>
              <a:t>SI</a:t>
            </a:r>
            <a:endParaRPr lang="es-ES" sz="1801" b="1" dirty="0">
              <a:solidFill>
                <a:srgbClr val="4E3B30"/>
              </a:solidFill>
            </a:endParaRPr>
          </a:p>
        </p:txBody>
      </p:sp>
      <p:sp>
        <p:nvSpPr>
          <p:cNvPr id="9" name="CuadroTexto 8"/>
          <p:cNvSpPr txBox="1"/>
          <p:nvPr/>
        </p:nvSpPr>
        <p:spPr>
          <a:xfrm>
            <a:off x="1657489" y="3896024"/>
            <a:ext cx="1822615" cy="369460"/>
          </a:xfrm>
          <a:prstGeom prst="rect">
            <a:avLst/>
          </a:prstGeom>
          <a:noFill/>
        </p:spPr>
        <p:txBody>
          <a:bodyPr wrap="none" rtlCol="0">
            <a:spAutoFit/>
          </a:bodyPr>
          <a:lstStyle/>
          <a:p>
            <a:r>
              <a:rPr lang="es-ES_tradnl" sz="1801" b="1" dirty="0">
                <a:solidFill>
                  <a:srgbClr val="4E3B30"/>
                </a:solidFill>
              </a:rPr>
              <a:t>¿Se ha resuelto?</a:t>
            </a:r>
            <a:endParaRPr lang="es-ES" sz="1801" b="1" dirty="0">
              <a:solidFill>
                <a:srgbClr val="4E3B30"/>
              </a:solidFill>
            </a:endParaRPr>
          </a:p>
        </p:txBody>
      </p:sp>
      <p:sp>
        <p:nvSpPr>
          <p:cNvPr id="10" name="CuadroTexto 9"/>
          <p:cNvSpPr txBox="1"/>
          <p:nvPr/>
        </p:nvSpPr>
        <p:spPr>
          <a:xfrm>
            <a:off x="1441555" y="2910237"/>
            <a:ext cx="2198422" cy="369460"/>
          </a:xfrm>
          <a:prstGeom prst="rect">
            <a:avLst/>
          </a:prstGeom>
          <a:noFill/>
        </p:spPr>
        <p:txBody>
          <a:bodyPr wrap="none" rtlCol="0">
            <a:spAutoFit/>
          </a:bodyPr>
          <a:lstStyle/>
          <a:p>
            <a:r>
              <a:rPr lang="es-ES_tradnl" sz="1801" b="1" dirty="0">
                <a:solidFill>
                  <a:srgbClr val="4E3B30"/>
                </a:solidFill>
              </a:rPr>
              <a:t>No Recompensamos</a:t>
            </a:r>
            <a:endParaRPr lang="es-ES" sz="1801" b="1" dirty="0">
              <a:solidFill>
                <a:srgbClr val="4E3B30"/>
              </a:solidFill>
            </a:endParaRPr>
          </a:p>
        </p:txBody>
      </p:sp>
      <p:sp>
        <p:nvSpPr>
          <p:cNvPr id="11" name="CuadroTexto 10"/>
          <p:cNvSpPr txBox="1"/>
          <p:nvPr/>
        </p:nvSpPr>
        <p:spPr>
          <a:xfrm>
            <a:off x="3296459" y="4737597"/>
            <a:ext cx="482824" cy="369460"/>
          </a:xfrm>
          <a:prstGeom prst="rect">
            <a:avLst/>
          </a:prstGeom>
          <a:noFill/>
        </p:spPr>
        <p:txBody>
          <a:bodyPr wrap="none" rtlCol="0">
            <a:spAutoFit/>
          </a:bodyPr>
          <a:lstStyle/>
          <a:p>
            <a:r>
              <a:rPr lang="es-ES_tradnl" sz="1801" b="1" dirty="0">
                <a:solidFill>
                  <a:srgbClr val="4E3B30"/>
                </a:solidFill>
              </a:rPr>
              <a:t>NO</a:t>
            </a:r>
            <a:endParaRPr lang="es-ES" sz="1801" b="1" dirty="0">
              <a:solidFill>
                <a:srgbClr val="4E3B30"/>
              </a:solidFill>
            </a:endParaRPr>
          </a:p>
        </p:txBody>
      </p:sp>
      <p:sp>
        <p:nvSpPr>
          <p:cNvPr id="12" name="CuadroTexto 11"/>
          <p:cNvSpPr txBox="1"/>
          <p:nvPr/>
        </p:nvSpPr>
        <p:spPr>
          <a:xfrm>
            <a:off x="696573" y="5692004"/>
            <a:ext cx="2096215" cy="646587"/>
          </a:xfrm>
          <a:prstGeom prst="rect">
            <a:avLst/>
          </a:prstGeom>
          <a:noFill/>
        </p:spPr>
        <p:txBody>
          <a:bodyPr wrap="none" rtlCol="0">
            <a:spAutoFit/>
          </a:bodyPr>
          <a:lstStyle/>
          <a:p>
            <a:r>
              <a:rPr lang="es-ES_tradnl" sz="1801" b="1" dirty="0">
                <a:solidFill>
                  <a:srgbClr val="4E3B30"/>
                </a:solidFill>
              </a:rPr>
              <a:t>Registro Interno </a:t>
            </a:r>
          </a:p>
          <a:p>
            <a:pPr algn="ctr"/>
            <a:r>
              <a:rPr lang="es-ES_tradnl" sz="1801" b="1" dirty="0">
                <a:solidFill>
                  <a:srgbClr val="4E3B30"/>
                </a:solidFill>
              </a:rPr>
              <a:t>Análisis </a:t>
            </a:r>
            <a:endParaRPr lang="es-ES" sz="1801" b="1" dirty="0">
              <a:solidFill>
                <a:srgbClr val="4E3B30"/>
              </a:solidFill>
            </a:endParaRPr>
          </a:p>
        </p:txBody>
      </p:sp>
      <p:sp>
        <p:nvSpPr>
          <p:cNvPr id="13" name="CuadroTexto 12"/>
          <p:cNvSpPr txBox="1"/>
          <p:nvPr/>
        </p:nvSpPr>
        <p:spPr>
          <a:xfrm>
            <a:off x="2616096" y="5733400"/>
            <a:ext cx="2100832" cy="369460"/>
          </a:xfrm>
          <a:prstGeom prst="rect">
            <a:avLst/>
          </a:prstGeom>
          <a:noFill/>
        </p:spPr>
        <p:txBody>
          <a:bodyPr wrap="none" rtlCol="0">
            <a:spAutoFit/>
          </a:bodyPr>
          <a:lstStyle/>
          <a:p>
            <a:r>
              <a:rPr lang="es-ES_tradnl" sz="1801" b="1" dirty="0">
                <a:solidFill>
                  <a:srgbClr val="4E3B30"/>
                </a:solidFill>
              </a:rPr>
              <a:t>Reclamación Oficial</a:t>
            </a:r>
            <a:endParaRPr lang="es-ES" sz="1801" b="1" dirty="0">
              <a:solidFill>
                <a:srgbClr val="4E3B30"/>
              </a:solidFill>
            </a:endParaRPr>
          </a:p>
        </p:txBody>
      </p:sp>
      <p:sp>
        <p:nvSpPr>
          <p:cNvPr id="14" name="CuadroTexto 13"/>
          <p:cNvSpPr txBox="1"/>
          <p:nvPr/>
        </p:nvSpPr>
        <p:spPr>
          <a:xfrm>
            <a:off x="7327637" y="2538811"/>
            <a:ext cx="1813317" cy="646587"/>
          </a:xfrm>
          <a:prstGeom prst="rect">
            <a:avLst/>
          </a:prstGeom>
          <a:noFill/>
        </p:spPr>
        <p:txBody>
          <a:bodyPr wrap="none" rtlCol="0">
            <a:spAutoFit/>
          </a:bodyPr>
          <a:lstStyle/>
          <a:p>
            <a:pPr algn="ctr"/>
            <a:r>
              <a:rPr lang="es-ES_tradnl" sz="1801" b="1" dirty="0">
                <a:solidFill>
                  <a:srgbClr val="4E3B30"/>
                </a:solidFill>
              </a:rPr>
              <a:t>Pedir disculpas</a:t>
            </a:r>
          </a:p>
          <a:p>
            <a:pPr algn="ctr"/>
            <a:r>
              <a:rPr lang="es-ES_tradnl" sz="1801" b="1" dirty="0">
                <a:solidFill>
                  <a:srgbClr val="4E3B30"/>
                </a:solidFill>
              </a:rPr>
              <a:t>Buscar Solución </a:t>
            </a:r>
            <a:endParaRPr lang="es-ES" sz="1801" b="1" dirty="0">
              <a:solidFill>
                <a:srgbClr val="4E3B30"/>
              </a:solidFill>
            </a:endParaRPr>
          </a:p>
        </p:txBody>
      </p:sp>
      <p:sp>
        <p:nvSpPr>
          <p:cNvPr id="15" name="CuadroTexto 14"/>
          <p:cNvSpPr txBox="1"/>
          <p:nvPr/>
        </p:nvSpPr>
        <p:spPr>
          <a:xfrm>
            <a:off x="9087438" y="2414279"/>
            <a:ext cx="2934328" cy="830997"/>
          </a:xfrm>
          <a:prstGeom prst="rect">
            <a:avLst/>
          </a:prstGeom>
          <a:noFill/>
        </p:spPr>
        <p:txBody>
          <a:bodyPr wrap="none" rtlCol="0">
            <a:spAutoFit/>
          </a:bodyPr>
          <a:lstStyle/>
          <a:p>
            <a:pPr algn="ctr"/>
            <a:r>
              <a:rPr lang="es-ES_tradnl" sz="1600" b="1" dirty="0">
                <a:solidFill>
                  <a:srgbClr val="4E3B30"/>
                </a:solidFill>
              </a:rPr>
              <a:t>Pedir disculpas </a:t>
            </a:r>
          </a:p>
          <a:p>
            <a:pPr algn="ctr"/>
            <a:r>
              <a:rPr lang="es-ES_tradnl" sz="1600" b="1" dirty="0">
                <a:solidFill>
                  <a:srgbClr val="4E3B30"/>
                </a:solidFill>
              </a:rPr>
              <a:t>Nos explique lo que no le gusta </a:t>
            </a:r>
          </a:p>
          <a:p>
            <a:pPr algn="ctr"/>
            <a:r>
              <a:rPr lang="es-ES_tradnl" sz="1600" b="1" dirty="0">
                <a:solidFill>
                  <a:srgbClr val="4E3B30"/>
                </a:solidFill>
              </a:rPr>
              <a:t>Tratar de Corregirlo </a:t>
            </a:r>
            <a:endParaRPr lang="es-ES" sz="1600" b="1" dirty="0">
              <a:solidFill>
                <a:srgbClr val="4E3B30"/>
              </a:solidFill>
            </a:endParaRPr>
          </a:p>
        </p:txBody>
      </p:sp>
      <p:sp>
        <p:nvSpPr>
          <p:cNvPr id="16" name="CuadroTexto 15"/>
          <p:cNvSpPr txBox="1"/>
          <p:nvPr/>
        </p:nvSpPr>
        <p:spPr>
          <a:xfrm>
            <a:off x="5300348" y="2557294"/>
            <a:ext cx="1822165" cy="646587"/>
          </a:xfrm>
          <a:prstGeom prst="rect">
            <a:avLst/>
          </a:prstGeom>
          <a:noFill/>
        </p:spPr>
        <p:txBody>
          <a:bodyPr wrap="none" rtlCol="0">
            <a:spAutoFit/>
          </a:bodyPr>
          <a:lstStyle/>
          <a:p>
            <a:pPr algn="ctr"/>
            <a:r>
              <a:rPr lang="es-ES_tradnl" sz="1801" b="1" dirty="0">
                <a:solidFill>
                  <a:srgbClr val="4E3B30"/>
                </a:solidFill>
              </a:rPr>
              <a:t>Pedir disculpas </a:t>
            </a:r>
          </a:p>
          <a:p>
            <a:pPr algn="ctr"/>
            <a:r>
              <a:rPr lang="es-ES_tradnl" sz="1801" b="1" dirty="0">
                <a:solidFill>
                  <a:srgbClr val="4E3B30"/>
                </a:solidFill>
              </a:rPr>
              <a:t>Intención mejora</a:t>
            </a:r>
            <a:endParaRPr lang="es-ES" sz="1801" b="1" dirty="0">
              <a:solidFill>
                <a:srgbClr val="4E3B30"/>
              </a:solidFill>
            </a:endParaRPr>
          </a:p>
        </p:txBody>
      </p:sp>
      <p:sp>
        <p:nvSpPr>
          <p:cNvPr id="17" name="CuadroTexto 16"/>
          <p:cNvSpPr txBox="1"/>
          <p:nvPr/>
        </p:nvSpPr>
        <p:spPr>
          <a:xfrm>
            <a:off x="7153902" y="3801798"/>
            <a:ext cx="2308324" cy="1200842"/>
          </a:xfrm>
          <a:prstGeom prst="rect">
            <a:avLst/>
          </a:prstGeom>
          <a:noFill/>
        </p:spPr>
        <p:txBody>
          <a:bodyPr wrap="none" rtlCol="0">
            <a:spAutoFit/>
          </a:bodyPr>
          <a:lstStyle/>
          <a:p>
            <a:pPr algn="ctr"/>
            <a:r>
              <a:rPr lang="es-ES_tradnl" sz="1801" b="1" dirty="0">
                <a:solidFill>
                  <a:srgbClr val="4E3B30"/>
                </a:solidFill>
              </a:rPr>
              <a:t>Valorar</a:t>
            </a:r>
          </a:p>
          <a:p>
            <a:pPr algn="ctr"/>
            <a:r>
              <a:rPr lang="es-ES_tradnl" sz="1801" b="1" dirty="0">
                <a:solidFill>
                  <a:srgbClr val="4E3B30"/>
                </a:solidFill>
              </a:rPr>
              <a:t>Ofrecer un Descuento</a:t>
            </a:r>
          </a:p>
          <a:p>
            <a:pPr algn="ctr"/>
            <a:r>
              <a:rPr lang="es-ES_tradnl" sz="1801" b="1" dirty="0">
                <a:solidFill>
                  <a:srgbClr val="4E3B30"/>
                </a:solidFill>
              </a:rPr>
              <a:t>Regalarle el Servicio</a:t>
            </a:r>
          </a:p>
          <a:p>
            <a:pPr algn="ctr"/>
            <a:r>
              <a:rPr lang="es-ES_tradnl" sz="1801" b="1" dirty="0">
                <a:solidFill>
                  <a:srgbClr val="4E3B30"/>
                </a:solidFill>
              </a:rPr>
              <a:t>Ofrecerle otro gratis</a:t>
            </a:r>
            <a:endParaRPr lang="es-ES" sz="1801" b="1" dirty="0">
              <a:solidFill>
                <a:srgbClr val="4E3B30"/>
              </a:solidFill>
            </a:endParaRPr>
          </a:p>
        </p:txBody>
      </p:sp>
      <p:cxnSp>
        <p:nvCxnSpPr>
          <p:cNvPr id="28" name="Conector recto de flecha 27"/>
          <p:cNvCxnSpPr/>
          <p:nvPr/>
        </p:nvCxnSpPr>
        <p:spPr>
          <a:xfrm flipH="1">
            <a:off x="2000914" y="4334226"/>
            <a:ext cx="247156" cy="33450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a:off x="2808147" y="4335147"/>
            <a:ext cx="231268" cy="362692"/>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CuadroTexto 39"/>
          <p:cNvSpPr txBox="1"/>
          <p:nvPr/>
        </p:nvSpPr>
        <p:spPr>
          <a:xfrm>
            <a:off x="9220843" y="5388499"/>
            <a:ext cx="482824" cy="369460"/>
          </a:xfrm>
          <a:prstGeom prst="rect">
            <a:avLst/>
          </a:prstGeom>
          <a:noFill/>
        </p:spPr>
        <p:txBody>
          <a:bodyPr wrap="none" rtlCol="0">
            <a:spAutoFit/>
          </a:bodyPr>
          <a:lstStyle/>
          <a:p>
            <a:r>
              <a:rPr lang="es-ES_tradnl" sz="1801" b="1" dirty="0">
                <a:solidFill>
                  <a:srgbClr val="4E3B30"/>
                </a:solidFill>
              </a:rPr>
              <a:t>NO</a:t>
            </a:r>
            <a:endParaRPr lang="es-ES" sz="1801" b="1" dirty="0">
              <a:solidFill>
                <a:srgbClr val="4E3B30"/>
              </a:solidFill>
            </a:endParaRPr>
          </a:p>
        </p:txBody>
      </p:sp>
      <p:sp>
        <p:nvSpPr>
          <p:cNvPr id="41" name="CuadroTexto 40"/>
          <p:cNvSpPr txBox="1"/>
          <p:nvPr/>
        </p:nvSpPr>
        <p:spPr>
          <a:xfrm>
            <a:off x="6908028" y="5401373"/>
            <a:ext cx="373820" cy="369460"/>
          </a:xfrm>
          <a:prstGeom prst="rect">
            <a:avLst/>
          </a:prstGeom>
          <a:noFill/>
        </p:spPr>
        <p:txBody>
          <a:bodyPr wrap="none" rtlCol="0">
            <a:spAutoFit/>
          </a:bodyPr>
          <a:lstStyle/>
          <a:p>
            <a:r>
              <a:rPr lang="es-ES_tradnl" sz="1801" b="1" dirty="0">
                <a:solidFill>
                  <a:srgbClr val="4E3B30"/>
                </a:solidFill>
              </a:rPr>
              <a:t>SI</a:t>
            </a:r>
            <a:endParaRPr lang="es-ES" sz="1801" b="1" dirty="0">
              <a:solidFill>
                <a:srgbClr val="4E3B30"/>
              </a:solidFill>
            </a:endParaRPr>
          </a:p>
        </p:txBody>
      </p:sp>
      <p:sp>
        <p:nvSpPr>
          <p:cNvPr id="42" name="Rectángulo 41"/>
          <p:cNvSpPr/>
          <p:nvPr/>
        </p:nvSpPr>
        <p:spPr>
          <a:xfrm>
            <a:off x="8689031" y="6054790"/>
            <a:ext cx="2100832" cy="369460"/>
          </a:xfrm>
          <a:prstGeom prst="rect">
            <a:avLst/>
          </a:prstGeom>
        </p:spPr>
        <p:txBody>
          <a:bodyPr wrap="none">
            <a:spAutoFit/>
          </a:bodyPr>
          <a:lstStyle/>
          <a:p>
            <a:r>
              <a:rPr lang="es-ES_tradnl" sz="1801" b="1" dirty="0">
                <a:solidFill>
                  <a:srgbClr val="4E3B30"/>
                </a:solidFill>
              </a:rPr>
              <a:t>Reclamación Oficial</a:t>
            </a:r>
            <a:endParaRPr lang="es-ES" sz="1801" b="1" dirty="0">
              <a:solidFill>
                <a:srgbClr val="4E3B30"/>
              </a:solidFill>
            </a:endParaRPr>
          </a:p>
        </p:txBody>
      </p:sp>
      <p:sp>
        <p:nvSpPr>
          <p:cNvPr id="43" name="CuadroTexto 42"/>
          <p:cNvSpPr txBox="1"/>
          <p:nvPr/>
        </p:nvSpPr>
        <p:spPr>
          <a:xfrm>
            <a:off x="5830501" y="6082220"/>
            <a:ext cx="2565035" cy="646587"/>
          </a:xfrm>
          <a:prstGeom prst="rect">
            <a:avLst/>
          </a:prstGeom>
          <a:noFill/>
        </p:spPr>
        <p:txBody>
          <a:bodyPr wrap="square" rtlCol="0">
            <a:spAutoFit/>
          </a:bodyPr>
          <a:lstStyle/>
          <a:p>
            <a:pPr algn="ctr"/>
            <a:r>
              <a:rPr lang="es-ES_tradnl" sz="1801" b="1" dirty="0">
                <a:solidFill>
                  <a:srgbClr val="4E3B30"/>
                </a:solidFill>
              </a:rPr>
              <a:t>Registro Interno </a:t>
            </a:r>
          </a:p>
          <a:p>
            <a:pPr algn="ctr"/>
            <a:r>
              <a:rPr lang="es-ES_tradnl" sz="1801" b="1" dirty="0">
                <a:solidFill>
                  <a:srgbClr val="4E3B30"/>
                </a:solidFill>
              </a:rPr>
              <a:t>Análisis </a:t>
            </a:r>
            <a:endParaRPr lang="es-ES" sz="1801" b="1" dirty="0">
              <a:solidFill>
                <a:srgbClr val="4E3B30"/>
              </a:solidFill>
            </a:endParaRPr>
          </a:p>
        </p:txBody>
      </p:sp>
      <p:cxnSp>
        <p:nvCxnSpPr>
          <p:cNvPr id="38" name="Conector recto de flecha 37"/>
          <p:cNvCxnSpPr/>
          <p:nvPr/>
        </p:nvCxnSpPr>
        <p:spPr>
          <a:xfrm>
            <a:off x="9047866" y="5012497"/>
            <a:ext cx="197828" cy="290603"/>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flipH="1">
            <a:off x="7281851" y="4991912"/>
            <a:ext cx="247156" cy="33450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Marcador de número de diapositiva 5"/>
          <p:cNvSpPr>
            <a:spLocks noGrp="1"/>
          </p:cNvSpPr>
          <p:nvPr>
            <p:ph type="sldNum" sz="quarter" idx="12"/>
          </p:nvPr>
        </p:nvSpPr>
        <p:spPr>
          <a:xfrm>
            <a:off x="-106599" y="6453386"/>
            <a:ext cx="570831" cy="404614"/>
          </a:xfrm>
        </p:spPr>
        <p:txBody>
          <a:bodyPr/>
          <a:lstStyle/>
          <a:p>
            <a:r>
              <a:rPr lang="en-US" sz="2000" b="1" i="1" dirty="0"/>
              <a:t>31</a:t>
            </a:r>
          </a:p>
        </p:txBody>
      </p:sp>
      <p:sp>
        <p:nvSpPr>
          <p:cNvPr id="21" name="CuadroTexto 20"/>
          <p:cNvSpPr txBox="1"/>
          <p:nvPr/>
        </p:nvSpPr>
        <p:spPr>
          <a:xfrm>
            <a:off x="1036361" y="672884"/>
            <a:ext cx="4246162" cy="400110"/>
          </a:xfrm>
          <a:prstGeom prst="rect">
            <a:avLst/>
          </a:prstGeom>
          <a:noFill/>
        </p:spPr>
        <p:txBody>
          <a:bodyPr wrap="none" rtlCol="0">
            <a:spAutoFit/>
          </a:bodyPr>
          <a:lstStyle/>
          <a:p>
            <a:r>
              <a:rPr lang="es-ES_tradnl" sz="2000" b="1" cap="small" dirty="0">
                <a:solidFill>
                  <a:srgbClr val="4E3B30"/>
                </a:solidFill>
              </a:rPr>
              <a:t>- Protocolo de quejas y reclamaciones </a:t>
            </a:r>
            <a:endParaRPr lang="es-ES" sz="2000" b="1" cap="small" dirty="0">
              <a:solidFill>
                <a:srgbClr val="4E3B30"/>
              </a:solidFill>
            </a:endParaRPr>
          </a:p>
        </p:txBody>
      </p:sp>
      <p:sp>
        <p:nvSpPr>
          <p:cNvPr id="3" name="Flecha abajo 2"/>
          <p:cNvSpPr/>
          <p:nvPr/>
        </p:nvSpPr>
        <p:spPr>
          <a:xfrm>
            <a:off x="2328009" y="3423782"/>
            <a:ext cx="410219" cy="507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1"/>
          </a:p>
        </p:txBody>
      </p:sp>
      <p:sp>
        <p:nvSpPr>
          <p:cNvPr id="45" name="Flecha abajo 44"/>
          <p:cNvSpPr/>
          <p:nvPr/>
        </p:nvSpPr>
        <p:spPr>
          <a:xfrm>
            <a:off x="2317141" y="1468323"/>
            <a:ext cx="410219" cy="507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1"/>
          </a:p>
        </p:txBody>
      </p:sp>
      <p:sp>
        <p:nvSpPr>
          <p:cNvPr id="46" name="Flecha abajo 45"/>
          <p:cNvSpPr/>
          <p:nvPr/>
        </p:nvSpPr>
        <p:spPr>
          <a:xfrm>
            <a:off x="2333632" y="2389798"/>
            <a:ext cx="410219" cy="507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1"/>
          </a:p>
        </p:txBody>
      </p:sp>
      <p:sp>
        <p:nvSpPr>
          <p:cNvPr id="47" name="Flecha abajo 46"/>
          <p:cNvSpPr/>
          <p:nvPr/>
        </p:nvSpPr>
        <p:spPr>
          <a:xfrm>
            <a:off x="3332761" y="5190431"/>
            <a:ext cx="410219" cy="507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1"/>
          </a:p>
        </p:txBody>
      </p:sp>
      <p:sp>
        <p:nvSpPr>
          <p:cNvPr id="48" name="Flecha abajo 47"/>
          <p:cNvSpPr/>
          <p:nvPr/>
        </p:nvSpPr>
        <p:spPr>
          <a:xfrm>
            <a:off x="1311294" y="5136163"/>
            <a:ext cx="410219" cy="507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1"/>
          </a:p>
        </p:txBody>
      </p:sp>
      <p:sp>
        <p:nvSpPr>
          <p:cNvPr id="49" name="Flecha abajo 48"/>
          <p:cNvSpPr/>
          <p:nvPr/>
        </p:nvSpPr>
        <p:spPr>
          <a:xfrm>
            <a:off x="10080558" y="1445976"/>
            <a:ext cx="410219" cy="507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1"/>
          </a:p>
        </p:txBody>
      </p:sp>
      <p:sp>
        <p:nvSpPr>
          <p:cNvPr id="50" name="Flecha abajo 49"/>
          <p:cNvSpPr/>
          <p:nvPr/>
        </p:nvSpPr>
        <p:spPr>
          <a:xfrm>
            <a:off x="5974965" y="1481487"/>
            <a:ext cx="410219" cy="507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1"/>
          </a:p>
        </p:txBody>
      </p:sp>
      <p:sp>
        <p:nvSpPr>
          <p:cNvPr id="51" name="Flecha abajo 50"/>
          <p:cNvSpPr/>
          <p:nvPr/>
        </p:nvSpPr>
        <p:spPr>
          <a:xfrm>
            <a:off x="8012510" y="1462248"/>
            <a:ext cx="410219" cy="507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1"/>
          </a:p>
        </p:txBody>
      </p:sp>
      <p:sp>
        <p:nvSpPr>
          <p:cNvPr id="52" name="Flecha abajo 51"/>
          <p:cNvSpPr/>
          <p:nvPr/>
        </p:nvSpPr>
        <p:spPr>
          <a:xfrm>
            <a:off x="8102949" y="3279571"/>
            <a:ext cx="410219" cy="507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1"/>
          </a:p>
        </p:txBody>
      </p:sp>
      <p:sp>
        <p:nvSpPr>
          <p:cNvPr id="53" name="Flecha abajo 52"/>
          <p:cNvSpPr/>
          <p:nvPr/>
        </p:nvSpPr>
        <p:spPr>
          <a:xfrm rot="2409637">
            <a:off x="9509678" y="3361880"/>
            <a:ext cx="410219" cy="507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1"/>
          </a:p>
        </p:txBody>
      </p:sp>
      <p:sp>
        <p:nvSpPr>
          <p:cNvPr id="54" name="Flecha abajo 53"/>
          <p:cNvSpPr/>
          <p:nvPr/>
        </p:nvSpPr>
        <p:spPr>
          <a:xfrm rot="19181743">
            <a:off x="6834085" y="3342030"/>
            <a:ext cx="410219" cy="507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1"/>
          </a:p>
        </p:txBody>
      </p:sp>
      <p:sp>
        <p:nvSpPr>
          <p:cNvPr id="55" name="Flecha abajo 54"/>
          <p:cNvSpPr/>
          <p:nvPr/>
        </p:nvSpPr>
        <p:spPr>
          <a:xfrm>
            <a:off x="6944185" y="5730508"/>
            <a:ext cx="337668" cy="3638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1"/>
          </a:p>
        </p:txBody>
      </p:sp>
      <p:sp>
        <p:nvSpPr>
          <p:cNvPr id="56" name="Flecha abajo 55"/>
          <p:cNvSpPr/>
          <p:nvPr/>
        </p:nvSpPr>
        <p:spPr>
          <a:xfrm>
            <a:off x="9293418" y="5767429"/>
            <a:ext cx="337668" cy="3638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1"/>
          </a:p>
        </p:txBody>
      </p:sp>
    </p:spTree>
    <p:extLst>
      <p:ext uri="{BB962C8B-B14F-4D97-AF65-F5344CB8AC3E}">
        <p14:creationId xmlns:p14="http://schemas.microsoft.com/office/powerpoint/2010/main" val="2485403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1146" y="1261328"/>
            <a:ext cx="10657268" cy="4740229"/>
          </a:xfrm>
        </p:spPr>
        <p:txBody>
          <a:bodyPr>
            <a:normAutofit fontScale="85000" lnSpcReduction="10000"/>
          </a:bodyPr>
          <a:lstStyle/>
          <a:p>
            <a:pPr marL="0" indent="0" algn="just">
              <a:lnSpc>
                <a:spcPct val="150000"/>
              </a:lnSpc>
              <a:buNone/>
            </a:pPr>
            <a:r>
              <a:rPr lang="es-ES_tradnl" sz="2900" b="1" dirty="0"/>
              <a:t>- Causas más frecuentes de Reclamaciones</a:t>
            </a:r>
          </a:p>
          <a:p>
            <a:pPr lvl="1" algn="just">
              <a:lnSpc>
                <a:spcPct val="150000"/>
              </a:lnSpc>
            </a:pPr>
            <a:r>
              <a:rPr lang="es-ES_tradnl" sz="2900" dirty="0"/>
              <a:t>Mal estado o funcionamiento de un producto, servicio o dispositivo.</a:t>
            </a:r>
          </a:p>
          <a:p>
            <a:pPr lvl="1" algn="just">
              <a:lnSpc>
                <a:spcPct val="150000"/>
              </a:lnSpc>
            </a:pPr>
            <a:r>
              <a:rPr lang="es-ES_tradnl" sz="2900" dirty="0"/>
              <a:t>No cumplir con algunas de las condiciones prometidas.</a:t>
            </a:r>
          </a:p>
          <a:p>
            <a:pPr lvl="1" algn="just">
              <a:lnSpc>
                <a:spcPct val="150000"/>
              </a:lnSpc>
            </a:pPr>
            <a:r>
              <a:rPr lang="es-ES_tradnl" sz="2900" dirty="0"/>
              <a:t>El resultado no es el esperado.</a:t>
            </a:r>
          </a:p>
          <a:p>
            <a:pPr lvl="1" algn="just">
              <a:lnSpc>
                <a:spcPct val="150000"/>
              </a:lnSpc>
            </a:pPr>
            <a:r>
              <a:rPr lang="es-ES_tradnl" sz="2900" dirty="0"/>
              <a:t>Retrasos en la atención.</a:t>
            </a:r>
          </a:p>
          <a:p>
            <a:pPr lvl="1" algn="just">
              <a:lnSpc>
                <a:spcPct val="150000"/>
              </a:lnSpc>
            </a:pPr>
            <a:r>
              <a:rPr lang="es-ES_tradnl" sz="2900" dirty="0"/>
              <a:t>Error en los cobros del servicio.</a:t>
            </a:r>
          </a:p>
          <a:p>
            <a:pPr lvl="1" algn="just">
              <a:lnSpc>
                <a:spcPct val="150000"/>
              </a:lnSpc>
            </a:pPr>
            <a:r>
              <a:rPr lang="es-ES_tradnl" sz="2900" dirty="0"/>
              <a:t>Trato inadecuado.  </a:t>
            </a:r>
            <a:endParaRPr lang="es-ES" sz="2900" dirty="0"/>
          </a:p>
        </p:txBody>
      </p:sp>
      <p:sp>
        <p:nvSpPr>
          <p:cNvPr id="6" name="Título 1"/>
          <p:cNvSpPr>
            <a:spLocks noGrp="1"/>
          </p:cNvSpPr>
          <p:nvPr>
            <p:ph type="title"/>
          </p:nvPr>
        </p:nvSpPr>
        <p:spPr>
          <a:xfrm>
            <a:off x="1101145" y="534624"/>
            <a:ext cx="10346987" cy="459799"/>
          </a:xfrm>
        </p:spPr>
        <p:txBody>
          <a:bodyPr>
            <a:noAutofit/>
          </a:bodyPr>
          <a:lstStyle/>
          <a:p>
            <a:pPr algn="ctr"/>
            <a:r>
              <a:rPr lang="es-ES_tradnl" sz="2400" b="1" u="sng" dirty="0"/>
              <a:t>RESOLUCIÓN DE QUEJAS Y RECLAMACIONES</a:t>
            </a:r>
            <a:endParaRPr lang="es-ES" sz="2400" b="1" u="sng" dirty="0"/>
          </a:p>
        </p:txBody>
      </p:sp>
      <p:sp>
        <p:nvSpPr>
          <p:cNvPr id="4" name="Marcador de número de diapositiva 5"/>
          <p:cNvSpPr>
            <a:spLocks noGrp="1"/>
          </p:cNvSpPr>
          <p:nvPr>
            <p:ph type="sldNum" sz="quarter" idx="12"/>
          </p:nvPr>
        </p:nvSpPr>
        <p:spPr>
          <a:xfrm>
            <a:off x="-64394" y="6453386"/>
            <a:ext cx="540912" cy="404614"/>
          </a:xfrm>
        </p:spPr>
        <p:txBody>
          <a:bodyPr/>
          <a:lstStyle/>
          <a:p>
            <a:r>
              <a:rPr lang="en-US" sz="2000" b="1" i="1" dirty="0"/>
              <a:t>32</a:t>
            </a:r>
          </a:p>
        </p:txBody>
      </p:sp>
    </p:spTree>
    <p:extLst>
      <p:ext uri="{BB962C8B-B14F-4D97-AF65-F5344CB8AC3E}">
        <p14:creationId xmlns:p14="http://schemas.microsoft.com/office/powerpoint/2010/main" val="2509801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03" y="600723"/>
            <a:ext cx="6048215" cy="735036"/>
          </a:xfrm>
        </p:spPr>
        <p:txBody>
          <a:bodyPr>
            <a:normAutofit/>
          </a:bodyPr>
          <a:lstStyle/>
          <a:p>
            <a:pPr algn="ctr"/>
            <a:r>
              <a:rPr lang="es-ES_tradnl" sz="2400" dirty="0"/>
              <a:t>- Técnicas de Resolución de Quejas </a:t>
            </a:r>
            <a:endParaRPr lang="es-ES"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71497425"/>
              </p:ext>
            </p:extLst>
          </p:nvPr>
        </p:nvGraphicFramePr>
        <p:xfrm>
          <a:off x="1385668" y="1069144"/>
          <a:ext cx="9601202" cy="5633747"/>
        </p:xfrm>
        <a:graphic>
          <a:graphicData uri="http://schemas.openxmlformats.org/drawingml/2006/table">
            <a:tbl>
              <a:tblPr firstRow="1" bandRow="1">
                <a:tableStyleId>{3C2FFA5D-87B4-456A-9821-1D502468CF0F}</a:tableStyleId>
              </a:tblPr>
              <a:tblGrid>
                <a:gridCol w="4800601">
                  <a:extLst>
                    <a:ext uri="{9D8B030D-6E8A-4147-A177-3AD203B41FA5}">
                      <a16:colId xmlns="" xmlns:a16="http://schemas.microsoft.com/office/drawing/2014/main" val="20000"/>
                    </a:ext>
                  </a:extLst>
                </a:gridCol>
                <a:gridCol w="4800601">
                  <a:extLst>
                    <a:ext uri="{9D8B030D-6E8A-4147-A177-3AD203B41FA5}">
                      <a16:colId xmlns="" xmlns:a16="http://schemas.microsoft.com/office/drawing/2014/main" val="20001"/>
                    </a:ext>
                  </a:extLst>
                </a:gridCol>
              </a:tblGrid>
              <a:tr h="389468">
                <a:tc>
                  <a:txBody>
                    <a:bodyPr/>
                    <a:lstStyle/>
                    <a:p>
                      <a:pPr algn="ctr"/>
                      <a:r>
                        <a:rPr lang="es-ES_tradnl" sz="2000" dirty="0"/>
                        <a:t>Pautas</a:t>
                      </a:r>
                      <a:r>
                        <a:rPr lang="es-ES_tradnl" sz="2000" baseline="0" dirty="0"/>
                        <a:t> a Seguir.</a:t>
                      </a:r>
                      <a:endParaRPr lang="es-ES" sz="2000" dirty="0">
                        <a:solidFill>
                          <a:schemeClr val="accent2">
                            <a:lumMod val="50000"/>
                          </a:schemeClr>
                        </a:solidFill>
                      </a:endParaRPr>
                    </a:p>
                  </a:txBody>
                  <a:tcPr marT="45721" marB="45721"/>
                </a:tc>
                <a:tc>
                  <a:txBody>
                    <a:bodyPr/>
                    <a:lstStyle/>
                    <a:p>
                      <a:pPr algn="ctr"/>
                      <a:r>
                        <a:rPr lang="es-ES_tradnl" sz="2000" dirty="0"/>
                        <a:t>Aspectos a Tener en Cuenta</a:t>
                      </a:r>
                      <a:endParaRPr lang="es-ES" sz="2000" dirty="0">
                        <a:solidFill>
                          <a:schemeClr val="accent2">
                            <a:lumMod val="50000"/>
                          </a:schemeClr>
                        </a:solidFill>
                      </a:endParaRPr>
                    </a:p>
                  </a:txBody>
                  <a:tcPr marT="45721" marB="45721"/>
                </a:tc>
                <a:extLst>
                  <a:ext uri="{0D108BD9-81ED-4DB2-BD59-A6C34878D82A}">
                    <a16:rowId xmlns="" xmlns:a16="http://schemas.microsoft.com/office/drawing/2014/main" val="10000"/>
                  </a:ext>
                </a:extLst>
              </a:tr>
              <a:tr h="370841">
                <a:tc>
                  <a:txBody>
                    <a:bodyPr/>
                    <a:lstStyle/>
                    <a:p>
                      <a:pPr algn="l"/>
                      <a:r>
                        <a:rPr lang="es-ES_tradnl" sz="1600" dirty="0"/>
                        <a:t>Agradecer</a:t>
                      </a:r>
                      <a:r>
                        <a:rPr lang="es-ES_tradnl" sz="1600" baseline="0" dirty="0"/>
                        <a:t> la queja </a:t>
                      </a:r>
                      <a:endParaRPr lang="es-ES" sz="1600" dirty="0">
                        <a:solidFill>
                          <a:schemeClr val="accent2">
                            <a:lumMod val="50000"/>
                          </a:schemeClr>
                        </a:solidFill>
                      </a:endParaRPr>
                    </a:p>
                  </a:txBody>
                  <a:tcPr marT="45721" marB="45721"/>
                </a:tc>
                <a:tc>
                  <a:txBody>
                    <a:bodyPr/>
                    <a:lstStyle/>
                    <a:p>
                      <a:pPr algn="l"/>
                      <a:r>
                        <a:rPr lang="es-ES_tradnl" sz="1600" dirty="0"/>
                        <a:t>Es útil para la empresa </a:t>
                      </a:r>
                      <a:endParaRPr lang="es-ES" sz="1600" dirty="0">
                        <a:solidFill>
                          <a:schemeClr val="accent2">
                            <a:lumMod val="50000"/>
                          </a:schemeClr>
                        </a:solidFill>
                      </a:endParaRPr>
                    </a:p>
                  </a:txBody>
                  <a:tcPr marT="45721" marB="45721"/>
                </a:tc>
                <a:extLst>
                  <a:ext uri="{0D108BD9-81ED-4DB2-BD59-A6C34878D82A}">
                    <a16:rowId xmlns="" xmlns:a16="http://schemas.microsoft.com/office/drawing/2014/main" val="10001"/>
                  </a:ext>
                </a:extLst>
              </a:tr>
              <a:tr h="822964">
                <a:tc>
                  <a:txBody>
                    <a:bodyPr/>
                    <a:lstStyle/>
                    <a:p>
                      <a:pPr algn="l"/>
                      <a:r>
                        <a:rPr lang="es-ES_tradnl" sz="1600" dirty="0"/>
                        <a:t>Escuchar con atención</a:t>
                      </a:r>
                      <a:endParaRPr lang="es-ES" sz="1600" dirty="0">
                        <a:solidFill>
                          <a:schemeClr val="accent2">
                            <a:lumMod val="50000"/>
                          </a:schemeClr>
                        </a:solidFill>
                      </a:endParaRPr>
                    </a:p>
                  </a:txBody>
                  <a:tcPr marT="45721" marB="45721"/>
                </a:tc>
                <a:tc>
                  <a:txBody>
                    <a:bodyPr/>
                    <a:lstStyle/>
                    <a:p>
                      <a:pPr algn="l"/>
                      <a:r>
                        <a:rPr lang="es-ES_tradnl" sz="1600" dirty="0"/>
                        <a:t>Hablar y</a:t>
                      </a:r>
                      <a:r>
                        <a:rPr lang="es-ES_tradnl" sz="1600" baseline="0" dirty="0"/>
                        <a:t> conservar la serenidad</a:t>
                      </a:r>
                    </a:p>
                    <a:p>
                      <a:pPr algn="l"/>
                      <a:r>
                        <a:rPr lang="es-ES_tradnl" sz="1600" baseline="0" dirty="0"/>
                        <a:t>Mostrarse comprensivo</a:t>
                      </a:r>
                    </a:p>
                    <a:p>
                      <a:pPr algn="l"/>
                      <a:r>
                        <a:rPr lang="es-ES_tradnl" sz="1600" baseline="0" dirty="0"/>
                        <a:t>Ponerse en el lugar del cliente</a:t>
                      </a:r>
                      <a:endParaRPr lang="es-ES" sz="1600" dirty="0">
                        <a:solidFill>
                          <a:schemeClr val="accent2">
                            <a:lumMod val="50000"/>
                          </a:schemeClr>
                        </a:solidFill>
                      </a:endParaRPr>
                    </a:p>
                  </a:txBody>
                  <a:tcPr marT="45721" marB="45721"/>
                </a:tc>
                <a:extLst>
                  <a:ext uri="{0D108BD9-81ED-4DB2-BD59-A6C34878D82A}">
                    <a16:rowId xmlns="" xmlns:a16="http://schemas.microsoft.com/office/drawing/2014/main" val="10002"/>
                  </a:ext>
                </a:extLst>
              </a:tr>
              <a:tr h="579124">
                <a:tc>
                  <a:txBody>
                    <a:bodyPr/>
                    <a:lstStyle/>
                    <a:p>
                      <a:pPr algn="l"/>
                      <a:r>
                        <a:rPr lang="es-ES_tradnl" sz="1600" dirty="0"/>
                        <a:t>Obtener información</a:t>
                      </a:r>
                      <a:endParaRPr lang="es-ES" sz="1600" dirty="0">
                        <a:solidFill>
                          <a:schemeClr val="accent2">
                            <a:lumMod val="50000"/>
                          </a:schemeClr>
                        </a:solidFill>
                      </a:endParaRPr>
                    </a:p>
                  </a:txBody>
                  <a:tcPr marT="45721" marB="45721"/>
                </a:tc>
                <a:tc>
                  <a:txBody>
                    <a:bodyPr/>
                    <a:lstStyle/>
                    <a:p>
                      <a:pPr algn="l"/>
                      <a:r>
                        <a:rPr lang="es-ES_tradnl" sz="1600" dirty="0"/>
                        <a:t>Escuchar con atención</a:t>
                      </a:r>
                    </a:p>
                    <a:p>
                      <a:pPr algn="l"/>
                      <a:r>
                        <a:rPr lang="es-ES_tradnl" sz="1600" dirty="0"/>
                        <a:t>Preguntar para recabar detalles</a:t>
                      </a:r>
                      <a:endParaRPr lang="es-ES" sz="1600" dirty="0">
                        <a:solidFill>
                          <a:schemeClr val="accent2">
                            <a:lumMod val="50000"/>
                          </a:schemeClr>
                        </a:solidFill>
                      </a:endParaRPr>
                    </a:p>
                  </a:txBody>
                  <a:tcPr marT="45721" marB="45721"/>
                </a:tc>
                <a:extLst>
                  <a:ext uri="{0D108BD9-81ED-4DB2-BD59-A6C34878D82A}">
                    <a16:rowId xmlns="" xmlns:a16="http://schemas.microsoft.com/office/drawing/2014/main" val="10003"/>
                  </a:ext>
                </a:extLst>
              </a:tr>
              <a:tr h="370841">
                <a:tc>
                  <a:txBody>
                    <a:bodyPr/>
                    <a:lstStyle/>
                    <a:p>
                      <a:pPr algn="l"/>
                      <a:r>
                        <a:rPr lang="es-ES_tradnl" sz="1600" dirty="0"/>
                        <a:t>Elegir bien</a:t>
                      </a:r>
                      <a:r>
                        <a:rPr lang="es-ES_tradnl" sz="1600" baseline="0" dirty="0"/>
                        <a:t> las palabras que vas a utilizar</a:t>
                      </a:r>
                      <a:endParaRPr lang="es-ES" sz="1600" dirty="0">
                        <a:solidFill>
                          <a:schemeClr val="accent2">
                            <a:lumMod val="50000"/>
                          </a:schemeClr>
                        </a:solidFill>
                      </a:endParaRPr>
                    </a:p>
                  </a:txBody>
                  <a:tcPr marT="45721" marB="45721"/>
                </a:tc>
                <a:tc>
                  <a:txBody>
                    <a:bodyPr/>
                    <a:lstStyle/>
                    <a:p>
                      <a:pPr algn="l"/>
                      <a:r>
                        <a:rPr lang="es-ES_tradnl" sz="1600" dirty="0"/>
                        <a:t>No decir que el cliente se ha equivocado</a:t>
                      </a:r>
                      <a:endParaRPr lang="es-ES" sz="1600" dirty="0">
                        <a:solidFill>
                          <a:schemeClr val="accent2">
                            <a:lumMod val="50000"/>
                          </a:schemeClr>
                        </a:solidFill>
                      </a:endParaRPr>
                    </a:p>
                  </a:txBody>
                  <a:tcPr marT="45721" marB="45721"/>
                </a:tc>
                <a:extLst>
                  <a:ext uri="{0D108BD9-81ED-4DB2-BD59-A6C34878D82A}">
                    <a16:rowId xmlns="" xmlns:a16="http://schemas.microsoft.com/office/drawing/2014/main" val="10004"/>
                  </a:ext>
                </a:extLst>
              </a:tr>
              <a:tr h="822964">
                <a:tc>
                  <a:txBody>
                    <a:bodyPr/>
                    <a:lstStyle/>
                    <a:p>
                      <a:pPr algn="l"/>
                      <a:r>
                        <a:rPr lang="es-ES_tradnl" sz="1600" dirty="0"/>
                        <a:t>Aclarar y analizar los hechos</a:t>
                      </a:r>
                      <a:endParaRPr lang="es-ES" sz="1600" dirty="0">
                        <a:solidFill>
                          <a:schemeClr val="accent2">
                            <a:lumMod val="50000"/>
                          </a:schemeClr>
                        </a:solidFill>
                      </a:endParaRPr>
                    </a:p>
                  </a:txBody>
                  <a:tcPr marT="45721" marB="45721"/>
                </a:tc>
                <a:tc>
                  <a:txBody>
                    <a:bodyPr/>
                    <a:lstStyle/>
                    <a:p>
                      <a:pPr algn="l"/>
                      <a:r>
                        <a:rPr lang="es-ES_tradnl" sz="1600" dirty="0"/>
                        <a:t>No buscar justificaciones </a:t>
                      </a:r>
                    </a:p>
                    <a:p>
                      <a:pPr algn="l"/>
                      <a:r>
                        <a:rPr lang="es-ES_tradnl" sz="1600" dirty="0"/>
                        <a:t>No criticar al compañero</a:t>
                      </a:r>
                      <a:endParaRPr lang="es-ES" sz="1600" dirty="0"/>
                    </a:p>
                    <a:p>
                      <a:pPr algn="l"/>
                      <a:r>
                        <a:rPr lang="es-ES_tradnl" sz="1600" dirty="0"/>
                        <a:t>Ser</a:t>
                      </a:r>
                      <a:r>
                        <a:rPr lang="es-ES_tradnl" sz="1600" baseline="0" dirty="0"/>
                        <a:t> objetivo</a:t>
                      </a:r>
                      <a:endParaRPr lang="es-ES" sz="1600" dirty="0">
                        <a:solidFill>
                          <a:schemeClr val="accent2">
                            <a:lumMod val="50000"/>
                          </a:schemeClr>
                        </a:solidFill>
                      </a:endParaRPr>
                    </a:p>
                  </a:txBody>
                  <a:tcPr marT="45721" marB="45721"/>
                </a:tc>
                <a:extLst>
                  <a:ext uri="{0D108BD9-81ED-4DB2-BD59-A6C34878D82A}">
                    <a16:rowId xmlns="" xmlns:a16="http://schemas.microsoft.com/office/drawing/2014/main" val="10005"/>
                  </a:ext>
                </a:extLst>
              </a:tr>
              <a:tr h="370841">
                <a:tc>
                  <a:txBody>
                    <a:bodyPr/>
                    <a:lstStyle/>
                    <a:p>
                      <a:pPr algn="l"/>
                      <a:r>
                        <a:rPr lang="es-ES_tradnl" sz="1600" dirty="0"/>
                        <a:t>Resolver el problema</a:t>
                      </a:r>
                      <a:endParaRPr lang="es-ES" sz="1600" dirty="0">
                        <a:solidFill>
                          <a:schemeClr val="accent2">
                            <a:lumMod val="50000"/>
                          </a:schemeClr>
                        </a:solidFill>
                      </a:endParaRPr>
                    </a:p>
                  </a:txBody>
                  <a:tcPr marT="45721" marB="45721"/>
                </a:tc>
                <a:tc>
                  <a:txBody>
                    <a:bodyPr/>
                    <a:lstStyle/>
                    <a:p>
                      <a:pPr algn="l"/>
                      <a:r>
                        <a:rPr lang="es-ES_tradnl" sz="1600" dirty="0"/>
                        <a:t>Otorgarle</a:t>
                      </a:r>
                      <a:r>
                        <a:rPr lang="es-ES_tradnl" sz="1600" baseline="0" dirty="0"/>
                        <a:t> la máxima prioridad </a:t>
                      </a:r>
                      <a:endParaRPr lang="es-ES" sz="1600" dirty="0">
                        <a:solidFill>
                          <a:schemeClr val="accent2">
                            <a:lumMod val="50000"/>
                          </a:schemeClr>
                        </a:solidFill>
                      </a:endParaRPr>
                    </a:p>
                  </a:txBody>
                  <a:tcPr marT="45721" marB="45721"/>
                </a:tc>
                <a:extLst>
                  <a:ext uri="{0D108BD9-81ED-4DB2-BD59-A6C34878D82A}">
                    <a16:rowId xmlns="" xmlns:a16="http://schemas.microsoft.com/office/drawing/2014/main" val="10006"/>
                  </a:ext>
                </a:extLst>
              </a:tr>
              <a:tr h="370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dirty="0"/>
                        <a:t>Acordar con el cliente la solución</a:t>
                      </a:r>
                      <a:endParaRPr lang="es-ES_tradnl" sz="1600" dirty="0">
                        <a:solidFill>
                          <a:schemeClr val="accent2">
                            <a:lumMod val="50000"/>
                          </a:schemeClr>
                        </a:solidFill>
                      </a:endParaRPr>
                    </a:p>
                  </a:txBody>
                  <a:tcPr marT="45721" marB="45721"/>
                </a:tc>
                <a:tc>
                  <a:txBody>
                    <a:bodyPr/>
                    <a:lstStyle/>
                    <a:p>
                      <a:pPr algn="l"/>
                      <a:r>
                        <a:rPr lang="es-ES_tradnl" sz="1600" dirty="0"/>
                        <a:t>Evitar tomar decisiones precipitadas</a:t>
                      </a:r>
                      <a:r>
                        <a:rPr lang="es-ES_tradnl" sz="1600" baseline="0" dirty="0"/>
                        <a:t> </a:t>
                      </a:r>
                      <a:endParaRPr lang="es-ES" sz="1600" dirty="0">
                        <a:solidFill>
                          <a:schemeClr val="accent2">
                            <a:lumMod val="50000"/>
                          </a:schemeClr>
                        </a:solidFill>
                      </a:endParaRPr>
                    </a:p>
                  </a:txBody>
                  <a:tcPr marT="45721" marB="45721"/>
                </a:tc>
                <a:extLst>
                  <a:ext uri="{0D108BD9-81ED-4DB2-BD59-A6C34878D82A}">
                    <a16:rowId xmlns="" xmlns:a16="http://schemas.microsoft.com/office/drawing/2014/main" val="10007"/>
                  </a:ext>
                </a:extLst>
              </a:tr>
              <a:tr h="370841">
                <a:tc>
                  <a:txBody>
                    <a:bodyPr/>
                    <a:lstStyle/>
                    <a:p>
                      <a:pPr algn="l"/>
                      <a:r>
                        <a:rPr lang="es-ES_tradnl" sz="1600" dirty="0"/>
                        <a:t>Comunicar la solución adoptada</a:t>
                      </a:r>
                      <a:endParaRPr lang="es-ES" sz="1600" dirty="0">
                        <a:solidFill>
                          <a:schemeClr val="accent2">
                            <a:lumMod val="50000"/>
                          </a:schemeClr>
                        </a:solidFill>
                      </a:endParaRPr>
                    </a:p>
                  </a:txBody>
                  <a:tcPr marT="45721" marB="45721"/>
                </a:tc>
                <a:tc>
                  <a:txBody>
                    <a:bodyPr/>
                    <a:lstStyle/>
                    <a:p>
                      <a:pPr algn="l"/>
                      <a:r>
                        <a:rPr lang="es-ES_tradnl" sz="1600" dirty="0"/>
                        <a:t>Debe ser</a:t>
                      </a:r>
                      <a:r>
                        <a:rPr lang="es-ES_tradnl" sz="1600" baseline="0" dirty="0"/>
                        <a:t> directa y con trato personal</a:t>
                      </a:r>
                      <a:endParaRPr lang="es-ES" sz="1600" dirty="0">
                        <a:solidFill>
                          <a:schemeClr val="accent2">
                            <a:lumMod val="50000"/>
                          </a:schemeClr>
                        </a:solidFill>
                      </a:endParaRPr>
                    </a:p>
                  </a:txBody>
                  <a:tcPr marT="45721" marB="45721"/>
                </a:tc>
                <a:extLst>
                  <a:ext uri="{0D108BD9-81ED-4DB2-BD59-A6C34878D82A}">
                    <a16:rowId xmlns="" xmlns:a16="http://schemas.microsoft.com/office/drawing/2014/main" val="10008"/>
                  </a:ext>
                </a:extLst>
              </a:tr>
              <a:tr h="579124">
                <a:tc>
                  <a:txBody>
                    <a:bodyPr/>
                    <a:lstStyle/>
                    <a:p>
                      <a:pPr algn="l"/>
                      <a:r>
                        <a:rPr lang="es-ES_tradnl" sz="1600" dirty="0"/>
                        <a:t>Realizar un seguimiento de</a:t>
                      </a:r>
                      <a:r>
                        <a:rPr lang="es-ES_tradnl" sz="1600" baseline="0" dirty="0"/>
                        <a:t> la resolución del problema para comprobar la satisfacción del cliente.</a:t>
                      </a:r>
                      <a:endParaRPr lang="es-ES" sz="1600" dirty="0">
                        <a:solidFill>
                          <a:schemeClr val="accent2">
                            <a:lumMod val="50000"/>
                          </a:schemeClr>
                        </a:solidFill>
                      </a:endParaRPr>
                    </a:p>
                  </a:txBody>
                  <a:tcPr marT="45721" marB="45721"/>
                </a:tc>
                <a:tc>
                  <a:txBody>
                    <a:bodyPr/>
                    <a:lstStyle/>
                    <a:p>
                      <a:pPr algn="l"/>
                      <a:r>
                        <a:rPr lang="es-ES_tradnl" sz="1600" dirty="0"/>
                        <a:t>Informa al cliente sobre la tramitación de su</a:t>
                      </a:r>
                      <a:r>
                        <a:rPr lang="es-ES_tradnl" sz="1600" baseline="0" dirty="0"/>
                        <a:t> queja</a:t>
                      </a:r>
                      <a:endParaRPr lang="es-ES" sz="1600" dirty="0">
                        <a:solidFill>
                          <a:schemeClr val="accent2">
                            <a:lumMod val="50000"/>
                          </a:schemeClr>
                        </a:solidFill>
                      </a:endParaRPr>
                    </a:p>
                  </a:txBody>
                  <a:tcPr marT="45721" marB="45721"/>
                </a:tc>
                <a:extLst>
                  <a:ext uri="{0D108BD9-81ED-4DB2-BD59-A6C34878D82A}">
                    <a16:rowId xmlns="" xmlns:a16="http://schemas.microsoft.com/office/drawing/2014/main" val="10009"/>
                  </a:ext>
                </a:extLst>
              </a:tr>
              <a:tr h="579124">
                <a:tc>
                  <a:txBody>
                    <a:bodyPr/>
                    <a:lstStyle/>
                    <a:p>
                      <a:pPr algn="l"/>
                      <a:r>
                        <a:rPr lang="es-ES_tradnl" sz="1600" dirty="0"/>
                        <a:t>Prevenir errores futuros</a:t>
                      </a:r>
                      <a:endParaRPr lang="es-ES" sz="1600" dirty="0">
                        <a:solidFill>
                          <a:schemeClr val="accent2">
                            <a:lumMod val="50000"/>
                          </a:schemeClr>
                        </a:solidFill>
                      </a:endParaRPr>
                    </a:p>
                  </a:txBody>
                  <a:tcPr marT="45721" marB="45721"/>
                </a:tc>
                <a:tc>
                  <a:txBody>
                    <a:bodyPr/>
                    <a:lstStyle/>
                    <a:p>
                      <a:pPr algn="l"/>
                      <a:r>
                        <a:rPr lang="es-ES_tradnl" sz="1600" dirty="0"/>
                        <a:t>Mantener contacto con los clientes afectados para comprobar que hemos subsanado el problema </a:t>
                      </a:r>
                      <a:endParaRPr lang="es-ES" sz="1600" dirty="0">
                        <a:solidFill>
                          <a:schemeClr val="accent2">
                            <a:lumMod val="50000"/>
                          </a:schemeClr>
                        </a:solidFill>
                      </a:endParaRPr>
                    </a:p>
                  </a:txBody>
                  <a:tcPr marT="45721" marB="45721"/>
                </a:tc>
                <a:extLst>
                  <a:ext uri="{0D108BD9-81ED-4DB2-BD59-A6C34878D82A}">
                    <a16:rowId xmlns="" xmlns:a16="http://schemas.microsoft.com/office/drawing/2014/main" val="10010"/>
                  </a:ext>
                </a:extLst>
              </a:tr>
            </a:tbl>
          </a:graphicData>
        </a:graphic>
      </p:graphicFrame>
      <p:sp>
        <p:nvSpPr>
          <p:cNvPr id="7" name="Título 1"/>
          <p:cNvSpPr txBox="1">
            <a:spLocks/>
          </p:cNvSpPr>
          <p:nvPr/>
        </p:nvSpPr>
        <p:spPr>
          <a:xfrm>
            <a:off x="1025061" y="140928"/>
            <a:ext cx="10346987" cy="459799"/>
          </a:xfrm>
          <a:prstGeom prst="rect">
            <a:avLst/>
          </a:prstGeom>
        </p:spPr>
        <p:txBody>
          <a:bodyPr vert="horz" lIns="91440" tIns="45721" rIns="91440" bIns="45721"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_tradnl" sz="2400" b="1" u="sng" dirty="0"/>
              <a:t>RESOLUCIÓN DE QUEJAS Y RECLAMACIONES</a:t>
            </a:r>
            <a:endParaRPr lang="es-ES" sz="2400" b="1" u="sng" dirty="0"/>
          </a:p>
        </p:txBody>
      </p:sp>
      <p:sp>
        <p:nvSpPr>
          <p:cNvPr id="5" name="Marcador de número de diapositiva 5"/>
          <p:cNvSpPr>
            <a:spLocks noGrp="1"/>
          </p:cNvSpPr>
          <p:nvPr>
            <p:ph type="sldNum" sz="quarter" idx="12"/>
          </p:nvPr>
        </p:nvSpPr>
        <p:spPr>
          <a:xfrm>
            <a:off x="-64394" y="6453386"/>
            <a:ext cx="540912" cy="404614"/>
          </a:xfrm>
        </p:spPr>
        <p:txBody>
          <a:bodyPr/>
          <a:lstStyle/>
          <a:p>
            <a:r>
              <a:rPr lang="en-US" sz="2000" b="1" i="1" dirty="0"/>
              <a:t>33</a:t>
            </a:r>
          </a:p>
        </p:txBody>
      </p:sp>
    </p:spTree>
    <p:extLst>
      <p:ext uri="{BB962C8B-B14F-4D97-AF65-F5344CB8AC3E}">
        <p14:creationId xmlns:p14="http://schemas.microsoft.com/office/powerpoint/2010/main" val="151124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95532" y="176975"/>
            <a:ext cx="3535895" cy="346119"/>
          </a:xfrm>
        </p:spPr>
        <p:txBody>
          <a:bodyPr>
            <a:normAutofit fontScale="90000"/>
          </a:bodyPr>
          <a:lstStyle/>
          <a:p>
            <a:r>
              <a:rPr lang="es-ES_tradnl" cap="small" dirty="0" smtClean="0"/>
              <a:t>Índice</a:t>
            </a:r>
            <a:r>
              <a:rPr lang="es-ES_tradnl" dirty="0" smtClean="0"/>
              <a:t> </a:t>
            </a:r>
            <a:endParaRPr lang="es-ES" dirty="0"/>
          </a:p>
        </p:txBody>
      </p:sp>
      <p:sp>
        <p:nvSpPr>
          <p:cNvPr id="3" name="Marcador de contenido 2"/>
          <p:cNvSpPr>
            <a:spLocks noGrp="1"/>
          </p:cNvSpPr>
          <p:nvPr>
            <p:ph idx="1"/>
          </p:nvPr>
        </p:nvSpPr>
        <p:spPr>
          <a:xfrm>
            <a:off x="1117245" y="986733"/>
            <a:ext cx="9601200" cy="6037486"/>
          </a:xfrm>
        </p:spPr>
        <p:txBody>
          <a:bodyPr>
            <a:noAutofit/>
          </a:bodyPr>
          <a:lstStyle/>
          <a:p>
            <a:pPr marL="0" indent="0">
              <a:lnSpc>
                <a:spcPct val="100000"/>
              </a:lnSpc>
              <a:buNone/>
            </a:pPr>
            <a:r>
              <a:rPr lang="es-ES_tradnl" sz="1600" dirty="0"/>
              <a:t>1.- Introducción.</a:t>
            </a:r>
          </a:p>
          <a:p>
            <a:pPr marL="0" indent="0">
              <a:lnSpc>
                <a:spcPct val="100000"/>
              </a:lnSpc>
              <a:buNone/>
            </a:pPr>
            <a:r>
              <a:rPr lang="es-ES_tradnl" sz="1600" dirty="0"/>
              <a:t>2.- Referentes Previos.</a:t>
            </a:r>
          </a:p>
          <a:p>
            <a:pPr marL="0" indent="0">
              <a:lnSpc>
                <a:spcPct val="100000"/>
              </a:lnSpc>
              <a:buNone/>
            </a:pPr>
            <a:r>
              <a:rPr lang="es-ES_tradnl" sz="1600" dirty="0"/>
              <a:t>3.- Principios de calidad de los servicios.</a:t>
            </a:r>
          </a:p>
          <a:p>
            <a:pPr marL="0" indent="0">
              <a:lnSpc>
                <a:spcPct val="100000"/>
              </a:lnSpc>
              <a:buNone/>
            </a:pPr>
            <a:r>
              <a:rPr lang="es-ES_tradnl" sz="1600" dirty="0"/>
              <a:t>4.- Factores de calidad en los servicios. </a:t>
            </a:r>
          </a:p>
          <a:p>
            <a:pPr marL="0" indent="0">
              <a:lnSpc>
                <a:spcPct val="100000"/>
              </a:lnSpc>
              <a:buNone/>
            </a:pPr>
            <a:r>
              <a:rPr lang="es-ES_tradnl" sz="1600" dirty="0"/>
              <a:t>5.- Parámetros que definen la calidad de los servicios.</a:t>
            </a:r>
          </a:p>
          <a:p>
            <a:pPr marL="0" indent="0">
              <a:lnSpc>
                <a:spcPct val="100000"/>
              </a:lnSpc>
              <a:buNone/>
            </a:pPr>
            <a:r>
              <a:rPr lang="es-ES_tradnl" sz="1600" dirty="0"/>
              <a:t>6.- Criterios que permiten evaluar los resultados finales obtenidos.</a:t>
            </a:r>
          </a:p>
          <a:p>
            <a:pPr marL="0" indent="0">
              <a:lnSpc>
                <a:spcPct val="100000"/>
              </a:lnSpc>
              <a:buNone/>
            </a:pPr>
            <a:r>
              <a:rPr lang="es-ES_tradnl" sz="1600" dirty="0"/>
              <a:t>7.- Medidas para optimizar el servicio y los resultados obtenidos.</a:t>
            </a:r>
          </a:p>
          <a:p>
            <a:pPr marL="0" indent="0">
              <a:lnSpc>
                <a:spcPct val="100000"/>
              </a:lnSpc>
              <a:buNone/>
            </a:pPr>
            <a:r>
              <a:rPr lang="es-ES_tradnl" sz="1600" dirty="0"/>
              <a:t>8.- Desviaciones de los resultados y medidas correctoras.</a:t>
            </a:r>
          </a:p>
          <a:p>
            <a:pPr marL="0" indent="0">
              <a:lnSpc>
                <a:spcPct val="100000"/>
              </a:lnSpc>
              <a:buNone/>
            </a:pPr>
            <a:r>
              <a:rPr lang="es-ES_tradnl" sz="1600" dirty="0"/>
              <a:t>	- Tablas de Corrección de Desviaciones.</a:t>
            </a:r>
          </a:p>
          <a:p>
            <a:pPr marL="0" indent="0">
              <a:lnSpc>
                <a:spcPct val="100000"/>
              </a:lnSpc>
              <a:buNone/>
            </a:pPr>
            <a:r>
              <a:rPr lang="es-ES_tradnl" sz="1600" dirty="0"/>
              <a:t>9.- Resolución de quejas y reclamaciones. </a:t>
            </a:r>
          </a:p>
          <a:p>
            <a:pPr marL="530352" lvl="1" indent="0">
              <a:lnSpc>
                <a:spcPct val="100000"/>
              </a:lnSpc>
              <a:buNone/>
            </a:pPr>
            <a:r>
              <a:rPr lang="es-ES_tradnl" sz="1600" i="0" dirty="0"/>
              <a:t>- Protocolo de quejas y reclamaciones.</a:t>
            </a:r>
          </a:p>
          <a:p>
            <a:pPr marL="530352" lvl="1" indent="0">
              <a:lnSpc>
                <a:spcPct val="100000"/>
              </a:lnSpc>
              <a:buNone/>
            </a:pPr>
            <a:r>
              <a:rPr lang="es-ES_tradnl" sz="1600" i="0" dirty="0"/>
              <a:t>- Causas mas frecuentes de reclamaciones. </a:t>
            </a:r>
          </a:p>
          <a:p>
            <a:pPr marL="530352" lvl="1" indent="0">
              <a:lnSpc>
                <a:spcPct val="100000"/>
              </a:lnSpc>
              <a:buNone/>
            </a:pPr>
            <a:r>
              <a:rPr lang="es-ES_tradnl" sz="1600" i="0" dirty="0"/>
              <a:t>- Técnica de resolución de quejas.</a:t>
            </a:r>
          </a:p>
          <a:p>
            <a:pPr marL="0" indent="0">
              <a:lnSpc>
                <a:spcPct val="100000"/>
              </a:lnSpc>
              <a:buNone/>
            </a:pPr>
            <a:r>
              <a:rPr lang="es-ES_tradnl" sz="1600" dirty="0"/>
              <a:t>10.- Conclusión. </a:t>
            </a:r>
          </a:p>
          <a:p>
            <a:pPr marL="0" indent="0">
              <a:lnSpc>
                <a:spcPct val="100000"/>
              </a:lnSpc>
              <a:buNone/>
            </a:pPr>
            <a:r>
              <a:rPr lang="es-ES_tradnl" sz="1600" dirty="0"/>
              <a:t>11.- Bibliografía. </a:t>
            </a:r>
            <a:endParaRPr lang="es-ES" sz="1600" dirty="0"/>
          </a:p>
        </p:txBody>
      </p:sp>
    </p:spTree>
    <p:extLst>
      <p:ext uri="{BB962C8B-B14F-4D97-AF65-F5344CB8AC3E}">
        <p14:creationId xmlns:p14="http://schemas.microsoft.com/office/powerpoint/2010/main" val="7516747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98709" y="857250"/>
            <a:ext cx="10812291" cy="5734049"/>
          </a:xfrm>
        </p:spPr>
        <p:txBody>
          <a:bodyPr>
            <a:normAutofit fontScale="25000" lnSpcReduction="20000"/>
          </a:bodyPr>
          <a:lstStyle/>
          <a:p>
            <a:pPr marL="0" indent="0" algn="just">
              <a:buNone/>
            </a:pPr>
            <a:r>
              <a:rPr lang="es-ES" sz="6200" dirty="0" smtClean="0"/>
              <a:t>Nos </a:t>
            </a:r>
            <a:r>
              <a:rPr lang="es-ES" sz="6200" dirty="0"/>
              <a:t>sentimos muy satisfechas de haber cumplido todos los objetivos que nos habíamos propuesto con este Grupo de Trabajo. Bien es cierto que hemos tenido que adaptarnos a las circunstancias especiales de los acontecimientos presentes, pero hemos hecho un esfuerzo por cumplirlo puesto que lo consideramos una necesidad, para el desarrollo del tema que nos ocupa, en los próximos cursos. </a:t>
            </a:r>
            <a:endParaRPr lang="es-ES" sz="6200" dirty="0" smtClean="0"/>
          </a:p>
          <a:p>
            <a:pPr marL="0" indent="0" algn="just">
              <a:buNone/>
            </a:pPr>
            <a:r>
              <a:rPr lang="es-ES" sz="6200" dirty="0" smtClean="0"/>
              <a:t> </a:t>
            </a:r>
            <a:r>
              <a:rPr lang="es-ES" sz="6200" dirty="0"/>
              <a:t>El trabajo a realizar implicaba trabajos de pequeños grupos por especialidades para poner en común las necesidades particulares de dichas especialidades. También trabajos del grupo al completo que en parte pudo ser presencial y que después hemos podido continuar por vía </a:t>
            </a:r>
            <a:r>
              <a:rPr lang="es-ES" sz="6200" dirty="0" smtClean="0"/>
              <a:t>telemática.</a:t>
            </a:r>
          </a:p>
          <a:p>
            <a:pPr marL="0" indent="0" algn="just">
              <a:buNone/>
            </a:pPr>
            <a:r>
              <a:rPr lang="es-ES" sz="6200" dirty="0" smtClean="0"/>
              <a:t>Cada </a:t>
            </a:r>
            <a:r>
              <a:rPr lang="es-ES" sz="6200" dirty="0"/>
              <a:t>miembro del grupo se ha esforzado en la medida de sus posibilidades, que han sido duras y difíciles de desarrollar, teniendo en cuenta el nivel de saturación de trabajo que hemos sufrido en esta última etapa del curso por las adaptaciones derivadas de las medidas de aislamiento por la pandemia del COVID19</a:t>
            </a:r>
            <a:r>
              <a:rPr lang="es-ES" sz="6200" dirty="0" smtClean="0"/>
              <a:t>.</a:t>
            </a:r>
            <a:endParaRPr lang="es-ES" sz="6200" dirty="0"/>
          </a:p>
          <a:p>
            <a:pPr marL="0" indent="0" algn="just">
              <a:buNone/>
            </a:pPr>
            <a:r>
              <a:rPr lang="es-ES" sz="6200" dirty="0"/>
              <a:t>Como se justificó en la presentación del Grupo de Trabajo, el tema de LA CALIDAD se trata en todos los módulos, fundamentalmente en los módulos prácticos. Con ello queremos decir que hemos conseguido un material inestimable para poder abarcar este tema. Que lo hemos realizado de forma general para que en cada módulo y nivel (FPB, Grado Medio y Grado Superior) se puedan hacer pequeñas variaciones para adaptar el tema al nivel y módulo. Igualmente se transfiere al alumnado una visión de “uniformidad”, que les ayudará a aplicar lo aprendido en todos los módulos del ciclo que cursen. Coincidimos en que su aplicación en su contexto educativo será muy beneficioso ya que reconocíamos que era un trabajo necesario para los ciclos de nuestra familia profesional</a:t>
            </a:r>
            <a:r>
              <a:rPr lang="es-ES" sz="6200" dirty="0" smtClean="0"/>
              <a:t>.</a:t>
            </a:r>
            <a:r>
              <a:rPr lang="es-ES" sz="6200" dirty="0"/>
              <a:t> </a:t>
            </a:r>
          </a:p>
          <a:p>
            <a:pPr marL="0" indent="0" algn="just" fontAlgn="auto">
              <a:buNone/>
            </a:pPr>
            <a:r>
              <a:rPr lang="es-ES" sz="6200" dirty="0"/>
              <a:t>Nuestro propósito era producir una documentación útil para impartir un contenido que, como se justificó en la petición del Grupo de Trabajo, no era fácil de integrar por parte del alumnado en el conjunto de competencias que debía conseguir. </a:t>
            </a:r>
            <a:endParaRPr lang="es-ES" sz="6200" dirty="0"/>
          </a:p>
          <a:p>
            <a:pPr marL="0" indent="0" algn="just" fontAlgn="auto">
              <a:buNone/>
            </a:pPr>
            <a:r>
              <a:rPr lang="es-ES" sz="6200" dirty="0" smtClean="0"/>
              <a:t>A </a:t>
            </a:r>
            <a:r>
              <a:rPr lang="es-ES" sz="6200" dirty="0"/>
              <a:t>parte de considerar que percibimos que este tema, tal y como se ha enfocado, va a suponer un cambio de perspectiva en el alumnado, pasando de ser un contenido hasta ahora intrascendente, a formar una parte muy útil de su aprendizaje para su exitosa incorporación al mundo laboral</a:t>
            </a:r>
            <a:r>
              <a:rPr lang="es-ES" sz="6200" dirty="0" smtClean="0"/>
              <a:t>.</a:t>
            </a:r>
            <a:endParaRPr lang="es-ES" sz="6200" dirty="0"/>
          </a:p>
          <a:p>
            <a:pPr marL="0" indent="0" algn="just" fontAlgn="auto">
              <a:buNone/>
            </a:pPr>
            <a:r>
              <a:rPr lang="es-ES" sz="6200" dirty="0"/>
              <a:t>Nos gustaría destacar que la perspectiva de este tema, tratado interdisciplinarmente ha resultado enriquecedor y didáctico para los miembros de este Grupo, consiguiendo una visión más completa de su contenido; importante para la correcta puesta en práctica en cualquier ciclo que aborde estos conocimientos en su currículo.</a:t>
            </a:r>
          </a:p>
          <a:p>
            <a:pPr marL="0" indent="0" fontAlgn="auto">
              <a:buNone/>
            </a:pPr>
            <a:endParaRPr lang="es-ES" sz="5600" dirty="0"/>
          </a:p>
          <a:p>
            <a:endParaRPr lang="es-ES" dirty="0"/>
          </a:p>
        </p:txBody>
      </p:sp>
      <p:sp>
        <p:nvSpPr>
          <p:cNvPr id="4" name="Título 1"/>
          <p:cNvSpPr txBox="1">
            <a:spLocks/>
          </p:cNvSpPr>
          <p:nvPr/>
        </p:nvSpPr>
        <p:spPr>
          <a:xfrm>
            <a:off x="998709" y="253470"/>
            <a:ext cx="10346987" cy="459799"/>
          </a:xfrm>
          <a:prstGeom prst="rect">
            <a:avLst/>
          </a:prstGeom>
        </p:spPr>
        <p:txBody>
          <a:bodyPr vert="horz" lIns="91440" tIns="45721" rIns="91440" bIns="45721"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_tradnl" sz="2400" b="1" dirty="0"/>
              <a:t>10.- </a:t>
            </a:r>
            <a:r>
              <a:rPr lang="es-ES_tradnl" sz="2400" b="1" u="sng" dirty="0"/>
              <a:t>CONCLUSIÓN</a:t>
            </a:r>
            <a:endParaRPr lang="es-ES" sz="2400" b="1" u="sng" dirty="0"/>
          </a:p>
        </p:txBody>
      </p:sp>
      <p:sp>
        <p:nvSpPr>
          <p:cNvPr id="5" name="Marcador de número de diapositiva 5"/>
          <p:cNvSpPr>
            <a:spLocks noGrp="1"/>
          </p:cNvSpPr>
          <p:nvPr>
            <p:ph type="sldNum" sz="quarter" idx="12"/>
          </p:nvPr>
        </p:nvSpPr>
        <p:spPr>
          <a:xfrm>
            <a:off x="-64394" y="6453386"/>
            <a:ext cx="540912" cy="404614"/>
          </a:xfrm>
        </p:spPr>
        <p:txBody>
          <a:bodyPr/>
          <a:lstStyle/>
          <a:p>
            <a:r>
              <a:rPr lang="en-US" sz="2000" b="1" i="1" dirty="0"/>
              <a:t>34</a:t>
            </a:r>
          </a:p>
        </p:txBody>
      </p:sp>
    </p:spTree>
    <p:extLst>
      <p:ext uri="{BB962C8B-B14F-4D97-AF65-F5344CB8AC3E}">
        <p14:creationId xmlns:p14="http://schemas.microsoft.com/office/powerpoint/2010/main" val="251542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98709" y="380078"/>
            <a:ext cx="10346987" cy="459799"/>
          </a:xfrm>
          <a:prstGeom prst="rect">
            <a:avLst/>
          </a:prstGeom>
        </p:spPr>
        <p:txBody>
          <a:bodyPr vert="horz" lIns="91440" tIns="45721" rIns="91440" bIns="45721"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_tradnl" sz="2400" b="1" dirty="0"/>
              <a:t>11.- </a:t>
            </a:r>
            <a:r>
              <a:rPr lang="es-ES_tradnl" sz="2400" b="1" u="sng" dirty="0"/>
              <a:t>BIBLIOGRAFÍA</a:t>
            </a:r>
            <a:endParaRPr lang="es-ES" sz="2400" b="1" u="sng" dirty="0"/>
          </a:p>
        </p:txBody>
      </p:sp>
      <p:sp>
        <p:nvSpPr>
          <p:cNvPr id="5" name="Marcador de número de diapositiva 5"/>
          <p:cNvSpPr>
            <a:spLocks noGrp="1"/>
          </p:cNvSpPr>
          <p:nvPr>
            <p:ph type="sldNum" sz="quarter" idx="12"/>
          </p:nvPr>
        </p:nvSpPr>
        <p:spPr>
          <a:xfrm>
            <a:off x="-64394" y="6453386"/>
            <a:ext cx="540912" cy="404614"/>
          </a:xfrm>
        </p:spPr>
        <p:txBody>
          <a:bodyPr/>
          <a:lstStyle/>
          <a:p>
            <a:r>
              <a:rPr lang="en-US" sz="2000" b="1" i="1" dirty="0"/>
              <a:t>35</a:t>
            </a:r>
          </a:p>
        </p:txBody>
      </p:sp>
      <p:sp>
        <p:nvSpPr>
          <p:cNvPr id="6" name="Marcador de contenido 2"/>
          <p:cNvSpPr>
            <a:spLocks noGrp="1"/>
          </p:cNvSpPr>
          <p:nvPr>
            <p:ph idx="1"/>
          </p:nvPr>
        </p:nvSpPr>
        <p:spPr>
          <a:xfrm>
            <a:off x="1162603" y="1288474"/>
            <a:ext cx="10183092" cy="3581401"/>
          </a:xfrm>
        </p:spPr>
        <p:txBody>
          <a:bodyPr>
            <a:normAutofit fontScale="25000" lnSpcReduction="20000"/>
          </a:bodyPr>
          <a:lstStyle/>
          <a:p>
            <a:pPr>
              <a:buFont typeface="Arial" panose="020B0604020202020204" pitchFamily="34" charset="0"/>
              <a:buChar char="•"/>
            </a:pPr>
            <a:r>
              <a:rPr lang="es-ES" sz="6400" dirty="0"/>
              <a:t>AA. VV. </a:t>
            </a:r>
            <a:r>
              <a:rPr lang="es-ES" sz="6400" i="1" dirty="0"/>
              <a:t>Dirección y Comercialización</a:t>
            </a:r>
            <a:r>
              <a:rPr lang="es-ES" sz="6400" dirty="0"/>
              <a:t>. Madrid, Videocinco. 2015.</a:t>
            </a:r>
          </a:p>
          <a:p>
            <a:pPr lvl="0">
              <a:buFont typeface="Arial" panose="020B0604020202020204" pitchFamily="34" charset="0"/>
              <a:buChar char="•"/>
            </a:pPr>
            <a:r>
              <a:rPr lang="es-ES" sz="6400" dirty="0"/>
              <a:t>AA.VV. </a:t>
            </a:r>
            <a:r>
              <a:rPr lang="es-ES" sz="6400" i="1" dirty="0"/>
              <a:t>Masaje estético Manual y Mecánico. </a:t>
            </a:r>
            <a:r>
              <a:rPr lang="es-ES" sz="6400" dirty="0"/>
              <a:t>Madrid, Videocinco. 2009. </a:t>
            </a:r>
          </a:p>
          <a:p>
            <a:pPr>
              <a:buFont typeface="Arial" panose="020B0604020202020204" pitchFamily="34" charset="0"/>
              <a:buChar char="•"/>
            </a:pPr>
            <a:r>
              <a:rPr lang="es-ES" sz="6400" dirty="0" err="1"/>
              <a:t>Badía</a:t>
            </a:r>
            <a:r>
              <a:rPr lang="es-ES" sz="6400" dirty="0"/>
              <a:t>, M. García, E. </a:t>
            </a:r>
            <a:r>
              <a:rPr lang="es-ES" sz="6400" i="1" dirty="0" err="1"/>
              <a:t>Marqueting</a:t>
            </a:r>
            <a:r>
              <a:rPr lang="es-ES" sz="6400" i="1" dirty="0"/>
              <a:t> y Venta en Imagen Personal</a:t>
            </a:r>
            <a:r>
              <a:rPr lang="es-ES" sz="6400" dirty="0"/>
              <a:t>. Madrid, Paraninfo. 2013.</a:t>
            </a:r>
          </a:p>
          <a:p>
            <a:pPr lvl="0">
              <a:buFont typeface="Arial" panose="020B0604020202020204" pitchFamily="34" charset="0"/>
              <a:buChar char="•"/>
            </a:pPr>
            <a:r>
              <a:rPr lang="es-ES_tradnl" sz="6400" dirty="0"/>
              <a:t>De Domingo, J. </a:t>
            </a:r>
            <a:r>
              <a:rPr lang="es-ES_tradnl" sz="6400" i="1" dirty="0"/>
              <a:t>Gestión y mejora de la calidad. Ciclos Formativos</a:t>
            </a:r>
            <a:r>
              <a:rPr lang="es-ES_tradnl" sz="6400" dirty="0"/>
              <a:t>. Navarra, Donostiarra. 2003. </a:t>
            </a:r>
          </a:p>
          <a:p>
            <a:pPr lvl="0">
              <a:buFont typeface="Arial" panose="020B0604020202020204" pitchFamily="34" charset="0"/>
              <a:buChar char="•"/>
            </a:pPr>
            <a:r>
              <a:rPr lang="es-ES_tradnl" sz="6400" dirty="0"/>
              <a:t>De Domingo, J. Arranz, A. </a:t>
            </a:r>
            <a:r>
              <a:rPr lang="es-ES_tradnl" sz="6400" i="1" dirty="0"/>
              <a:t>Calidad y mejora continua</a:t>
            </a:r>
            <a:r>
              <a:rPr lang="es-ES_tradnl" sz="6400" dirty="0"/>
              <a:t>. Salamanca, Donostiarra. 2003.</a:t>
            </a:r>
            <a:endParaRPr lang="es-ES" sz="6400" dirty="0"/>
          </a:p>
          <a:p>
            <a:pPr>
              <a:buFont typeface="Arial" panose="020B0604020202020204" pitchFamily="34" charset="0"/>
              <a:buChar char="•"/>
            </a:pPr>
            <a:r>
              <a:rPr lang="es-ES" sz="6400" dirty="0" smtClean="0"/>
              <a:t>Delgado</a:t>
            </a:r>
            <a:r>
              <a:rPr lang="es-ES" sz="6400" dirty="0"/>
              <a:t>, J. </a:t>
            </a:r>
            <a:r>
              <a:rPr lang="es-ES" sz="6400" i="1" dirty="0"/>
              <a:t>Promoción y Ventas de Productos y servicios en el ámbito de la imagen personal</a:t>
            </a:r>
            <a:r>
              <a:rPr lang="es-ES" sz="6400" dirty="0"/>
              <a:t>. Madrid, Videocinco. 2004.</a:t>
            </a:r>
          </a:p>
          <a:p>
            <a:pPr lvl="0">
              <a:buFont typeface="Arial" panose="020B0604020202020204" pitchFamily="34" charset="0"/>
              <a:buChar char="•"/>
            </a:pPr>
            <a:r>
              <a:rPr lang="es-ES" sz="6400" dirty="0" err="1" smtClean="0"/>
              <a:t>Gisbert</a:t>
            </a:r>
            <a:r>
              <a:rPr lang="es-ES" sz="6400" dirty="0"/>
              <a:t>, M: </a:t>
            </a:r>
            <a:r>
              <a:rPr lang="es-ES" sz="6400" i="1" dirty="0"/>
              <a:t>Micropigmentación – Libro de Taller.</a:t>
            </a:r>
            <a:r>
              <a:rPr lang="es-ES" sz="6400" dirty="0"/>
              <a:t> Madrid, Videocinco. 2018.</a:t>
            </a:r>
          </a:p>
          <a:p>
            <a:pPr lvl="0">
              <a:buFont typeface="Arial" panose="020B0604020202020204" pitchFamily="34" charset="0"/>
              <a:buChar char="•"/>
            </a:pPr>
            <a:r>
              <a:rPr lang="es-ES" sz="6400" dirty="0" err="1" smtClean="0"/>
              <a:t>Mourelle</a:t>
            </a:r>
            <a:r>
              <a:rPr lang="es-ES" sz="6400" dirty="0"/>
              <a:t>, L. Muñoz, P. Sánchez, C. </a:t>
            </a:r>
            <a:r>
              <a:rPr lang="es-ES" sz="6400" i="1" dirty="0"/>
              <a:t>Técnicas de higiene facial y corporal depilación mecánica y técnicas complementarias</a:t>
            </a:r>
            <a:r>
              <a:rPr lang="es-ES" sz="6400" dirty="0"/>
              <a:t>. Madrid, Videocinco. 2003.</a:t>
            </a:r>
          </a:p>
          <a:p>
            <a:pPr lvl="0">
              <a:buFont typeface="Arial" panose="020B0604020202020204" pitchFamily="34" charset="0"/>
              <a:buChar char="•"/>
            </a:pPr>
            <a:r>
              <a:rPr lang="es-ES" sz="6400" dirty="0" err="1" smtClean="0"/>
              <a:t>Mourelle</a:t>
            </a:r>
            <a:r>
              <a:rPr lang="es-ES" sz="6400" dirty="0"/>
              <a:t>, L</a:t>
            </a:r>
            <a:r>
              <a:rPr lang="es-ES" sz="6400" i="1" dirty="0"/>
              <a:t>. Diagnóstico y protocolo</a:t>
            </a:r>
            <a:r>
              <a:rPr lang="es-ES" sz="6400" dirty="0"/>
              <a:t>. 1999. Madrid, Videocinco. 1999.</a:t>
            </a:r>
          </a:p>
          <a:p>
            <a:pPr>
              <a:buFont typeface="Arial" panose="020B0604020202020204" pitchFamily="34" charset="0"/>
              <a:buChar char="•"/>
            </a:pPr>
            <a:r>
              <a:rPr lang="es-ES_tradnl" sz="6400" dirty="0" err="1" smtClean="0"/>
              <a:t>Pedrón</a:t>
            </a:r>
            <a:r>
              <a:rPr lang="es-ES_tradnl" sz="6400" dirty="0"/>
              <a:t>, J. </a:t>
            </a:r>
            <a:r>
              <a:rPr lang="es-ES_tradnl" sz="6400" i="1" dirty="0"/>
              <a:t>Depilación Mecánica y Decoloración del Vello. </a:t>
            </a:r>
            <a:r>
              <a:rPr lang="es-ES_tradnl" sz="6400" dirty="0"/>
              <a:t>Madrid, Videocinco. 2014.</a:t>
            </a:r>
          </a:p>
          <a:p>
            <a:pPr>
              <a:buFont typeface="Arial" panose="020B0604020202020204" pitchFamily="34" charset="0"/>
              <a:buChar char="•"/>
            </a:pPr>
            <a:r>
              <a:rPr lang="es-ES" sz="6400" dirty="0" smtClean="0"/>
              <a:t>Sanz</a:t>
            </a:r>
            <a:r>
              <a:rPr lang="es-ES" sz="6400" dirty="0"/>
              <a:t>, D. </a:t>
            </a:r>
            <a:r>
              <a:rPr lang="es-ES" sz="6400" i="1" dirty="0"/>
              <a:t>Asesoría y venta de productos y servicios para imagen personal. Madrid, </a:t>
            </a:r>
            <a:r>
              <a:rPr lang="es-ES" sz="6400" dirty="0"/>
              <a:t>Videocinco. 2008</a:t>
            </a:r>
            <a:r>
              <a:rPr lang="es-ES" sz="6400" dirty="0" smtClean="0"/>
              <a:t>.</a:t>
            </a:r>
          </a:p>
          <a:p>
            <a:pPr>
              <a:buFont typeface="Arial" panose="020B0604020202020204" pitchFamily="34" charset="0"/>
              <a:buChar char="•"/>
            </a:pPr>
            <a:endParaRPr lang="es-ES_tradnl" sz="6400" dirty="0"/>
          </a:p>
          <a:p>
            <a:pPr>
              <a:buFont typeface="Arial" panose="020B0604020202020204" pitchFamily="34" charset="0"/>
              <a:buChar char="•"/>
            </a:pPr>
            <a:endParaRPr lang="es-ES" sz="6400" dirty="0"/>
          </a:p>
          <a:p>
            <a:pPr>
              <a:buFont typeface="Arial" panose="020B0604020202020204" pitchFamily="34" charset="0"/>
              <a:buChar char="•"/>
            </a:pPr>
            <a:endParaRPr lang="es-ES_tradnl" sz="6400" dirty="0" smtClean="0"/>
          </a:p>
          <a:p>
            <a:pPr>
              <a:buFont typeface="Arial" panose="020B0604020202020204" pitchFamily="34" charset="0"/>
              <a:buChar char="•"/>
            </a:pPr>
            <a:endParaRPr lang="es-ES_tradnl" dirty="0"/>
          </a:p>
          <a:p>
            <a:pPr>
              <a:buFont typeface="Arial" panose="020B0604020202020204" pitchFamily="34" charset="0"/>
              <a:buChar char="•"/>
            </a:pPr>
            <a:endParaRPr lang="es-ES_tradnl" dirty="0" smtClean="0"/>
          </a:p>
          <a:p>
            <a:pPr>
              <a:buFont typeface="Arial" panose="020B0604020202020204" pitchFamily="34" charset="0"/>
              <a:buChar char="•"/>
            </a:pPr>
            <a:endParaRPr lang="es-ES" dirty="0"/>
          </a:p>
        </p:txBody>
      </p:sp>
    </p:spTree>
    <p:extLst>
      <p:ext uri="{BB962C8B-B14F-4D97-AF65-F5344CB8AC3E}">
        <p14:creationId xmlns:p14="http://schemas.microsoft.com/office/powerpoint/2010/main" val="38986036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6553" y="1948475"/>
            <a:ext cx="9612971" cy="2852740"/>
          </a:xfrm>
        </p:spPr>
        <p:txBody>
          <a:bodyPr/>
          <a:lstStyle/>
          <a:p>
            <a:r>
              <a:rPr lang="es-ES_tradnl" dirty="0" smtClean="0"/>
              <a:t>ANEXOS</a:t>
            </a:r>
            <a:endParaRPr lang="es-ES" dirty="0"/>
          </a:p>
        </p:txBody>
      </p:sp>
    </p:spTree>
    <p:extLst>
      <p:ext uri="{BB962C8B-B14F-4D97-AF65-F5344CB8AC3E}">
        <p14:creationId xmlns:p14="http://schemas.microsoft.com/office/powerpoint/2010/main" val="1594221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985326959"/>
              </p:ext>
            </p:extLst>
          </p:nvPr>
        </p:nvGraphicFramePr>
        <p:xfrm>
          <a:off x="1150220" y="478301"/>
          <a:ext cx="10469694" cy="6075807"/>
        </p:xfrm>
        <a:graphic>
          <a:graphicData uri="http://schemas.openxmlformats.org/drawingml/2006/table">
            <a:tbl>
              <a:tblPr firstRow="1" bandRow="1">
                <a:tableStyleId>{5C22544A-7EE6-4342-B048-85BDC9FD1C3A}</a:tableStyleId>
              </a:tblPr>
              <a:tblGrid>
                <a:gridCol w="10469694"/>
              </a:tblGrid>
              <a:tr h="335670">
                <a:tc>
                  <a:txBody>
                    <a:bodyPr/>
                    <a:lstStyle/>
                    <a:p>
                      <a:pPr algn="ctr"/>
                      <a:r>
                        <a:rPr lang="es-ES_tradnl" dirty="0" smtClean="0"/>
                        <a:t>Modelo I .</a:t>
                      </a:r>
                      <a:r>
                        <a:rPr lang="es-ES_tradnl" cap="small" dirty="0" smtClean="0"/>
                        <a:t>Encuesta para</a:t>
                      </a:r>
                      <a:r>
                        <a:rPr lang="es-ES_tradnl" cap="small" baseline="0" dirty="0" smtClean="0"/>
                        <a:t> medir el grado de satisfacción del usuario</a:t>
                      </a:r>
                      <a:r>
                        <a:rPr lang="es-ES_tradnl" baseline="0" dirty="0" smtClean="0"/>
                        <a:t>.                                                        Parte 1</a:t>
                      </a:r>
                      <a:endParaRPr lang="es-ES" dirty="0"/>
                    </a:p>
                  </a:txBody>
                  <a:tcPr/>
                </a:tc>
              </a:tr>
              <a:tr h="370840">
                <a:tc>
                  <a:txBody>
                    <a:bodyPr/>
                    <a:lstStyle/>
                    <a:p>
                      <a:r>
                        <a:rPr lang="es-ES" dirty="0" smtClean="0"/>
                        <a:t>.</a:t>
                      </a:r>
                      <a:r>
                        <a:rPr lang="es-ES" u="sng" dirty="0" smtClean="0"/>
                        <a:t>Profesional que le atendió:</a:t>
                      </a:r>
                      <a:r>
                        <a:rPr lang="es-ES" u="none" dirty="0" smtClean="0"/>
                        <a:t>                                                                                         </a:t>
                      </a:r>
                      <a:r>
                        <a:rPr lang="es-ES" u="sng" dirty="0" smtClean="0"/>
                        <a:t>Fecha: </a:t>
                      </a:r>
                      <a:endParaRPr lang="es-ES" dirty="0"/>
                    </a:p>
                  </a:txBody>
                  <a:tcPr/>
                </a:tc>
              </a:tr>
              <a:tr h="370840">
                <a:tc>
                  <a:txBody>
                    <a:bodyPr/>
                    <a:lstStyle/>
                    <a:p>
                      <a:r>
                        <a:rPr lang="es-ES" dirty="0" smtClean="0"/>
                        <a:t>.</a:t>
                      </a:r>
                      <a:r>
                        <a:rPr lang="es-ES" u="sng" dirty="0" smtClean="0"/>
                        <a:t>Servicio Recibido: </a:t>
                      </a:r>
                      <a:endParaRPr lang="es-ES" u="sng" dirty="0"/>
                    </a:p>
                  </a:txBody>
                  <a:tcPr/>
                </a:tc>
              </a:tr>
              <a:tr h="370840">
                <a:tc>
                  <a:txBody>
                    <a:bodyPr/>
                    <a:lstStyle/>
                    <a:p>
                      <a:r>
                        <a:rPr lang="es-ES" sz="1600" b="1" kern="1200" dirty="0" smtClean="0">
                          <a:solidFill>
                            <a:schemeClr val="dk1"/>
                          </a:solidFill>
                          <a:effectLst/>
                          <a:latin typeface="+mn-lt"/>
                          <a:ea typeface="+mn-ea"/>
                          <a:cs typeface="+mn-cs"/>
                        </a:rPr>
                        <a:t>Clasifica tu nivel de satisfacción de acuerdo con las siguientes afirmaciones:</a:t>
                      </a:r>
                      <a:endParaRPr lang="es-ES" sz="1600" kern="1200" dirty="0" smtClean="0">
                        <a:solidFill>
                          <a:schemeClr val="dk1"/>
                        </a:solidFill>
                        <a:effectLst/>
                        <a:latin typeface="+mn-lt"/>
                        <a:ea typeface="+mn-ea"/>
                        <a:cs typeface="+mn-cs"/>
                      </a:endParaRPr>
                    </a:p>
                    <a:p>
                      <a:r>
                        <a:rPr lang="es-ES" sz="1600" b="1" kern="1200" dirty="0" smtClean="0">
                          <a:solidFill>
                            <a:schemeClr val="dk1"/>
                          </a:solidFill>
                          <a:effectLst/>
                          <a:latin typeface="+mn-lt"/>
                          <a:ea typeface="+mn-ea"/>
                          <a:cs typeface="+mn-cs"/>
                        </a:rPr>
                        <a:t>0 = nada de acuerdo || 5 = indiferente || 10 = muy de acuerdo |</a:t>
                      </a:r>
                      <a:endParaRPr lang="es-ES" sz="1600" kern="1200" dirty="0" smtClean="0">
                        <a:solidFill>
                          <a:schemeClr val="dk1"/>
                        </a:solidFill>
                        <a:effectLst/>
                        <a:latin typeface="+mn-lt"/>
                        <a:ea typeface="+mn-ea"/>
                        <a:cs typeface="+mn-cs"/>
                      </a:endParaRPr>
                    </a:p>
                    <a:p>
                      <a:r>
                        <a:rPr lang="es-ES" sz="1600" b="1" i="1" kern="1200" dirty="0" smtClean="0">
                          <a:solidFill>
                            <a:schemeClr val="dk1"/>
                          </a:solidFill>
                          <a:effectLst/>
                          <a:latin typeface="+mn-lt"/>
                          <a:ea typeface="+mn-ea"/>
                          <a:cs typeface="+mn-cs"/>
                        </a:rPr>
                        <a:t>Sobre las instalaciones</a:t>
                      </a:r>
                      <a:endParaRPr lang="es-ES" sz="1600" i="1"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1. Las instalaciones de la peluquería se encuentran en buen estado y son confortables.</a:t>
                      </a:r>
                    </a:p>
                    <a:p>
                      <a:r>
                        <a:rPr lang="es-ES" sz="1600" kern="1200" dirty="0" smtClean="0">
                          <a:solidFill>
                            <a:schemeClr val="dk1"/>
                          </a:solidFill>
                          <a:effectLst/>
                          <a:latin typeface="+mn-lt"/>
                          <a:ea typeface="+mn-ea"/>
                          <a:cs typeface="+mn-cs"/>
                        </a:rPr>
                        <a:t>    0         1         2         3         4         5         6         7         8         9         10</a:t>
                      </a:r>
                    </a:p>
                    <a:p>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2. El personal cuenta con recursos materiales suficientes para llevar a cabo su trabajo.</a:t>
                      </a:r>
                    </a:p>
                    <a:p>
                      <a:pPr marL="0" marR="0" indent="0" algn="l" defTabSz="914399"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    0         1         2         3         4         5         6         7         8         9         10</a:t>
                      </a:r>
                    </a:p>
                    <a:p>
                      <a:endParaRPr lang="es-ES" sz="1600" kern="1200" dirty="0" smtClean="0">
                        <a:solidFill>
                          <a:schemeClr val="dk1"/>
                        </a:solidFill>
                        <a:effectLst/>
                        <a:latin typeface="+mn-lt"/>
                        <a:ea typeface="+mn-ea"/>
                        <a:cs typeface="+mn-cs"/>
                      </a:endParaRPr>
                    </a:p>
                    <a:p>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3. El ambiente va acorde con el establecimiento (música, decoración, olores).</a:t>
                      </a:r>
                    </a:p>
                    <a:p>
                      <a:pPr marL="0" marR="0" indent="0" algn="l" defTabSz="914399"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    0         1         2         3         4         5         6         7         8         9         10</a:t>
                      </a:r>
                    </a:p>
                    <a:p>
                      <a:endParaRPr lang="es-ES" sz="1600" kern="1200" dirty="0" smtClean="0">
                        <a:solidFill>
                          <a:schemeClr val="dk1"/>
                        </a:solidFill>
                        <a:effectLst/>
                        <a:latin typeface="+mn-lt"/>
                        <a:ea typeface="+mn-ea"/>
                        <a:cs typeface="+mn-cs"/>
                      </a:endParaRPr>
                    </a:p>
                    <a:p>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4. Me encuentro a gusto en el salón.</a:t>
                      </a:r>
                    </a:p>
                    <a:p>
                      <a:pPr marL="0" marR="0" indent="0" algn="l" defTabSz="914399"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    0         1         2         3         4         5         6         7         8         9         10</a:t>
                      </a:r>
                    </a:p>
                    <a:p>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5. Por favor indica la evaluación global de las instalaciones.</a:t>
                      </a:r>
                    </a:p>
                    <a:p>
                      <a:pPr marL="0" marR="0" indent="0" algn="l" defTabSz="914399"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    0         1         2         3         4         5         6         7         8         9         10</a:t>
                      </a:r>
                    </a:p>
                    <a:p>
                      <a:endParaRPr lang="es-ES" sz="16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111344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243879126"/>
              </p:ext>
            </p:extLst>
          </p:nvPr>
        </p:nvGraphicFramePr>
        <p:xfrm>
          <a:off x="1150219" y="858129"/>
          <a:ext cx="10469694" cy="4602607"/>
        </p:xfrm>
        <a:graphic>
          <a:graphicData uri="http://schemas.openxmlformats.org/drawingml/2006/table">
            <a:tbl>
              <a:tblPr firstRow="1" bandRow="1">
                <a:tableStyleId>{5C22544A-7EE6-4342-B048-85BDC9FD1C3A}</a:tableStyleId>
              </a:tblPr>
              <a:tblGrid>
                <a:gridCol w="10469694"/>
              </a:tblGrid>
              <a:tr h="335670">
                <a:tc>
                  <a:txBody>
                    <a:bodyPr/>
                    <a:lstStyle/>
                    <a:p>
                      <a:pPr marL="0" marR="0" indent="0" algn="ctr" defTabSz="914399" rtl="0" eaLnBrk="1" fontAlgn="auto" latinLnBrk="0" hangingPunct="1">
                        <a:lnSpc>
                          <a:spcPct val="100000"/>
                        </a:lnSpc>
                        <a:spcBef>
                          <a:spcPts val="0"/>
                        </a:spcBef>
                        <a:spcAft>
                          <a:spcPts val="0"/>
                        </a:spcAft>
                        <a:buClrTx/>
                        <a:buSzTx/>
                        <a:buFontTx/>
                        <a:buNone/>
                        <a:tabLst/>
                        <a:defRPr/>
                      </a:pPr>
                      <a:r>
                        <a:rPr lang="es-ES_tradnl" dirty="0" smtClean="0"/>
                        <a:t>Modelo I .</a:t>
                      </a:r>
                      <a:r>
                        <a:rPr lang="es-ES_tradnl" cap="small" dirty="0" smtClean="0"/>
                        <a:t>Encuesta para</a:t>
                      </a:r>
                      <a:r>
                        <a:rPr lang="es-ES_tradnl" cap="small" baseline="0" dirty="0" smtClean="0"/>
                        <a:t> medir el grado de satisfacción del usuario</a:t>
                      </a:r>
                      <a:r>
                        <a:rPr lang="es-ES_tradnl" baseline="0" dirty="0" smtClean="0"/>
                        <a:t>.                                                        Parte 2</a:t>
                      </a:r>
                      <a:endParaRPr lang="es-ES" dirty="0" smtClean="0"/>
                    </a:p>
                  </a:txBody>
                  <a:tcPr/>
                </a:tc>
              </a:tr>
              <a:tr h="370840">
                <a:tc>
                  <a:txBody>
                    <a:bodyPr/>
                    <a:lstStyle/>
                    <a:p>
                      <a:r>
                        <a:rPr lang="es-ES" sz="1600" b="1" i="1" kern="1200" dirty="0" smtClean="0">
                          <a:solidFill>
                            <a:schemeClr val="dk1"/>
                          </a:solidFill>
                          <a:effectLst/>
                          <a:latin typeface="+mn-lt"/>
                          <a:ea typeface="+mn-ea"/>
                          <a:cs typeface="+mn-cs"/>
                        </a:rPr>
                        <a:t>Sobre la atención recibida por el personal de la peluquería</a:t>
                      </a:r>
                      <a:endParaRPr lang="es-ES" sz="1600" i="1"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1. El trato del personal conmigo ha sido considerado y amable.</a:t>
                      </a:r>
                    </a:p>
                    <a:p>
                      <a:pPr marL="0" marR="0" indent="0" algn="l" defTabSz="914399"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 0         1         2         3         4         5         6         7         8         9         10</a:t>
                      </a:r>
                    </a:p>
                    <a:p>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2 .El personal da la imagen de estar totalmente cualificado para las tareas que tiene que realizar.</a:t>
                      </a:r>
                    </a:p>
                    <a:p>
                      <a:pPr marL="0" marR="0" indent="0" algn="l" defTabSz="914399"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 0         1         2         3         4         5         6         7         8         9         10</a:t>
                      </a:r>
                    </a:p>
                    <a:p>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3 .El estilista me ha hecho un diagnóstico del cabello.</a:t>
                      </a:r>
                    </a:p>
                    <a:p>
                      <a:pPr marL="0" marR="0" indent="0" algn="l" defTabSz="914399"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 0         1         2         3         4         5         6         7         8         9         10</a:t>
                      </a:r>
                    </a:p>
                    <a:p>
                      <a:r>
                        <a:rPr lang="es-ES" sz="1600" kern="1200" dirty="0" smtClean="0">
                          <a:solidFill>
                            <a:schemeClr val="dk1"/>
                          </a:solidFill>
                          <a:effectLst/>
                          <a:latin typeface="+mn-lt"/>
                          <a:ea typeface="+mn-ea"/>
                          <a:cs typeface="+mn-cs"/>
                        </a:rPr>
                        <a:t> </a:t>
                      </a:r>
                    </a:p>
                    <a:p>
                      <a:r>
                        <a:rPr lang="es-ES" sz="1600" kern="1200" dirty="0" smtClean="0">
                          <a:solidFill>
                            <a:schemeClr val="dk1"/>
                          </a:solidFill>
                          <a:effectLst/>
                          <a:latin typeface="+mn-lt"/>
                          <a:ea typeface="+mn-ea"/>
                          <a:cs typeface="+mn-cs"/>
                        </a:rPr>
                        <a:t>4. El estilista se interesó  por el resultado final deseado.</a:t>
                      </a:r>
                    </a:p>
                    <a:p>
                      <a:pPr marL="0" marR="0" indent="0" algn="l" defTabSz="914399"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 0         1         2         3         4         5         6         7         8         9         10</a:t>
                      </a:r>
                    </a:p>
                    <a:p>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5.Me ha recomendado un tratamiento específico y personalizado acorde a mis necesidades.</a:t>
                      </a:r>
                    </a:p>
                    <a:p>
                      <a:endParaRPr lang="es-ES" sz="1600" kern="1200" dirty="0" smtClean="0">
                        <a:solidFill>
                          <a:schemeClr val="dk1"/>
                        </a:solidFill>
                        <a:effectLst/>
                        <a:latin typeface="+mn-lt"/>
                        <a:ea typeface="+mn-ea"/>
                        <a:cs typeface="+mn-cs"/>
                      </a:endParaRPr>
                    </a:p>
                    <a:p>
                      <a:pPr marL="0" marR="0" indent="0" algn="l" defTabSz="914399"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 0         1         2         3         4         5         6         7         8         9         10</a:t>
                      </a:r>
                    </a:p>
                    <a:p>
                      <a:endParaRPr lang="es-ES" sz="16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309063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216375456"/>
              </p:ext>
            </p:extLst>
          </p:nvPr>
        </p:nvGraphicFramePr>
        <p:xfrm>
          <a:off x="1164287" y="140676"/>
          <a:ext cx="10469694" cy="6555242"/>
        </p:xfrm>
        <a:graphic>
          <a:graphicData uri="http://schemas.openxmlformats.org/drawingml/2006/table">
            <a:tbl>
              <a:tblPr firstRow="1" bandRow="1">
                <a:tableStyleId>{5C22544A-7EE6-4342-B048-85BDC9FD1C3A}</a:tableStyleId>
              </a:tblPr>
              <a:tblGrid>
                <a:gridCol w="10469694"/>
              </a:tblGrid>
              <a:tr h="352123">
                <a:tc>
                  <a:txBody>
                    <a:bodyPr/>
                    <a:lstStyle/>
                    <a:p>
                      <a:pPr algn="ctr"/>
                      <a:r>
                        <a:rPr lang="es-ES_tradnl" dirty="0" smtClean="0"/>
                        <a:t>Modelo I .</a:t>
                      </a:r>
                      <a:r>
                        <a:rPr lang="es-ES_tradnl" cap="small" dirty="0" smtClean="0"/>
                        <a:t>Encuesta para</a:t>
                      </a:r>
                      <a:r>
                        <a:rPr lang="es-ES_tradnl" cap="small" baseline="0" dirty="0" smtClean="0"/>
                        <a:t> medir el grado de satisfacción del usuario</a:t>
                      </a:r>
                      <a:r>
                        <a:rPr lang="es-ES_tradnl" baseline="0" dirty="0" smtClean="0"/>
                        <a:t>.                                                        Parte 3</a:t>
                      </a:r>
                      <a:endParaRPr lang="es-ES" dirty="0"/>
                    </a:p>
                  </a:txBody>
                  <a:tcPr/>
                </a:tc>
              </a:tr>
              <a:tr h="6189355">
                <a:tc>
                  <a:txBody>
                    <a:bodyPr/>
                    <a:lstStyle/>
                    <a:p>
                      <a:pPr marL="0" marR="0" indent="0" algn="l" defTabSz="914399" rtl="0" eaLnBrk="1" fontAlgn="auto" latinLnBrk="0" hangingPunct="1">
                        <a:lnSpc>
                          <a:spcPct val="100000"/>
                        </a:lnSpc>
                        <a:spcBef>
                          <a:spcPts val="0"/>
                        </a:spcBef>
                        <a:spcAft>
                          <a:spcPts val="0"/>
                        </a:spcAft>
                        <a:buClrTx/>
                        <a:buSzTx/>
                        <a:buFontTx/>
                        <a:buNone/>
                        <a:tabLst/>
                        <a:defRPr/>
                      </a:pPr>
                      <a:r>
                        <a:rPr lang="es-ES" sz="1600" b="1" i="1" kern="1200" dirty="0" smtClean="0">
                          <a:solidFill>
                            <a:schemeClr val="dk1"/>
                          </a:solidFill>
                          <a:effectLst/>
                          <a:latin typeface="+mn-lt"/>
                          <a:ea typeface="+mn-ea"/>
                          <a:cs typeface="+mn-cs"/>
                        </a:rPr>
                        <a:t>Sobre el</a:t>
                      </a:r>
                      <a:r>
                        <a:rPr lang="es-ES" sz="1600" b="1" i="1" kern="1200" baseline="0" dirty="0" smtClean="0">
                          <a:solidFill>
                            <a:schemeClr val="dk1"/>
                          </a:solidFill>
                          <a:effectLst/>
                          <a:latin typeface="+mn-lt"/>
                          <a:ea typeface="+mn-ea"/>
                          <a:cs typeface="+mn-cs"/>
                        </a:rPr>
                        <a:t> servicio recibido</a:t>
                      </a:r>
                    </a:p>
                    <a:p>
                      <a:pPr marL="0" marR="0" indent="0" algn="l" defTabSz="914399"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1.</a:t>
                      </a:r>
                      <a:r>
                        <a:rPr lang="es-ES" sz="1600" kern="1200" baseline="0" dirty="0" smtClean="0">
                          <a:solidFill>
                            <a:schemeClr val="dk1"/>
                          </a:solidFill>
                          <a:effectLst/>
                          <a:latin typeface="+mn-lt"/>
                          <a:ea typeface="+mn-ea"/>
                          <a:cs typeface="+mn-cs"/>
                        </a:rPr>
                        <a:t> </a:t>
                      </a:r>
                      <a:r>
                        <a:rPr lang="es-ES" sz="1600" kern="1200" dirty="0" smtClean="0">
                          <a:solidFill>
                            <a:schemeClr val="dk1"/>
                          </a:solidFill>
                          <a:effectLst/>
                          <a:latin typeface="+mn-lt"/>
                          <a:ea typeface="+mn-ea"/>
                          <a:cs typeface="+mn-cs"/>
                        </a:rPr>
                        <a:t>El tiempo de espera ha sido (indicar en minutos): </a:t>
                      </a:r>
                    </a:p>
                    <a:p>
                      <a:r>
                        <a:rPr lang="es-ES" sz="1600" kern="1200" dirty="0" smtClean="0">
                          <a:solidFill>
                            <a:schemeClr val="dk1"/>
                          </a:solidFill>
                          <a:effectLst/>
                          <a:latin typeface="+mn-lt"/>
                          <a:ea typeface="+mn-ea"/>
                          <a:cs typeface="+mn-cs"/>
                        </a:rPr>
                        <a:t>2. El servicio recibido ha sido satisfactorio.</a:t>
                      </a:r>
                    </a:p>
                    <a:p>
                      <a:r>
                        <a:rPr lang="es-ES" sz="1600" kern="1200" dirty="0" smtClean="0">
                          <a:solidFill>
                            <a:schemeClr val="dk1"/>
                          </a:solidFill>
                          <a:effectLst/>
                          <a:latin typeface="+mn-lt"/>
                          <a:ea typeface="+mn-ea"/>
                          <a:cs typeface="+mn-cs"/>
                        </a:rPr>
                        <a:t>    0         1         2         3         4         5         6         7         8         9         10</a:t>
                      </a:r>
                    </a:p>
                    <a:p>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3. El servicio se realizó en el tiempo acorde a mis expectativas.</a:t>
                      </a:r>
                    </a:p>
                    <a:p>
                      <a:r>
                        <a:rPr lang="es-ES" sz="1600" kern="1200" dirty="0" smtClean="0">
                          <a:solidFill>
                            <a:schemeClr val="dk1"/>
                          </a:solidFill>
                          <a:effectLst/>
                          <a:latin typeface="+mn-lt"/>
                          <a:ea typeface="+mn-ea"/>
                          <a:cs typeface="+mn-cs"/>
                        </a:rPr>
                        <a:t>    0         1         2         3         4         5         6         7         8         9         10</a:t>
                      </a:r>
                    </a:p>
                    <a:p>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4. El precio del servicio va acorde al valor que me aporta.</a:t>
                      </a:r>
                    </a:p>
                    <a:p>
                      <a:r>
                        <a:rPr lang="es-ES" sz="1600" kern="1200" dirty="0" smtClean="0">
                          <a:solidFill>
                            <a:schemeClr val="dk1"/>
                          </a:solidFill>
                          <a:effectLst/>
                          <a:latin typeface="+mn-lt"/>
                          <a:ea typeface="+mn-ea"/>
                          <a:cs typeface="+mn-cs"/>
                        </a:rPr>
                        <a:t>    0         1         2         3         4         5         6         7         8         9         10</a:t>
                      </a:r>
                    </a:p>
                    <a:p>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5. He observado mejoras en el funcionamiento general del servicio en mis distintas visitas al mismo.</a:t>
                      </a:r>
                    </a:p>
                    <a:p>
                      <a:r>
                        <a:rPr lang="es-ES" sz="1600" kern="1200" dirty="0" smtClean="0">
                          <a:solidFill>
                            <a:schemeClr val="dk1"/>
                          </a:solidFill>
                          <a:effectLst/>
                          <a:latin typeface="+mn-lt"/>
                          <a:ea typeface="+mn-ea"/>
                          <a:cs typeface="+mn-cs"/>
                        </a:rPr>
                        <a:t>    0         1         2         3         4         5         6         7         8         9         10</a:t>
                      </a:r>
                    </a:p>
                    <a:p>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6. El servicio se adapta a mis necesidades como cliente.</a:t>
                      </a:r>
                    </a:p>
                    <a:p>
                      <a:r>
                        <a:rPr lang="es-ES" sz="1600" kern="1200" dirty="0" smtClean="0">
                          <a:solidFill>
                            <a:schemeClr val="dk1"/>
                          </a:solidFill>
                          <a:effectLst/>
                          <a:latin typeface="+mn-lt"/>
                          <a:ea typeface="+mn-ea"/>
                          <a:cs typeface="+mn-cs"/>
                        </a:rPr>
                        <a:t>    0         1         2         3         4         5         6         7         8         9         10</a:t>
                      </a:r>
                    </a:p>
                    <a:p>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7. Me gustan los productos que se utiliza el salón:</a:t>
                      </a:r>
                      <a:r>
                        <a:rPr lang="es-ES" sz="1600" kern="1200" baseline="0" dirty="0" smtClean="0">
                          <a:solidFill>
                            <a:schemeClr val="dk1"/>
                          </a:solidFill>
                          <a:effectLst/>
                          <a:latin typeface="+mn-lt"/>
                          <a:ea typeface="+mn-ea"/>
                          <a:cs typeface="+mn-cs"/>
                        </a:rPr>
                        <a:t>        SI          NO</a:t>
                      </a:r>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 </a:t>
                      </a:r>
                    </a:p>
                    <a:p>
                      <a:r>
                        <a:rPr lang="es-ES" sz="1600" kern="1200" dirty="0" smtClean="0">
                          <a:solidFill>
                            <a:schemeClr val="dk1"/>
                          </a:solidFill>
                          <a:effectLst/>
                          <a:latin typeface="+mn-lt"/>
                          <a:ea typeface="+mn-ea"/>
                          <a:cs typeface="+mn-cs"/>
                        </a:rPr>
                        <a:t>8. Por favor indique la evaluación global del personal de la peluquería. </a:t>
                      </a:r>
                    </a:p>
                    <a:p>
                      <a:r>
                        <a:rPr lang="es-ES" sz="1600" kern="1200" dirty="0" smtClean="0">
                          <a:solidFill>
                            <a:schemeClr val="dk1"/>
                          </a:solidFill>
                          <a:effectLst/>
                          <a:latin typeface="+mn-lt"/>
                          <a:ea typeface="+mn-ea"/>
                          <a:cs typeface="+mn-cs"/>
                        </a:rPr>
                        <a:t>    0         1         2         3         4         5         6         7         8         9         10</a:t>
                      </a:r>
                    </a:p>
                    <a:p>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9. ¿Desearía decirnos algo más y ofrecer algún tipo de sugerencia a nuestro salón?</a:t>
                      </a:r>
                    </a:p>
                    <a:p>
                      <a:endParaRPr lang="es-ES_tradnl" sz="1600" dirty="0" smtClean="0"/>
                    </a:p>
                    <a:p>
                      <a:r>
                        <a:rPr lang="es-ES" sz="1600" dirty="0" smtClean="0"/>
                        <a:t>                                                                                                                                                                  Gracias por su atención</a:t>
                      </a:r>
                      <a:endParaRPr lang="es-ES" sz="1600" dirty="0"/>
                    </a:p>
                  </a:txBody>
                  <a:tcPr/>
                </a:tc>
              </a:tr>
            </a:tbl>
          </a:graphicData>
        </a:graphic>
      </p:graphicFrame>
    </p:spTree>
    <p:extLst>
      <p:ext uri="{BB962C8B-B14F-4D97-AF65-F5344CB8AC3E}">
        <p14:creationId xmlns:p14="http://schemas.microsoft.com/office/powerpoint/2010/main" val="1266802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528011482"/>
              </p:ext>
            </p:extLst>
          </p:nvPr>
        </p:nvGraphicFramePr>
        <p:xfrm>
          <a:off x="1178355" y="295421"/>
          <a:ext cx="10469694" cy="6380734"/>
        </p:xfrm>
        <a:graphic>
          <a:graphicData uri="http://schemas.openxmlformats.org/drawingml/2006/table">
            <a:tbl>
              <a:tblPr firstRow="1" bandRow="1">
                <a:tableStyleId>{5C22544A-7EE6-4342-B048-85BDC9FD1C3A}</a:tableStyleId>
              </a:tblPr>
              <a:tblGrid>
                <a:gridCol w="10469694"/>
              </a:tblGrid>
              <a:tr h="335670">
                <a:tc>
                  <a:txBody>
                    <a:bodyPr/>
                    <a:lstStyle/>
                    <a:p>
                      <a:pPr algn="ctr"/>
                      <a:r>
                        <a:rPr lang="es-ES_tradnl" dirty="0" smtClean="0"/>
                        <a:t>Modelo II .</a:t>
                      </a:r>
                      <a:r>
                        <a:rPr lang="es-ES_tradnl" cap="small" dirty="0" smtClean="0"/>
                        <a:t>Encuesta para</a:t>
                      </a:r>
                      <a:r>
                        <a:rPr lang="es-ES_tradnl" cap="small" baseline="0" dirty="0" smtClean="0"/>
                        <a:t> medir el grado de satisfacción del usuario</a:t>
                      </a:r>
                      <a:r>
                        <a:rPr lang="es-ES_tradnl" baseline="0" dirty="0" smtClean="0"/>
                        <a:t>.</a:t>
                      </a:r>
                      <a:endParaRPr lang="es-ES" dirty="0"/>
                    </a:p>
                  </a:txBody>
                  <a:tcPr/>
                </a:tc>
              </a:tr>
              <a:tr h="370840">
                <a:tc>
                  <a:txBody>
                    <a:bodyPr/>
                    <a:lstStyle/>
                    <a:p>
                      <a:r>
                        <a:rPr lang="es-ES" dirty="0" smtClean="0"/>
                        <a:t>.</a:t>
                      </a:r>
                      <a:r>
                        <a:rPr lang="es-ES" u="sng" dirty="0" smtClean="0"/>
                        <a:t>Profesional que le atendió:</a:t>
                      </a:r>
                      <a:r>
                        <a:rPr lang="es-ES" u="none" dirty="0" smtClean="0"/>
                        <a:t>                                                                                         </a:t>
                      </a:r>
                      <a:r>
                        <a:rPr lang="es-ES" u="sng" dirty="0" smtClean="0"/>
                        <a:t>Fecha: </a:t>
                      </a:r>
                      <a:endParaRPr lang="es-ES" dirty="0"/>
                    </a:p>
                  </a:txBody>
                  <a:tcPr/>
                </a:tc>
              </a:tr>
              <a:tr h="370840">
                <a:tc>
                  <a:txBody>
                    <a:bodyPr/>
                    <a:lstStyle/>
                    <a:p>
                      <a:r>
                        <a:rPr lang="es-ES" dirty="0" smtClean="0"/>
                        <a:t>.</a:t>
                      </a:r>
                      <a:r>
                        <a:rPr lang="es-ES" u="sng" dirty="0" smtClean="0"/>
                        <a:t>Servicio Recibido: </a:t>
                      </a:r>
                      <a:endParaRPr lang="es-ES" u="sng" dirty="0"/>
                    </a:p>
                  </a:txBody>
                  <a:tcPr/>
                </a:tc>
              </a:tr>
              <a:tr h="370840">
                <a:tc>
                  <a:txBody>
                    <a:bodyPr/>
                    <a:lstStyle/>
                    <a:p>
                      <a:endParaRPr lang="es-ES_tradnl" dirty="0" smtClean="0"/>
                    </a:p>
                    <a:p>
                      <a:r>
                        <a:rPr lang="es-ES" sz="1400" dirty="0" smtClean="0"/>
                        <a:t>1.  ¿Cada cuánto tiempo se realiza este tipo de servicio? 	Nunca		A veces		Con frecuencia</a:t>
                      </a:r>
                      <a:br>
                        <a:rPr lang="es-ES" sz="1400" dirty="0" smtClean="0"/>
                      </a:br>
                      <a:r>
                        <a:rPr lang="es-ES" sz="1400" dirty="0" smtClean="0"/>
                        <a:t/>
                      </a:r>
                      <a:br>
                        <a:rPr lang="es-ES" sz="1400" dirty="0" smtClean="0"/>
                      </a:br>
                      <a:r>
                        <a:rPr lang="es-ES" sz="1400" dirty="0" smtClean="0"/>
                        <a:t>2. ¿Volvería a realizarse el servicio?			No		No lo tengo claro	Si</a:t>
                      </a:r>
                      <a:br>
                        <a:rPr lang="es-ES" sz="1400" dirty="0" smtClean="0"/>
                      </a:br>
                      <a:r>
                        <a:rPr lang="es-ES" sz="1400" dirty="0" smtClean="0"/>
                        <a:t/>
                      </a:r>
                      <a:br>
                        <a:rPr lang="es-ES" sz="1400" dirty="0" smtClean="0"/>
                      </a:br>
                      <a:r>
                        <a:rPr lang="es-ES" sz="1400" dirty="0" smtClean="0"/>
                        <a:t>3. ¿Estaría dispuesto a recomendar el servicio? 		Si		No</a:t>
                      </a:r>
                      <a:br>
                        <a:rPr lang="es-ES" sz="1400" dirty="0" smtClean="0"/>
                      </a:br>
                      <a:r>
                        <a:rPr lang="es-ES" sz="1400" dirty="0" smtClean="0"/>
                        <a:t/>
                      </a:r>
                      <a:br>
                        <a:rPr lang="es-ES" sz="1400" dirty="0" smtClean="0"/>
                      </a:br>
                      <a:r>
                        <a:rPr lang="es-ES" sz="1400" dirty="0" smtClean="0"/>
                        <a:t>4. El profesional le ha hecho alguna recomendación a destacar:</a:t>
                      </a:r>
                    </a:p>
                    <a:p>
                      <a:r>
                        <a:rPr lang="es-ES" sz="1400" dirty="0" smtClean="0"/>
                        <a:t/>
                      </a:r>
                      <a:br>
                        <a:rPr lang="es-ES" sz="1400" dirty="0" smtClean="0"/>
                      </a:br>
                      <a:r>
                        <a:rPr lang="es-ES" sz="1400" dirty="0" smtClean="0"/>
                        <a:t/>
                      </a:r>
                      <a:br>
                        <a:rPr lang="es-ES" sz="1400" dirty="0" smtClean="0"/>
                      </a:br>
                      <a:r>
                        <a:rPr lang="es-ES" sz="1400" dirty="0" smtClean="0"/>
                        <a:t>5. ¿Qué cree que se podría mejorar en el servicio?</a:t>
                      </a:r>
                    </a:p>
                    <a:p>
                      <a:r>
                        <a:rPr lang="es-ES" sz="1400" dirty="0" smtClean="0"/>
                        <a:t/>
                      </a:r>
                      <a:br>
                        <a:rPr lang="es-ES" sz="1400" dirty="0" smtClean="0"/>
                      </a:br>
                      <a:r>
                        <a:rPr lang="es-ES" sz="1400" dirty="0" smtClean="0"/>
                        <a:t/>
                      </a:r>
                      <a:br>
                        <a:rPr lang="es-ES" sz="1400" dirty="0" smtClean="0"/>
                      </a:br>
                      <a:r>
                        <a:rPr lang="es-ES" sz="1400" dirty="0" smtClean="0"/>
                        <a:t>6. ¿Qué ha sido lo que más le ha gustado?</a:t>
                      </a:r>
                    </a:p>
                    <a:p>
                      <a:r>
                        <a:rPr lang="es-ES" sz="1400" dirty="0" smtClean="0"/>
                        <a:t/>
                      </a:r>
                      <a:br>
                        <a:rPr lang="es-ES" sz="1400" dirty="0" smtClean="0"/>
                      </a:br>
                      <a:r>
                        <a:rPr lang="es-ES" sz="1400" dirty="0" smtClean="0"/>
                        <a:t/>
                      </a:r>
                      <a:br>
                        <a:rPr lang="es-ES" sz="1400" dirty="0" smtClean="0"/>
                      </a:br>
                      <a:r>
                        <a:rPr lang="es-ES" sz="1400" dirty="0" smtClean="0"/>
                        <a:t>7. ¿Qué ha sido lo que menos le ha gustado?</a:t>
                      </a:r>
                    </a:p>
                    <a:p>
                      <a:r>
                        <a:rPr lang="es-ES" sz="1400" dirty="0" smtClean="0"/>
                        <a:t/>
                      </a:r>
                      <a:br>
                        <a:rPr lang="es-ES" sz="1400" dirty="0" smtClean="0"/>
                      </a:br>
                      <a:r>
                        <a:rPr lang="es-ES" sz="1400" dirty="0" smtClean="0"/>
                        <a:t/>
                      </a:r>
                      <a:br>
                        <a:rPr lang="es-ES" sz="1400" dirty="0" smtClean="0"/>
                      </a:br>
                      <a:r>
                        <a:rPr lang="es-ES" sz="1400" dirty="0" smtClean="0"/>
                        <a:t>8. ¿Cómo calificaría la atención recibida? </a:t>
                      </a:r>
                      <a:r>
                        <a:rPr lang="es-ES" sz="1400" i="1" dirty="0" smtClean="0"/>
                        <a:t>(1 muy negativa – 10 muy positiva)</a:t>
                      </a:r>
                      <a:r>
                        <a:rPr lang="es-ES" sz="1400" dirty="0" smtClean="0"/>
                        <a:t/>
                      </a:r>
                      <a:br>
                        <a:rPr lang="es-ES" sz="1400" dirty="0" smtClean="0"/>
                      </a:br>
                      <a:r>
                        <a:rPr lang="es-ES" sz="1400" dirty="0" smtClean="0"/>
                        <a:t/>
                      </a:r>
                      <a:br>
                        <a:rPr lang="es-ES" sz="1400" dirty="0" smtClean="0"/>
                      </a:br>
                      <a:r>
                        <a:rPr lang="es-ES" sz="1400" dirty="0" smtClean="0"/>
                        <a:t>1	2	3	4	5	6	7	8	9	10</a:t>
                      </a:r>
                      <a:br>
                        <a:rPr lang="es-ES" sz="1400" dirty="0" smtClean="0"/>
                      </a:br>
                      <a:r>
                        <a:rPr lang="es-ES" sz="1400" dirty="0" smtClean="0"/>
                        <a:t/>
                      </a:r>
                      <a:br>
                        <a:rPr lang="es-ES" sz="1400" dirty="0" smtClean="0"/>
                      </a:br>
                      <a:r>
                        <a:rPr lang="es-ES" sz="1400" dirty="0" smtClean="0"/>
                        <a:t>                                                                                                                                                                                              Gracias por su atención</a:t>
                      </a:r>
                      <a:endParaRPr lang="es-ES" sz="1400" dirty="0"/>
                    </a:p>
                  </a:txBody>
                  <a:tcPr/>
                </a:tc>
              </a:tr>
            </a:tbl>
          </a:graphicData>
        </a:graphic>
      </p:graphicFrame>
    </p:spTree>
    <p:extLst>
      <p:ext uri="{BB962C8B-B14F-4D97-AF65-F5344CB8AC3E}">
        <p14:creationId xmlns:p14="http://schemas.microsoft.com/office/powerpoint/2010/main" val="2446083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Tree>
    <p:extLst>
      <p:ext uri="{BB962C8B-B14F-4D97-AF65-F5344CB8AC3E}">
        <p14:creationId xmlns:p14="http://schemas.microsoft.com/office/powerpoint/2010/main" val="183886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0247A81E-5357-4B0A-9C18-897679200D10}"/>
              </a:ext>
            </a:extLst>
          </p:cNvPr>
          <p:cNvSpPr>
            <a:spLocks noGrp="1"/>
          </p:cNvSpPr>
          <p:nvPr>
            <p:ph idx="1"/>
          </p:nvPr>
        </p:nvSpPr>
        <p:spPr>
          <a:xfrm>
            <a:off x="975815" y="164541"/>
            <a:ext cx="10747612" cy="6373504"/>
          </a:xfrm>
        </p:spPr>
        <p:txBody>
          <a:bodyPr>
            <a:normAutofit fontScale="92500" lnSpcReduction="20000"/>
          </a:bodyPr>
          <a:lstStyle/>
          <a:p>
            <a:pPr marL="0" indent="0" algn="ctr">
              <a:lnSpc>
                <a:spcPct val="150000"/>
              </a:lnSpc>
              <a:buNone/>
            </a:pPr>
            <a:r>
              <a:rPr lang="es-ES" sz="2601" b="1" dirty="0">
                <a:solidFill>
                  <a:srgbClr val="4E3B30"/>
                </a:solidFill>
              </a:rPr>
              <a:t>1.- </a:t>
            </a:r>
            <a:r>
              <a:rPr lang="es-ES" sz="2601" b="1" u="sng" dirty="0">
                <a:solidFill>
                  <a:srgbClr val="4E3B30"/>
                </a:solidFill>
              </a:rPr>
              <a:t>INTRODUCCIÓN</a:t>
            </a:r>
            <a:endParaRPr lang="es-ES" sz="2601" u="sng" dirty="0">
              <a:solidFill>
                <a:srgbClr val="4E3B30"/>
              </a:solidFill>
            </a:endParaRPr>
          </a:p>
          <a:p>
            <a:pPr marL="0" indent="0" algn="just">
              <a:lnSpc>
                <a:spcPct val="110000"/>
              </a:lnSpc>
              <a:spcBef>
                <a:spcPts val="300"/>
              </a:spcBef>
              <a:spcAft>
                <a:spcPts val="300"/>
              </a:spcAft>
              <a:buNone/>
            </a:pPr>
            <a:r>
              <a:rPr lang="es-ES" dirty="0">
                <a:solidFill>
                  <a:srgbClr val="4E3B30"/>
                </a:solidFill>
              </a:rPr>
              <a:t>Cuando hablamos de CALIDAD intuitivamente todos respondemos cosas como: algo bien hecho, algo que dure mucho tiempo en buen estado, algo que verdaderamente funcione como tiene que funcionar, eficacia de un servicio, profesionalidad…..</a:t>
            </a:r>
          </a:p>
          <a:p>
            <a:pPr marL="0" indent="0" algn="just">
              <a:lnSpc>
                <a:spcPct val="110000"/>
              </a:lnSpc>
              <a:spcBef>
                <a:spcPts val="300"/>
              </a:spcBef>
              <a:spcAft>
                <a:spcPts val="300"/>
              </a:spcAft>
              <a:buNone/>
            </a:pPr>
            <a:r>
              <a:rPr lang="es-ES" dirty="0">
                <a:solidFill>
                  <a:srgbClr val="4E3B30"/>
                </a:solidFill>
              </a:rPr>
              <a:t>El mercado laboral actual con su oferta, demanda y nivel de competitividad, obliga a los profesionales de hoy en día, a ofrecer unos productos y/o servicios que cumplan unos estándares de calidad que repercuten directamente en el éxito de la empresa.</a:t>
            </a:r>
          </a:p>
          <a:p>
            <a:pPr marL="0" indent="0" algn="just">
              <a:lnSpc>
                <a:spcPct val="110000"/>
              </a:lnSpc>
              <a:spcBef>
                <a:spcPts val="300"/>
              </a:spcBef>
              <a:spcAft>
                <a:spcPts val="300"/>
              </a:spcAft>
              <a:buNone/>
            </a:pPr>
            <a:r>
              <a:rPr lang="es-ES" dirty="0">
                <a:solidFill>
                  <a:srgbClr val="4E3B30"/>
                </a:solidFill>
              </a:rPr>
              <a:t>El control de esa calidad debe impregnar todos los tratamientos y actuaciones que se realizan en los centros de peluquería y estética, va a permitir evaluar los resultados y optimizarlos corrigiendo posibles desviaciones. </a:t>
            </a:r>
          </a:p>
          <a:p>
            <a:pPr marL="0" indent="0" algn="just">
              <a:lnSpc>
                <a:spcPct val="110000"/>
              </a:lnSpc>
              <a:spcBef>
                <a:spcPts val="300"/>
              </a:spcBef>
              <a:spcAft>
                <a:spcPts val="300"/>
              </a:spcAft>
              <a:buNone/>
            </a:pPr>
            <a:r>
              <a:rPr lang="es-ES" dirty="0"/>
              <a:t>Luego lo que verdaderamente vamos a aprender es LA GESTIÓN DE LA CALIDAD en nuestros centros de trabajo, todo aquello que podemos hacer y los requerimientos legales establecidos que debemos cumplir para que el resultado de nuestro trabajo sea calificado como un producto o servicio de CALIDAD.</a:t>
            </a:r>
          </a:p>
          <a:p>
            <a:pPr marL="0" indent="0" algn="just">
              <a:lnSpc>
                <a:spcPct val="110000"/>
              </a:lnSpc>
              <a:spcBef>
                <a:spcPts val="300"/>
              </a:spcBef>
              <a:spcAft>
                <a:spcPts val="300"/>
              </a:spcAft>
              <a:buNone/>
            </a:pPr>
            <a:r>
              <a:rPr lang="es-ES" dirty="0"/>
              <a:t>Como veremos más adelante, se deben diseñar programas precisos y detallados para evaluar la calidad del servicio, donde se identifiquen posibles desviaciones y la búsqueda de medidas correctoras. Existen empresas dedicadas a realizar estos controles, pero en nuestro sector de Imagen Personal, quien mejor conoce todos los procesos y sus debidos resultados somos los técnicos, así pues somos los mas indicados para gestionar la calidad de la empresa que diseñemos. De ahí que pasemos por este importante tema.</a:t>
            </a:r>
          </a:p>
          <a:p>
            <a:pPr marL="0" indent="0" algn="just">
              <a:lnSpc>
                <a:spcPct val="150000"/>
              </a:lnSpc>
              <a:buNone/>
            </a:pPr>
            <a:endParaRPr lang="es-ES" dirty="0"/>
          </a:p>
        </p:txBody>
      </p:sp>
      <p:sp>
        <p:nvSpPr>
          <p:cNvPr id="9" name="Marcador de número de diapositiva 5"/>
          <p:cNvSpPr>
            <a:spLocks noGrp="1"/>
          </p:cNvSpPr>
          <p:nvPr>
            <p:ph type="sldNum" sz="quarter" idx="12"/>
          </p:nvPr>
        </p:nvSpPr>
        <p:spPr>
          <a:xfrm>
            <a:off x="-64394" y="6453386"/>
            <a:ext cx="418200" cy="404614"/>
          </a:xfrm>
        </p:spPr>
        <p:txBody>
          <a:bodyPr/>
          <a:lstStyle/>
          <a:p>
            <a:r>
              <a:rPr lang="en-US" sz="2000" b="1" i="1" dirty="0"/>
              <a:t>1</a:t>
            </a:r>
          </a:p>
        </p:txBody>
      </p:sp>
    </p:spTree>
    <p:extLst>
      <p:ext uri="{BB962C8B-B14F-4D97-AF65-F5344CB8AC3E}">
        <p14:creationId xmlns:p14="http://schemas.microsoft.com/office/powerpoint/2010/main" val="106728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18918" y="1493533"/>
            <a:ext cx="10305577" cy="3581401"/>
          </a:xfrm>
        </p:spPr>
        <p:txBody>
          <a:bodyPr>
            <a:noAutofit/>
          </a:bodyPr>
          <a:lstStyle/>
          <a:p>
            <a:pPr marL="0" indent="0" algn="just">
              <a:lnSpc>
                <a:spcPct val="150000"/>
              </a:lnSpc>
              <a:buNone/>
            </a:pPr>
            <a:r>
              <a:rPr lang="es-ES_tradnl" dirty="0"/>
              <a:t> </a:t>
            </a:r>
            <a:r>
              <a:rPr lang="es-ES_tradnl" dirty="0" smtClean="0"/>
              <a:t>     El termino calidad ha sido</a:t>
            </a:r>
            <a:r>
              <a:rPr lang="es-ES_tradnl" b="1" dirty="0" smtClean="0"/>
              <a:t> definido </a:t>
            </a:r>
            <a:r>
              <a:rPr lang="es-ES_tradnl" dirty="0" smtClean="0"/>
              <a:t>de muy diversas maneras.</a:t>
            </a:r>
          </a:p>
          <a:p>
            <a:pPr lvl="1" algn="just">
              <a:lnSpc>
                <a:spcPct val="150000"/>
              </a:lnSpc>
            </a:pPr>
            <a:r>
              <a:rPr lang="es-ES_tradnl" b="1" dirty="0" smtClean="0"/>
              <a:t>RAE </a:t>
            </a:r>
            <a:r>
              <a:rPr lang="es-ES_tradnl" dirty="0" smtClean="0"/>
              <a:t>“Propiedad o conjunto de propiedades inherentes a algo que permite juzgar su valor”</a:t>
            </a:r>
          </a:p>
          <a:p>
            <a:pPr lvl="1" algn="just">
              <a:lnSpc>
                <a:spcPct val="150000"/>
              </a:lnSpc>
            </a:pPr>
            <a:r>
              <a:rPr lang="es-ES_tradnl" b="1" dirty="0" smtClean="0"/>
              <a:t>EOQ</a:t>
            </a:r>
            <a:r>
              <a:rPr lang="es-ES_tradnl" dirty="0" smtClean="0"/>
              <a:t> (Organización Europea de Calidad) “Totalidad de las características y aspectos de un producto o servicio en los que se basa su aptitud para satisfacer una necesidad dada”</a:t>
            </a:r>
          </a:p>
          <a:p>
            <a:pPr lvl="1" algn="just">
              <a:lnSpc>
                <a:spcPct val="150000"/>
              </a:lnSpc>
            </a:pPr>
            <a:r>
              <a:rPr lang="es-ES_tradnl" b="1" dirty="0" smtClean="0"/>
              <a:t>ISO </a:t>
            </a:r>
            <a:r>
              <a:rPr lang="es-ES_tradnl" dirty="0" smtClean="0"/>
              <a:t>(Organización Internacional para la Estandarización) “Grado en el que un conjunto de características inherentes a un producto cumple las necesidades o expectativas establecidas, que suelen ser implícitas u obligatorias” </a:t>
            </a:r>
            <a:endParaRPr lang="es-ES" dirty="0"/>
          </a:p>
        </p:txBody>
      </p:sp>
      <p:pic>
        <p:nvPicPr>
          <p:cNvPr id="5" name="Imagen 4"/>
          <p:cNvPicPr>
            <a:picLocks noChangeAspect="1"/>
          </p:cNvPicPr>
          <p:nvPr/>
        </p:nvPicPr>
        <p:blipFill>
          <a:blip r:embed="rId2"/>
          <a:stretch>
            <a:fillRect/>
          </a:stretch>
        </p:blipFill>
        <p:spPr>
          <a:xfrm>
            <a:off x="9283206" y="166051"/>
            <a:ext cx="2723611" cy="1670228"/>
          </a:xfrm>
          <a:prstGeom prst="rect">
            <a:avLst/>
          </a:prstGeom>
          <a:ln>
            <a:noFill/>
          </a:ln>
        </p:spPr>
      </p:pic>
      <p:sp>
        <p:nvSpPr>
          <p:cNvPr id="4" name="Título 3"/>
          <p:cNvSpPr>
            <a:spLocks noGrp="1"/>
          </p:cNvSpPr>
          <p:nvPr>
            <p:ph type="title"/>
          </p:nvPr>
        </p:nvSpPr>
        <p:spPr>
          <a:xfrm>
            <a:off x="1229933" y="376314"/>
            <a:ext cx="9601200" cy="624852"/>
          </a:xfrm>
        </p:spPr>
        <p:txBody>
          <a:bodyPr>
            <a:normAutofit fontScale="90000"/>
          </a:bodyPr>
          <a:lstStyle/>
          <a:p>
            <a:pPr algn="ctr"/>
            <a:r>
              <a:rPr lang="es-ES" sz="2700" b="1" dirty="0">
                <a:solidFill>
                  <a:srgbClr val="4E3B30"/>
                </a:solidFill>
              </a:rPr>
              <a:t>2.- </a:t>
            </a:r>
            <a:r>
              <a:rPr lang="es-ES" sz="2700" b="1" u="sng" dirty="0">
                <a:solidFill>
                  <a:srgbClr val="4E3B30"/>
                </a:solidFill>
              </a:rPr>
              <a:t>REFERENTES PREVIOS</a:t>
            </a:r>
            <a:r>
              <a:rPr lang="es-ES" u="sng" dirty="0" smtClean="0">
                <a:solidFill>
                  <a:srgbClr val="4E3B30"/>
                </a:solidFill>
              </a:rPr>
              <a:t/>
            </a:r>
            <a:br>
              <a:rPr lang="es-ES" u="sng" dirty="0" smtClean="0">
                <a:solidFill>
                  <a:srgbClr val="4E3B30"/>
                </a:solidFill>
              </a:rPr>
            </a:br>
            <a:endParaRPr lang="es-ES" dirty="0"/>
          </a:p>
        </p:txBody>
      </p:sp>
      <p:sp>
        <p:nvSpPr>
          <p:cNvPr id="6" name="Marcador de número de diapositiva 5"/>
          <p:cNvSpPr>
            <a:spLocks noGrp="1"/>
          </p:cNvSpPr>
          <p:nvPr>
            <p:ph type="sldNum" sz="quarter" idx="12"/>
          </p:nvPr>
        </p:nvSpPr>
        <p:spPr>
          <a:xfrm>
            <a:off x="-64394" y="6453386"/>
            <a:ext cx="418200" cy="404614"/>
          </a:xfrm>
        </p:spPr>
        <p:txBody>
          <a:bodyPr/>
          <a:lstStyle/>
          <a:p>
            <a:r>
              <a:rPr lang="en-US" sz="2000" b="1" i="1" dirty="0"/>
              <a:t>2</a:t>
            </a:r>
          </a:p>
        </p:txBody>
      </p:sp>
    </p:spTree>
    <p:extLst>
      <p:ext uri="{BB962C8B-B14F-4D97-AF65-F5344CB8AC3E}">
        <p14:creationId xmlns:p14="http://schemas.microsoft.com/office/powerpoint/2010/main" val="2077574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3816" y="1561234"/>
            <a:ext cx="9601200" cy="1485900"/>
          </a:xfrm>
        </p:spPr>
        <p:txBody>
          <a:bodyPr>
            <a:normAutofit/>
          </a:bodyPr>
          <a:lstStyle/>
          <a:p>
            <a:r>
              <a:rPr lang="es-ES_tradnl" sz="4000" dirty="0"/>
              <a:t>Normas ISO</a:t>
            </a:r>
            <a:endParaRPr lang="es-ES" sz="4000" dirty="0"/>
          </a:p>
        </p:txBody>
      </p:sp>
      <p:sp>
        <p:nvSpPr>
          <p:cNvPr id="3" name="Marcador de contenido 2"/>
          <p:cNvSpPr>
            <a:spLocks noGrp="1"/>
          </p:cNvSpPr>
          <p:nvPr>
            <p:ph idx="1"/>
          </p:nvPr>
        </p:nvSpPr>
        <p:spPr>
          <a:xfrm>
            <a:off x="1057276" y="2711665"/>
            <a:ext cx="10858500" cy="3581401"/>
          </a:xfrm>
        </p:spPr>
        <p:txBody>
          <a:bodyPr>
            <a:noAutofit/>
          </a:bodyPr>
          <a:lstStyle/>
          <a:p>
            <a:pPr algn="just">
              <a:lnSpc>
                <a:spcPct val="150000"/>
              </a:lnSpc>
            </a:pPr>
            <a:r>
              <a:rPr lang="es-ES" dirty="0"/>
              <a:t>Las normas ISO se crearon con la finalidad </a:t>
            </a:r>
            <a:r>
              <a:rPr lang="es-ES" dirty="0" smtClean="0"/>
              <a:t>de ofrecer</a:t>
            </a:r>
            <a:r>
              <a:rPr lang="es-ES" b="1" dirty="0"/>
              <a:t> orientación, coordinación, simplificación y unificación de criterios </a:t>
            </a:r>
            <a:r>
              <a:rPr lang="es-ES" dirty="0"/>
              <a:t>a las empresas y organizaciones con el objeto de </a:t>
            </a:r>
            <a:r>
              <a:rPr lang="es-ES" b="1" dirty="0"/>
              <a:t>reducir costes y aumentar la efectividad</a:t>
            </a:r>
            <a:r>
              <a:rPr lang="es-ES" dirty="0"/>
              <a:t>, así como </a:t>
            </a:r>
            <a:r>
              <a:rPr lang="es-ES" b="1" dirty="0"/>
              <a:t>estandarizar las normas de productos y servicios</a:t>
            </a:r>
            <a:r>
              <a:rPr lang="es-ES" dirty="0"/>
              <a:t> para las organizaciones internacionales.</a:t>
            </a:r>
          </a:p>
          <a:p>
            <a:pPr algn="just">
              <a:lnSpc>
                <a:spcPct val="150000"/>
              </a:lnSpc>
            </a:pPr>
            <a:r>
              <a:rPr lang="es-ES" dirty="0"/>
              <a:t>S</a:t>
            </a:r>
            <a:r>
              <a:rPr lang="es-ES" dirty="0" smtClean="0"/>
              <a:t>e </a:t>
            </a:r>
            <a:r>
              <a:rPr lang="es-ES" dirty="0"/>
              <a:t>han desarrollado y adoptado por multitud de empresas</a:t>
            </a:r>
            <a:r>
              <a:rPr lang="es-ES" b="1" dirty="0"/>
              <a:t> </a:t>
            </a:r>
            <a:r>
              <a:rPr lang="es-ES" dirty="0"/>
              <a:t>de muchos países por una necesidad y voluntad de </a:t>
            </a:r>
            <a:r>
              <a:rPr lang="es-ES" b="1" dirty="0"/>
              <a:t>homogeneizar las características y los parámetros de calidad</a:t>
            </a:r>
            <a:r>
              <a:rPr lang="es-ES" dirty="0"/>
              <a:t> y seguridad de los productos y servicios</a:t>
            </a:r>
            <a:r>
              <a:rPr lang="es-ES" dirty="0" smtClean="0"/>
              <a:t>.</a:t>
            </a:r>
          </a:p>
          <a:p>
            <a:pPr algn="just">
              <a:lnSpc>
                <a:spcPct val="150000"/>
              </a:lnSpc>
            </a:pPr>
            <a:endParaRPr lang="es-ES" dirty="0"/>
          </a:p>
        </p:txBody>
      </p:sp>
      <p:pic>
        <p:nvPicPr>
          <p:cNvPr id="10" name="Imagen 9"/>
          <p:cNvPicPr>
            <a:picLocks noChangeAspect="1"/>
          </p:cNvPicPr>
          <p:nvPr/>
        </p:nvPicPr>
        <p:blipFill>
          <a:blip r:embed="rId2"/>
          <a:stretch>
            <a:fillRect/>
          </a:stretch>
        </p:blipFill>
        <p:spPr>
          <a:xfrm>
            <a:off x="7829193" y="935805"/>
            <a:ext cx="3376644" cy="1688324"/>
          </a:xfrm>
          <a:prstGeom prst="rect">
            <a:avLst/>
          </a:prstGeom>
          <a:ln>
            <a:noFill/>
          </a:ln>
        </p:spPr>
      </p:pic>
      <p:sp>
        <p:nvSpPr>
          <p:cNvPr id="6" name="Título 3"/>
          <p:cNvSpPr txBox="1">
            <a:spLocks/>
          </p:cNvSpPr>
          <p:nvPr/>
        </p:nvSpPr>
        <p:spPr>
          <a:xfrm>
            <a:off x="1229933" y="376314"/>
            <a:ext cx="9601200" cy="624852"/>
          </a:xfrm>
          <a:prstGeom prst="rect">
            <a:avLst/>
          </a:prstGeom>
        </p:spPr>
        <p:txBody>
          <a:bodyPr vert="horz" lIns="91440" tIns="45721" rIns="91440" bIns="45721"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 sz="2400" b="1" u="sng" dirty="0">
                <a:solidFill>
                  <a:srgbClr val="4E3B30"/>
                </a:solidFill>
              </a:rPr>
              <a:t>REFERENTES PREVIOS</a:t>
            </a:r>
            <a:r>
              <a:rPr lang="es-ES" sz="2400" u="sng" dirty="0">
                <a:solidFill>
                  <a:srgbClr val="4E3B30"/>
                </a:solidFill>
              </a:rPr>
              <a:t/>
            </a:r>
            <a:br>
              <a:rPr lang="es-ES" sz="2400" u="sng" dirty="0">
                <a:solidFill>
                  <a:srgbClr val="4E3B30"/>
                </a:solidFill>
              </a:rPr>
            </a:br>
            <a:endParaRPr lang="es-ES" sz="2400" dirty="0"/>
          </a:p>
        </p:txBody>
      </p:sp>
      <p:sp>
        <p:nvSpPr>
          <p:cNvPr id="7" name="Marcador de número de diapositiva 5"/>
          <p:cNvSpPr>
            <a:spLocks noGrp="1"/>
          </p:cNvSpPr>
          <p:nvPr>
            <p:ph type="sldNum" sz="quarter" idx="12"/>
          </p:nvPr>
        </p:nvSpPr>
        <p:spPr>
          <a:xfrm>
            <a:off x="-64394" y="6453386"/>
            <a:ext cx="418200" cy="404614"/>
          </a:xfrm>
        </p:spPr>
        <p:txBody>
          <a:bodyPr/>
          <a:lstStyle/>
          <a:p>
            <a:r>
              <a:rPr lang="en-US" sz="2000" b="1" i="1" dirty="0"/>
              <a:t>3</a:t>
            </a:r>
          </a:p>
        </p:txBody>
      </p:sp>
    </p:spTree>
    <p:extLst>
      <p:ext uri="{BB962C8B-B14F-4D97-AF65-F5344CB8AC3E}">
        <p14:creationId xmlns:p14="http://schemas.microsoft.com/office/powerpoint/2010/main" val="1090968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89191" y="657088"/>
            <a:ext cx="4401063" cy="2365307"/>
          </a:xfrm>
        </p:spPr>
        <p:txBody>
          <a:bodyPr>
            <a:noAutofit/>
          </a:bodyPr>
          <a:lstStyle/>
          <a:p>
            <a:pPr marL="0" indent="0" algn="just">
              <a:lnSpc>
                <a:spcPct val="150000"/>
              </a:lnSpc>
              <a:buNone/>
            </a:pPr>
            <a:r>
              <a:rPr lang="es-ES" sz="1801" b="1" dirty="0"/>
              <a:t>- Gestión de Calidad (serie ISO 9000) </a:t>
            </a:r>
            <a:r>
              <a:rPr lang="es-ES" sz="1801" dirty="0"/>
              <a:t>Normas enfocadas a </a:t>
            </a:r>
            <a:r>
              <a:rPr lang="es-ES" sz="1801" b="1" dirty="0"/>
              <a:t>homogeneizar los estándares de calidad de los productos o servicios</a:t>
            </a:r>
            <a:r>
              <a:rPr lang="es-ES" sz="1801" dirty="0"/>
              <a:t> de las organizaciones públicas y privadas, independientemente de su tamaño o actividad.</a:t>
            </a:r>
          </a:p>
          <a:p>
            <a:pPr marL="0" indent="0" algn="just">
              <a:lnSpc>
                <a:spcPct val="150000"/>
              </a:lnSpc>
              <a:buNone/>
            </a:pPr>
            <a:r>
              <a:rPr lang="es-ES" sz="1801" b="1" dirty="0"/>
              <a:t>- Gestión del medio ambiente (serie ISO 14000)</a:t>
            </a:r>
            <a:endParaRPr lang="es-ES" sz="1801" dirty="0"/>
          </a:p>
          <a:p>
            <a:pPr marL="0" indent="0" algn="just">
              <a:lnSpc>
                <a:spcPct val="150000"/>
              </a:lnSpc>
              <a:buNone/>
            </a:pPr>
            <a:r>
              <a:rPr lang="es-ES" sz="1801" b="1" dirty="0"/>
              <a:t>- Gestión de riesgos y seguridad (norma ISO 22000, OHSAS 18001, ISO 27001, ISO 22301 y otras) </a:t>
            </a:r>
            <a:endParaRPr lang="es-ES" sz="1801" dirty="0"/>
          </a:p>
          <a:p>
            <a:pPr marL="0" indent="0" algn="just">
              <a:lnSpc>
                <a:spcPct val="150000"/>
              </a:lnSpc>
              <a:buNone/>
            </a:pPr>
            <a:r>
              <a:rPr lang="es-ES" sz="1801" b="1" dirty="0"/>
              <a:t>- Gestión de responsabilidad social (norma ISO 26000)</a:t>
            </a:r>
            <a:endParaRPr lang="es-ES" sz="1801" dirty="0"/>
          </a:p>
        </p:txBody>
      </p:sp>
      <p:pic>
        <p:nvPicPr>
          <p:cNvPr id="5" name="Imagen 4"/>
          <p:cNvPicPr>
            <a:picLocks noChangeAspect="1"/>
          </p:cNvPicPr>
          <p:nvPr/>
        </p:nvPicPr>
        <p:blipFill>
          <a:blip r:embed="rId2"/>
          <a:stretch>
            <a:fillRect/>
          </a:stretch>
        </p:blipFill>
        <p:spPr>
          <a:xfrm>
            <a:off x="998808" y="1001164"/>
            <a:ext cx="6059259" cy="5042836"/>
          </a:xfrm>
          <a:prstGeom prst="rect">
            <a:avLst/>
          </a:prstGeom>
        </p:spPr>
      </p:pic>
      <p:sp>
        <p:nvSpPr>
          <p:cNvPr id="6" name="Título 3"/>
          <p:cNvSpPr>
            <a:spLocks noGrp="1"/>
          </p:cNvSpPr>
          <p:nvPr>
            <p:ph type="title"/>
          </p:nvPr>
        </p:nvSpPr>
        <p:spPr>
          <a:xfrm>
            <a:off x="1229933" y="376314"/>
            <a:ext cx="9601200" cy="624852"/>
          </a:xfrm>
        </p:spPr>
        <p:txBody>
          <a:bodyPr>
            <a:normAutofit fontScale="90000"/>
          </a:bodyPr>
          <a:lstStyle/>
          <a:p>
            <a:pPr algn="ctr"/>
            <a:r>
              <a:rPr lang="es-ES" sz="2700" b="1" u="sng" dirty="0">
                <a:solidFill>
                  <a:srgbClr val="4E3B30"/>
                </a:solidFill>
              </a:rPr>
              <a:t>REFERENTES PREVIOS</a:t>
            </a:r>
            <a:r>
              <a:rPr lang="es-ES" u="sng" dirty="0" smtClean="0">
                <a:solidFill>
                  <a:srgbClr val="4E3B30"/>
                </a:solidFill>
              </a:rPr>
              <a:t/>
            </a:r>
            <a:br>
              <a:rPr lang="es-ES" u="sng" dirty="0" smtClean="0">
                <a:solidFill>
                  <a:srgbClr val="4E3B30"/>
                </a:solidFill>
              </a:rPr>
            </a:br>
            <a:endParaRPr lang="es-ES" dirty="0"/>
          </a:p>
        </p:txBody>
      </p:sp>
      <p:sp>
        <p:nvSpPr>
          <p:cNvPr id="7" name="Marcador de número de diapositiva 5"/>
          <p:cNvSpPr>
            <a:spLocks noGrp="1"/>
          </p:cNvSpPr>
          <p:nvPr>
            <p:ph type="sldNum" sz="quarter" idx="12"/>
          </p:nvPr>
        </p:nvSpPr>
        <p:spPr>
          <a:xfrm>
            <a:off x="-64394" y="6453386"/>
            <a:ext cx="418200" cy="404614"/>
          </a:xfrm>
        </p:spPr>
        <p:txBody>
          <a:bodyPr/>
          <a:lstStyle/>
          <a:p>
            <a:r>
              <a:rPr lang="en-US" sz="2000" b="1" i="1" dirty="0"/>
              <a:t>4</a:t>
            </a:r>
          </a:p>
        </p:txBody>
      </p:sp>
    </p:spTree>
    <p:extLst>
      <p:ext uri="{BB962C8B-B14F-4D97-AF65-F5344CB8AC3E}">
        <p14:creationId xmlns:p14="http://schemas.microsoft.com/office/powerpoint/2010/main" val="3255848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 xmlns:a16="http://schemas.microsoft.com/office/drawing/2014/main" id="{ACEAE83E-90E3-40BC-9DD6-B293B2449EFE}"/>
              </a:ext>
            </a:extLst>
          </p:cNvPr>
          <p:cNvSpPr>
            <a:spLocks noChangeArrowheads="1"/>
          </p:cNvSpPr>
          <p:nvPr/>
        </p:nvSpPr>
        <p:spPr bwMode="auto">
          <a:xfrm>
            <a:off x="3206753" y="4112635"/>
            <a:ext cx="184731" cy="36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es-ES" sz="1801"/>
          </a:p>
        </p:txBody>
      </p:sp>
      <p:graphicFrame>
        <p:nvGraphicFramePr>
          <p:cNvPr id="14" name="Tabla 13">
            <a:extLst>
              <a:ext uri="{FF2B5EF4-FFF2-40B4-BE49-F238E27FC236}">
                <a16:creationId xmlns="" xmlns:a16="http://schemas.microsoft.com/office/drawing/2014/main" id="{E649A7FF-99FC-4262-B64A-2EF30E7904A0}"/>
              </a:ext>
            </a:extLst>
          </p:cNvPr>
          <p:cNvGraphicFramePr>
            <a:graphicFrameLocks noGrp="1"/>
          </p:cNvGraphicFramePr>
          <p:nvPr>
            <p:extLst>
              <p:ext uri="{D42A27DB-BD31-4B8C-83A1-F6EECF244321}">
                <p14:modId xmlns:p14="http://schemas.microsoft.com/office/powerpoint/2010/main" val="3361855275"/>
              </p:ext>
            </p:extLst>
          </p:nvPr>
        </p:nvGraphicFramePr>
        <p:xfrm>
          <a:off x="1187358" y="897002"/>
          <a:ext cx="10249468" cy="2935225"/>
        </p:xfrm>
        <a:graphic>
          <a:graphicData uri="http://schemas.openxmlformats.org/drawingml/2006/table">
            <a:tbl>
              <a:tblPr firstRow="1" firstCol="1" bandRow="1">
                <a:tableStyleId>{3C2FFA5D-87B4-456A-9821-1D502468CF0F}</a:tableStyleId>
              </a:tblPr>
              <a:tblGrid>
                <a:gridCol w="4265257">
                  <a:extLst>
                    <a:ext uri="{9D8B030D-6E8A-4147-A177-3AD203B41FA5}">
                      <a16:colId xmlns="" xmlns:a16="http://schemas.microsoft.com/office/drawing/2014/main" val="2117022608"/>
                    </a:ext>
                  </a:extLst>
                </a:gridCol>
                <a:gridCol w="284149">
                  <a:extLst>
                    <a:ext uri="{9D8B030D-6E8A-4147-A177-3AD203B41FA5}">
                      <a16:colId xmlns="" xmlns:a16="http://schemas.microsoft.com/office/drawing/2014/main" val="3712749468"/>
                    </a:ext>
                  </a:extLst>
                </a:gridCol>
                <a:gridCol w="5700062">
                  <a:extLst>
                    <a:ext uri="{9D8B030D-6E8A-4147-A177-3AD203B41FA5}">
                      <a16:colId xmlns="" xmlns:a16="http://schemas.microsoft.com/office/drawing/2014/main" val="1723109551"/>
                    </a:ext>
                  </a:extLst>
                </a:gridCol>
              </a:tblGrid>
              <a:tr h="326137">
                <a:tc>
                  <a:txBody>
                    <a:bodyPr/>
                    <a:lstStyle/>
                    <a:p>
                      <a:pPr algn="ctr">
                        <a:lnSpc>
                          <a:spcPct val="107000"/>
                        </a:lnSpc>
                        <a:spcAft>
                          <a:spcPts val="0"/>
                        </a:spcAft>
                      </a:pPr>
                      <a:r>
                        <a:rPr lang="es-ES" sz="2000" dirty="0">
                          <a:effectLst/>
                        </a:rPr>
                        <a:t>CALIDAD</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a:effectLst/>
                        </a:rPr>
                        <a:t> </a:t>
                      </a:r>
                      <a:endParaRPr lang="es-E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s-ES" sz="2000" dirty="0">
                          <a:solidFill>
                            <a:schemeClr val="bg1"/>
                          </a:solidFill>
                          <a:effectLst/>
                        </a:rPr>
                        <a:t>GESTIÓN DE LA CALIDAD</a:t>
                      </a:r>
                      <a:endParaRPr lang="es-E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3062994"/>
                  </a:ext>
                </a:extLst>
              </a:tr>
              <a:tr h="2609088">
                <a:tc>
                  <a:txBody>
                    <a:bodyPr/>
                    <a:lstStyle/>
                    <a:p>
                      <a:pPr algn="just">
                        <a:lnSpc>
                          <a:spcPct val="107000"/>
                        </a:lnSpc>
                        <a:spcAft>
                          <a:spcPts val="0"/>
                        </a:spcAft>
                      </a:pPr>
                      <a:r>
                        <a:rPr lang="es-ES" sz="2000" b="0" dirty="0">
                          <a:solidFill>
                            <a:srgbClr val="4E3B30"/>
                          </a:solidFill>
                          <a:effectLst/>
                        </a:rPr>
                        <a:t>La calidad es el conjunto de </a:t>
                      </a:r>
                      <a:r>
                        <a:rPr lang="es-ES" sz="2000" b="1" dirty="0">
                          <a:solidFill>
                            <a:srgbClr val="4E3B30"/>
                          </a:solidFill>
                          <a:effectLst/>
                        </a:rPr>
                        <a:t>propiedades</a:t>
                      </a:r>
                      <a:r>
                        <a:rPr lang="es-ES" sz="2000" b="0" dirty="0">
                          <a:solidFill>
                            <a:srgbClr val="4E3B30"/>
                          </a:solidFill>
                          <a:effectLst/>
                        </a:rPr>
                        <a:t> inherentes a un bien o servicio que permiten juzgar su valor. Además de la superioridad y excelencia de los atributos del bien, se considera calidad el </a:t>
                      </a:r>
                      <a:r>
                        <a:rPr lang="es-ES" sz="2000" b="1" dirty="0">
                          <a:solidFill>
                            <a:srgbClr val="4E3B30"/>
                          </a:solidFill>
                          <a:effectLst/>
                        </a:rPr>
                        <a:t>cumplimiento regular de los objetivos para los que está diseñado.</a:t>
                      </a:r>
                      <a:endParaRPr lang="es-ES" sz="2000" b="1" dirty="0">
                        <a:solidFill>
                          <a:srgbClr val="4E3B3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2000" dirty="0">
                          <a:effectLst/>
                        </a:rPr>
                        <a:t> </a:t>
                      </a:r>
                      <a:endParaRPr lang="es-E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07000"/>
                        </a:lnSpc>
                        <a:spcAft>
                          <a:spcPts val="0"/>
                        </a:spcAft>
                      </a:pPr>
                      <a:r>
                        <a:rPr lang="es-ES" sz="2000" dirty="0">
                          <a:solidFill>
                            <a:srgbClr val="4E3B30"/>
                          </a:solidFill>
                          <a:effectLst/>
                        </a:rPr>
                        <a:t>Según la EFQM (Modelo Europeo de Gestión de la Calidad Total), se define GESTIÓN DE CALIDAD como el conjunto de </a:t>
                      </a:r>
                      <a:r>
                        <a:rPr lang="es-ES" sz="2000" b="1" dirty="0">
                          <a:solidFill>
                            <a:srgbClr val="4E3B30"/>
                          </a:solidFill>
                          <a:effectLst/>
                        </a:rPr>
                        <a:t>medidas, modos y métodos </a:t>
                      </a:r>
                      <a:r>
                        <a:rPr lang="es-ES" sz="2000" dirty="0">
                          <a:solidFill>
                            <a:srgbClr val="4E3B30"/>
                          </a:solidFill>
                          <a:effectLst/>
                        </a:rPr>
                        <a:t>mediante los cuales las organizaciones satisfacen las necesidades y expectativas de todos sus clientes, su personal, las personas implicadas financieramente con la organización y la sociedad en su conjunto.</a:t>
                      </a:r>
                      <a:endParaRPr lang="es-ES" sz="2000" b="0" dirty="0">
                        <a:solidFill>
                          <a:srgbClr val="4E3B3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383147276"/>
                  </a:ext>
                </a:extLst>
              </a:tr>
            </a:tbl>
          </a:graphicData>
        </a:graphic>
      </p:graphicFrame>
      <p:sp>
        <p:nvSpPr>
          <p:cNvPr id="15" name="Rectangle 6">
            <a:extLst>
              <a:ext uri="{FF2B5EF4-FFF2-40B4-BE49-F238E27FC236}">
                <a16:creationId xmlns="" xmlns:a16="http://schemas.microsoft.com/office/drawing/2014/main" id="{4B78EDC0-4705-4EAB-BD8D-9ED78D20B980}"/>
              </a:ext>
            </a:extLst>
          </p:cNvPr>
          <p:cNvSpPr>
            <a:spLocks noChangeArrowheads="1"/>
          </p:cNvSpPr>
          <p:nvPr/>
        </p:nvSpPr>
        <p:spPr bwMode="auto">
          <a:xfrm>
            <a:off x="2684870" y="496002"/>
            <a:ext cx="184731" cy="36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es-ES" sz="1801"/>
          </a:p>
        </p:txBody>
      </p:sp>
      <p:sp>
        <p:nvSpPr>
          <p:cNvPr id="17" name="Marcador de contenido 16">
            <a:extLst>
              <a:ext uri="{FF2B5EF4-FFF2-40B4-BE49-F238E27FC236}">
                <a16:creationId xmlns="" xmlns:a16="http://schemas.microsoft.com/office/drawing/2014/main" id="{E774D184-20E1-43BE-904F-FA6EC904AB4A}"/>
              </a:ext>
            </a:extLst>
          </p:cNvPr>
          <p:cNvSpPr>
            <a:spLocks noGrp="1"/>
          </p:cNvSpPr>
          <p:nvPr>
            <p:ph idx="1"/>
          </p:nvPr>
        </p:nvSpPr>
        <p:spPr>
          <a:xfrm>
            <a:off x="1229934" y="4068766"/>
            <a:ext cx="10249468" cy="2550260"/>
          </a:xfrm>
        </p:spPr>
        <p:txBody>
          <a:bodyPr>
            <a:normAutofit/>
          </a:bodyPr>
          <a:lstStyle/>
          <a:p>
            <a:pPr marL="0" indent="0" algn="just">
              <a:buNone/>
            </a:pPr>
            <a:r>
              <a:rPr lang="es-ES" sz="2400" dirty="0">
                <a:solidFill>
                  <a:srgbClr val="4E3B30"/>
                </a:solidFill>
              </a:rPr>
              <a:t>Las organizaciones del sector servicios, al que pertenece el campo de la Imagen Personal, son muy receptivas a todos los aspectos relacionados con el control de calidad. Más aún cuando consideramos que el objeto del propio servicio es la actuación sobre personas. Como consecuencia de ello, la </a:t>
            </a:r>
            <a:r>
              <a:rPr lang="es-ES" sz="2400" b="1" dirty="0">
                <a:solidFill>
                  <a:srgbClr val="4E3B30"/>
                </a:solidFill>
              </a:rPr>
              <a:t>ATENCIÓN AL CLIENTE </a:t>
            </a:r>
            <a:r>
              <a:rPr lang="es-ES" sz="2400" dirty="0">
                <a:solidFill>
                  <a:srgbClr val="4E3B30"/>
                </a:solidFill>
              </a:rPr>
              <a:t>se convierte en el</a:t>
            </a:r>
            <a:r>
              <a:rPr lang="es-ES" sz="2400" b="1" dirty="0">
                <a:solidFill>
                  <a:srgbClr val="4E3B30"/>
                </a:solidFill>
              </a:rPr>
              <a:t> EJE </a:t>
            </a:r>
            <a:r>
              <a:rPr lang="es-ES" sz="2400" dirty="0">
                <a:solidFill>
                  <a:srgbClr val="4E3B30"/>
                </a:solidFill>
              </a:rPr>
              <a:t>sobre el que debe girar toda su actividad profesional y su calidad se medirá en términos de </a:t>
            </a:r>
            <a:r>
              <a:rPr lang="es-ES" sz="2400" b="1" dirty="0">
                <a:solidFill>
                  <a:srgbClr val="4E3B30"/>
                </a:solidFill>
              </a:rPr>
              <a:t>SATISFACCIÓN DE LA CLIENTELA.</a:t>
            </a:r>
          </a:p>
          <a:p>
            <a:pPr marL="0" indent="0">
              <a:buNone/>
            </a:pPr>
            <a:endParaRPr lang="es-ES" dirty="0"/>
          </a:p>
        </p:txBody>
      </p:sp>
      <p:sp>
        <p:nvSpPr>
          <p:cNvPr id="9" name="Marcador de número de diapositiva 5"/>
          <p:cNvSpPr>
            <a:spLocks noGrp="1"/>
          </p:cNvSpPr>
          <p:nvPr>
            <p:ph type="sldNum" sz="quarter" idx="12"/>
          </p:nvPr>
        </p:nvSpPr>
        <p:spPr>
          <a:xfrm>
            <a:off x="-64394" y="6453386"/>
            <a:ext cx="418200" cy="404614"/>
          </a:xfrm>
        </p:spPr>
        <p:txBody>
          <a:bodyPr/>
          <a:lstStyle/>
          <a:p>
            <a:r>
              <a:rPr lang="en-US" sz="2000" b="1" i="1" dirty="0"/>
              <a:t>5</a:t>
            </a:r>
          </a:p>
        </p:txBody>
      </p:sp>
      <p:sp>
        <p:nvSpPr>
          <p:cNvPr id="12" name="Título 3"/>
          <p:cNvSpPr>
            <a:spLocks noGrp="1"/>
          </p:cNvSpPr>
          <p:nvPr>
            <p:ph type="title"/>
          </p:nvPr>
        </p:nvSpPr>
        <p:spPr>
          <a:xfrm>
            <a:off x="1229933" y="376314"/>
            <a:ext cx="9601200" cy="624852"/>
          </a:xfrm>
        </p:spPr>
        <p:txBody>
          <a:bodyPr>
            <a:normAutofit fontScale="90000"/>
          </a:bodyPr>
          <a:lstStyle/>
          <a:p>
            <a:pPr algn="ctr"/>
            <a:r>
              <a:rPr lang="es-ES" sz="2700" b="1" u="sng" dirty="0">
                <a:solidFill>
                  <a:srgbClr val="4E3B30"/>
                </a:solidFill>
              </a:rPr>
              <a:t>REFERENTES PREVIOS</a:t>
            </a:r>
            <a:r>
              <a:rPr lang="es-ES" u="sng" dirty="0" smtClean="0">
                <a:solidFill>
                  <a:srgbClr val="4E3B30"/>
                </a:solidFill>
              </a:rPr>
              <a:t/>
            </a:r>
            <a:br>
              <a:rPr lang="es-ES" u="sng" dirty="0" smtClean="0">
                <a:solidFill>
                  <a:srgbClr val="4E3B30"/>
                </a:solidFill>
              </a:rPr>
            </a:br>
            <a:endParaRPr lang="es-ES" dirty="0"/>
          </a:p>
        </p:txBody>
      </p:sp>
    </p:spTree>
    <p:extLst>
      <p:ext uri="{BB962C8B-B14F-4D97-AF65-F5344CB8AC3E}">
        <p14:creationId xmlns:p14="http://schemas.microsoft.com/office/powerpoint/2010/main" val="2078712884"/>
      </p:ext>
    </p:extLst>
  </p:cSld>
  <p:clrMapOvr>
    <a:masterClrMapping/>
  </p:clrMapOvr>
</p:sld>
</file>

<file path=ppt/theme/theme1.xml><?xml version="1.0" encoding="utf-8"?>
<a:theme xmlns:a="http://schemas.openxmlformats.org/drawingml/2006/main" name="Crop">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7343</TotalTime>
  <Words>8461</Words>
  <Application>Microsoft Office PowerPoint</Application>
  <PresentationFormat>Personalizado</PresentationFormat>
  <Paragraphs>730</Paragraphs>
  <Slides>47</Slides>
  <Notes>1</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Crop</vt:lpstr>
      <vt:lpstr>El Control de Calidad Llevado a los Talleres de Peluquería y Estética </vt:lpstr>
      <vt:lpstr>Presentación de PowerPoint</vt:lpstr>
      <vt:lpstr> TEMA: CALIDAD </vt:lpstr>
      <vt:lpstr>Índice </vt:lpstr>
      <vt:lpstr>Presentación de PowerPoint</vt:lpstr>
      <vt:lpstr>2.- REFERENTES PREVIOS </vt:lpstr>
      <vt:lpstr>Normas ISO</vt:lpstr>
      <vt:lpstr>REFERENTES PREVIOS </vt:lpstr>
      <vt:lpstr>REFERENTES PREVIOS </vt:lpstr>
      <vt:lpstr>REFERENTES PREVIOS </vt:lpstr>
      <vt:lpstr>REFERENTES PREVIOS </vt:lpstr>
      <vt:lpstr>REFERENTES PREVIOS </vt:lpstr>
      <vt:lpstr>3.- PRINCIPIOS DE CALIDAD DE LOS SERVICIOS</vt:lpstr>
      <vt:lpstr>Presentación de PowerPoint</vt:lpstr>
      <vt:lpstr>Presentación de PowerPoint</vt:lpstr>
      <vt:lpstr>Presentación de PowerPoint</vt:lpstr>
      <vt:lpstr>Presentación de PowerPoint</vt:lpstr>
      <vt:lpstr>Presentación de PowerPoint</vt:lpstr>
      <vt:lpstr>6.- CRITERIOS QUE PERMITEN EVALUAR LOS RESULTADOS FINALES OBTENIDOS</vt:lpstr>
      <vt:lpstr>7.- MEDIDAS PARA  OPTIMIZAR EL SERVICIO Y LOS RESULTADOS OBTENIDOS</vt:lpstr>
      <vt:lpstr>MEDIDAS PARA  OPTIMIZAR EL SERVICIO Y LOS RESULTADOS OBTENIDOS</vt:lpstr>
      <vt:lpstr>MEDIDAS PARA  OPTIMIZAR EL SERVICIO Y LOS RESULTADOS OBTENIDOS</vt:lpstr>
      <vt:lpstr>MEDIDAS PARA  OPTIMIZAR EL SERVICIO Y LOS RESULTADOS OBTENIDOS</vt:lpstr>
      <vt:lpstr>8.- DESVIACIONES DE LOS RESULTADOS Y SUS MEDIDAS CORRECTORAS</vt:lpstr>
      <vt:lpstr>Para establecer anomalías en la prestación del servicio es preciso establecer las distintas etapas por las que pasa el usuario durante el proceso, en cada etapa se pueden identificar las expectativas y traducirlas en normas de calidad. </vt:lpstr>
      <vt:lpstr>EJEMPLO DE DESVIACIÓN DE LOS RESULTADOS EN UN PROCESO DE ONDULACIÓN PERMANENTE. </vt:lpstr>
      <vt:lpstr>Presentación de PowerPoint</vt:lpstr>
      <vt:lpstr>Presentación de PowerPoint</vt:lpstr>
      <vt:lpstr>Tablas de Corrección de Desviaciones </vt:lpstr>
      <vt:lpstr>Protocolo de Prevención de Desviaciones en la Recepción del Usuario </vt:lpstr>
      <vt:lpstr>Protocolo de Prevención de Desviaciones en el Módulo de Ondulación Permanente </vt:lpstr>
      <vt:lpstr>Protocolo de Prevención de Desviaciones en el Módulo Depilación y Decoloración</vt:lpstr>
      <vt:lpstr>Protocolo de Prevención de Desviaciones en el Módulo Masaje</vt:lpstr>
      <vt:lpstr>Protocolo de Prevención de Desviaciones en el Módulo Micropigmentación </vt:lpstr>
      <vt:lpstr>Protocolo de Prevención de Desviaciones en la Despedida del Usuario</vt:lpstr>
      <vt:lpstr>Protocolo de Prevención de Desviaciones en el Cobro</vt:lpstr>
      <vt:lpstr>9.- RESOLUCIÓN DE QUEJAS Y RECLAMACIONES</vt:lpstr>
      <vt:lpstr>RESOLUCIÓN DE QUEJAS Y RECLAMACIONES</vt:lpstr>
      <vt:lpstr>- Técnicas de Resolución de Quejas </vt:lpstr>
      <vt:lpstr>Presentación de PowerPoint</vt:lpstr>
      <vt:lpstr>Presentación de PowerPoint</vt:lpstr>
      <vt:lpstr>ANEXOS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mIGROPIGMENTACIÓN</dc:title>
  <dc:creator>El taller de Victor</dc:creator>
  <cp:lastModifiedBy>Usuario</cp:lastModifiedBy>
  <cp:revision>298</cp:revision>
  <cp:lastPrinted>2020-05-22T14:51:23Z</cp:lastPrinted>
  <dcterms:created xsi:type="dcterms:W3CDTF">2019-09-14T10:28:25Z</dcterms:created>
  <dcterms:modified xsi:type="dcterms:W3CDTF">2020-05-25T10:01:18Z</dcterms:modified>
</cp:coreProperties>
</file>