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5143500" type="screen16x9"/>
  <p:notesSz cx="6858000" cy="9144000"/>
  <p:embeddedFontLst>
    <p:embeddedFont>
      <p:font typeface="Amatic SC" panose="020B0604020202020204" charset="-79"/>
      <p:regular r:id="rId30"/>
      <p:bold r:id="rId31"/>
    </p:embeddedFont>
    <p:embeddedFont>
      <p:font typeface="Source Code Pro" panose="020B0604020202020204" charset="0"/>
      <p:regular r:id="rId32"/>
      <p:bold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3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d3b4ff81c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1d3b4ff81c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d3b4ff81c_0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d3b4ff81c_0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d3b4ff81c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d3b4ff81c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d3b4ff81c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d3b4ff81c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d3b4ff81c_0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d3b4ff81c_0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d3b4ff81c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d3b4ff81c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3b4ff81c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1d3b4ff81c_0_4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d3b4ff81c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d3b4ff81c_0_5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d3b4ff81c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d3b4ff81c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d3b4ff81c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d3b4ff81c_0_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d3b4ff81c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d3b4ff81c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3b4ff81c_0_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3b4ff81c_0_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d3b4ff81c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d3b4ff81c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1d3b4ff81c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1d3b4ff81c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3b4ff81c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d3b4ff81c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d3b4ff81c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d3b4ff81c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d3b4ff81c_0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d3b4ff81c_0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d3b4ff81c_0_5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d3b4ff81c_0_5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1d3b4ff81c_0_5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1d3b4ff81c_0_5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d3b4ff81c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d3b4ff81c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d3b4ff81c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d3b4ff81c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d3b4ff81c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d3b4ff81c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d3b4ff81c_0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d3b4ff81c_0_4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3b4ff81c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d3b4ff81c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d3b4ff81c_0_4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d3b4ff81c_0_4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d3b4ff81c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d3b4ff81c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">
    <p:bg>
      <p:bgPr>
        <a:solidFill>
          <a:srgbClr val="FFFFFF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13"/>
          <p:cNvGrpSpPr/>
          <p:nvPr/>
        </p:nvGrpSpPr>
        <p:grpSpPr>
          <a:xfrm>
            <a:off x="2" y="4713898"/>
            <a:ext cx="3047923" cy="429600"/>
            <a:chOff x="-73" y="4713898"/>
            <a:chExt cx="3047923" cy="429600"/>
          </a:xfrm>
        </p:grpSpPr>
        <p:sp>
          <p:nvSpPr>
            <p:cNvPr id="55" name="Google Shape;55;p13"/>
            <p:cNvSpPr/>
            <p:nvPr/>
          </p:nvSpPr>
          <p:spPr>
            <a:xfrm rot="-5400000">
              <a:off x="2452050" y="4547698"/>
              <a:ext cx="429600" cy="762000"/>
            </a:xfrm>
            <a:prstGeom prst="rtTriangle">
              <a:avLst/>
            </a:pr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 rot="-5400000">
              <a:off x="928119" y="4547698"/>
              <a:ext cx="429600" cy="762000"/>
            </a:xfrm>
            <a:prstGeom prst="rtTriangle">
              <a:avLst/>
            </a:pr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 rot="5400000" flipH="1">
              <a:off x="1689952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 rot="5400000" flipH="1">
              <a:off x="166127" y="4547698"/>
              <a:ext cx="429600" cy="762000"/>
            </a:xfrm>
            <a:prstGeom prst="rtTriangle">
              <a:avLst/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13"/>
          <p:cNvSpPr/>
          <p:nvPr/>
        </p:nvSpPr>
        <p:spPr>
          <a:xfrm>
            <a:off x="3047650" y="0"/>
            <a:ext cx="60963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2683200" cy="40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7EF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4" name="Google Shape;64;p14"/>
          <p:cNvCxnSpPr/>
          <p:nvPr/>
        </p:nvCxnSpPr>
        <p:spPr>
          <a:xfrm>
            <a:off x="972125" y="4594800"/>
            <a:ext cx="463200" cy="0"/>
          </a:xfrm>
          <a:prstGeom prst="straightConnector1">
            <a:avLst/>
          </a:prstGeom>
          <a:noFill/>
          <a:ln w="38100" cap="flat" cmpd="sng">
            <a:solidFill>
              <a:srgbClr val="21212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866800" y="531625"/>
            <a:ext cx="5848800" cy="1429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2121"/>
              </a:buClr>
              <a:buSzPts val="3200"/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4271100" cy="235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/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1400"/>
              <a:buChar char="●"/>
              <a:defRPr sz="1400">
                <a:solidFill>
                  <a:srgbClr val="616161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●"/>
              <a:defRPr sz="1200">
                <a:solidFill>
                  <a:srgbClr val="616161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200"/>
              <a:buChar char="○"/>
              <a:defRPr sz="1200">
                <a:solidFill>
                  <a:srgbClr val="616161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200"/>
              <a:buChar char="■"/>
              <a:defRPr sz="12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linsdictionary.com/dictionary/english/especiall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collinsdictionary.com/dictionary/english/bombing" TargetMode="External"/><Relationship Id="rId4" Type="http://schemas.openxmlformats.org/officeDocument/2006/relationships/hyperlink" Target="https://www.collinsdictionary.com/dictionary/english/murder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ictionary.cambridge.org/es/diccionario/ingles/crime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dictionary.cambridge.org/es/diccionario/ingles/property" TargetMode="External"/><Relationship Id="rId5" Type="http://schemas.openxmlformats.org/officeDocument/2006/relationships/hyperlink" Target="http://dictionary.cambridge.org/es/diccionario/ingles/damaging" TargetMode="External"/><Relationship Id="rId4" Type="http://schemas.openxmlformats.org/officeDocument/2006/relationships/hyperlink" Target="http://dictionary.cambridge.org/es/diccionario/ingles/intentiona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185350" y="352000"/>
            <a:ext cx="3045300" cy="173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Pass the Word:</a:t>
            </a:r>
            <a:endParaRPr sz="3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i="1"/>
              <a:t>Crime &amp; Criminals</a:t>
            </a:r>
            <a:endParaRPr sz="3600" i="1"/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8825" y="123800"/>
            <a:ext cx="5155175" cy="48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10330">
            <a:off x="11675" y="2078622"/>
            <a:ext cx="2121925" cy="1412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02064">
            <a:off x="1319500" y="2911350"/>
            <a:ext cx="2695575" cy="201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AD971A71-8A45-4044-9844-2B9A5BBB6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427" y="522366"/>
            <a:ext cx="37909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title"/>
          </p:nvPr>
        </p:nvSpPr>
        <p:spPr>
          <a:xfrm>
            <a:off x="4179175" y="403325"/>
            <a:ext cx="10692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I</a:t>
            </a:r>
            <a:endParaRPr sz="7200"/>
          </a:p>
        </p:txBody>
      </p:sp>
      <p:sp>
        <p:nvSpPr>
          <p:cNvPr id="129" name="Google Shape;129;p24"/>
          <p:cNvSpPr txBox="1">
            <a:spLocks noGrp="1"/>
          </p:cNvSpPr>
          <p:nvPr>
            <p:ph type="body" idx="1"/>
          </p:nvPr>
        </p:nvSpPr>
        <p:spPr>
          <a:xfrm>
            <a:off x="767575" y="1891150"/>
            <a:ext cx="78924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2A2A2A"/>
                </a:solidFill>
              </a:rPr>
              <a:t>The action of investigating something or someone.</a:t>
            </a:r>
            <a:endParaRPr sz="4800">
              <a:solidFill>
                <a:srgbClr val="2A2A2A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title"/>
          </p:nvPr>
        </p:nvSpPr>
        <p:spPr>
          <a:xfrm>
            <a:off x="4115200" y="263375"/>
            <a:ext cx="10227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j</a:t>
            </a:r>
            <a:endParaRPr sz="7200"/>
          </a:p>
        </p:txBody>
      </p:sp>
      <p:sp>
        <p:nvSpPr>
          <p:cNvPr id="135" name="Google Shape;135;p25"/>
          <p:cNvSpPr txBox="1">
            <a:spLocks noGrp="1"/>
          </p:cNvSpPr>
          <p:nvPr>
            <p:ph type="body" idx="1"/>
          </p:nvPr>
        </p:nvSpPr>
        <p:spPr>
          <a:xfrm>
            <a:off x="65600" y="1487850"/>
            <a:ext cx="8898900" cy="21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4800">
                <a:solidFill>
                  <a:srgbClr val="000000"/>
                </a:solidFill>
              </a:rPr>
              <a:t>A person who is in charge of a trial and decides if a person is guilty or innocent.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title"/>
          </p:nvPr>
        </p:nvSpPr>
        <p:spPr>
          <a:xfrm>
            <a:off x="4185100" y="321700"/>
            <a:ext cx="9528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K</a:t>
            </a:r>
            <a:endParaRPr sz="7200"/>
          </a:p>
        </p:txBody>
      </p:sp>
      <p:sp>
        <p:nvSpPr>
          <p:cNvPr id="141" name="Google Shape;141;p26"/>
          <p:cNvSpPr txBox="1">
            <a:spLocks noGrp="1"/>
          </p:cNvSpPr>
          <p:nvPr>
            <p:ph type="body" idx="1"/>
          </p:nvPr>
        </p:nvSpPr>
        <p:spPr>
          <a:xfrm>
            <a:off x="511725" y="2089250"/>
            <a:ext cx="83451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 to take a person away illegally by force.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title"/>
          </p:nvPr>
        </p:nvSpPr>
        <p:spPr>
          <a:xfrm>
            <a:off x="4060650" y="286700"/>
            <a:ext cx="10227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L</a:t>
            </a:r>
            <a:endParaRPr sz="7200"/>
          </a:p>
        </p:txBody>
      </p:sp>
      <p:sp>
        <p:nvSpPr>
          <p:cNvPr id="147" name="Google Shape;147;p27"/>
          <p:cNvSpPr txBox="1">
            <a:spLocks noGrp="1"/>
          </p:cNvSpPr>
          <p:nvPr>
            <p:ph type="body" idx="1"/>
          </p:nvPr>
        </p:nvSpPr>
        <p:spPr>
          <a:xfrm>
            <a:off x="683125" y="1866200"/>
            <a:ext cx="82524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someone whose job is to give advice to people about the law and represent someone in a trial.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>
            <a:spLocks noGrp="1"/>
          </p:cNvSpPr>
          <p:nvPr>
            <p:ph type="title"/>
          </p:nvPr>
        </p:nvSpPr>
        <p:spPr>
          <a:xfrm>
            <a:off x="4060650" y="46675"/>
            <a:ext cx="1022700" cy="155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M</a:t>
            </a:r>
            <a:endParaRPr sz="7200"/>
          </a:p>
        </p:txBody>
      </p:sp>
      <p:sp>
        <p:nvSpPr>
          <p:cNvPr id="153" name="Google Shape;153;p28"/>
          <p:cNvSpPr txBox="1">
            <a:spLocks noGrp="1"/>
          </p:cNvSpPr>
          <p:nvPr>
            <p:ph type="body" idx="1"/>
          </p:nvPr>
        </p:nvSpPr>
        <p:spPr>
          <a:xfrm>
            <a:off x="472350" y="2076125"/>
            <a:ext cx="83190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 someone who kills another person</a:t>
            </a:r>
            <a:endParaRPr sz="4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>
            <a:spLocks noGrp="1"/>
          </p:cNvSpPr>
          <p:nvPr>
            <p:ph type="title"/>
          </p:nvPr>
        </p:nvSpPr>
        <p:spPr>
          <a:xfrm>
            <a:off x="4212300" y="251700"/>
            <a:ext cx="7194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N</a:t>
            </a:r>
            <a:endParaRPr sz="7200"/>
          </a:p>
        </p:txBody>
      </p:sp>
      <p:sp>
        <p:nvSpPr>
          <p:cNvPr id="159" name="Google Shape;159;p29"/>
          <p:cNvSpPr txBox="1">
            <a:spLocks noGrp="1"/>
          </p:cNvSpPr>
          <p:nvPr>
            <p:ph type="body" idx="1"/>
          </p:nvPr>
        </p:nvSpPr>
        <p:spPr>
          <a:xfrm>
            <a:off x="341150" y="2036775"/>
            <a:ext cx="86076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containing “n”: detonating an explosive device with the plan of harming people or property</a:t>
            </a:r>
            <a:endParaRPr sz="3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>
            <a:spLocks noGrp="1"/>
          </p:cNvSpPr>
          <p:nvPr>
            <p:ph type="title"/>
          </p:nvPr>
        </p:nvSpPr>
        <p:spPr>
          <a:xfrm>
            <a:off x="4517400" y="333350"/>
            <a:ext cx="6729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O</a:t>
            </a:r>
            <a:endParaRPr sz="7200"/>
          </a:p>
        </p:txBody>
      </p:sp>
      <p:sp>
        <p:nvSpPr>
          <p:cNvPr id="165" name="Google Shape;165;p30"/>
          <p:cNvSpPr txBox="1">
            <a:spLocks noGrp="1"/>
          </p:cNvSpPr>
          <p:nvPr>
            <p:ph type="body" idx="1"/>
          </p:nvPr>
        </p:nvSpPr>
        <p:spPr>
          <a:xfrm>
            <a:off x="355075" y="1879300"/>
            <a:ext cx="82773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the act of insulting, hurting or offending someone</a:t>
            </a:r>
            <a:endParaRPr sz="36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title"/>
          </p:nvPr>
        </p:nvSpPr>
        <p:spPr>
          <a:xfrm>
            <a:off x="4119000" y="116650"/>
            <a:ext cx="906000" cy="13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P</a:t>
            </a:r>
            <a:endParaRPr sz="7200"/>
          </a:p>
        </p:txBody>
      </p:sp>
      <p:sp>
        <p:nvSpPr>
          <p:cNvPr id="171" name="Google Shape;171;p31"/>
          <p:cNvSpPr txBox="1">
            <a:spLocks noGrp="1"/>
          </p:cNvSpPr>
          <p:nvPr>
            <p:ph type="body" idx="1"/>
          </p:nvPr>
        </p:nvSpPr>
        <p:spPr>
          <a:xfrm>
            <a:off x="486300" y="1643125"/>
            <a:ext cx="8357400" cy="27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The civil force of a state responsible for the prevention and detection of crime.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2"/>
          <p:cNvSpPr txBox="1">
            <a:spLocks noGrp="1"/>
          </p:cNvSpPr>
          <p:nvPr>
            <p:ph type="title"/>
          </p:nvPr>
        </p:nvSpPr>
        <p:spPr>
          <a:xfrm>
            <a:off x="4196800" y="181725"/>
            <a:ext cx="9411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Q</a:t>
            </a:r>
            <a:endParaRPr sz="7200"/>
          </a:p>
        </p:txBody>
      </p:sp>
      <p:sp>
        <p:nvSpPr>
          <p:cNvPr id="177" name="Google Shape;177;p32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71370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545454"/>
                </a:solidFill>
              </a:rPr>
              <a:t>An angry disagreement between two or more people.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3"/>
          <p:cNvSpPr txBox="1">
            <a:spLocks noGrp="1"/>
          </p:cNvSpPr>
          <p:nvPr>
            <p:ph type="title"/>
          </p:nvPr>
        </p:nvSpPr>
        <p:spPr>
          <a:xfrm>
            <a:off x="4243600" y="275025"/>
            <a:ext cx="8943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R</a:t>
            </a:r>
            <a:endParaRPr sz="7200"/>
          </a:p>
        </p:txBody>
      </p:sp>
      <p:sp>
        <p:nvSpPr>
          <p:cNvPr id="183" name="Google Shape;183;p33"/>
          <p:cNvSpPr txBox="1">
            <a:spLocks noGrp="1"/>
          </p:cNvSpPr>
          <p:nvPr>
            <p:ph type="body" idx="1"/>
          </p:nvPr>
        </p:nvSpPr>
        <p:spPr>
          <a:xfrm>
            <a:off x="630600" y="1551275"/>
            <a:ext cx="77277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The action of robbing a person or place / stealing something.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3759300" y="380000"/>
            <a:ext cx="9528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A </a:t>
            </a:r>
            <a:endParaRPr sz="7200"/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72276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setting fire to a building.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4"/>
          <p:cNvSpPr txBox="1">
            <a:spLocks noGrp="1"/>
          </p:cNvSpPr>
          <p:nvPr>
            <p:ph type="title"/>
          </p:nvPr>
        </p:nvSpPr>
        <p:spPr>
          <a:xfrm>
            <a:off x="4162000" y="216725"/>
            <a:ext cx="9759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S</a:t>
            </a:r>
            <a:endParaRPr sz="7200"/>
          </a:p>
        </p:txBody>
      </p:sp>
      <p:sp>
        <p:nvSpPr>
          <p:cNvPr id="189" name="Google Shape;189;p34"/>
          <p:cNvSpPr txBox="1">
            <a:spLocks noGrp="1"/>
          </p:cNvSpPr>
          <p:nvPr>
            <p:ph type="body" idx="1"/>
          </p:nvPr>
        </p:nvSpPr>
        <p:spPr>
          <a:xfrm>
            <a:off x="447700" y="1501900"/>
            <a:ext cx="8404500" cy="27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A person employed by a government to obtain secret information about someone or something.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>
            <a:spLocks noGrp="1"/>
          </p:cNvSpPr>
          <p:nvPr>
            <p:ph type="title"/>
          </p:nvPr>
        </p:nvSpPr>
        <p:spPr>
          <a:xfrm>
            <a:off x="4091800" y="158375"/>
            <a:ext cx="10461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T</a:t>
            </a:r>
            <a:endParaRPr sz="7200"/>
          </a:p>
        </p:txBody>
      </p:sp>
      <p:sp>
        <p:nvSpPr>
          <p:cNvPr id="195" name="Google Shape;195;p35"/>
          <p:cNvSpPr txBox="1">
            <a:spLocks noGrp="1"/>
          </p:cNvSpPr>
          <p:nvPr>
            <p:ph type="body" idx="1"/>
          </p:nvPr>
        </p:nvSpPr>
        <p:spPr>
          <a:xfrm>
            <a:off x="591250" y="1643125"/>
            <a:ext cx="83706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</a:t>
            </a:r>
            <a:r>
              <a:rPr lang="en-GB" sz="4800">
                <a:solidFill>
                  <a:srgbClr val="000000"/>
                </a:solidFill>
              </a:rPr>
              <a:t>Use of violence, </a:t>
            </a:r>
            <a:r>
              <a:rPr lang="en-GB" sz="4800">
                <a:solidFill>
                  <a:srgbClr val="000000"/>
                </a:solidFill>
                <a:uFill>
                  <a:noFill/>
                </a:uFill>
                <a:hlinkClick r:id="rId3"/>
              </a:rPr>
              <a:t>especially</a:t>
            </a:r>
            <a:r>
              <a:rPr lang="en-GB" sz="4800">
                <a:solidFill>
                  <a:srgbClr val="000000"/>
                </a:solidFill>
              </a:rPr>
              <a:t> </a:t>
            </a:r>
            <a:r>
              <a:rPr lang="en-GB" sz="4800">
                <a:solidFill>
                  <a:srgbClr val="000000"/>
                </a:solidFill>
                <a:uFill>
                  <a:noFill/>
                </a:uFill>
                <a:hlinkClick r:id="rId4"/>
              </a:rPr>
              <a:t>murder</a:t>
            </a:r>
            <a:r>
              <a:rPr lang="en-GB" sz="4800">
                <a:solidFill>
                  <a:srgbClr val="000000"/>
                </a:solidFill>
              </a:rPr>
              <a:t> and </a:t>
            </a:r>
            <a:r>
              <a:rPr lang="en-GB" sz="4800">
                <a:solidFill>
                  <a:srgbClr val="000000"/>
                </a:solidFill>
                <a:uFill>
                  <a:noFill/>
                </a:uFill>
                <a:hlinkClick r:id="rId5"/>
              </a:rPr>
              <a:t>bombing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>
            <a:spLocks noGrp="1"/>
          </p:cNvSpPr>
          <p:nvPr>
            <p:ph type="title"/>
          </p:nvPr>
        </p:nvSpPr>
        <p:spPr>
          <a:xfrm>
            <a:off x="4418500" y="216725"/>
            <a:ext cx="7194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U</a:t>
            </a:r>
            <a:endParaRPr sz="7200"/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1"/>
          </p:nvPr>
        </p:nvSpPr>
        <p:spPr>
          <a:xfrm>
            <a:off x="263225" y="1892450"/>
            <a:ext cx="8764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2A2A2A"/>
                </a:solidFill>
              </a:rPr>
              <a:t>Word containing “U”</a:t>
            </a:r>
            <a:r>
              <a:rPr lang="en-GB" sz="3600">
                <a:solidFill>
                  <a:srgbClr val="000000"/>
                </a:solidFill>
              </a:rPr>
              <a:t>: behaving illegally and dishonestly; especially those in power.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>
            <a:spLocks noGrp="1"/>
          </p:cNvSpPr>
          <p:nvPr>
            <p:ph type="title"/>
          </p:nvPr>
        </p:nvSpPr>
        <p:spPr>
          <a:xfrm>
            <a:off x="4231900" y="298375"/>
            <a:ext cx="9060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V</a:t>
            </a:r>
            <a:endParaRPr sz="7200"/>
          </a:p>
        </p:txBody>
      </p:sp>
      <p:sp>
        <p:nvSpPr>
          <p:cNvPr id="207" name="Google Shape;207;p37"/>
          <p:cNvSpPr txBox="1">
            <a:spLocks noGrp="1"/>
          </p:cNvSpPr>
          <p:nvPr>
            <p:ph type="body" idx="1"/>
          </p:nvPr>
        </p:nvSpPr>
        <p:spPr>
          <a:xfrm>
            <a:off x="511725" y="1577525"/>
            <a:ext cx="82794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 the </a:t>
            </a:r>
            <a:r>
              <a:rPr lang="en-GB" sz="4800">
                <a:solidFill>
                  <a:srgbClr val="000000"/>
                </a:solidFill>
                <a:uFill>
                  <a:noFill/>
                </a:uFill>
                <a:hlinkClick r:id="rId3"/>
              </a:rPr>
              <a:t>crime</a:t>
            </a:r>
            <a:r>
              <a:rPr lang="en-GB" sz="4800">
                <a:solidFill>
                  <a:srgbClr val="000000"/>
                </a:solidFill>
              </a:rPr>
              <a:t> of </a:t>
            </a:r>
            <a:r>
              <a:rPr lang="en-GB" sz="4800">
                <a:solidFill>
                  <a:srgbClr val="000000"/>
                </a:solidFill>
                <a:uFill>
                  <a:noFill/>
                </a:uFill>
                <a:hlinkClick r:id="rId4"/>
              </a:rPr>
              <a:t>intentionally</a:t>
            </a:r>
            <a:r>
              <a:rPr lang="en-GB" sz="4800">
                <a:solidFill>
                  <a:srgbClr val="000000"/>
                </a:solidFill>
              </a:rPr>
              <a:t> </a:t>
            </a:r>
            <a:r>
              <a:rPr lang="en-GB" sz="4800">
                <a:solidFill>
                  <a:srgbClr val="000000"/>
                </a:solidFill>
                <a:uFill>
                  <a:noFill/>
                </a:uFill>
                <a:hlinkClick r:id="rId5"/>
              </a:rPr>
              <a:t>damaging</a:t>
            </a:r>
            <a:r>
              <a:rPr lang="en-GB" sz="4800">
                <a:solidFill>
                  <a:srgbClr val="000000"/>
                </a:solidFill>
              </a:rPr>
              <a:t> someone’s </a:t>
            </a:r>
            <a:r>
              <a:rPr lang="en-GB" sz="4800">
                <a:solidFill>
                  <a:srgbClr val="000000"/>
                </a:solidFill>
                <a:uFill>
                  <a:noFill/>
                </a:uFill>
                <a:hlinkClick r:id="rId6"/>
              </a:rPr>
              <a:t>property</a:t>
            </a:r>
            <a:r>
              <a:rPr lang="en-GB" sz="4800">
                <a:solidFill>
                  <a:srgbClr val="000000"/>
                </a:solidFill>
              </a:rPr>
              <a:t>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4072325" y="93300"/>
            <a:ext cx="11160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W</a:t>
            </a:r>
            <a:endParaRPr sz="7200"/>
          </a:p>
        </p:txBody>
      </p:sp>
      <p:sp>
        <p:nvSpPr>
          <p:cNvPr id="213" name="Google Shape;213;p38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7570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 A person who sees a crime.</a:t>
            </a:r>
            <a:endParaRPr sz="4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4107300" y="123400"/>
            <a:ext cx="9294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X</a:t>
            </a:r>
            <a:endParaRPr sz="7200"/>
          </a:p>
        </p:txBody>
      </p:sp>
      <p:sp>
        <p:nvSpPr>
          <p:cNvPr id="219" name="Google Shape;219;p39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42711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title"/>
          </p:nvPr>
        </p:nvSpPr>
        <p:spPr>
          <a:xfrm>
            <a:off x="4119000" y="275050"/>
            <a:ext cx="9060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Y</a:t>
            </a:r>
            <a:endParaRPr sz="7200"/>
          </a:p>
        </p:txBody>
      </p:sp>
      <p:sp>
        <p:nvSpPr>
          <p:cNvPr id="225" name="Google Shape;225;p40"/>
          <p:cNvSpPr txBox="1">
            <a:spLocks noGrp="1"/>
          </p:cNvSpPr>
          <p:nvPr>
            <p:ph type="body" idx="1"/>
          </p:nvPr>
        </p:nvSpPr>
        <p:spPr>
          <a:xfrm>
            <a:off x="557400" y="1704550"/>
            <a:ext cx="8029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Words containing “Y”: doing something illegal over the Internet.</a:t>
            </a:r>
            <a:endParaRPr sz="36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4360300" y="76750"/>
            <a:ext cx="7776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Z</a:t>
            </a:r>
            <a:endParaRPr sz="7200"/>
          </a:p>
        </p:txBody>
      </p:sp>
      <p:sp>
        <p:nvSpPr>
          <p:cNvPr id="231" name="Google Shape;231;p41"/>
          <p:cNvSpPr txBox="1">
            <a:spLocks noGrp="1"/>
          </p:cNvSpPr>
          <p:nvPr>
            <p:ph type="body" idx="1"/>
          </p:nvPr>
        </p:nvSpPr>
        <p:spPr>
          <a:xfrm>
            <a:off x="0" y="2089250"/>
            <a:ext cx="90009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Word containing “ Z”: stealing large amounts of money that you are responsible for.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039200" y="373225"/>
            <a:ext cx="1232700" cy="102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B</a:t>
            </a:r>
            <a:endParaRPr sz="7200"/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76590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 breaking into someone’s house to steal something.</a:t>
            </a:r>
            <a:endParaRPr sz="36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712650" y="356700"/>
            <a:ext cx="21189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C</a:t>
            </a:r>
            <a:endParaRPr sz="7200"/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75657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 someone who has committed a crime.</a:t>
            </a:r>
            <a:endParaRPr sz="4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4295800" y="426650"/>
            <a:ext cx="9411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D</a:t>
            </a:r>
            <a:endParaRPr sz="7200"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26575" y="2089250"/>
            <a:ext cx="86892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000000"/>
                </a:solidFill>
              </a:rPr>
              <a:t>a person who investigates and discovers information or clues about a crime.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4162000" y="263400"/>
            <a:ext cx="9759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/>
              <a:t>e</a:t>
            </a:r>
            <a:endParaRPr sz="600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524850" y="2054275"/>
            <a:ext cx="82341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Signs or indications of a crime</a:t>
            </a:r>
            <a:endParaRPr sz="480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>
            <a:spLocks noGrp="1"/>
          </p:cNvSpPr>
          <p:nvPr>
            <p:ph type="title"/>
          </p:nvPr>
        </p:nvSpPr>
        <p:spPr>
          <a:xfrm>
            <a:off x="4120850" y="321700"/>
            <a:ext cx="1255800" cy="142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F</a:t>
            </a:r>
            <a:endParaRPr sz="7200"/>
          </a:p>
        </p:txBody>
      </p:sp>
      <p:sp>
        <p:nvSpPr>
          <p:cNvPr id="111" name="Google Shape;111;p21"/>
          <p:cNvSpPr txBox="1">
            <a:spLocks noGrp="1"/>
          </p:cNvSpPr>
          <p:nvPr>
            <p:ph type="body" idx="1"/>
          </p:nvPr>
        </p:nvSpPr>
        <p:spPr>
          <a:xfrm>
            <a:off x="363350" y="1853050"/>
            <a:ext cx="87708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545454"/>
                </a:solidFill>
              </a:rPr>
              <a:t>F</a:t>
            </a:r>
            <a:r>
              <a:rPr lang="en-GB" sz="4800">
                <a:solidFill>
                  <a:srgbClr val="000000"/>
                </a:solidFill>
              </a:rPr>
              <a:t>ederal Bureau of Investigation. Group of police officers</a:t>
            </a:r>
            <a:endParaRPr sz="4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4202500" y="433000"/>
            <a:ext cx="1308300" cy="149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G</a:t>
            </a:r>
            <a:endParaRPr sz="7200"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866800" y="2089250"/>
            <a:ext cx="78108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000000"/>
                </a:solidFill>
              </a:rPr>
              <a:t>An organized group of criminals.</a:t>
            </a:r>
            <a:endParaRPr sz="4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984900" y="524850"/>
            <a:ext cx="1174200" cy="138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/>
              <a:t>H</a:t>
            </a:r>
            <a:endParaRPr sz="7200"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93300" y="2089250"/>
            <a:ext cx="8957400" cy="23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2A2A2A"/>
                </a:solidFill>
              </a:rPr>
              <a:t>A person who uses computers to commit crimes</a:t>
            </a:r>
            <a:endParaRPr sz="4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Presentación en pantalla (16:9)</PresentationFormat>
  <Paragraphs>53</Paragraphs>
  <Slides>27</Slides>
  <Notes>27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Source Code Pro</vt:lpstr>
      <vt:lpstr>Arial</vt:lpstr>
      <vt:lpstr>Amatic SC</vt:lpstr>
      <vt:lpstr>Beach Day</vt:lpstr>
      <vt:lpstr>Pass the Word: Crime &amp; Criminals</vt:lpstr>
      <vt:lpstr>A </vt:lpstr>
      <vt:lpstr>B</vt:lpstr>
      <vt:lpstr>C</vt:lpstr>
      <vt:lpstr>D</vt:lpstr>
      <vt:lpstr>e</vt:lpstr>
      <vt:lpstr>F</vt:lpstr>
      <vt:lpstr>G</vt:lpstr>
      <vt:lpstr>H</vt:lpstr>
      <vt:lpstr>I</vt:lpstr>
      <vt:lpstr>j</vt:lpstr>
      <vt:lpstr>K</vt:lpstr>
      <vt:lpstr>L</vt:lpstr>
      <vt:lpstr>M</vt:lpstr>
      <vt:lpstr>N</vt:lpstr>
      <vt:lpstr>O</vt:lpstr>
      <vt:lpstr>P</vt:lpstr>
      <vt:lpstr>Q</vt:lpstr>
      <vt:lpstr>R</vt:lpstr>
      <vt:lpstr>S</vt:lpstr>
      <vt:lpstr>T</vt:lpstr>
      <vt:lpstr>U</vt:lpstr>
      <vt:lpstr>V</vt:lpstr>
      <vt:lpstr>W</vt:lpstr>
      <vt:lpstr>X</vt:lpstr>
      <vt:lpstr>Y</vt:lpstr>
      <vt:lpstr>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 the Word: Crime &amp; Criminals</dc:title>
  <cp:lastModifiedBy>Ylenia Fornell</cp:lastModifiedBy>
  <cp:revision>1</cp:revision>
  <dcterms:modified xsi:type="dcterms:W3CDTF">2020-05-11T11:47:08Z</dcterms:modified>
</cp:coreProperties>
</file>