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5" r:id="rId10"/>
    <p:sldId id="264" r:id="rId11"/>
    <p:sldId id="263" r:id="rId12"/>
    <p:sldId id="267" r:id="rId13"/>
    <p:sldId id="288" r:id="rId14"/>
    <p:sldId id="268" r:id="rId15"/>
    <p:sldId id="266" r:id="rId16"/>
    <p:sldId id="274" r:id="rId17"/>
    <p:sldId id="275" r:id="rId18"/>
    <p:sldId id="276" r:id="rId19"/>
    <p:sldId id="273" r:id="rId20"/>
    <p:sldId id="269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A7FF3-93E3-407A-80BA-ACFF88610EB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02A7659-2376-496F-A78E-593F58736577}">
      <dgm:prSet phldrT="[Texto]"/>
      <dgm:spPr/>
      <dgm:t>
        <a:bodyPr/>
        <a:lstStyle/>
        <a:p>
          <a:r>
            <a:rPr lang="es-ES" dirty="0" smtClean="0"/>
            <a:t>¿Qué voy a trabajar?</a:t>
          </a:r>
          <a:endParaRPr lang="es-ES" dirty="0"/>
        </a:p>
      </dgm:t>
    </dgm:pt>
    <dgm:pt modelId="{6B68B31D-A597-4FA2-9D47-0B54BFB762C7}" type="parTrans" cxnId="{A34AA194-8BD3-4F15-B770-591668FA4CED}">
      <dgm:prSet/>
      <dgm:spPr/>
      <dgm:t>
        <a:bodyPr/>
        <a:lstStyle/>
        <a:p>
          <a:endParaRPr lang="es-ES"/>
        </a:p>
      </dgm:t>
    </dgm:pt>
    <dgm:pt modelId="{08EE817C-718C-4E73-83AE-A058C6CE6B78}" type="sibTrans" cxnId="{A34AA194-8BD3-4F15-B770-591668FA4CED}">
      <dgm:prSet/>
      <dgm:spPr/>
      <dgm:t>
        <a:bodyPr/>
        <a:lstStyle/>
        <a:p>
          <a:endParaRPr lang="es-ES"/>
        </a:p>
      </dgm:t>
    </dgm:pt>
    <dgm:pt modelId="{F6B7E6CD-796B-473F-AE4D-EF909FD2C54B}">
      <dgm:prSet phldrT="[Texto]"/>
      <dgm:spPr/>
      <dgm:t>
        <a:bodyPr/>
        <a:lstStyle/>
        <a:p>
          <a:r>
            <a:rPr lang="es-ES" dirty="0" smtClean="0"/>
            <a:t>¿Cómo voy a conseguirlo?</a:t>
          </a:r>
          <a:endParaRPr lang="es-ES" dirty="0"/>
        </a:p>
      </dgm:t>
    </dgm:pt>
    <dgm:pt modelId="{13CF00B8-E3D8-4A4E-96E1-366724D670B5}" type="parTrans" cxnId="{04BBDFB1-0832-4B8E-9B6D-587DDE782FD8}">
      <dgm:prSet/>
      <dgm:spPr/>
      <dgm:t>
        <a:bodyPr/>
        <a:lstStyle/>
        <a:p>
          <a:endParaRPr lang="es-ES"/>
        </a:p>
      </dgm:t>
    </dgm:pt>
    <dgm:pt modelId="{770E0CC1-B20C-4C26-ACAF-CD10C71A74FA}" type="sibTrans" cxnId="{04BBDFB1-0832-4B8E-9B6D-587DDE782FD8}">
      <dgm:prSet/>
      <dgm:spPr/>
      <dgm:t>
        <a:bodyPr/>
        <a:lstStyle/>
        <a:p>
          <a:endParaRPr lang="es-ES"/>
        </a:p>
      </dgm:t>
    </dgm:pt>
    <dgm:pt modelId="{50842FFE-4208-4391-9356-529ACF835323}">
      <dgm:prSet phldrT="[Texto]"/>
      <dgm:spPr/>
      <dgm:t>
        <a:bodyPr/>
        <a:lstStyle/>
        <a:p>
          <a:r>
            <a:rPr lang="es-ES" dirty="0" smtClean="0"/>
            <a:t>Tareas iniciales</a:t>
          </a:r>
          <a:endParaRPr lang="es-ES" dirty="0"/>
        </a:p>
      </dgm:t>
    </dgm:pt>
    <dgm:pt modelId="{31C7DE91-2A1B-4679-A172-ED8019825530}" type="parTrans" cxnId="{CE9812E8-E4CA-4449-AFB5-3FF5FA2E375C}">
      <dgm:prSet/>
      <dgm:spPr/>
      <dgm:t>
        <a:bodyPr/>
        <a:lstStyle/>
        <a:p>
          <a:endParaRPr lang="es-ES"/>
        </a:p>
      </dgm:t>
    </dgm:pt>
    <dgm:pt modelId="{03906D85-D0E4-442D-9D56-D29313796187}" type="sibTrans" cxnId="{CE9812E8-E4CA-4449-AFB5-3FF5FA2E375C}">
      <dgm:prSet/>
      <dgm:spPr/>
      <dgm:t>
        <a:bodyPr/>
        <a:lstStyle/>
        <a:p>
          <a:endParaRPr lang="es-ES"/>
        </a:p>
      </dgm:t>
    </dgm:pt>
    <dgm:pt modelId="{92FF54E6-D09D-4466-BBB7-5154EFD8AD14}">
      <dgm:prSet phldrT="[Texto]"/>
      <dgm:spPr/>
      <dgm:t>
        <a:bodyPr/>
        <a:lstStyle/>
        <a:p>
          <a:r>
            <a:rPr lang="es-ES" dirty="0" smtClean="0"/>
            <a:t>Determinar dificultades del alumnado</a:t>
          </a:r>
          <a:endParaRPr lang="es-ES" dirty="0"/>
        </a:p>
      </dgm:t>
    </dgm:pt>
    <dgm:pt modelId="{1120FAEC-BD42-49AF-BB7C-74F43B36EFFD}" type="parTrans" cxnId="{435E295F-37E3-494B-AA80-391DE0E3D13A}">
      <dgm:prSet/>
      <dgm:spPr/>
      <dgm:t>
        <a:bodyPr/>
        <a:lstStyle/>
        <a:p>
          <a:endParaRPr lang="es-ES"/>
        </a:p>
      </dgm:t>
    </dgm:pt>
    <dgm:pt modelId="{20B29A22-1F17-43B1-95F6-32F62689553B}" type="sibTrans" cxnId="{435E295F-37E3-494B-AA80-391DE0E3D13A}">
      <dgm:prSet/>
      <dgm:spPr/>
      <dgm:t>
        <a:bodyPr/>
        <a:lstStyle/>
        <a:p>
          <a:endParaRPr lang="es-ES"/>
        </a:p>
      </dgm:t>
    </dgm:pt>
    <dgm:pt modelId="{4CAA78A5-360B-4B5D-A699-68ECB236638E}">
      <dgm:prSet phldrT="[Texto]"/>
      <dgm:spPr/>
      <dgm:t>
        <a:bodyPr/>
        <a:lstStyle/>
        <a:p>
          <a:r>
            <a:rPr lang="es-ES" dirty="0" smtClean="0"/>
            <a:t>Determinar dificultades del profesorado</a:t>
          </a:r>
          <a:endParaRPr lang="es-ES" dirty="0"/>
        </a:p>
      </dgm:t>
    </dgm:pt>
    <dgm:pt modelId="{6E877FE9-A58D-4F5B-9C45-57AB813871F4}" type="parTrans" cxnId="{181F3E31-C7B0-4510-A153-BA5371FF4530}">
      <dgm:prSet/>
      <dgm:spPr/>
      <dgm:t>
        <a:bodyPr/>
        <a:lstStyle/>
        <a:p>
          <a:endParaRPr lang="es-ES"/>
        </a:p>
      </dgm:t>
    </dgm:pt>
    <dgm:pt modelId="{471A3ED4-D554-4D54-90C1-A585728FDBE0}" type="sibTrans" cxnId="{181F3E31-C7B0-4510-A153-BA5371FF4530}">
      <dgm:prSet/>
      <dgm:spPr/>
      <dgm:t>
        <a:bodyPr/>
        <a:lstStyle/>
        <a:p>
          <a:endParaRPr lang="es-ES"/>
        </a:p>
      </dgm:t>
    </dgm:pt>
    <dgm:pt modelId="{4A7E731B-0949-48D4-AA07-CF0872D33C13}">
      <dgm:prSet phldrT="[Texto]"/>
      <dgm:spPr/>
      <dgm:t>
        <a:bodyPr/>
        <a:lstStyle/>
        <a:p>
          <a:r>
            <a:rPr lang="es-ES" dirty="0" smtClean="0"/>
            <a:t>¿Qué quiero conseguir?</a:t>
          </a:r>
          <a:endParaRPr lang="es-ES" dirty="0"/>
        </a:p>
      </dgm:t>
    </dgm:pt>
    <dgm:pt modelId="{26EEE93D-5C64-4D65-8925-95AF1311BAC5}" type="parTrans" cxnId="{1F19EDEE-FF9C-42E3-8EC9-6FE3507F44BA}">
      <dgm:prSet/>
      <dgm:spPr/>
      <dgm:t>
        <a:bodyPr/>
        <a:lstStyle/>
        <a:p>
          <a:endParaRPr lang="es-ES"/>
        </a:p>
      </dgm:t>
    </dgm:pt>
    <dgm:pt modelId="{29960FC2-1E27-47AA-8FF4-0DBBCA7723F1}" type="sibTrans" cxnId="{1F19EDEE-FF9C-42E3-8EC9-6FE3507F44BA}">
      <dgm:prSet/>
      <dgm:spPr/>
      <dgm:t>
        <a:bodyPr/>
        <a:lstStyle/>
        <a:p>
          <a:endParaRPr lang="es-ES"/>
        </a:p>
      </dgm:t>
    </dgm:pt>
    <dgm:pt modelId="{6BEBFC9F-ED77-4949-8ED2-0FCF246FEC06}">
      <dgm:prSet phldrT="[Texto]"/>
      <dgm:spPr/>
      <dgm:t>
        <a:bodyPr/>
        <a:lstStyle/>
        <a:p>
          <a:r>
            <a:rPr lang="es-ES" dirty="0" smtClean="0"/>
            <a:t>¿Cómo lo voy a evaluar?</a:t>
          </a:r>
          <a:endParaRPr lang="es-ES" dirty="0"/>
        </a:p>
      </dgm:t>
    </dgm:pt>
    <dgm:pt modelId="{2C9CB607-F79F-4431-8D0B-260D0D3B99FD}" type="parTrans" cxnId="{47509911-B830-4526-A3AD-58847F0E0211}">
      <dgm:prSet/>
      <dgm:spPr/>
      <dgm:t>
        <a:bodyPr/>
        <a:lstStyle/>
        <a:p>
          <a:endParaRPr lang="es-ES"/>
        </a:p>
      </dgm:t>
    </dgm:pt>
    <dgm:pt modelId="{DD4FACDF-BB16-420F-B374-6F30C93275C1}" type="sibTrans" cxnId="{47509911-B830-4526-A3AD-58847F0E0211}">
      <dgm:prSet/>
      <dgm:spPr/>
      <dgm:t>
        <a:bodyPr/>
        <a:lstStyle/>
        <a:p>
          <a:endParaRPr lang="es-ES"/>
        </a:p>
      </dgm:t>
    </dgm:pt>
    <dgm:pt modelId="{68F70AC3-2FA5-4F31-8C65-215E8E5B3214}">
      <dgm:prSet phldrT="[Texto]"/>
      <dgm:spPr/>
      <dgm:t>
        <a:bodyPr/>
        <a:lstStyle/>
        <a:p>
          <a:r>
            <a:rPr lang="es-ES" dirty="0" smtClean="0"/>
            <a:t>Para que sea una actividad de lengua oral</a:t>
          </a:r>
          <a:endParaRPr lang="es-ES" dirty="0"/>
        </a:p>
      </dgm:t>
    </dgm:pt>
    <dgm:pt modelId="{86CDBB4F-730A-48E4-9E52-68B3BB437E86}" type="sibTrans" cxnId="{42CBB23B-5511-4812-A8BE-3B13B66E4E6E}">
      <dgm:prSet/>
      <dgm:spPr/>
      <dgm:t>
        <a:bodyPr/>
        <a:lstStyle/>
        <a:p>
          <a:endParaRPr lang="es-ES"/>
        </a:p>
      </dgm:t>
    </dgm:pt>
    <dgm:pt modelId="{0DA0C92A-DEF2-42B7-8A3E-A8D53E4BD23D}" type="parTrans" cxnId="{42CBB23B-5511-4812-A8BE-3B13B66E4E6E}">
      <dgm:prSet/>
      <dgm:spPr/>
      <dgm:t>
        <a:bodyPr/>
        <a:lstStyle/>
        <a:p>
          <a:endParaRPr lang="es-ES"/>
        </a:p>
      </dgm:t>
    </dgm:pt>
    <dgm:pt modelId="{141066CE-C402-4958-8170-B5366F8E1850}" type="pres">
      <dgm:prSet presAssocID="{B48A7FF3-93E3-407A-80BA-ACFF88610E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034B28-A8B5-4B69-879E-B7874989E7EF}" type="pres">
      <dgm:prSet presAssocID="{68F70AC3-2FA5-4F31-8C65-215E8E5B3214}" presName="composite" presStyleCnt="0"/>
      <dgm:spPr/>
    </dgm:pt>
    <dgm:pt modelId="{61AC5071-E43E-498F-9A61-588EC07512E7}" type="pres">
      <dgm:prSet presAssocID="{68F70AC3-2FA5-4F31-8C65-215E8E5B321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29AED-EA43-4097-84DF-68122812D15A}" type="pres">
      <dgm:prSet presAssocID="{68F70AC3-2FA5-4F31-8C65-215E8E5B321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4AE62-135A-4B4D-8F64-52C1F1C39496}" type="pres">
      <dgm:prSet presAssocID="{86CDBB4F-730A-48E4-9E52-68B3BB437E86}" presName="space" presStyleCnt="0"/>
      <dgm:spPr/>
    </dgm:pt>
    <dgm:pt modelId="{1FBFD3CA-571A-46AC-A052-404F605C00FE}" type="pres">
      <dgm:prSet presAssocID="{50842FFE-4208-4391-9356-529ACF835323}" presName="composite" presStyleCnt="0"/>
      <dgm:spPr/>
    </dgm:pt>
    <dgm:pt modelId="{852E1535-1771-4225-B57F-A2AF284107F4}" type="pres">
      <dgm:prSet presAssocID="{50842FFE-4208-4391-9356-529ACF83532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38BD8-15A5-4324-9D52-6723A8234816}" type="pres">
      <dgm:prSet presAssocID="{50842FFE-4208-4391-9356-529ACF83532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19EDEE-FF9C-42E3-8EC9-6FE3507F44BA}" srcId="{68F70AC3-2FA5-4F31-8C65-215E8E5B3214}" destId="{4A7E731B-0949-48D4-AA07-CF0872D33C13}" srcOrd="1" destOrd="0" parTransId="{26EEE93D-5C64-4D65-8925-95AF1311BAC5}" sibTransId="{29960FC2-1E27-47AA-8FF4-0DBBCA7723F1}"/>
    <dgm:cxn modelId="{0F4562B2-2257-4F84-9D05-D84650A9AC6F}" type="presOf" srcId="{4CAA78A5-360B-4B5D-A699-68ECB236638E}" destId="{DEC38BD8-15A5-4324-9D52-6723A8234816}" srcOrd="0" destOrd="1" presId="urn:microsoft.com/office/officeart/2005/8/layout/hList1"/>
    <dgm:cxn modelId="{EBEBC0D7-2FA0-476B-AC32-439E207BA2CE}" type="presOf" srcId="{6BEBFC9F-ED77-4949-8ED2-0FCF246FEC06}" destId="{00929AED-EA43-4097-84DF-68122812D15A}" srcOrd="0" destOrd="3" presId="urn:microsoft.com/office/officeart/2005/8/layout/hList1"/>
    <dgm:cxn modelId="{E57A0218-B252-4F1A-B9A6-63BFB71EC07C}" type="presOf" srcId="{92FF54E6-D09D-4466-BBB7-5154EFD8AD14}" destId="{DEC38BD8-15A5-4324-9D52-6723A8234816}" srcOrd="0" destOrd="0" presId="urn:microsoft.com/office/officeart/2005/8/layout/hList1"/>
    <dgm:cxn modelId="{EB682CBA-75EB-4582-909E-DD25915B5602}" type="presOf" srcId="{4A7E731B-0949-48D4-AA07-CF0872D33C13}" destId="{00929AED-EA43-4097-84DF-68122812D15A}" srcOrd="0" destOrd="1" presId="urn:microsoft.com/office/officeart/2005/8/layout/hList1"/>
    <dgm:cxn modelId="{24A96FE8-A24B-49E5-9C58-7CF3CE4BBAFA}" type="presOf" srcId="{50842FFE-4208-4391-9356-529ACF835323}" destId="{852E1535-1771-4225-B57F-A2AF284107F4}" srcOrd="0" destOrd="0" presId="urn:microsoft.com/office/officeart/2005/8/layout/hList1"/>
    <dgm:cxn modelId="{CE9812E8-E4CA-4449-AFB5-3FF5FA2E375C}" srcId="{B48A7FF3-93E3-407A-80BA-ACFF88610EB9}" destId="{50842FFE-4208-4391-9356-529ACF835323}" srcOrd="1" destOrd="0" parTransId="{31C7DE91-2A1B-4679-A172-ED8019825530}" sibTransId="{03906D85-D0E4-442D-9D56-D29313796187}"/>
    <dgm:cxn modelId="{04BBDFB1-0832-4B8E-9B6D-587DDE782FD8}" srcId="{68F70AC3-2FA5-4F31-8C65-215E8E5B3214}" destId="{F6B7E6CD-796B-473F-AE4D-EF909FD2C54B}" srcOrd="2" destOrd="0" parTransId="{13CF00B8-E3D8-4A4E-96E1-366724D670B5}" sibTransId="{770E0CC1-B20C-4C26-ACAF-CD10C71A74FA}"/>
    <dgm:cxn modelId="{47509911-B830-4526-A3AD-58847F0E0211}" srcId="{68F70AC3-2FA5-4F31-8C65-215E8E5B3214}" destId="{6BEBFC9F-ED77-4949-8ED2-0FCF246FEC06}" srcOrd="3" destOrd="0" parTransId="{2C9CB607-F79F-4431-8D0B-260D0D3B99FD}" sibTransId="{DD4FACDF-BB16-420F-B374-6F30C93275C1}"/>
    <dgm:cxn modelId="{A34AA194-8BD3-4F15-B770-591668FA4CED}" srcId="{68F70AC3-2FA5-4F31-8C65-215E8E5B3214}" destId="{B02A7659-2376-496F-A78E-593F58736577}" srcOrd="0" destOrd="0" parTransId="{6B68B31D-A597-4FA2-9D47-0B54BFB762C7}" sibTransId="{08EE817C-718C-4E73-83AE-A058C6CE6B78}"/>
    <dgm:cxn modelId="{435E295F-37E3-494B-AA80-391DE0E3D13A}" srcId="{50842FFE-4208-4391-9356-529ACF835323}" destId="{92FF54E6-D09D-4466-BBB7-5154EFD8AD14}" srcOrd="0" destOrd="0" parTransId="{1120FAEC-BD42-49AF-BB7C-74F43B36EFFD}" sibTransId="{20B29A22-1F17-43B1-95F6-32F62689553B}"/>
    <dgm:cxn modelId="{6A6AFB06-7AA9-4BDA-8CC1-DF1EC273E649}" type="presOf" srcId="{B48A7FF3-93E3-407A-80BA-ACFF88610EB9}" destId="{141066CE-C402-4958-8170-B5366F8E1850}" srcOrd="0" destOrd="0" presId="urn:microsoft.com/office/officeart/2005/8/layout/hList1"/>
    <dgm:cxn modelId="{181F3E31-C7B0-4510-A153-BA5371FF4530}" srcId="{50842FFE-4208-4391-9356-529ACF835323}" destId="{4CAA78A5-360B-4B5D-A699-68ECB236638E}" srcOrd="1" destOrd="0" parTransId="{6E877FE9-A58D-4F5B-9C45-57AB813871F4}" sibTransId="{471A3ED4-D554-4D54-90C1-A585728FDBE0}"/>
    <dgm:cxn modelId="{42CBB23B-5511-4812-A8BE-3B13B66E4E6E}" srcId="{B48A7FF3-93E3-407A-80BA-ACFF88610EB9}" destId="{68F70AC3-2FA5-4F31-8C65-215E8E5B3214}" srcOrd="0" destOrd="0" parTransId="{0DA0C92A-DEF2-42B7-8A3E-A8D53E4BD23D}" sibTransId="{86CDBB4F-730A-48E4-9E52-68B3BB437E86}"/>
    <dgm:cxn modelId="{5D7EDA40-A12D-4957-8F78-A71A38239B1B}" type="presOf" srcId="{68F70AC3-2FA5-4F31-8C65-215E8E5B3214}" destId="{61AC5071-E43E-498F-9A61-588EC07512E7}" srcOrd="0" destOrd="0" presId="urn:microsoft.com/office/officeart/2005/8/layout/hList1"/>
    <dgm:cxn modelId="{A83DC2BE-25A0-48BF-BAD6-23F8A0AADF06}" type="presOf" srcId="{F6B7E6CD-796B-473F-AE4D-EF909FD2C54B}" destId="{00929AED-EA43-4097-84DF-68122812D15A}" srcOrd="0" destOrd="2" presId="urn:microsoft.com/office/officeart/2005/8/layout/hList1"/>
    <dgm:cxn modelId="{A167D27F-67D3-4092-937F-28728EF2D963}" type="presOf" srcId="{B02A7659-2376-496F-A78E-593F58736577}" destId="{00929AED-EA43-4097-84DF-68122812D15A}" srcOrd="0" destOrd="0" presId="urn:microsoft.com/office/officeart/2005/8/layout/hList1"/>
    <dgm:cxn modelId="{494ABA15-91D2-45D5-9797-8329AB9C4608}" type="presParOf" srcId="{141066CE-C402-4958-8170-B5366F8E1850}" destId="{90034B28-A8B5-4B69-879E-B7874989E7EF}" srcOrd="0" destOrd="0" presId="urn:microsoft.com/office/officeart/2005/8/layout/hList1"/>
    <dgm:cxn modelId="{98DDD353-30A0-418B-8698-A704110A1830}" type="presParOf" srcId="{90034B28-A8B5-4B69-879E-B7874989E7EF}" destId="{61AC5071-E43E-498F-9A61-588EC07512E7}" srcOrd="0" destOrd="0" presId="urn:microsoft.com/office/officeart/2005/8/layout/hList1"/>
    <dgm:cxn modelId="{E7BD9477-66C2-4159-8C58-00C4351EC256}" type="presParOf" srcId="{90034B28-A8B5-4B69-879E-B7874989E7EF}" destId="{00929AED-EA43-4097-84DF-68122812D15A}" srcOrd="1" destOrd="0" presId="urn:microsoft.com/office/officeart/2005/8/layout/hList1"/>
    <dgm:cxn modelId="{979FC558-DE8A-408F-A6EC-1239AA24F691}" type="presParOf" srcId="{141066CE-C402-4958-8170-B5366F8E1850}" destId="{0574AE62-135A-4B4D-8F64-52C1F1C39496}" srcOrd="1" destOrd="0" presId="urn:microsoft.com/office/officeart/2005/8/layout/hList1"/>
    <dgm:cxn modelId="{494696EC-6C3C-4BA8-9F9E-C14364D00FFE}" type="presParOf" srcId="{141066CE-C402-4958-8170-B5366F8E1850}" destId="{1FBFD3CA-571A-46AC-A052-404F605C00FE}" srcOrd="2" destOrd="0" presId="urn:microsoft.com/office/officeart/2005/8/layout/hList1"/>
    <dgm:cxn modelId="{BE30AD0F-4890-4113-A273-E039A9793E62}" type="presParOf" srcId="{1FBFD3CA-571A-46AC-A052-404F605C00FE}" destId="{852E1535-1771-4225-B57F-A2AF284107F4}" srcOrd="0" destOrd="0" presId="urn:microsoft.com/office/officeart/2005/8/layout/hList1"/>
    <dgm:cxn modelId="{E7B66AE9-2DE1-4C68-BD51-F3030708A850}" type="presParOf" srcId="{1FBFD3CA-571A-46AC-A052-404F605C00FE}" destId="{DEC38BD8-15A5-4324-9D52-6723A82348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C5071-E43E-498F-9A61-588EC07512E7}">
      <dsp:nvSpPr>
        <dsp:cNvPr id="0" name=""/>
        <dsp:cNvSpPr/>
      </dsp:nvSpPr>
      <dsp:spPr>
        <a:xfrm>
          <a:off x="39" y="45249"/>
          <a:ext cx="3798093" cy="14632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Para que sea una actividad de lengua oral</a:t>
          </a:r>
          <a:endParaRPr lang="es-ES" sz="3200" kern="1200" dirty="0"/>
        </a:p>
      </dsp:txBody>
      <dsp:txXfrm>
        <a:off x="39" y="45249"/>
        <a:ext cx="3798093" cy="1463208"/>
      </dsp:txXfrm>
    </dsp:sp>
    <dsp:sp modelId="{00929AED-EA43-4097-84DF-68122812D15A}">
      <dsp:nvSpPr>
        <dsp:cNvPr id="0" name=""/>
        <dsp:cNvSpPr/>
      </dsp:nvSpPr>
      <dsp:spPr>
        <a:xfrm>
          <a:off x="39" y="1508457"/>
          <a:ext cx="3798093" cy="3864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¿Qué voy a trabajar?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¿Qué quiero conseguir?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¿Cómo voy a conseguirlo?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¿Cómo lo voy a evaluar?</a:t>
          </a:r>
          <a:endParaRPr lang="es-ES" sz="3200" kern="1200" dirty="0"/>
        </a:p>
      </dsp:txBody>
      <dsp:txXfrm>
        <a:off x="39" y="1508457"/>
        <a:ext cx="3798093" cy="3864960"/>
      </dsp:txXfrm>
    </dsp:sp>
    <dsp:sp modelId="{852E1535-1771-4225-B57F-A2AF284107F4}">
      <dsp:nvSpPr>
        <dsp:cNvPr id="0" name=""/>
        <dsp:cNvSpPr/>
      </dsp:nvSpPr>
      <dsp:spPr>
        <a:xfrm>
          <a:off x="4329866" y="45249"/>
          <a:ext cx="3798093" cy="1463208"/>
        </a:xfrm>
        <a:prstGeom prst="rect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accent4">
              <a:hueOff val="-989414"/>
              <a:satOff val="-5690"/>
              <a:lumOff val="-4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Tareas iniciales</a:t>
          </a:r>
          <a:endParaRPr lang="es-ES" sz="3200" kern="1200" dirty="0"/>
        </a:p>
      </dsp:txBody>
      <dsp:txXfrm>
        <a:off x="4329866" y="45249"/>
        <a:ext cx="3798093" cy="1463208"/>
      </dsp:txXfrm>
    </dsp:sp>
    <dsp:sp modelId="{DEC38BD8-15A5-4324-9D52-6723A8234816}">
      <dsp:nvSpPr>
        <dsp:cNvPr id="0" name=""/>
        <dsp:cNvSpPr/>
      </dsp:nvSpPr>
      <dsp:spPr>
        <a:xfrm>
          <a:off x="4329866" y="1508457"/>
          <a:ext cx="3798093" cy="3864960"/>
        </a:xfrm>
        <a:prstGeom prst="rect">
          <a:avLst/>
        </a:prstGeom>
        <a:solidFill>
          <a:schemeClr val="accent4">
            <a:tint val="40000"/>
            <a:alpha val="90000"/>
            <a:hueOff val="-1005026"/>
            <a:satOff val="-7915"/>
            <a:lumOff val="-92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005026"/>
              <a:satOff val="-7915"/>
              <a:lumOff val="-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Determinar dificultades del alumnado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Determinar dificultades del profesorado</a:t>
          </a:r>
          <a:endParaRPr lang="es-ES" sz="3200" kern="1200" dirty="0"/>
        </a:p>
      </dsp:txBody>
      <dsp:txXfrm>
        <a:off x="4329866" y="1508457"/>
        <a:ext cx="3798093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oralidad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M. Carmen Ramos </a:t>
            </a:r>
            <a:r>
              <a:rPr lang="es-ES" dirty="0" err="1" smtClean="0"/>
              <a:t>sánchez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22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9387"/>
          </a:xfrm>
        </p:spPr>
        <p:txBody>
          <a:bodyPr>
            <a:normAutofit fontScale="90000"/>
          </a:bodyPr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Dificultades para enseñar la lengua oral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35" y="2045398"/>
            <a:ext cx="5520691" cy="366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9985248" y="1412319"/>
            <a:ext cx="148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Folio giratorio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8720" y="2962656"/>
            <a:ext cx="2447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1.- Alumnado</a:t>
            </a:r>
          </a:p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2.- Profesorado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9387"/>
          </a:xfrm>
        </p:spPr>
        <p:txBody>
          <a:bodyPr>
            <a:normAutofit fontScale="90000"/>
          </a:bodyPr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Dificultades para enseñar la lengua oral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35" y="2045398"/>
            <a:ext cx="5520691" cy="366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8"/>
          <p:cNvSpPr txBox="1"/>
          <p:nvPr/>
        </p:nvSpPr>
        <p:spPr>
          <a:xfrm>
            <a:off x="191399" y="1783788"/>
            <a:ext cx="724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Perdida de una tradición retórica-</a:t>
            </a:r>
            <a:r>
              <a:rPr lang="es-ES" sz="2800" dirty="0" err="1" smtClean="0">
                <a:solidFill>
                  <a:schemeClr val="accent5">
                    <a:lumMod val="50000"/>
                  </a:schemeClr>
                </a:solidFill>
              </a:rPr>
              <a:t>gramaticalismo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5135" y="2741586"/>
            <a:ext cx="5254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Falta de conocimientos científicos y </a:t>
            </a:r>
          </a:p>
          <a:p>
            <a:r>
              <a:rPr lang="es-ES" sz="2800" dirty="0" smtClean="0"/>
              <a:t>didácticos sobre oralidad</a:t>
            </a:r>
            <a:endParaRPr lang="es-ES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1399" y="4130271"/>
            <a:ext cx="4413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Creencia de que a hablar se </a:t>
            </a:r>
          </a:p>
          <a:p>
            <a:r>
              <a:rPr lang="es-ES" sz="2800" dirty="0" smtClean="0"/>
              <a:t>aprende espontáneamente</a:t>
            </a:r>
            <a:endParaRPr lang="es-E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5135" y="5705856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Prestigio de la lengua escrita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62872" y="160934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profesorado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86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9387"/>
          </a:xfrm>
        </p:spPr>
        <p:txBody>
          <a:bodyPr>
            <a:normAutofit fontScale="90000"/>
          </a:bodyPr>
          <a:lstStyle/>
          <a:p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Dificultades para enseñar la lengua oral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35" y="2045398"/>
            <a:ext cx="5520691" cy="366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8"/>
          <p:cNvSpPr txBox="1"/>
          <p:nvPr/>
        </p:nvSpPr>
        <p:spPr>
          <a:xfrm>
            <a:off x="-76108" y="1752970"/>
            <a:ext cx="58862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Plano fonológico: falta de expresividad</a:t>
            </a: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dicción monótona</a:t>
            </a: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sustituciones-omisiones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5705856"/>
            <a:ext cx="8054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Plano pragmático: contaminación de lo oral y lo escrito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3467803"/>
            <a:ext cx="5783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Plano </a:t>
            </a:r>
            <a:r>
              <a:rPr lang="es-ES" sz="2800" dirty="0" err="1" smtClean="0">
                <a:solidFill>
                  <a:schemeClr val="accent5">
                    <a:lumMod val="50000"/>
                  </a:schemeClr>
                </a:solidFill>
              </a:rPr>
              <a:t>morfosintástico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: concordancia</a:t>
            </a: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muletilla</a:t>
            </a:r>
          </a:p>
          <a:p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tiempos verbales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4921026"/>
            <a:ext cx="428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Plano textual: falta de ideas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62872" y="160934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Alumnado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7055" y="6229076"/>
            <a:ext cx="4288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Falta de memoria y atención</a:t>
            </a: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69846" y="3931598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COMPRENSIÓN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7848" y="3774556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EXPRESIÓN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69664" y="1060704"/>
            <a:ext cx="329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</a:rPr>
              <a:t>DOS PROCESOS</a:t>
            </a:r>
            <a:endParaRPr lang="es-E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 rot="2460213">
            <a:off x="3462377" y="1826684"/>
            <a:ext cx="584890" cy="2180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 rot="19405339">
            <a:off x="7261022" y="1666581"/>
            <a:ext cx="584890" cy="2180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983480" y="5660136"/>
            <a:ext cx="167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VOCABULARIO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280" t="11922" r="19024" b="12522"/>
          <a:stretch/>
        </p:blipFill>
        <p:spPr>
          <a:xfrm>
            <a:off x="1143000" y="63820"/>
            <a:ext cx="9702800" cy="67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388" t="15895" r="15972" b="12550"/>
          <a:stretch/>
        </p:blipFill>
        <p:spPr>
          <a:xfrm>
            <a:off x="1447800" y="1333500"/>
            <a:ext cx="9283700" cy="5524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368300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</a:rPr>
              <a:t>FUCIONAMIENTO DEL PROCESO DE EXPRESIÓN ORAL</a:t>
            </a:r>
            <a:endParaRPr lang="es-E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086" y="344197"/>
            <a:ext cx="10364451" cy="78051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Estrategias para el desarrollo de la lengua oral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311" y="1318022"/>
            <a:ext cx="11430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1.- DE AUTOAFIRMACIÓN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defender derechos o necesidades, opiniones, planteamientos, justificar comportamientos, etc.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2.- DE REGULACIÓN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guiar u orientar la actividad propia o ajena, corregir o supervisar conductas, colaborar, apoyar, criticar, dar instrucciones, ...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3.- DE RELACIÓN TEMPORAL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relatar hechos, experiencias, propuestas del pasado o del presente y anticipar posibilidades de futuro, secuenciar actos o episodios.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4.- DE RELACIÓN ESPACIAL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describir lugares, situaciones, ámbitos lejanos al propio, ubicar hechos, inventos, escenarios, ...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756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3232" y="822282"/>
            <a:ext cx="11073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5.- DE ARGUMENTACIÓN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: defender o cuestionar opiniones, carencias, concepciones, actitudes; explicar, reconocer, caracterizar, definir, relacionar causa y efecto, comparar, informar, inducir, deducir, resumir, realizar hipótesis, ... </a:t>
            </a: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6.-DE PROYECCIÓN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: identificarse con los sentimientos, propuestas, etc., de otros o diferenciarse de ellos ...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7.- DE SIMULACIÓN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proponer hipótesis y suponer consecuencias, necesidades, riesgos, dar alternativas, predecir acontecimientos ...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8.- DE CREACIÓN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elaborar propuestas nuevas, innovar en técnicas de trabajo, generar conclusiones personales, imaginar, fantasear, .... </a:t>
            </a:r>
          </a:p>
        </p:txBody>
      </p:sp>
    </p:spTree>
    <p:extLst>
      <p:ext uri="{BB962C8B-B14F-4D97-AF65-F5344CB8AC3E}">
        <p14:creationId xmlns:p14="http://schemas.microsoft.com/office/powerpoint/2010/main" val="38395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455" y="2529613"/>
            <a:ext cx="10364451" cy="74393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¿CREAMOS SITUACIONES DE COMUNICACIÓN ORAL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b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900" b="1" dirty="0" smtClean="0">
                <a:solidFill>
                  <a:schemeClr val="bg2">
                    <a:lumMod val="50000"/>
                  </a:schemeClr>
                </a:solidFill>
              </a:rPr>
              <a:t>1,2,4</a:t>
            </a:r>
            <a:endParaRPr lang="es-ES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3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4983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COMENZAMOS: ESTABLEZCAMOS UN PLAN  </a:t>
            </a:r>
            <a:r>
              <a:rPr lang="es-ES" dirty="0" smtClean="0"/>
              <a:t> 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43086" y="1653540"/>
            <a:ext cx="10363826" cy="4610100"/>
          </a:xfrm>
        </p:spPr>
        <p:txBody>
          <a:bodyPr>
            <a:normAutofit fontScale="85000" lnSpcReduction="20000"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NORMAS CONSENSUADAS Y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COMUNES</a:t>
            </a:r>
          </a:p>
          <a:p>
            <a:endParaRPr lang="es-E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PROGRAMAR Y EVALUAR SITEMÁTICAMENTE LOS OBJETIVOS, CONTENIDOS Y ACTIVIDADES DE LA LENGUA ORAL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TRABAJAR 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TANTO EL LENGUAJE FORMAL COMO EL INFORMAL</a:t>
            </a:r>
          </a:p>
          <a:p>
            <a:pPr marL="0" indent="0">
              <a:buNone/>
            </a:pPr>
            <a:r>
              <a:rPr lang="es-ES" dirty="0" smtClean="0"/>
              <a:t>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51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98219"/>
          </a:xfrm>
        </p:spPr>
        <p:txBody>
          <a:bodyPr/>
          <a:lstStyle/>
          <a:p>
            <a:r>
              <a:rPr lang="es-ES" dirty="0" smtClean="0"/>
              <a:t>Dimensiones de la oralidad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840621" y="1481328"/>
            <a:ext cx="4764649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0"/>
                <a:solidFill>
                  <a:schemeClr val="tx1"/>
                </a:solidFill>
              </a:rPr>
              <a:t>PSICOLÓGICA</a:t>
            </a:r>
            <a:endParaRPr lang="es-E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67470" y="3527107"/>
            <a:ext cx="4764649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0"/>
                <a:solidFill>
                  <a:schemeClr val="tx1"/>
                </a:solidFill>
              </a:rPr>
              <a:t>SOCIOCULTURAL</a:t>
            </a:r>
            <a:endParaRPr lang="es-E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67470" y="2451735"/>
            <a:ext cx="4764649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0"/>
                <a:solidFill>
                  <a:schemeClr val="tx1"/>
                </a:solidFill>
              </a:rPr>
              <a:t>LINGÜÍSTICA</a:t>
            </a:r>
            <a:endParaRPr lang="es-E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67469" y="4602479"/>
            <a:ext cx="4764649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0"/>
                <a:solidFill>
                  <a:schemeClr val="tx1"/>
                </a:solidFill>
              </a:rPr>
              <a:t>CURRICULAR </a:t>
            </a:r>
            <a:endParaRPr lang="es-E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67468" y="5677851"/>
            <a:ext cx="4764649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0"/>
                <a:solidFill>
                  <a:schemeClr val="tx1"/>
                </a:solidFill>
              </a:rPr>
              <a:t>PEDAGÓGICA</a:t>
            </a:r>
            <a:endParaRPr lang="es-E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AutoShape 2" descr="Resultado de imagen de IMÁGENES ORAL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imÃ¡genes lib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r="697"/>
          <a:stretch/>
        </p:blipFill>
        <p:spPr bwMode="auto">
          <a:xfrm>
            <a:off x="7107810" y="2271860"/>
            <a:ext cx="3572759" cy="312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5553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2783"/>
          </a:xfrm>
        </p:spPr>
        <p:txBody>
          <a:bodyPr>
            <a:normAutofit fontScale="90000"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TIPOLOGÍA DE ACTIVIDADES: EXPRESIÓN ORAL</a:t>
            </a:r>
            <a:b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para iniciar al alumnado en la toma de decisiones y el dominio progresivo de le expresión oral</a:t>
            </a:r>
            <a:endParaRPr lang="es-E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9599" y="1923702"/>
            <a:ext cx="487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TRABAJAR MUCHO EL VOCABULARIO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599" y="2438400"/>
            <a:ext cx="1056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ENSEÑAR A DEFINIR:( Es un género discursivo expositivo: trasmite información precisa)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46400" y="3543300"/>
            <a:ext cx="5531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Definir: 5 pasos para su aprendizaje: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1.- Generalidades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2.- Función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3.- Características: rasgos que lo diferencia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4.- Comparación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5.- Sinonimia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1873839"/>
            <a:ext cx="11411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	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1.- LA DISCRIMINACIÓN AUDITIVA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para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iniciar el aprendizaje de la escucha, la sensibilización al sonido y la discriminación.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	-   Identificar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sonidos usuales de la naturaleza, de animales, de objetos, de humanos, hechos y fenómenos de la vida diaria sin apoyo visual.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Discriminar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sonidos atendiendo a su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intensidad y duración.</a:t>
            </a:r>
          </a:p>
          <a:p>
            <a:pPr marL="742950" lvl="1" indent="-285750">
              <a:buFontTx/>
              <a:buChar char="-"/>
            </a:pP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2.- LA DISCRIMINACIÓN FONÉTICA Y  MEMORIA AUDITIVA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de sonidos, melodías, fonemas y palabras).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Discriminar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e identificar fonemas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Asociar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fonemas o sílabas a determinados gestos o grafismos.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Desarrollar la memoria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auditiva </a:t>
            </a:r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85032" y="784930"/>
            <a:ext cx="345075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/>
              <a:t>1</a:t>
            </a:r>
            <a:r>
              <a:rPr lang="es-ES" sz="2400" dirty="0" smtClean="0"/>
              <a:t>.-ACTIVIDADES INICIALES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7951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30639" y="400550"/>
            <a:ext cx="6176691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2. ACTIVIDADES DE PRONUNCIACIÓN Y ENTONACIÓN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7472" y="1010972"/>
            <a:ext cx="11512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Ejercicios de visualización fonética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Ejercicios de trabalenguas.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Pregones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Canciones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Lectura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en voz alta.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Audiciones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(poesía, cuentos...) leídos por adultos, por otros niños, grabados en CD o MP3...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Ejercicios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sobre esquemas fonológicos de frases: bajar el tono, subirlo, mantenerlo igual...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Ejercicios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de impregnación (lectura correcta) de palabras y de textos con obstáculos en la boca para forzar la articulación correcta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Cantar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canciones con cambio de vocales (Ej. Cuando Fernando VII…, Bartolo tenía una flauta…; etc.) o hablar con una sola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vocal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Inventar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rimas (por ejemplo, con los nombres de los niños: “Raúl vive en un baúl, “Sara se lava la cara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Crear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retahílas encadenadas 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Imitar sonidos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Repetir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frases variando el tono de forma que reflejen estados de ánimos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Trabajar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el control del tono de voz y el ritmo de elocución (velocidad).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Dar énfasis a las distintas palabras de una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frase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4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4440" y="2274838"/>
            <a:ext cx="9253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TAREAS CON VACÍOS DE INFORMACIÓN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Provocamos al alumnado a preguntar para obtener información que le falta para solucionar un problema previamente expuesto. </a:t>
            </a:r>
          </a:p>
          <a:p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TORMENTA DE IDEAS (BRAINSTORMING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Debemos lograr el máximo de respuestas creativas ante un estímulo.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¿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Qué otro título podríamos dar al cuento “Caperucita Roja”? ¿Por qué?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64408" y="914400"/>
            <a:ext cx="608820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3.-ACTIVIDADES DE PREGUNTAS Y RESPUESTAS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2298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1408" y="850392"/>
            <a:ext cx="64148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4.-ACTIVIDADES BASADAS EN DRAMATIZACIONES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014984" y="1773258"/>
            <a:ext cx="9701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JUEGO DE ROLES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Se asumen roles y se debe interactuar comunicativamente conforme a ellos. Ej. Eres el lobo feroz </a:t>
            </a:r>
          </a:p>
          <a:p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CREACIÓN COLECTIVA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Construcción de un texto dramático y representación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ESCENIFICACIONES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representar una obra</a:t>
            </a: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DRAMATIZAR SITUACIONES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para practicar rutinas comunicativas</a:t>
            </a:r>
          </a:p>
          <a:p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IMPROVISACIÓN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Se reacciona ante un estímulo proyectando la propia personalidad. </a:t>
            </a:r>
          </a:p>
        </p:txBody>
      </p:sp>
    </p:spTree>
    <p:extLst>
      <p:ext uri="{BB962C8B-B14F-4D97-AF65-F5344CB8AC3E}">
        <p14:creationId xmlns:p14="http://schemas.microsoft.com/office/powerpoint/2010/main" val="135028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3624" y="685800"/>
            <a:ext cx="853708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5.- ACTIVIDADES BASADAS EN ESTÍMULOS AUDITIVOS O VISUALES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122121" y="1424678"/>
            <a:ext cx="1025351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AUDIOVISUALES: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Comentarlos, resumirlos, cambiarlos, criticarlos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IMÁGENES: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Describirlas, integrarlas en un contexto espaciotemporal, 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inventar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el antes y el después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SONIDOS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Identificarlos, describirlos, contextualizarlos, integrarlos en una historia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400" dirty="0"/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DOBLAJE DE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PELÍCULAS (</a:t>
            </a:r>
            <a:r>
              <a:rPr lang="es-ES" sz="2400" b="1" dirty="0" err="1" smtClean="0">
                <a:solidFill>
                  <a:schemeClr val="accent5">
                    <a:lumMod val="50000"/>
                  </a:schemeClr>
                </a:solidFill>
              </a:rPr>
              <a:t>madlipz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SONOTECA</a:t>
            </a:r>
          </a:p>
          <a:p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AUDIOGUÍAS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dirty="0" smtClean="0"/>
              <a:t> </a:t>
            </a:r>
          </a:p>
          <a:p>
            <a:endParaRPr lang="es-ES" sz="2400" dirty="0"/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3119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5144" y="713232"/>
            <a:ext cx="717555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6.- ACTIVIDADES BASADAS EN ITERACCIÓN DEL GRUPO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512064" y="1174897"/>
            <a:ext cx="108996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UTILIZAR FORMA COTIDIANAS DE SALUDO, PETICIÓN DE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PALABRA</a:t>
            </a: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HABLAR DE UNO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MISMO</a:t>
            </a: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CREAR RELATOS COLECIVOS</a:t>
            </a: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JUEGOS DE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MÍMICA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EL GRAN BAZAR: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Los alumnos circulan libremente por el aula y a una señal deben pararse y entablar una conversación con el compañero/a más cercano/a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EL ESPEJO: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Diálogo en que un alumno/a debe expresar la opinión de su compañero, tras un juego de preguntas y respuestas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ROMPECABEZAS: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Se reparte información entre los miembros de un grupo y entre todos deben componerla. 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CONVERSACIONES PARTICIPATIVAS: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Se propone un tema y todos deben participar y para que quede constancia de ello se va pasando un ovillo de lana.</a:t>
            </a:r>
          </a:p>
          <a:p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2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5144" y="713232"/>
            <a:ext cx="501124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/>
              <a:t>7</a:t>
            </a:r>
            <a:r>
              <a:rPr lang="es-ES" sz="2400" dirty="0" smtClean="0"/>
              <a:t>.- ACTIVIDADES BASADAS EN TEXTOS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880156" y="1872734"/>
            <a:ext cx="1039880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COMENTAR imágenes previamente vistas (aportar criterios)</a:t>
            </a:r>
          </a:p>
          <a:p>
            <a:endParaRPr lang="es-E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COMPLETAR: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Imaginar y elaborar una parte de la historia previamente omitida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CONSTRUIR: 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Elaborar otra historia a partir del texto escuchado. </a:t>
            </a:r>
            <a:endParaRPr lang="es-E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DESCRIBIR: paisajes,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personas, objetos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lugares</a:t>
            </a:r>
          </a:p>
          <a:p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NOMBRAR Y DESCRIBIR OBJETOS: OFICINA DE OBJETOS PERDIDOS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55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5144" y="713232"/>
            <a:ext cx="701955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8.- ACTIVIDADES BASADAS EN JUEGOS LINGÜÏSTICOS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264920" y="1923580"/>
            <a:ext cx="9360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ADIVINANZAS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ENIGMAS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que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serán resueltos a través de preguntas del alumnado a las que se responderá SÍ o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PASAPALABRA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Se deben responder a definiciones siguiendo el orden 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alfabético</a:t>
            </a:r>
          </a:p>
          <a:p>
            <a:endParaRPr lang="es-ES" sz="2400" dirty="0"/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CONTAR CUENTOS O HISTORIAS DE FICCIÓN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67592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7302" y="1885664"/>
            <a:ext cx="9441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YOUTUBE :Grabar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una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conferencia, discurso , narraciones, reseñas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AUDACITY : Crear </a:t>
            </a:r>
            <a:r>
              <a:rPr lang="es-ES" sz="2400" b="1" dirty="0" err="1">
                <a:solidFill>
                  <a:schemeClr val="accent5">
                    <a:lumMod val="50000"/>
                  </a:schemeClr>
                </a:solidFill>
              </a:rPr>
              <a:t>podcast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 a través de grabaciones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sobre temas previamente fijados. Expertos</a:t>
            </a:r>
          </a:p>
          <a:p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SKIPE para realizar videoconferencias </a:t>
            </a:r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295144" y="713232"/>
            <a:ext cx="444031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/>
              <a:t>9</a:t>
            </a:r>
            <a:r>
              <a:rPr lang="es-ES" sz="2400" dirty="0" smtClean="0"/>
              <a:t>.- ACTIVIDADES BASADAS EN TIC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713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5067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PSICOLÓGICA</a:t>
            </a: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5312" y="1574465"/>
            <a:ext cx="3711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</a:rPr>
              <a:t>LA LENGUA HABLADA DICE MUCHO DE NOSOTR@S            </a:t>
            </a:r>
            <a:endParaRPr lang="es-E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aves-alas-libr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52" y="2027170"/>
            <a:ext cx="4972606" cy="372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0860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5144" y="713232"/>
            <a:ext cx="707911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/>
              <a:t>10.- ACTIVIDADES BASADAS EN LA ORALIDAD FORMAL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08176" y="2304288"/>
            <a:ext cx="24945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CONFERENCIA</a:t>
            </a:r>
          </a:p>
          <a:p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DEBATE</a:t>
            </a:r>
          </a:p>
          <a:p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EXPOSICIONES ORALES</a:t>
            </a:r>
          </a:p>
          <a:p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ASAMBLEAS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4675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lingüística</a:t>
            </a: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0375" y="1810910"/>
            <a:ext cx="5345624" cy="3424107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Complejidad</a:t>
            </a:r>
          </a:p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Falta de descripción del uso</a:t>
            </a:r>
          </a:p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En qué consiste hablar y escuchar bien y saber enseñarlo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8" descr="https://steemitimages.com/640x0/https:/lh3.googleusercontent.com/-mkSmJJOtZcM/UolEpr4_tJI/AAAAAAAABIQ/lEDtThtR0Fw/s640/blogger-image-15175506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76" y="1744646"/>
            <a:ext cx="5102769" cy="32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8491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sociocultural</a:t>
            </a: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55990" y="1207008"/>
            <a:ext cx="8029058" cy="3424107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Parte de la cultura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Personas que hablan bien- atractivo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Adecuación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al contexto 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La sociedad como mercado lingüístico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Resultado de imagen de imÃ¡genes lib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91" y="2568000"/>
            <a:ext cx="5452752" cy="272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548015" y="6208776"/>
            <a:ext cx="711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Belwe Cn BT" panose="02060806050305020504" pitchFamily="18" charset="0"/>
              </a:rPr>
              <a:t>LO QUE NO SE CONVIERTE EN LENGUAJE SE CONVIERTE EN VIOLENCIA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Belwe Cn BT" panose="02060806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9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5651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CURRICULAR</a:t>
            </a:r>
            <a:endParaRPr lang="es-E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83422" y="1736156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MODELOS CURRICULARES COMPETENCIALES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COMPETENCIAS Y DESTREZAS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COMPRESIÓN-EXPRESIÓN-INTERACCIÓN-MEDIACIÓN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ENFOCE COMUNICATIVO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APRENDER A USAR LA LENGUA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Resultado de imagen de imÃ¡genes lib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b="-2039"/>
          <a:stretch/>
        </p:blipFill>
        <p:spPr bwMode="auto">
          <a:xfrm>
            <a:off x="6583680" y="3803960"/>
            <a:ext cx="5358384" cy="289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25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3627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bg2">
                    <a:lumMod val="50000"/>
                  </a:schemeClr>
                </a:solidFill>
              </a:rPr>
              <a:t>PEDAGÓGICA</a:t>
            </a:r>
            <a:endParaRPr lang="es-E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9686" y="1507556"/>
            <a:ext cx="10744826" cy="3424107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ASPECTOS CLAVE: -GESTIÓN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DE LA CONVIVENCIA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-ORGANIZACIÓN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DE AMBIENTES DE APRENDIZAJE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-EXPLICAR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CONTENIDOS Y COMPROBAR EL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APRENDIJAZE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ELEMENTO CLAVE :DIALÓGICO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LA ESCUELA COMO TRANSMISORA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DE VALORES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97031"/>
            <a:ext cx="4700016" cy="293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95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479" y="2172997"/>
            <a:ext cx="10364451" cy="1596177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¿POR DONDE EMPEZAMOS?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4905256"/>
              </p:ext>
            </p:extLst>
          </p:nvPr>
        </p:nvGraphicFramePr>
        <p:xfrm>
          <a:off x="1556512" y="12893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8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2390</TotalTime>
  <Words>1224</Words>
  <Application>Microsoft Office PowerPoint</Application>
  <PresentationFormat>Panorámica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Belwe Cn BT</vt:lpstr>
      <vt:lpstr>Tw Cen MT</vt:lpstr>
      <vt:lpstr>Wingdings</vt:lpstr>
      <vt:lpstr>Gota</vt:lpstr>
      <vt:lpstr>oralidad</vt:lpstr>
      <vt:lpstr>Dimensiones de la oralidad</vt:lpstr>
      <vt:lpstr>PSICOLÓGICA</vt:lpstr>
      <vt:lpstr>lingüística</vt:lpstr>
      <vt:lpstr>sociocultural</vt:lpstr>
      <vt:lpstr>CURRICULAR</vt:lpstr>
      <vt:lpstr>PEDAGÓGICA</vt:lpstr>
      <vt:lpstr>¿POR DONDE EMPEZAMOS?</vt:lpstr>
      <vt:lpstr>Presentación de PowerPoint</vt:lpstr>
      <vt:lpstr>Dificultades para enseñar la lengua oral</vt:lpstr>
      <vt:lpstr>Dificultades para enseñar la lengua oral</vt:lpstr>
      <vt:lpstr>Dificultades para enseñar la lengua oral</vt:lpstr>
      <vt:lpstr>Presentación de PowerPoint</vt:lpstr>
      <vt:lpstr>Presentación de PowerPoint</vt:lpstr>
      <vt:lpstr>Presentación de PowerPoint</vt:lpstr>
      <vt:lpstr>Estrategias para el desarrollo de la lengua oral</vt:lpstr>
      <vt:lpstr>Presentación de PowerPoint</vt:lpstr>
      <vt:lpstr>¿CREAMOS SITUACIONES DE COMUNICACIÓN ORAL? 1,2,4</vt:lpstr>
      <vt:lpstr>COMENZAMOS: ESTABLEZCAMOS UN PLAN        </vt:lpstr>
      <vt:lpstr>TIPOLOGÍA DE ACTIVIDADES: EXPRESIÓN ORAL para iniciar al alumnado en la toma de decisiones y el dominio progresivo de le expresión 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oralidad</dc:title>
  <dc:creator>M. Carmen Ramos Sánchez</dc:creator>
  <cp:lastModifiedBy>M. Carmen Ramos Sánchez</cp:lastModifiedBy>
  <cp:revision>44</cp:revision>
  <dcterms:created xsi:type="dcterms:W3CDTF">2019-04-22T08:16:16Z</dcterms:created>
  <dcterms:modified xsi:type="dcterms:W3CDTF">2020-01-13T21:19:04Z</dcterms:modified>
</cp:coreProperties>
</file>