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embeddedFontLst>
    <p:embeddedFont>
      <p:font typeface="Architects Daughter"/>
      <p:regular r:id="rId32"/>
    </p:embeddedFont>
    <p:embeddedFont>
      <p:font typeface="Creepster"/>
      <p:regular r:id="rId33"/>
    </p:embeddedFont>
    <p:embeddedFont>
      <p:font typeface="Bungee Shade"/>
      <p:regular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0C95888-2FB5-4238-9070-4E12AD69A28A}">
  <a:tblStyle styleId="{10C95888-2FB5-4238-9070-4E12AD69A28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Creepster-regular.fntdata"/><Relationship Id="rId10" Type="http://schemas.openxmlformats.org/officeDocument/2006/relationships/slide" Target="slides/slide5.xml"/><Relationship Id="rId32" Type="http://schemas.openxmlformats.org/officeDocument/2006/relationships/font" Target="fonts/ArchitectsDaughter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font" Target="fonts/BungeeShade-regular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Shape 54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640 : 8 = 80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6.400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Shape 100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160 : 4 = 40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320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" name="Shape 105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160 : 4 = 40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320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640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25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Shape 110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160 : 4 = 40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320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640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25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20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160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Shape 115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160 : 4 = 40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320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640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25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20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160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2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3200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Shape 120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160 : 4 = 40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320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640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25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20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160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2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3200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80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640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Shape 125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160 : 4 = 40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320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640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25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20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160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2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3200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80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640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160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/>
        </p:nvSpPr>
        <p:spPr>
          <a:xfrm>
            <a:off x="442050" y="213650"/>
            <a:ext cx="8358300" cy="43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600">
                <a:latin typeface="Architects Daughter"/>
                <a:ea typeface="Architects Daughter"/>
                <a:cs typeface="Architects Daughter"/>
                <a:sym typeface="Architects Daughter"/>
              </a:rPr>
              <a:t>Vamos con la</a:t>
            </a:r>
            <a:endParaRPr sz="96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600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s" sz="7000">
                <a:latin typeface="Bungee Shade"/>
                <a:ea typeface="Bungee Shade"/>
                <a:cs typeface="Bungee Shade"/>
                <a:sym typeface="Bungee Shade"/>
              </a:rPr>
              <a:t>ronda final</a:t>
            </a:r>
            <a:endParaRPr sz="7000">
              <a:latin typeface="Bungee Shade"/>
              <a:ea typeface="Bungee Shade"/>
              <a:cs typeface="Bungee Shade"/>
              <a:sym typeface="Bungee Shad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7000">
                <a:latin typeface="Creepster"/>
                <a:ea typeface="Creepster"/>
                <a:cs typeface="Creepster"/>
                <a:sym typeface="Creepster"/>
              </a:rPr>
              <a:t>¿Te atreves?</a:t>
            </a:r>
            <a:endParaRPr sz="7000">
              <a:latin typeface="Creepster"/>
              <a:ea typeface="Creepster"/>
              <a:cs typeface="Creepster"/>
              <a:sym typeface="Creepster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" name="Shape 135"/>
          <p:cNvGraphicFramePr/>
          <p:nvPr/>
        </p:nvGraphicFramePr>
        <p:xfrm>
          <a:off x="1167025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2188275"/>
                <a:gridCol w="385350"/>
                <a:gridCol w="1039850"/>
                <a:gridCol w="382850"/>
                <a:gridCol w="3218325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5500">
                          <a:solidFill>
                            <a:srgbClr val="FF0000"/>
                          </a:solidFill>
                        </a:rPr>
                        <a:t>22.785 : 7 = 3.255</a:t>
                      </a:r>
                      <a:endParaRPr sz="55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29.785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" name="Shape 140"/>
          <p:cNvGraphicFramePr/>
          <p:nvPr/>
        </p:nvGraphicFramePr>
        <p:xfrm>
          <a:off x="1167025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2188275"/>
                <a:gridCol w="385350"/>
                <a:gridCol w="1039850"/>
                <a:gridCol w="382850"/>
                <a:gridCol w="3218325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5500">
                          <a:solidFill>
                            <a:srgbClr val="FF0000"/>
                          </a:solidFill>
                        </a:rPr>
                        <a:t>22.785 : 7 = 3.255</a:t>
                      </a:r>
                      <a:endParaRPr sz="55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29.785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15.785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Shape 145"/>
          <p:cNvGraphicFramePr/>
          <p:nvPr/>
        </p:nvGraphicFramePr>
        <p:xfrm>
          <a:off x="1167025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2188275"/>
                <a:gridCol w="385350"/>
                <a:gridCol w="1039850"/>
                <a:gridCol w="382850"/>
                <a:gridCol w="3218325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5500">
                          <a:solidFill>
                            <a:srgbClr val="FF0000"/>
                          </a:solidFill>
                        </a:rPr>
                        <a:t>22.785 : 7 = 3.255</a:t>
                      </a:r>
                      <a:endParaRPr sz="55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29.785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15.785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2.255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43.785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Shape 59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640 : 8 = 80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6.400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800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3.200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Shape 150"/>
          <p:cNvGraphicFramePr/>
          <p:nvPr/>
        </p:nvGraphicFramePr>
        <p:xfrm>
          <a:off x="1167025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2188275"/>
                <a:gridCol w="385350"/>
                <a:gridCol w="1039850"/>
                <a:gridCol w="382850"/>
                <a:gridCol w="3218325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5500">
                          <a:solidFill>
                            <a:srgbClr val="FF0000"/>
                          </a:solidFill>
                        </a:rPr>
                        <a:t>22.785 : 7 = 3.255</a:t>
                      </a:r>
                      <a:endParaRPr sz="55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29.785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15.785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2.255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43.785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6.255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23.485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" name="Shape 155"/>
          <p:cNvGraphicFramePr/>
          <p:nvPr/>
        </p:nvGraphicFramePr>
        <p:xfrm>
          <a:off x="1167025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2188275"/>
                <a:gridCol w="385350"/>
                <a:gridCol w="1039850"/>
                <a:gridCol w="382850"/>
                <a:gridCol w="3218325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5500">
                          <a:solidFill>
                            <a:srgbClr val="FF0000"/>
                          </a:solidFill>
                        </a:rPr>
                        <a:t>22.785 : 7 = 3.255</a:t>
                      </a:r>
                      <a:endParaRPr sz="55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29.785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15.785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2.255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43.785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6.255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23.485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3.355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22.792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" name="Shape 160"/>
          <p:cNvGraphicFramePr/>
          <p:nvPr/>
        </p:nvGraphicFramePr>
        <p:xfrm>
          <a:off x="1167025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2188275"/>
                <a:gridCol w="385350"/>
                <a:gridCol w="1039850"/>
                <a:gridCol w="382850"/>
                <a:gridCol w="3218325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5500">
                          <a:solidFill>
                            <a:srgbClr val="FF0000"/>
                          </a:solidFill>
                        </a:rPr>
                        <a:t>22.785 : 7 = 3.255</a:t>
                      </a:r>
                      <a:endParaRPr sz="55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29.785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15.785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2.255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43.785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6.255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23.485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3.355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22.792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3.256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" name="Shape 165"/>
          <p:cNvGraphicFramePr/>
          <p:nvPr/>
        </p:nvGraphicFramePr>
        <p:xfrm>
          <a:off x="1167025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2188275"/>
                <a:gridCol w="385350"/>
                <a:gridCol w="1039850"/>
                <a:gridCol w="382850"/>
                <a:gridCol w="3218325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5500">
                          <a:solidFill>
                            <a:srgbClr val="FF0000"/>
                          </a:solidFill>
                        </a:rPr>
                        <a:t>22.785 : 7 = 3.255</a:t>
                      </a:r>
                      <a:endParaRPr sz="55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29.785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15.785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2.255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43.785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6.255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23.485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3.355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22.792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3.256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8.785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7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1.255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1305000" y="757800"/>
            <a:ext cx="6534000" cy="362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¡¡Muy Bien!!</a:t>
            </a:r>
            <a:endParaRPr sz="7000">
              <a:solidFill>
                <a:schemeClr val="dk1"/>
              </a:solidFill>
              <a:latin typeface="Creepster"/>
              <a:ea typeface="Creepster"/>
              <a:cs typeface="Creepster"/>
              <a:sym typeface="Creepster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1305000" y="543900"/>
            <a:ext cx="6534000" cy="428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96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Más patrones por nivel</a:t>
            </a:r>
            <a:endParaRPr sz="7000">
              <a:solidFill>
                <a:schemeClr val="dk1"/>
              </a:solidFill>
              <a:latin typeface="Creepster"/>
              <a:ea typeface="Creepster"/>
              <a:cs typeface="Creepster"/>
              <a:sym typeface="Creepster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Shape 180"/>
          <p:cNvGraphicFramePr/>
          <p:nvPr/>
        </p:nvGraphicFramePr>
        <p:xfrm>
          <a:off x="0" y="2435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765075"/>
                <a:gridCol w="382850"/>
                <a:gridCol w="382850"/>
                <a:gridCol w="382850"/>
                <a:gridCol w="1125200"/>
              </a:tblGrid>
              <a:tr h="921825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600">
                          <a:solidFill>
                            <a:srgbClr val="38761D"/>
                          </a:solidFill>
                        </a:rPr>
                        <a:t>48 : 2 = 24</a:t>
                      </a:r>
                      <a:endParaRPr sz="36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: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=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96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: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=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12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: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=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: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=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: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=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12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: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2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=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81" name="Shape 181"/>
          <p:cNvGraphicFramePr/>
          <p:nvPr/>
        </p:nvGraphicFramePr>
        <p:xfrm>
          <a:off x="3052588" y="2435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898750"/>
                <a:gridCol w="382850"/>
                <a:gridCol w="382850"/>
                <a:gridCol w="382850"/>
                <a:gridCol w="991525"/>
              </a:tblGrid>
              <a:tr h="921825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3600">
                          <a:solidFill>
                            <a:srgbClr val="FF9900"/>
                          </a:solidFill>
                        </a:rPr>
                        <a:t>240</a:t>
                      </a:r>
                      <a:r>
                        <a:rPr lang="es" sz="3600">
                          <a:solidFill>
                            <a:srgbClr val="FF9900"/>
                          </a:solidFill>
                        </a:rPr>
                        <a:t> : 3 = 80</a:t>
                      </a:r>
                      <a:endParaRPr sz="3600">
                        <a:solidFill>
                          <a:srgbClr val="FF9900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400">
                          <a:solidFill>
                            <a:srgbClr val="0000FF"/>
                          </a:solidFill>
                        </a:rPr>
                        <a:t>2400</a:t>
                      </a:r>
                      <a:endParaRPr sz="24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4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4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=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800">
                          <a:solidFill>
                            <a:srgbClr val="0000FF"/>
                          </a:solidFill>
                        </a:rPr>
                        <a:t>24000</a:t>
                      </a:r>
                      <a:endParaRPr sz="18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: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=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400">
                          <a:solidFill>
                            <a:srgbClr val="0000FF"/>
                          </a:solidFill>
                        </a:rPr>
                        <a:t>240</a:t>
                      </a:r>
                      <a:endParaRPr sz="24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: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=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400">
                          <a:solidFill>
                            <a:srgbClr val="0000FF"/>
                          </a:solidFill>
                        </a:rPr>
                        <a:t>480</a:t>
                      </a:r>
                      <a:endParaRPr sz="24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: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=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400">
                          <a:solidFill>
                            <a:srgbClr val="0000FF"/>
                          </a:solidFill>
                        </a:rPr>
                        <a:t>480</a:t>
                      </a:r>
                      <a:endParaRPr sz="24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: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=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400">
                          <a:solidFill>
                            <a:srgbClr val="0000FF"/>
                          </a:solidFill>
                        </a:rPr>
                        <a:t>120</a:t>
                      </a:r>
                      <a:endParaRPr sz="24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: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=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82" name="Shape 182"/>
          <p:cNvGraphicFramePr/>
          <p:nvPr/>
        </p:nvGraphicFramePr>
        <p:xfrm>
          <a:off x="6091425" y="243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889850"/>
                <a:gridCol w="382850"/>
                <a:gridCol w="587850"/>
                <a:gridCol w="489775"/>
                <a:gridCol w="688500"/>
              </a:tblGrid>
              <a:tr h="921825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2600">
                          <a:solidFill>
                            <a:srgbClr val="FF0000"/>
                          </a:solidFill>
                        </a:rPr>
                        <a:t>43.368 : 8 = 5.421</a:t>
                      </a:r>
                      <a:endParaRPr sz="2600">
                        <a:solidFill>
                          <a:srgbClr val="FF0000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800">
                          <a:solidFill>
                            <a:srgbClr val="0000FF"/>
                          </a:solidFill>
                        </a:rPr>
                        <a:t>35.368</a:t>
                      </a:r>
                      <a:endParaRPr sz="18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: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400">
                          <a:solidFill>
                            <a:srgbClr val="0000FF"/>
                          </a:solidFill>
                        </a:rPr>
                        <a:t>8</a:t>
                      </a:r>
                      <a:endParaRPr sz="24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=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800">
                          <a:solidFill>
                            <a:srgbClr val="0000FF"/>
                          </a:solidFill>
                        </a:rPr>
                        <a:t>59.208</a:t>
                      </a:r>
                      <a:endParaRPr sz="18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: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2400">
                          <a:solidFill>
                            <a:srgbClr val="0000FF"/>
                          </a:solidFill>
                        </a:rPr>
                        <a:t>8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=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800">
                          <a:solidFill>
                            <a:srgbClr val="0000FF"/>
                          </a:solidFill>
                        </a:rPr>
                        <a:t>59.368</a:t>
                      </a:r>
                      <a:endParaRPr sz="18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: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2400">
                          <a:solidFill>
                            <a:srgbClr val="0000FF"/>
                          </a:solidFill>
                        </a:rPr>
                        <a:t>8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=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800">
                          <a:solidFill>
                            <a:srgbClr val="0000FF"/>
                          </a:solidFill>
                        </a:rPr>
                        <a:t>4.968</a:t>
                      </a:r>
                      <a:endParaRPr sz="18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: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2400">
                          <a:solidFill>
                            <a:srgbClr val="0000FF"/>
                          </a:solidFill>
                        </a:rPr>
                        <a:t>8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=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800">
                          <a:solidFill>
                            <a:srgbClr val="0000FF"/>
                          </a:solidFill>
                        </a:rPr>
                        <a:t>36.968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: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2400">
                          <a:solidFill>
                            <a:srgbClr val="0000FF"/>
                          </a:solidFill>
                        </a:rPr>
                        <a:t>8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=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1800">
                          <a:solidFill>
                            <a:srgbClr val="0000FF"/>
                          </a:solidFill>
                        </a:rPr>
                        <a:t>50.568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: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2400">
                          <a:solidFill>
                            <a:srgbClr val="0000FF"/>
                          </a:solidFill>
                        </a:rPr>
                        <a:t>8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=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77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1500">
                          <a:solidFill>
                            <a:srgbClr val="0000FF"/>
                          </a:solidFill>
                        </a:rPr>
                        <a:t>283.368</a:t>
                      </a:r>
                      <a:endParaRPr sz="15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: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2400">
                          <a:solidFill>
                            <a:srgbClr val="0000FF"/>
                          </a:solidFill>
                        </a:rPr>
                        <a:t>8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>
                          <a:solidFill>
                            <a:srgbClr val="0000FF"/>
                          </a:solidFill>
                        </a:rPr>
                        <a:t>=</a:t>
                      </a:r>
                      <a:endParaRPr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Shape 64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640 : 8 = 80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6.400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800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3.200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" sz="2500">
                          <a:solidFill>
                            <a:srgbClr val="0000FF"/>
                          </a:solidFill>
                        </a:rPr>
                        <a:t>12.800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Shape 69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640 : 8 = 80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6.400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800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3.200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500">
                          <a:solidFill>
                            <a:srgbClr val="0000FF"/>
                          </a:solidFill>
                        </a:rPr>
                        <a:t>12.800</a:t>
                      </a:r>
                      <a:endParaRPr sz="25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1.600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Shape 74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640 : 8 = 80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6.400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800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3.200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500">
                          <a:solidFill>
                            <a:srgbClr val="0000FF"/>
                          </a:solidFill>
                        </a:rPr>
                        <a:t>12.800</a:t>
                      </a:r>
                      <a:endParaRPr sz="25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1.600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8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320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Shape 79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640 : 8 = 80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6.400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800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3.200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500">
                          <a:solidFill>
                            <a:srgbClr val="0000FF"/>
                          </a:solidFill>
                        </a:rPr>
                        <a:t>12.800</a:t>
                      </a:r>
                      <a:endParaRPr sz="25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1.600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8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320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32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Shape 84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640 : 8 = 80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6.400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800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3.200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500">
                          <a:solidFill>
                            <a:srgbClr val="0000FF"/>
                          </a:solidFill>
                        </a:rPr>
                        <a:t>12.800</a:t>
                      </a:r>
                      <a:endParaRPr sz="25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1.600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64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8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320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40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0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32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38761D"/>
                          </a:solidFill>
                        </a:rPr>
                        <a:t>4</a:t>
                      </a:r>
                      <a:endParaRPr sz="3000"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/>
        </p:nvSpPr>
        <p:spPr>
          <a:xfrm>
            <a:off x="1453350" y="519050"/>
            <a:ext cx="62373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9600">
                <a:latin typeface="Architects Daughter"/>
                <a:ea typeface="Architects Daughter"/>
                <a:cs typeface="Architects Daughter"/>
                <a:sym typeface="Architects Daughter"/>
              </a:rPr>
              <a:t>Fácil</a:t>
            </a:r>
            <a:r>
              <a:rPr lang="es" sz="9600">
                <a:latin typeface="Architects Daughter"/>
                <a:ea typeface="Architects Daughter"/>
                <a:cs typeface="Architects Daughter"/>
                <a:sym typeface="Architects Daughter"/>
              </a:rPr>
              <a:t>, ¿no?</a:t>
            </a:r>
            <a:endParaRPr sz="96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1529700" y="2721125"/>
            <a:ext cx="6084600" cy="6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000">
                <a:latin typeface="Architects Daughter"/>
                <a:ea typeface="Architects Daughter"/>
                <a:cs typeface="Architects Daughter"/>
                <a:sym typeface="Architects Daughter"/>
              </a:rPr>
              <a:t>Veamos ahora qué tal con éstas...</a:t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" name="Shape 95"/>
          <p:cNvGraphicFramePr/>
          <p:nvPr/>
        </p:nvGraphicFramePr>
        <p:xfrm>
          <a:off x="2139500" y="36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{10C95888-2FB5-4238-9070-4E12AD69A28A}</a:tableStyleId>
              </a:tblPr>
              <a:tblGrid>
                <a:gridCol w="1207775"/>
                <a:gridCol w="385350"/>
                <a:gridCol w="1039850"/>
                <a:gridCol w="382850"/>
                <a:gridCol w="1418100"/>
              </a:tblGrid>
              <a:tr h="902100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160</a:t>
                      </a:r>
                      <a:r>
                        <a:rPr lang="es" sz="4800">
                          <a:solidFill>
                            <a:srgbClr val="FF0000"/>
                          </a:solidFill>
                        </a:rPr>
                        <a:t> : 4 = 40</a:t>
                      </a:r>
                      <a:endParaRPr sz="4800"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/>
                </a:tc>
                <a:tc hMerge="1"/>
                <a:tc hMerge="1"/>
                <a:tc hMerge="1"/>
                <a:tc hMerge="1"/>
              </a:tr>
              <a:tr h="5436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: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4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2200">
                          <a:solidFill>
                            <a:srgbClr val="0000FF"/>
                          </a:solidFill>
                        </a:rPr>
                        <a:t>=</a:t>
                      </a:r>
                      <a:endParaRPr sz="22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" sz="3000">
                          <a:solidFill>
                            <a:srgbClr val="0000FF"/>
                          </a:solidFill>
                        </a:rPr>
                        <a:t>80</a:t>
                      </a:r>
                      <a:endParaRPr sz="3000">
                        <a:solidFill>
                          <a:srgbClr val="0000FF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