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62" r:id="rId2"/>
    <p:sldId id="263" r:id="rId3"/>
    <p:sldId id="264" r:id="rId4"/>
    <p:sldId id="265" r:id="rId5"/>
    <p:sldId id="266"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BBA5B269-2906-48B2-9782-F2B6AD146B64}">
  <a:tblStyle styleId="{BBA5B269-2906-48B2-9782-F2B6AD146B6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792"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5" name="Google Shape;55;p13"/>
          <p:cNvPicPr preferRelativeResize="0"/>
          <p:nvPr/>
        </p:nvPicPr>
        <p:blipFill>
          <a:blip r:embed="rId3">
            <a:alphaModFix/>
          </a:blip>
          <a:stretch>
            <a:fillRect/>
          </a:stretch>
        </p:blipFill>
        <p:spPr>
          <a:xfrm>
            <a:off x="2401036" y="55800"/>
            <a:ext cx="4341985" cy="583025"/>
          </a:xfrm>
          <a:prstGeom prst="rect">
            <a:avLst/>
          </a:prstGeom>
          <a:noFill/>
          <a:ln>
            <a:noFill/>
          </a:ln>
        </p:spPr>
      </p:pic>
      <p:sp>
        <p:nvSpPr>
          <p:cNvPr id="56" name="Google Shape;56;p13"/>
          <p:cNvSpPr txBox="1"/>
          <p:nvPr/>
        </p:nvSpPr>
        <p:spPr>
          <a:xfrm>
            <a:off x="2130588" y="633000"/>
            <a:ext cx="4882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1200" b="1" dirty="0" smtClean="0">
                <a:solidFill>
                  <a:srgbClr val="999999"/>
                </a:solidFill>
              </a:rPr>
              <a:t>EVALUACIÓN</a:t>
            </a:r>
            <a:endParaRPr sz="1200" b="1">
              <a:solidFill>
                <a:srgbClr val="999999"/>
              </a:solidFill>
            </a:endParaRPr>
          </a:p>
        </p:txBody>
      </p:sp>
      <p:sp>
        <p:nvSpPr>
          <p:cNvPr id="40" name="39 CuadroTexto"/>
          <p:cNvSpPr txBox="1"/>
          <p:nvPr/>
        </p:nvSpPr>
        <p:spPr>
          <a:xfrm>
            <a:off x="1500166" y="957739"/>
            <a:ext cx="6000792" cy="4185761"/>
          </a:xfrm>
          <a:prstGeom prst="rect">
            <a:avLst/>
          </a:prstGeom>
          <a:noFill/>
        </p:spPr>
        <p:txBody>
          <a:bodyPr wrap="square" rtlCol="0">
            <a:spAutoFit/>
          </a:bodyPr>
          <a:lstStyle/>
          <a:p>
            <a:pPr algn="ctr"/>
            <a:r>
              <a:rPr lang="es-ES" dirty="0" smtClean="0"/>
              <a:t>¿Qué evaluar?</a:t>
            </a:r>
          </a:p>
          <a:p>
            <a:pPr>
              <a:buFontTx/>
              <a:buChar char="-"/>
            </a:pPr>
            <a:r>
              <a:rPr lang="es-ES" dirty="0" smtClean="0"/>
              <a:t>No hay referente normativo que especifique que se evalúen contenidos.</a:t>
            </a:r>
          </a:p>
          <a:p>
            <a:pPr>
              <a:buFontTx/>
              <a:buChar char="-"/>
            </a:pPr>
            <a:r>
              <a:rPr lang="es-ES" dirty="0" smtClean="0"/>
              <a:t> En Andalucía, la normativa nos dice que la evaluación es criterial: debemos evaluar los criterios de evaluación.</a:t>
            </a:r>
          </a:p>
          <a:p>
            <a:pPr>
              <a:buFontTx/>
              <a:buChar char="-"/>
            </a:pPr>
            <a:r>
              <a:rPr lang="es-ES" dirty="0" smtClean="0"/>
              <a:t>- Los criterios de evaluación deben servir de referente para valorar lo que el alumnado sabe hacer en cada área o materia.</a:t>
            </a:r>
          </a:p>
          <a:p>
            <a:pPr lvl="3">
              <a:buFontTx/>
              <a:buChar char="-"/>
            </a:pPr>
            <a:r>
              <a:rPr lang="es-ES" dirty="0" smtClean="0"/>
              <a:t> Desglosados en estándares de aprendizaje.</a:t>
            </a:r>
          </a:p>
          <a:p>
            <a:pPr lvl="3">
              <a:buFontTx/>
              <a:buChar char="-"/>
            </a:pPr>
            <a:r>
              <a:rPr lang="es-ES" dirty="0" smtClean="0"/>
              <a:t> Relacionados con las competencias clave.</a:t>
            </a:r>
          </a:p>
          <a:p>
            <a:pPr lvl="3">
              <a:buFontTx/>
              <a:buChar char="-"/>
            </a:pPr>
            <a:r>
              <a:rPr lang="es-ES" dirty="0" smtClean="0"/>
              <a:t>- En el mapa de relaciones curriculares: relacionados con los objetivos y los contenidos.</a:t>
            </a:r>
          </a:p>
          <a:p>
            <a:pPr lvl="3" algn="ctr"/>
            <a:r>
              <a:rPr lang="es-ES" dirty="0" smtClean="0"/>
              <a:t>¿Cómo evaluar?</a:t>
            </a:r>
          </a:p>
          <a:p>
            <a:pPr lvl="3">
              <a:buFontTx/>
              <a:buChar char="-"/>
            </a:pPr>
            <a:r>
              <a:rPr lang="es-ES" dirty="0" smtClean="0"/>
              <a:t>Contextos de aplicación o evaluación: se refiere a aquello que permite la puesta en práctica de un conocimiento, proceso o actitud.</a:t>
            </a:r>
          </a:p>
          <a:p>
            <a:pPr lvl="3">
              <a:buFontTx/>
              <a:buChar char="-"/>
            </a:pPr>
            <a:r>
              <a:rPr lang="es-ES" dirty="0" smtClean="0"/>
              <a:t> Pruebas escritas.</a:t>
            </a:r>
          </a:p>
          <a:p>
            <a:pPr lvl="3">
              <a:buFontTx/>
              <a:buChar char="-"/>
            </a:pPr>
            <a:r>
              <a:rPr lang="es-ES" dirty="0" smtClean="0"/>
              <a:t> Pruebas orales.</a:t>
            </a:r>
          </a:p>
          <a:p>
            <a:pPr lvl="3">
              <a:buFontTx/>
              <a:buChar char="-"/>
            </a:pPr>
            <a:r>
              <a:rPr lang="es-ES" dirty="0" smtClean="0"/>
              <a:t> Observación directa (cuaderno, realización de actividades, etc.).</a:t>
            </a:r>
          </a:p>
          <a:p>
            <a:pPr lvl="3">
              <a:buFontTx/>
              <a:buChar char="-"/>
            </a:pPr>
            <a:r>
              <a:rPr lang="es-ES" dirty="0" smtClean="0"/>
              <a:t>- Trabajos.</a:t>
            </a:r>
          </a:p>
          <a:p>
            <a:pPr lvl="3">
              <a:buFontTx/>
              <a:buChar char="-"/>
            </a:pPr>
            <a:r>
              <a:rPr lang="es-ES" dirty="0" smtClean="0"/>
              <a:t>- Exposiciones.</a:t>
            </a:r>
          </a:p>
          <a:p>
            <a:pPr lvl="3">
              <a:buFontTx/>
              <a:buChar char="-"/>
            </a:pPr>
            <a:r>
              <a:rPr lang="es-ES"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5" name="Google Shape;55;p13"/>
          <p:cNvPicPr preferRelativeResize="0"/>
          <p:nvPr/>
        </p:nvPicPr>
        <p:blipFill>
          <a:blip r:embed="rId3">
            <a:alphaModFix/>
          </a:blip>
          <a:stretch>
            <a:fillRect/>
          </a:stretch>
        </p:blipFill>
        <p:spPr>
          <a:xfrm>
            <a:off x="2401036" y="55800"/>
            <a:ext cx="4341985" cy="583025"/>
          </a:xfrm>
          <a:prstGeom prst="rect">
            <a:avLst/>
          </a:prstGeom>
          <a:noFill/>
          <a:ln>
            <a:noFill/>
          </a:ln>
        </p:spPr>
      </p:pic>
      <p:sp>
        <p:nvSpPr>
          <p:cNvPr id="56" name="Google Shape;56;p13"/>
          <p:cNvSpPr txBox="1"/>
          <p:nvPr/>
        </p:nvSpPr>
        <p:spPr>
          <a:xfrm>
            <a:off x="2130588" y="633000"/>
            <a:ext cx="4882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1200" b="1" dirty="0" smtClean="0">
                <a:solidFill>
                  <a:srgbClr val="999999"/>
                </a:solidFill>
              </a:rPr>
              <a:t>EVALUACIÓN</a:t>
            </a:r>
            <a:endParaRPr sz="1200" b="1">
              <a:solidFill>
                <a:srgbClr val="999999"/>
              </a:solidFill>
            </a:endParaRPr>
          </a:p>
        </p:txBody>
      </p:sp>
      <p:sp>
        <p:nvSpPr>
          <p:cNvPr id="40" name="39 CuadroTexto"/>
          <p:cNvSpPr txBox="1"/>
          <p:nvPr/>
        </p:nvSpPr>
        <p:spPr>
          <a:xfrm>
            <a:off x="1500166" y="1000114"/>
            <a:ext cx="6000792" cy="4185761"/>
          </a:xfrm>
          <a:prstGeom prst="rect">
            <a:avLst/>
          </a:prstGeom>
          <a:noFill/>
        </p:spPr>
        <p:txBody>
          <a:bodyPr wrap="square" rtlCol="0">
            <a:spAutoFit/>
          </a:bodyPr>
          <a:lstStyle/>
          <a:p>
            <a:pPr algn="ctr"/>
            <a:r>
              <a:rPr lang="es-ES" dirty="0" smtClean="0"/>
              <a:t>¿Cómo evaluamos los criterios de evaluación?</a:t>
            </a:r>
          </a:p>
          <a:p>
            <a:pPr>
              <a:buFontTx/>
              <a:buChar char="-"/>
            </a:pPr>
            <a:r>
              <a:rPr lang="es-ES" dirty="0" smtClean="0"/>
              <a:t>Al observar la descripción de un criterio de evaluación, éste nos orienta la forma más adecuada de evaluarlo (contexto de aplicación). </a:t>
            </a:r>
          </a:p>
          <a:p>
            <a:pPr>
              <a:buFontTx/>
              <a:buChar char="-"/>
            </a:pPr>
            <a:r>
              <a:rPr lang="es-ES" dirty="0" smtClean="0"/>
              <a:t>Así, de forma general, en una unidad didáctica podemos clasificar los criterios de la siguiente forma:</a:t>
            </a:r>
          </a:p>
          <a:p>
            <a:r>
              <a:rPr lang="es-ES" dirty="0" smtClean="0"/>
              <a:t>1. Criterios para lo observación directa (anotaciones del profesor).</a:t>
            </a:r>
          </a:p>
          <a:p>
            <a:r>
              <a:rPr lang="es-ES" dirty="0" smtClean="0"/>
              <a:t>2. Criterios para la prueba escrita/oral (lo vemos a continuación).</a:t>
            </a:r>
          </a:p>
          <a:p>
            <a:r>
              <a:rPr lang="es-ES" dirty="0" smtClean="0"/>
              <a:t>3. Criterios para la realización de trabajos/exposiciones/prácticas (posible rúbrica).</a:t>
            </a:r>
          </a:p>
          <a:p>
            <a:endParaRPr lang="es-ES" dirty="0" smtClean="0"/>
          </a:p>
          <a:p>
            <a:r>
              <a:rPr lang="es-ES" dirty="0" smtClean="0"/>
              <a:t>Nos centramos en las pruebas escritas: </a:t>
            </a:r>
          </a:p>
          <a:p>
            <a:pPr>
              <a:buFontTx/>
              <a:buChar char="-"/>
            </a:pPr>
            <a:r>
              <a:rPr lang="es-ES" b="1" dirty="0" smtClean="0"/>
              <a:t>no tiene sentido calificar el examen </a:t>
            </a:r>
            <a:r>
              <a:rPr lang="es-ES" dirty="0" smtClean="0"/>
              <a:t>(no poner la puntuación en el examen). </a:t>
            </a:r>
          </a:p>
          <a:p>
            <a:pPr>
              <a:buFontTx/>
              <a:buChar char="-"/>
            </a:pPr>
            <a:r>
              <a:rPr lang="es-ES" dirty="0" smtClean="0"/>
              <a:t> Posibilidad de agrupar los criterios de evaluación en familias.</a:t>
            </a:r>
          </a:p>
          <a:p>
            <a:r>
              <a:rPr lang="es-ES" dirty="0" smtClean="0"/>
              <a:t>Para evaluar los criterios de evaluación mediante una prueba escrita planteamos tres posibilidades:</a:t>
            </a:r>
          </a:p>
          <a:p>
            <a:pPr marL="342900" indent="-342900">
              <a:buAutoNum type="arabicPeriod"/>
            </a:pPr>
            <a:r>
              <a:rPr lang="es-ES" dirty="0" smtClean="0"/>
              <a:t>Examen tradicional.</a:t>
            </a:r>
          </a:p>
          <a:p>
            <a:pPr marL="342900" indent="-342900">
              <a:buAutoNum type="arabicPeriod"/>
            </a:pPr>
            <a:r>
              <a:rPr lang="es-ES" dirty="0" smtClean="0"/>
              <a:t>Examen por bloques.</a:t>
            </a:r>
          </a:p>
          <a:p>
            <a:pPr marL="342900" indent="-342900">
              <a:buAutoNum type="arabicPeriod"/>
            </a:pPr>
            <a:r>
              <a:rPr lang="es-ES" dirty="0" smtClean="0"/>
              <a:t>Examen exhaustivo.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5" name="Google Shape;55;p13"/>
          <p:cNvPicPr preferRelativeResize="0"/>
          <p:nvPr/>
        </p:nvPicPr>
        <p:blipFill>
          <a:blip r:embed="rId3">
            <a:alphaModFix/>
          </a:blip>
          <a:stretch>
            <a:fillRect/>
          </a:stretch>
        </p:blipFill>
        <p:spPr>
          <a:xfrm>
            <a:off x="2401036" y="55800"/>
            <a:ext cx="4341985" cy="583025"/>
          </a:xfrm>
          <a:prstGeom prst="rect">
            <a:avLst/>
          </a:prstGeom>
          <a:noFill/>
          <a:ln>
            <a:noFill/>
          </a:ln>
        </p:spPr>
      </p:pic>
      <p:sp>
        <p:nvSpPr>
          <p:cNvPr id="56" name="Google Shape;56;p13"/>
          <p:cNvSpPr txBox="1"/>
          <p:nvPr/>
        </p:nvSpPr>
        <p:spPr>
          <a:xfrm>
            <a:off x="2130588" y="633000"/>
            <a:ext cx="4882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1200" b="1" dirty="0" smtClean="0">
                <a:solidFill>
                  <a:srgbClr val="999999"/>
                </a:solidFill>
              </a:rPr>
              <a:t>EVALUACIÓN</a:t>
            </a:r>
            <a:endParaRPr sz="1200" b="1">
              <a:solidFill>
                <a:srgbClr val="999999"/>
              </a:solidFill>
            </a:endParaRPr>
          </a:p>
        </p:txBody>
      </p:sp>
      <p:sp>
        <p:nvSpPr>
          <p:cNvPr id="40" name="39 CuadroTexto"/>
          <p:cNvSpPr txBox="1"/>
          <p:nvPr/>
        </p:nvSpPr>
        <p:spPr>
          <a:xfrm>
            <a:off x="1500166" y="1000114"/>
            <a:ext cx="6000792" cy="3754874"/>
          </a:xfrm>
          <a:prstGeom prst="rect">
            <a:avLst/>
          </a:prstGeom>
          <a:noFill/>
        </p:spPr>
        <p:txBody>
          <a:bodyPr wrap="square" rtlCol="0">
            <a:spAutoFit/>
          </a:bodyPr>
          <a:lstStyle/>
          <a:p>
            <a:pPr algn="ctr"/>
            <a:r>
              <a:rPr lang="es-ES" dirty="0" smtClean="0"/>
              <a:t>1. Examen tradicional</a:t>
            </a:r>
          </a:p>
          <a:p>
            <a:pPr>
              <a:buFontTx/>
              <a:buChar char="-"/>
            </a:pPr>
            <a:r>
              <a:rPr lang="es-ES" dirty="0" smtClean="0"/>
              <a:t>Misma estructura que los exámenes que realizamos.</a:t>
            </a:r>
          </a:p>
          <a:p>
            <a:pPr>
              <a:buFontTx/>
              <a:buChar char="-"/>
            </a:pPr>
            <a:r>
              <a:rPr lang="es-ES" dirty="0" smtClean="0"/>
              <a:t>Añadimos una tabla al final con los criterios de evaluación que vamos a evaluar en el examen.</a:t>
            </a:r>
          </a:p>
          <a:p>
            <a:pPr>
              <a:buFontTx/>
              <a:buChar char="-"/>
            </a:pPr>
            <a:r>
              <a:rPr lang="es-ES" dirty="0" smtClean="0"/>
              <a:t>Nosotros, como profesionales de la enseñanza, tenemos la potestad y la rigurosidad para asignar una nota (de 0 a 10) a cada uno de los criterios de evaluación según lo que hemos observado al corregir el examen.</a:t>
            </a:r>
          </a:p>
          <a:p>
            <a:pPr>
              <a:buFontTx/>
              <a:buChar char="-"/>
            </a:pPr>
            <a:r>
              <a:rPr lang="es-ES" dirty="0" smtClean="0"/>
              <a:t>Esta nota que asignamos a cada criterio y/o bloque es la nota del criterio de evaluación o de todos los criterios de la familia.</a:t>
            </a:r>
          </a:p>
          <a:p>
            <a:pPr>
              <a:buFontTx/>
              <a:buChar char="-"/>
            </a:pPr>
            <a:endParaRPr lang="es-ES" dirty="0" smtClean="0"/>
          </a:p>
          <a:p>
            <a:pPr>
              <a:buFontTx/>
              <a:buChar char="-"/>
            </a:pPr>
            <a:r>
              <a:rPr lang="es-ES" dirty="0" smtClean="0"/>
              <a:t>- Nota: si un criterio se repite en más de una unidad didáctica podemos decidir entre:</a:t>
            </a:r>
          </a:p>
          <a:p>
            <a:pPr lvl="1">
              <a:buFontTx/>
              <a:buChar char="-"/>
            </a:pPr>
            <a:r>
              <a:rPr lang="es-ES" dirty="0" smtClean="0"/>
              <a:t>Hacer la media aritmética.</a:t>
            </a:r>
          </a:p>
          <a:p>
            <a:pPr lvl="1">
              <a:buFontTx/>
              <a:buChar char="-"/>
            </a:pPr>
            <a:r>
              <a:rPr lang="es-ES" dirty="0" smtClean="0"/>
              <a:t>Asignar al criterio la última nota.</a:t>
            </a:r>
          </a:p>
          <a:p>
            <a:pPr lvl="1">
              <a:buFontTx/>
              <a:buChar char="-"/>
            </a:pPr>
            <a:r>
              <a:rPr lang="es-ES" dirty="0" smtClean="0"/>
              <a:t>VEAMOS UN EJEMPLO.</a:t>
            </a:r>
          </a:p>
          <a:p>
            <a:endParaRPr lang="es-ES" dirty="0" smtClean="0"/>
          </a:p>
          <a:p>
            <a:r>
              <a:rPr lang="es-E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5" name="Google Shape;55;p13"/>
          <p:cNvPicPr preferRelativeResize="0"/>
          <p:nvPr/>
        </p:nvPicPr>
        <p:blipFill>
          <a:blip r:embed="rId3">
            <a:alphaModFix/>
          </a:blip>
          <a:stretch>
            <a:fillRect/>
          </a:stretch>
        </p:blipFill>
        <p:spPr>
          <a:xfrm>
            <a:off x="2401036" y="55800"/>
            <a:ext cx="4341985" cy="583025"/>
          </a:xfrm>
          <a:prstGeom prst="rect">
            <a:avLst/>
          </a:prstGeom>
          <a:noFill/>
          <a:ln>
            <a:noFill/>
          </a:ln>
        </p:spPr>
      </p:pic>
      <p:sp>
        <p:nvSpPr>
          <p:cNvPr id="56" name="Google Shape;56;p13"/>
          <p:cNvSpPr txBox="1"/>
          <p:nvPr/>
        </p:nvSpPr>
        <p:spPr>
          <a:xfrm>
            <a:off x="2130588" y="633000"/>
            <a:ext cx="4882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1200" b="1" dirty="0" smtClean="0">
                <a:solidFill>
                  <a:srgbClr val="999999"/>
                </a:solidFill>
              </a:rPr>
              <a:t>EVALUACIÓN</a:t>
            </a:r>
            <a:endParaRPr sz="1200" b="1">
              <a:solidFill>
                <a:srgbClr val="999999"/>
              </a:solidFill>
            </a:endParaRPr>
          </a:p>
        </p:txBody>
      </p:sp>
      <p:sp>
        <p:nvSpPr>
          <p:cNvPr id="40" name="39 CuadroTexto"/>
          <p:cNvSpPr txBox="1"/>
          <p:nvPr/>
        </p:nvSpPr>
        <p:spPr>
          <a:xfrm>
            <a:off x="1500166" y="1000114"/>
            <a:ext cx="6000792" cy="3323987"/>
          </a:xfrm>
          <a:prstGeom prst="rect">
            <a:avLst/>
          </a:prstGeom>
          <a:noFill/>
        </p:spPr>
        <p:txBody>
          <a:bodyPr wrap="square" rtlCol="0">
            <a:spAutoFit/>
          </a:bodyPr>
          <a:lstStyle/>
          <a:p>
            <a:pPr algn="ctr"/>
            <a:r>
              <a:rPr lang="es-ES" dirty="0" smtClean="0"/>
              <a:t>2. Examen por bloques</a:t>
            </a:r>
          </a:p>
          <a:p>
            <a:r>
              <a:rPr lang="es-ES" smtClean="0"/>
              <a:t>-Estructura </a:t>
            </a:r>
            <a:r>
              <a:rPr lang="es-ES" dirty="0" smtClean="0"/>
              <a:t>del examen en bloques de preguntas: un bloque por cada criterio o familia de criterios.</a:t>
            </a:r>
          </a:p>
          <a:p>
            <a:pPr>
              <a:buFontTx/>
              <a:buChar char="-"/>
            </a:pPr>
            <a:r>
              <a:rPr lang="es-ES" dirty="0" smtClean="0"/>
              <a:t>Cada bloque de preguntas se corrige de 0 a 10 (cada pregunta del bloque puede llevar una puntuación, pero entre todas deben sumar 10).</a:t>
            </a:r>
          </a:p>
          <a:p>
            <a:pPr>
              <a:buFontTx/>
              <a:buChar char="-"/>
            </a:pPr>
            <a:r>
              <a:rPr lang="es-ES" dirty="0" smtClean="0"/>
              <a:t>Esta nota que asignamos a cada bloque es la nota del criterio de evaluación o de todos los criterios de la familia.</a:t>
            </a:r>
          </a:p>
          <a:p>
            <a:pPr>
              <a:buFontTx/>
              <a:buChar char="-"/>
            </a:pPr>
            <a:endParaRPr lang="es-ES" dirty="0" smtClean="0"/>
          </a:p>
          <a:p>
            <a:pPr>
              <a:buFontTx/>
              <a:buChar char="-"/>
            </a:pPr>
            <a:r>
              <a:rPr lang="es-ES" dirty="0" smtClean="0"/>
              <a:t>- Nota: si un criterio se repite en más de una unidad didáctica podemos decidir entre:</a:t>
            </a:r>
          </a:p>
          <a:p>
            <a:pPr lvl="1">
              <a:buFontTx/>
              <a:buChar char="-"/>
            </a:pPr>
            <a:r>
              <a:rPr lang="es-ES" dirty="0" smtClean="0"/>
              <a:t>Hacer la media aritmética.</a:t>
            </a:r>
          </a:p>
          <a:p>
            <a:pPr lvl="1"/>
            <a:r>
              <a:rPr lang="es-ES" dirty="0" smtClean="0"/>
              <a:t>-Asignar al criterio la última nota.</a:t>
            </a:r>
          </a:p>
          <a:p>
            <a:pPr lvl="1">
              <a:buFontTx/>
              <a:buChar char="-"/>
            </a:pPr>
            <a:r>
              <a:rPr lang="es-ES" dirty="0" smtClean="0"/>
              <a:t>VEAMOS UN EJEMPLO.</a:t>
            </a:r>
          </a:p>
          <a:p>
            <a:endParaRPr lang="es-ES" dirty="0" smtClean="0"/>
          </a:p>
          <a:p>
            <a:r>
              <a:rPr lang="es-E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5" name="Google Shape;55;p13"/>
          <p:cNvPicPr preferRelativeResize="0"/>
          <p:nvPr/>
        </p:nvPicPr>
        <p:blipFill>
          <a:blip r:embed="rId3">
            <a:alphaModFix/>
          </a:blip>
          <a:stretch>
            <a:fillRect/>
          </a:stretch>
        </p:blipFill>
        <p:spPr>
          <a:xfrm>
            <a:off x="2401036" y="55800"/>
            <a:ext cx="4341985" cy="583025"/>
          </a:xfrm>
          <a:prstGeom prst="rect">
            <a:avLst/>
          </a:prstGeom>
          <a:noFill/>
          <a:ln>
            <a:noFill/>
          </a:ln>
        </p:spPr>
      </p:pic>
      <p:sp>
        <p:nvSpPr>
          <p:cNvPr id="56" name="Google Shape;56;p13"/>
          <p:cNvSpPr txBox="1"/>
          <p:nvPr/>
        </p:nvSpPr>
        <p:spPr>
          <a:xfrm>
            <a:off x="2130588" y="633000"/>
            <a:ext cx="4882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1200" b="1" dirty="0" smtClean="0">
                <a:solidFill>
                  <a:srgbClr val="999999"/>
                </a:solidFill>
              </a:rPr>
              <a:t>EVALUACIÓN</a:t>
            </a:r>
            <a:endParaRPr sz="1200" b="1">
              <a:solidFill>
                <a:srgbClr val="999999"/>
              </a:solidFill>
            </a:endParaRPr>
          </a:p>
        </p:txBody>
      </p:sp>
      <p:sp>
        <p:nvSpPr>
          <p:cNvPr id="40" name="39 CuadroTexto"/>
          <p:cNvSpPr txBox="1"/>
          <p:nvPr/>
        </p:nvSpPr>
        <p:spPr>
          <a:xfrm>
            <a:off x="1500166" y="1000114"/>
            <a:ext cx="6000792" cy="3970318"/>
          </a:xfrm>
          <a:prstGeom prst="rect">
            <a:avLst/>
          </a:prstGeom>
          <a:noFill/>
        </p:spPr>
        <p:txBody>
          <a:bodyPr wrap="square" rtlCol="0">
            <a:spAutoFit/>
          </a:bodyPr>
          <a:lstStyle/>
          <a:p>
            <a:pPr algn="ctr"/>
            <a:r>
              <a:rPr lang="es-ES" dirty="0" smtClean="0"/>
              <a:t>3. Examen exhaustivo</a:t>
            </a:r>
          </a:p>
          <a:p>
            <a:pPr>
              <a:buFontTx/>
              <a:buChar char="-"/>
            </a:pPr>
            <a:r>
              <a:rPr lang="es-ES" dirty="0" smtClean="0"/>
              <a:t>Misma estructura que los exámenes que realizamos.</a:t>
            </a:r>
          </a:p>
          <a:p>
            <a:pPr>
              <a:buFontTx/>
              <a:buChar char="-"/>
            </a:pPr>
            <a:r>
              <a:rPr lang="es-ES" dirty="0" smtClean="0"/>
              <a:t>- Asignamos los criterios de evaluación que vamos a evaluar en cada pregunta.</a:t>
            </a:r>
          </a:p>
          <a:p>
            <a:pPr>
              <a:buFontTx/>
              <a:buChar char="-"/>
            </a:pPr>
            <a:r>
              <a:rPr lang="es-ES" dirty="0" smtClean="0"/>
              <a:t>Añadimos una tabla al final con los criterios de evaluación para calcular las notas de cada criterio según las preguntas en las que aparecen (se suman las notas de cada pregunta y se divide entre la nota que suman dichas preguntas, multiplicando por 10). </a:t>
            </a:r>
          </a:p>
          <a:p>
            <a:pPr>
              <a:buFontTx/>
              <a:buChar char="-"/>
            </a:pPr>
            <a:r>
              <a:rPr lang="es-ES" dirty="0" smtClean="0"/>
              <a:t>Esta nota que asignamos a cada </a:t>
            </a:r>
            <a:r>
              <a:rPr lang="es-ES" dirty="0" smtClean="0"/>
              <a:t>criterio y/o bloque </a:t>
            </a:r>
            <a:r>
              <a:rPr lang="es-ES" dirty="0" smtClean="0"/>
              <a:t>es la nota del criterio de evaluación o de todos los criterios de la familia.</a:t>
            </a:r>
          </a:p>
          <a:p>
            <a:pPr>
              <a:buFontTx/>
              <a:buChar char="-"/>
            </a:pPr>
            <a:endParaRPr lang="es-ES" dirty="0" smtClean="0"/>
          </a:p>
          <a:p>
            <a:pPr>
              <a:buFontTx/>
              <a:buChar char="-"/>
            </a:pPr>
            <a:r>
              <a:rPr lang="es-ES" dirty="0" smtClean="0"/>
              <a:t>- Nota: si un criterio se repite en más de una unidad didáctica podemos decidir entre:</a:t>
            </a:r>
          </a:p>
          <a:p>
            <a:pPr lvl="1">
              <a:buFontTx/>
              <a:buChar char="-"/>
            </a:pPr>
            <a:r>
              <a:rPr lang="es-ES" dirty="0" smtClean="0"/>
              <a:t>Hacer la media aritmética.</a:t>
            </a:r>
          </a:p>
          <a:p>
            <a:pPr lvl="1">
              <a:buFontTx/>
              <a:buChar char="-"/>
            </a:pPr>
            <a:r>
              <a:rPr lang="es-ES" dirty="0" smtClean="0"/>
              <a:t>Asignar al criterio la última nota.</a:t>
            </a:r>
          </a:p>
          <a:p>
            <a:pPr lvl="1">
              <a:buFontTx/>
              <a:buChar char="-"/>
            </a:pPr>
            <a:r>
              <a:rPr lang="es-ES" dirty="0" smtClean="0"/>
              <a:t>VEAMOS UN EJEMPLO.</a:t>
            </a:r>
          </a:p>
          <a:p>
            <a:endParaRPr lang="es-ES" dirty="0" smtClean="0"/>
          </a:p>
          <a:p>
            <a:r>
              <a:rPr lang="es-E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670</Words>
  <PresentationFormat>Presentación en pantalla (16:9)</PresentationFormat>
  <Paragraphs>69</Paragraphs>
  <Slides>5</Slides>
  <Notes>5</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Simple Light</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mas_charly</dc:creator>
  <cp:lastModifiedBy>mas_charly</cp:lastModifiedBy>
  <cp:revision>36</cp:revision>
  <dcterms:modified xsi:type="dcterms:W3CDTF">2020-01-16T16:21:54Z</dcterms:modified>
</cp:coreProperties>
</file>